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65" r:id="rId3"/>
    <p:sldId id="269" r:id="rId4"/>
    <p:sldId id="316" r:id="rId5"/>
    <p:sldId id="266" r:id="rId6"/>
    <p:sldId id="262" r:id="rId7"/>
    <p:sldId id="267" r:id="rId8"/>
    <p:sldId id="26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82" r:id="rId23"/>
    <p:sldId id="312" r:id="rId24"/>
    <p:sldId id="313" r:id="rId25"/>
    <p:sldId id="314" r:id="rId26"/>
    <p:sldId id="315" r:id="rId27"/>
    <p:sldId id="294" r:id="rId28"/>
    <p:sldId id="298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054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7E8B8-4EDC-47CB-86E6-E6D7C6290B6C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8AFFB-7CCB-4C66-AC9B-CDED450FE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6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1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7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6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2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6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750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9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92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99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6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2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4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9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1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8AFFB-7CCB-4C66-AC9B-CDED450FE62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0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1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9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545D5367-27CC-4492-B348-EDFF94327EE0}"/>
              </a:ext>
            </a:extLst>
          </p:cNvPr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41EC158-2BBB-49F8-87A7-2D77ADA480B3}"/>
              </a:ext>
            </a:extLst>
          </p:cNvPr>
          <p:cNvSpPr/>
          <p:nvPr/>
        </p:nvSpPr>
        <p:spPr>
          <a:xfrm>
            <a:off x="0" y="3127946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8E5C1A-65D6-4F9E-8CD9-4F475B971A37}"/>
              </a:ext>
            </a:extLst>
          </p:cNvPr>
          <p:cNvSpPr/>
          <p:nvPr/>
        </p:nvSpPr>
        <p:spPr>
          <a:xfrm>
            <a:off x="2869083" y="2714159"/>
            <a:ext cx="6320060" cy="1506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kern="0" dirty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포스트 코로나 소상공인 개업 </a:t>
            </a:r>
            <a:r>
              <a:rPr lang="en-US" altLang="ko-KR" sz="3600" b="1" kern="0" dirty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지표 개발을 통한 리스크 관리</a:t>
            </a:r>
            <a:r>
              <a:rPr lang="en-US" altLang="ko-KR" sz="2800" b="1" kern="0" dirty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6031D4-CDED-484D-9CEB-854FC868D9D1}"/>
              </a:ext>
            </a:extLst>
          </p:cNvPr>
          <p:cNvSpPr/>
          <p:nvPr/>
        </p:nvSpPr>
        <p:spPr>
          <a:xfrm>
            <a:off x="518835" y="5299734"/>
            <a:ext cx="4700496" cy="97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prstClr val="black">
                    <a:lumMod val="75000"/>
                    <a:lumOff val="2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M-five</a:t>
            </a:r>
          </a:p>
          <a:p>
            <a:pPr>
              <a:lnSpc>
                <a:spcPct val="150000"/>
              </a:lnSpc>
            </a:pPr>
            <a:r>
              <a: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강태환 김윤환 박대한 박준민 정규형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1" y="521172"/>
            <a:ext cx="2315065" cy="44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00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E81BA79-1C3D-4A5A-9AC6-D39865C60E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순서도: 다른 페이지 연결선 5">
              <a:extLst>
                <a:ext uri="{FF2B5EF4-FFF2-40B4-BE49-F238E27FC236}">
                  <a16:creationId xmlns:a16="http://schemas.microsoft.com/office/drawing/2014/main" id="{965EEFA9-BFF1-4618-8D63-F49DAB733DAA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E14FE1D-5D39-4AB0-A041-9687A41F4B79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5233F46-7C50-437D-B732-D3ACF4A4736C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299DE9D-F0D8-451D-A3D1-07A8178B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92" y="1752139"/>
            <a:ext cx="8969816" cy="479390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5291982-5E94-48DC-A448-9EC031F35B75}"/>
              </a:ext>
            </a:extLst>
          </p:cNvPr>
          <p:cNvSpPr txBox="1"/>
          <p:nvPr/>
        </p:nvSpPr>
        <p:spPr>
          <a:xfrm>
            <a:off x="7562716" y="5497624"/>
            <a:ext cx="3409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요식업계의 전반적인 </a:t>
            </a:r>
            <a:r>
              <a:rPr lang="ko-KR" altLang="en-US" sz="2000" b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매출 감소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2C43C-B6E0-4E72-B5B7-1927D02C1871}"/>
              </a:ext>
            </a:extLst>
          </p:cNvPr>
          <p:cNvSpPr txBox="1"/>
          <p:nvPr/>
        </p:nvSpPr>
        <p:spPr>
          <a:xfrm>
            <a:off x="2601192" y="1160321"/>
            <a:ext cx="717249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업종별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분기 대비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분기 </a:t>
            </a:r>
            <a:r>
              <a:rPr lang="ko-KR" altLang="en-US" sz="28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매출변화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ko-KR" altLang="en-US" sz="28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매출증감률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비교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CD923BC-41AD-4192-BE22-E5243B0CEE4B}"/>
              </a:ext>
            </a:extLst>
          </p:cNvPr>
          <p:cNvSpPr/>
          <p:nvPr/>
        </p:nvSpPr>
        <p:spPr>
          <a:xfrm>
            <a:off x="1330961" y="1860917"/>
            <a:ext cx="9712960" cy="4576354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4E048B-59B7-418B-B09A-98F494FA9D2F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2376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394B6F3-70BE-40E6-A5DB-EFD33FAF88A8}"/>
              </a:ext>
            </a:extLst>
          </p:cNvPr>
          <p:cNvGrpSpPr/>
          <p:nvPr/>
        </p:nvGrpSpPr>
        <p:grpSpPr>
          <a:xfrm>
            <a:off x="-1" y="0"/>
            <a:ext cx="12192000" cy="6858000"/>
            <a:chOff x="0" y="0"/>
            <a:chExt cx="12192000" cy="6858000"/>
          </a:xfrm>
        </p:grpSpPr>
        <p:sp>
          <p:nvSpPr>
            <p:cNvPr id="5" name="순서도: 다른 페이지 연결선 5">
              <a:extLst>
                <a:ext uri="{FF2B5EF4-FFF2-40B4-BE49-F238E27FC236}">
                  <a16:creationId xmlns:a16="http://schemas.microsoft.com/office/drawing/2014/main" id="{9DC1A1F5-0622-433C-9425-1EF486D1115A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61EEAD6E-FC98-498D-BE19-A6BA3CE3A80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2FAF1A-AF86-403C-B314-1524E2D1049C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4D70DD1-854A-4F42-8AF7-77DC7BDD3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0" y="1558406"/>
            <a:ext cx="10380737" cy="4351338"/>
          </a:xfr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DD051D-10D3-40C0-8567-B13F6236EAA4}"/>
              </a:ext>
            </a:extLst>
          </p:cNvPr>
          <p:cNvSpPr txBox="1"/>
          <p:nvPr/>
        </p:nvSpPr>
        <p:spPr>
          <a:xfrm>
            <a:off x="1780476" y="5903217"/>
            <a:ext cx="8975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 이후 요식업계 분기별 매출액 전체적으로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감소</a:t>
            </a:r>
            <a:endParaRPr lang="en-US" altLang="ko-KR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코로나 이후 증가한 </a:t>
            </a:r>
            <a:r>
              <a:rPr lang="ko-KR" altLang="en-US" b="1" dirty="0">
                <a:solidFill>
                  <a:srgbClr val="00B05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요식업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  <a:sym typeface="Wingdings" panose="05000000000000000000" pitchFamily="2" charset="2"/>
              </a:rPr>
              <a:t> 운영 리스크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64827D-6D34-4297-AAA4-746D7D5CE647}"/>
              </a:ext>
            </a:extLst>
          </p:cNvPr>
          <p:cNvSpPr/>
          <p:nvPr/>
        </p:nvSpPr>
        <p:spPr>
          <a:xfrm>
            <a:off x="5567678" y="5765369"/>
            <a:ext cx="1056640" cy="14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5F87CA-ED63-49AC-82B4-331AF7356CE9}"/>
              </a:ext>
            </a:extLst>
          </p:cNvPr>
          <p:cNvSpPr/>
          <p:nvPr/>
        </p:nvSpPr>
        <p:spPr>
          <a:xfrm flipV="1">
            <a:off x="10464800" y="1741802"/>
            <a:ext cx="370800" cy="10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CE164-1D03-4DB9-B634-203F0F283997}"/>
              </a:ext>
            </a:extLst>
          </p:cNvPr>
          <p:cNvSpPr txBox="1"/>
          <p:nvPr/>
        </p:nvSpPr>
        <p:spPr>
          <a:xfrm>
            <a:off x="3698240" y="1123890"/>
            <a:ext cx="479626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서울시 분기별 요식업계 매출액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60991D-8991-4051-A570-E3A03176D8F0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48038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5C72A6-1EDC-465C-A2A4-047ACCEFF7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순서도: 다른 페이지 연결선 5">
              <a:extLst>
                <a:ext uri="{FF2B5EF4-FFF2-40B4-BE49-F238E27FC236}">
                  <a16:creationId xmlns:a16="http://schemas.microsoft.com/office/drawing/2014/main" id="{772DF793-4BD2-4647-90FF-CD826DFB775F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0F689A3-7ED0-4D12-AF69-AA5DB4F6F94C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083FB2-A21F-4655-852F-E937E850A339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1DBD0BBE-DDD6-402A-8475-4B9833DC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3" y="870291"/>
            <a:ext cx="4320000" cy="3718818"/>
          </a:xfrm>
          <a:prstGeom prst="rect">
            <a:avLst/>
          </a:prstGeo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C3C0582B-C349-4151-8AAD-1B98184D4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435" y="860131"/>
            <a:ext cx="4320000" cy="371881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D4CECC6-DCB7-4DE1-80E4-C63CE802C52E}"/>
              </a:ext>
            </a:extLst>
          </p:cNvPr>
          <p:cNvSpPr/>
          <p:nvPr/>
        </p:nvSpPr>
        <p:spPr>
          <a:xfrm>
            <a:off x="5065257" y="2464963"/>
            <a:ext cx="2061486" cy="50915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3D9317-9940-4A5D-940F-B26B8E12787D}"/>
              </a:ext>
            </a:extLst>
          </p:cNvPr>
          <p:cNvSpPr/>
          <p:nvPr/>
        </p:nvSpPr>
        <p:spPr>
          <a:xfrm>
            <a:off x="4890370" y="2095631"/>
            <a:ext cx="2570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중식 업종 매출액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급락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52FEA-0507-48B9-816F-E2304A4E8ADF}"/>
              </a:ext>
            </a:extLst>
          </p:cNvPr>
          <p:cNvSpPr txBox="1"/>
          <p:nvPr/>
        </p:nvSpPr>
        <p:spPr>
          <a:xfrm>
            <a:off x="1664043" y="4473385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E2A8F-B449-4924-9D89-B5FE6987BCCB}"/>
              </a:ext>
            </a:extLst>
          </p:cNvPr>
          <p:cNvSpPr txBox="1"/>
          <p:nvPr/>
        </p:nvSpPr>
        <p:spPr>
          <a:xfrm>
            <a:off x="8967613" y="4463225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D9B9D8-36A9-4C25-AA23-83E9FC0EFD73}"/>
              </a:ext>
            </a:extLst>
          </p:cNvPr>
          <p:cNvGrpSpPr/>
          <p:nvPr/>
        </p:nvGrpSpPr>
        <p:grpSpPr>
          <a:xfrm>
            <a:off x="4031174" y="3588981"/>
            <a:ext cx="3972246" cy="3190398"/>
            <a:chOff x="4047273" y="3588653"/>
            <a:chExt cx="3972246" cy="319039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911D55C-525D-4C6E-83A2-86666A3A7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7273" y="3851000"/>
              <a:ext cx="3972246" cy="29280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119CB6-640C-4ABC-8DDA-8849B44A2A6E}"/>
                </a:ext>
              </a:extLst>
            </p:cNvPr>
            <p:cNvSpPr txBox="1"/>
            <p:nvPr/>
          </p:nvSpPr>
          <p:spPr>
            <a:xfrm>
              <a:off x="4880366" y="3588653"/>
              <a:ext cx="2871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중식 매출 감소 상위 </a:t>
              </a:r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6</a:t>
              </a:r>
              <a:r>
                <a:rPr lang="ko-KR" altLang="en-US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동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0FBEC6-D922-4417-AFFD-3D44F6100C4A}"/>
              </a:ext>
            </a:extLst>
          </p:cNvPr>
          <p:cNvSpPr/>
          <p:nvPr/>
        </p:nvSpPr>
        <p:spPr>
          <a:xfrm>
            <a:off x="5323170" y="6566868"/>
            <a:ext cx="1335081" cy="15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2845294-3E03-4F05-BBDC-E42A983D53A1}"/>
              </a:ext>
            </a:extLst>
          </p:cNvPr>
          <p:cNvCxnSpPr>
            <a:cxnSpLocks/>
          </p:cNvCxnSpPr>
          <p:nvPr/>
        </p:nvCxnSpPr>
        <p:spPr>
          <a:xfrm flipH="1">
            <a:off x="3632393" y="5067535"/>
            <a:ext cx="797563" cy="454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83E263-6578-4F99-BFE7-5EF5BD963843}"/>
              </a:ext>
            </a:extLst>
          </p:cNvPr>
          <p:cNvSpPr txBox="1"/>
          <p:nvPr/>
        </p:nvSpPr>
        <p:spPr>
          <a:xfrm flipH="1">
            <a:off x="793614" y="5650883"/>
            <a:ext cx="316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대림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 매출액 </a:t>
            </a:r>
            <a:r>
              <a:rPr lang="en-US" altLang="ko-KR" b="1" i="1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50% 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이상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FE014F-9F05-407E-B70B-E61F6986CF30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F9FC09-6713-437B-98C3-B80C51232614}"/>
              </a:ext>
            </a:extLst>
          </p:cNvPr>
          <p:cNvSpPr/>
          <p:nvPr/>
        </p:nvSpPr>
        <p:spPr>
          <a:xfrm>
            <a:off x="4429957" y="4335500"/>
            <a:ext cx="561509" cy="14640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1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6A68E54-B1F0-4CE3-9312-AC03D00A38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순서도: 다른 페이지 연결선 5">
              <a:extLst>
                <a:ext uri="{FF2B5EF4-FFF2-40B4-BE49-F238E27FC236}">
                  <a16:creationId xmlns:a16="http://schemas.microsoft.com/office/drawing/2014/main" id="{97FE2DFC-12F6-416E-A6DB-D4519931FA0F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3DA6FE9-DAF2-4EAB-909E-2F46B4F75A64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5BB76D-2D4D-44A2-B79F-6564643AE24C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" name="내용 개체 틀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95CF7EE-067F-44B7-967B-50F56360A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6" y="874356"/>
            <a:ext cx="4346580" cy="3718800"/>
          </a:xfr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B2E96EA4-2817-4CFC-8C0C-CE47D286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601" y="864196"/>
            <a:ext cx="4405913" cy="371880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9137152-1ABB-4E77-ACC6-D2474E26002D}"/>
              </a:ext>
            </a:extLst>
          </p:cNvPr>
          <p:cNvSpPr/>
          <p:nvPr/>
        </p:nvSpPr>
        <p:spPr>
          <a:xfrm>
            <a:off x="5141604" y="2453583"/>
            <a:ext cx="2061486" cy="50915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01D72C-B8E1-46DD-B13C-5992063ECB2D}"/>
              </a:ext>
            </a:extLst>
          </p:cNvPr>
          <p:cNvSpPr/>
          <p:nvPr/>
        </p:nvSpPr>
        <p:spPr>
          <a:xfrm>
            <a:off x="4618372" y="2084251"/>
            <a:ext cx="3535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일반대중음식 업종 매출액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급락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7AB7ACF-3BED-4BD6-AADE-A54D952E2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95" y="3842946"/>
            <a:ext cx="3960000" cy="2919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D81CED-4863-4449-8BE7-8F4B0823E10A}"/>
              </a:ext>
            </a:extLst>
          </p:cNvPr>
          <p:cNvSpPr txBox="1"/>
          <p:nvPr/>
        </p:nvSpPr>
        <p:spPr>
          <a:xfrm>
            <a:off x="1653883" y="4410768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06BDE-8FDC-4448-B54F-080D3EEF65F9}"/>
              </a:ext>
            </a:extLst>
          </p:cNvPr>
          <p:cNvSpPr txBox="1"/>
          <p:nvPr/>
        </p:nvSpPr>
        <p:spPr>
          <a:xfrm>
            <a:off x="8966544" y="4410425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4C3311-F59F-4CD1-A5C5-4CC6F7449064}"/>
              </a:ext>
            </a:extLst>
          </p:cNvPr>
          <p:cNvSpPr txBox="1"/>
          <p:nvPr/>
        </p:nvSpPr>
        <p:spPr>
          <a:xfrm>
            <a:off x="4571832" y="3609704"/>
            <a:ext cx="33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일반대중음식 매출 감소 상위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7BF416-2C2B-4CE3-A572-5DDFE685F8C3}"/>
              </a:ext>
            </a:extLst>
          </p:cNvPr>
          <p:cNvSpPr/>
          <p:nvPr/>
        </p:nvSpPr>
        <p:spPr>
          <a:xfrm>
            <a:off x="5448886" y="6574615"/>
            <a:ext cx="1446922" cy="12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EBED1C7-B911-4A5D-94B0-4BDABF20236B}"/>
              </a:ext>
            </a:extLst>
          </p:cNvPr>
          <p:cNvCxnSpPr>
            <a:cxnSpLocks/>
          </p:cNvCxnSpPr>
          <p:nvPr/>
        </p:nvCxnSpPr>
        <p:spPr>
          <a:xfrm>
            <a:off x="5018187" y="4852961"/>
            <a:ext cx="3948357" cy="907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D805A8-513E-439B-8CE4-4ED24B3B433B}"/>
              </a:ext>
            </a:extLst>
          </p:cNvPr>
          <p:cNvSpPr txBox="1"/>
          <p:nvPr/>
        </p:nvSpPr>
        <p:spPr>
          <a:xfrm>
            <a:off x="8966544" y="5597460"/>
            <a:ext cx="284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소공동 매출액 약 </a:t>
            </a:r>
            <a:r>
              <a:rPr lang="en-US" altLang="ko-KR" b="1" i="1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30%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6B55B9-0707-4093-9B29-C8A54A24D0FC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2F0D19-E386-4F59-9C02-CA4E017AF5E8}"/>
              </a:ext>
            </a:extLst>
          </p:cNvPr>
          <p:cNvSpPr/>
          <p:nvPr/>
        </p:nvSpPr>
        <p:spPr>
          <a:xfrm>
            <a:off x="4450792" y="4017715"/>
            <a:ext cx="555642" cy="15153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6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DB0E6A3-CD4A-48AD-A4DA-9022552E747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순서도: 다른 페이지 연결선 5">
              <a:extLst>
                <a:ext uri="{FF2B5EF4-FFF2-40B4-BE49-F238E27FC236}">
                  <a16:creationId xmlns:a16="http://schemas.microsoft.com/office/drawing/2014/main" id="{313A58C6-9585-4D1B-8936-1AA5E3F0FE95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8493358D-C901-45F2-8829-BA2A0CCFBB10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729C2F-DA22-4259-94AD-D2E6688FF0D1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9" name="내용 개체 틀 8" descr="지도이(가) 표시된 사진&#10;&#10;자동 생성된 설명">
            <a:extLst>
              <a:ext uri="{FF2B5EF4-FFF2-40B4-BE49-F238E27FC236}">
                <a16:creationId xmlns:a16="http://schemas.microsoft.com/office/drawing/2014/main" id="{D22CC4BD-1F81-4507-8217-BD50D34B5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4" y="897879"/>
            <a:ext cx="4320000" cy="3546666"/>
          </a:xfrm>
        </p:spPr>
      </p:pic>
      <p:pic>
        <p:nvPicPr>
          <p:cNvPr id="12" name="그림 11" descr="지도이(가) 표시된 사진&#10;&#10;자동 생성된 설명">
            <a:extLst>
              <a:ext uri="{FF2B5EF4-FFF2-40B4-BE49-F238E27FC236}">
                <a16:creationId xmlns:a16="http://schemas.microsoft.com/office/drawing/2014/main" id="{0ABE20BB-6D17-4853-93DB-D44B3430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488" y="860132"/>
            <a:ext cx="4320000" cy="35219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328080D-6F7D-4924-A2C0-45203806042D}"/>
              </a:ext>
            </a:extLst>
          </p:cNvPr>
          <p:cNvSpPr/>
          <p:nvPr/>
        </p:nvSpPr>
        <p:spPr>
          <a:xfrm>
            <a:off x="4991467" y="2495809"/>
            <a:ext cx="2061486" cy="50915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84848-E9E3-4E4D-935B-B60FD42FE788}"/>
              </a:ext>
            </a:extLst>
          </p:cNvPr>
          <p:cNvSpPr txBox="1"/>
          <p:nvPr/>
        </p:nvSpPr>
        <p:spPr>
          <a:xfrm>
            <a:off x="4882521" y="2107321"/>
            <a:ext cx="251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일식 업종 매출액 </a:t>
            </a:r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급락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962744-4298-4FB1-B4CF-588CCA60D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04" y="3838839"/>
            <a:ext cx="3960000" cy="29190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368ABA-9DFE-42C2-9434-D2621819D450}"/>
              </a:ext>
            </a:extLst>
          </p:cNvPr>
          <p:cNvSpPr txBox="1"/>
          <p:nvPr/>
        </p:nvSpPr>
        <p:spPr>
          <a:xfrm>
            <a:off x="9042665" y="4313646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66F74-FA2F-4348-AE55-FC1BE11CF027}"/>
              </a:ext>
            </a:extLst>
          </p:cNvPr>
          <p:cNvSpPr txBox="1"/>
          <p:nvPr/>
        </p:nvSpPr>
        <p:spPr>
          <a:xfrm>
            <a:off x="1653883" y="4410768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D6A05E-CCB7-4706-BF36-D62619036526}"/>
              </a:ext>
            </a:extLst>
          </p:cNvPr>
          <p:cNvSpPr/>
          <p:nvPr/>
        </p:nvSpPr>
        <p:spPr>
          <a:xfrm>
            <a:off x="5399924" y="6543040"/>
            <a:ext cx="1747520" cy="132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93660-8476-40A1-8E7F-54D2ED719730}"/>
              </a:ext>
            </a:extLst>
          </p:cNvPr>
          <p:cNvSpPr txBox="1"/>
          <p:nvPr/>
        </p:nvSpPr>
        <p:spPr>
          <a:xfrm>
            <a:off x="8290314" y="5422715"/>
            <a:ext cx="285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소공동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삼성</a:t>
            </a:r>
            <a:r>
              <a:rPr lang="en-US" altLang="ko-KR" b="1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b="1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ko-KR" altLang="en-US" b="1" dirty="0">
                <a:solidFill>
                  <a:srgbClr val="007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종로동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은 세 업종 매출 감소 상위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동에 항상 포함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C18CC8-B999-4546-A004-0622B904D6D6}"/>
              </a:ext>
            </a:extLst>
          </p:cNvPr>
          <p:cNvSpPr/>
          <p:nvPr/>
        </p:nvSpPr>
        <p:spPr>
          <a:xfrm>
            <a:off x="4515534" y="6346045"/>
            <a:ext cx="439787" cy="275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8D0F05C-F53C-414E-A94D-89DFBC39ACC0}"/>
              </a:ext>
            </a:extLst>
          </p:cNvPr>
          <p:cNvSpPr/>
          <p:nvPr/>
        </p:nvSpPr>
        <p:spPr>
          <a:xfrm>
            <a:off x="5140620" y="6366365"/>
            <a:ext cx="439787" cy="275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EA2B63B-F068-4C8E-B42B-CDC96B039B58}"/>
              </a:ext>
            </a:extLst>
          </p:cNvPr>
          <p:cNvSpPr/>
          <p:nvPr/>
        </p:nvSpPr>
        <p:spPr>
          <a:xfrm>
            <a:off x="6927551" y="6366365"/>
            <a:ext cx="439787" cy="275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8D4EC-AC5C-43AB-B941-9F8C00BFC92F}"/>
              </a:ext>
            </a:extLst>
          </p:cNvPr>
          <p:cNvSpPr txBox="1"/>
          <p:nvPr/>
        </p:nvSpPr>
        <p:spPr>
          <a:xfrm>
            <a:off x="4882521" y="3605458"/>
            <a:ext cx="33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일식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매출 감소 상위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8579EC-513B-4E3B-BE0E-9E642A8497F5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837222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3E23D23-9CFD-4998-ABE0-F12708F1A33F}"/>
              </a:ext>
            </a:extLst>
          </p:cNvPr>
          <p:cNvGrpSpPr/>
          <p:nvPr/>
        </p:nvGrpSpPr>
        <p:grpSpPr>
          <a:xfrm>
            <a:off x="0" y="2161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D732C9DE-51B3-42BB-BEE1-9EBCE287DEAB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05114ADD-446A-4D46-B717-3070EBAF8A81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4F87F1-113F-4C68-9967-DE5A53EC4741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BE005-DD12-4C0A-AD83-43CC10BB18F4}"/>
              </a:ext>
            </a:extLst>
          </p:cNvPr>
          <p:cNvSpPr/>
          <p:nvPr/>
        </p:nvSpPr>
        <p:spPr>
          <a:xfrm>
            <a:off x="401057" y="1012239"/>
            <a:ext cx="11150242" cy="259023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B33217-7893-421C-A937-440C8B9A0B87}"/>
              </a:ext>
            </a:extLst>
          </p:cNvPr>
          <p:cNvSpPr/>
          <p:nvPr/>
        </p:nvSpPr>
        <p:spPr>
          <a:xfrm>
            <a:off x="401057" y="3751199"/>
            <a:ext cx="11150242" cy="259023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1964E1-5A27-4EBA-8162-A00F7689B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8" y="1012240"/>
            <a:ext cx="8272800" cy="234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A4494-C205-44CD-85C5-559F1198BE1C}"/>
              </a:ext>
            </a:extLst>
          </p:cNvPr>
          <p:cNvSpPr txBox="1"/>
          <p:nvPr/>
        </p:nvSpPr>
        <p:spPr>
          <a:xfrm>
            <a:off x="8953913" y="1549880"/>
            <a:ext cx="283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30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대에서 </a:t>
            </a:r>
            <a:r>
              <a:rPr lang="ko-KR" altLang="en-US" b="1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중식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50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대에서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일식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매출 감소율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높음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6E872-47A2-4C42-BCBF-67B6A6FEE08A}"/>
              </a:ext>
            </a:extLst>
          </p:cNvPr>
          <p:cNvSpPr txBox="1"/>
          <p:nvPr/>
        </p:nvSpPr>
        <p:spPr>
          <a:xfrm flipH="1">
            <a:off x="8953913" y="4234130"/>
            <a:ext cx="243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일식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~14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17~21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매출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큰 감소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116533-37B8-4E1C-AD2F-4D99EC69F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1" y="3740357"/>
            <a:ext cx="8272800" cy="234729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0A2A54-C31F-4EDA-9A65-A504483E3F7A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40833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40D4FE9-AB87-4847-9D5E-D1BF6922F9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순서도: 다른 페이지 연결선 5">
              <a:extLst>
                <a:ext uri="{FF2B5EF4-FFF2-40B4-BE49-F238E27FC236}">
                  <a16:creationId xmlns:a16="http://schemas.microsoft.com/office/drawing/2014/main" id="{78B0ACA5-E14A-46D5-ADB4-7C5FD149582D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18271FD2-6C45-4336-B593-427738C9C434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61D71B-762C-4250-ADB0-0D29A7BC7C2D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2DAB4F6-C530-4A7E-972B-5633DABC1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72" y="887647"/>
            <a:ext cx="4988108" cy="4245728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F4637A3-B62C-44E5-AE5F-0339608FB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287" y="915634"/>
            <a:ext cx="6440987" cy="424572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B6A231-3E54-4E08-AE84-3E73C011BC65}"/>
              </a:ext>
            </a:extLst>
          </p:cNvPr>
          <p:cNvSpPr/>
          <p:nvPr/>
        </p:nvSpPr>
        <p:spPr>
          <a:xfrm>
            <a:off x="1057469" y="5562488"/>
            <a:ext cx="10077061" cy="759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분기 대비 </a:t>
            </a:r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6</a:t>
            </a: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분기 매출 감소율 상위 </a:t>
            </a:r>
            <a:r>
              <a:rPr lang="en-US" altLang="ko-KR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10</a:t>
            </a: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구 </a:t>
            </a:r>
            <a:r>
              <a:rPr lang="en-US" altLang="ko-KR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&amp; </a:t>
            </a: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상위 </a:t>
            </a:r>
            <a:r>
              <a:rPr lang="en-US" altLang="ko-KR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15</a:t>
            </a:r>
            <a:r>
              <a:rPr lang="ko-KR" altLang="en-US" sz="24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개 동 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36DDB7-5493-4A53-B75C-6C50706A2305}"/>
              </a:ext>
            </a:extLst>
          </p:cNvPr>
          <p:cNvSpPr/>
          <p:nvPr/>
        </p:nvSpPr>
        <p:spPr>
          <a:xfrm>
            <a:off x="2276669" y="859657"/>
            <a:ext cx="7529804" cy="301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B82D3C-6697-49AD-B661-1EEBB0B1E8E1}"/>
              </a:ext>
            </a:extLst>
          </p:cNvPr>
          <p:cNvSpPr/>
          <p:nvPr/>
        </p:nvSpPr>
        <p:spPr>
          <a:xfrm>
            <a:off x="2780522" y="4889206"/>
            <a:ext cx="643813" cy="167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67565-3194-4A84-AAE4-E641273CFF28}"/>
              </a:ext>
            </a:extLst>
          </p:cNvPr>
          <p:cNvSpPr/>
          <p:nvPr/>
        </p:nvSpPr>
        <p:spPr>
          <a:xfrm>
            <a:off x="335733" y="71022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16731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-1835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 rot="5400000">
            <a:off x="2111492" y="3615585"/>
            <a:ext cx="357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latin typeface="휴먼모음T" panose="02030504000101010101" pitchFamily="18" charset="-127"/>
                <a:ea typeface="휴먼모음T" panose="02030504000101010101" pitchFamily="18" charset="-127"/>
              </a:rPr>
              <a:t>...</a:t>
            </a:r>
            <a:endParaRPr lang="ko-KR" altLang="en-US" sz="16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054FBF-DF54-4450-BD22-956737CE9938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모델링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3759824-B00E-4645-8F66-C7E62E79F22A}"/>
              </a:ext>
            </a:extLst>
          </p:cNvPr>
          <p:cNvGrpSpPr/>
          <p:nvPr/>
        </p:nvGrpSpPr>
        <p:grpSpPr>
          <a:xfrm>
            <a:off x="2942979" y="2158379"/>
            <a:ext cx="2525672" cy="3554957"/>
            <a:chOff x="1799665" y="2216234"/>
            <a:chExt cx="3217704" cy="1642289"/>
          </a:xfrm>
        </p:grpSpPr>
        <p:grpSp>
          <p:nvGrpSpPr>
            <p:cNvPr id="89" name="그룹 50">
              <a:extLst>
                <a:ext uri="{FF2B5EF4-FFF2-40B4-BE49-F238E27FC236}">
                  <a16:creationId xmlns:a16="http://schemas.microsoft.com/office/drawing/2014/main" id="{43477E54-B0C0-4B5F-9D76-BD7427F25DF6}"/>
                </a:ext>
              </a:extLst>
            </p:cNvPr>
            <p:cNvGrpSpPr/>
            <p:nvPr/>
          </p:nvGrpSpPr>
          <p:grpSpPr>
            <a:xfrm rot="16200000">
              <a:off x="2813890" y="1655044"/>
              <a:ext cx="1642289" cy="2764669"/>
              <a:chOff x="467967" y="2718316"/>
              <a:chExt cx="2429302" cy="5300009"/>
            </a:xfrm>
          </p:grpSpPr>
          <p:sp>
            <p:nvSpPr>
              <p:cNvPr id="91" name="자유형 51">
                <a:extLst>
                  <a:ext uri="{FF2B5EF4-FFF2-40B4-BE49-F238E27FC236}">
                    <a16:creationId xmlns:a16="http://schemas.microsoft.com/office/drawing/2014/main" id="{F6F290B4-BAE3-483A-B7B4-D193698D4D61}"/>
                  </a:ext>
                </a:extLst>
              </p:cNvPr>
              <p:cNvSpPr/>
              <p:nvPr/>
            </p:nvSpPr>
            <p:spPr bwMode="auto">
              <a:xfrm>
                <a:off x="467967" y="2718321"/>
                <a:ext cx="847755" cy="5300004"/>
              </a:xfrm>
              <a:custGeom>
                <a:avLst/>
                <a:gdLst>
                  <a:gd name="connsiteX0" fmla="*/ 0 w 845127"/>
                  <a:gd name="connsiteY0" fmla="*/ 0 h 4017818"/>
                  <a:gd name="connsiteX1" fmla="*/ 651163 w 845127"/>
                  <a:gd name="connsiteY1" fmla="*/ 1704109 h 4017818"/>
                  <a:gd name="connsiteX2" fmla="*/ 845127 w 845127"/>
                  <a:gd name="connsiteY2" fmla="*/ 4017818 h 401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127" h="4017818">
                    <a:moveTo>
                      <a:pt x="0" y="0"/>
                    </a:moveTo>
                    <a:cubicBezTo>
                      <a:pt x="255154" y="517236"/>
                      <a:pt x="510309" y="1034473"/>
                      <a:pt x="651163" y="1704109"/>
                    </a:cubicBezTo>
                    <a:cubicBezTo>
                      <a:pt x="792018" y="2373745"/>
                      <a:pt x="818572" y="3195781"/>
                      <a:pt x="845127" y="4017818"/>
                    </a:cubicBezTo>
                  </a:path>
                </a:pathLst>
              </a:custGeom>
              <a:noFill/>
              <a:ln w="571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1800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태고딕" pitchFamily="18" charset="-127"/>
                  <a:cs typeface="Arials"/>
                </a:endParaRPr>
              </a:p>
            </p:txBody>
          </p:sp>
          <p:sp>
            <p:nvSpPr>
              <p:cNvPr id="92" name="자유형 52">
                <a:extLst>
                  <a:ext uri="{FF2B5EF4-FFF2-40B4-BE49-F238E27FC236}">
                    <a16:creationId xmlns:a16="http://schemas.microsoft.com/office/drawing/2014/main" id="{2793C983-53FF-49B4-A827-F799824980F7}"/>
                  </a:ext>
                </a:extLst>
              </p:cNvPr>
              <p:cNvSpPr/>
              <p:nvPr/>
            </p:nvSpPr>
            <p:spPr bwMode="auto">
              <a:xfrm flipH="1">
                <a:off x="2032215" y="2718316"/>
                <a:ext cx="865054" cy="5300008"/>
              </a:xfrm>
              <a:custGeom>
                <a:avLst/>
                <a:gdLst>
                  <a:gd name="connsiteX0" fmla="*/ 0 w 845127"/>
                  <a:gd name="connsiteY0" fmla="*/ 0 h 4017818"/>
                  <a:gd name="connsiteX1" fmla="*/ 651163 w 845127"/>
                  <a:gd name="connsiteY1" fmla="*/ 1704109 h 4017818"/>
                  <a:gd name="connsiteX2" fmla="*/ 845127 w 845127"/>
                  <a:gd name="connsiteY2" fmla="*/ 4017818 h 4017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45127" h="4017818">
                    <a:moveTo>
                      <a:pt x="0" y="0"/>
                    </a:moveTo>
                    <a:cubicBezTo>
                      <a:pt x="255154" y="517236"/>
                      <a:pt x="510309" y="1034473"/>
                      <a:pt x="651163" y="1704109"/>
                    </a:cubicBezTo>
                    <a:cubicBezTo>
                      <a:pt x="792018" y="2373745"/>
                      <a:pt x="818572" y="3195781"/>
                      <a:pt x="845127" y="4017818"/>
                    </a:cubicBezTo>
                  </a:path>
                </a:pathLst>
              </a:custGeom>
              <a:noFill/>
              <a:ln w="571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0" rIns="1800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HY태고딕" pitchFamily="18" charset="-127"/>
                  <a:cs typeface="Arials"/>
                </a:endParaRPr>
              </a:p>
            </p:txBody>
          </p:sp>
        </p:grpSp>
        <p:grpSp>
          <p:nvGrpSpPr>
            <p:cNvPr id="86" name="Group 318">
              <a:extLst>
                <a:ext uri="{FF2B5EF4-FFF2-40B4-BE49-F238E27FC236}">
                  <a16:creationId xmlns:a16="http://schemas.microsoft.com/office/drawing/2014/main" id="{4427A684-85F6-4355-8932-96BA48C3A54E}"/>
                </a:ext>
              </a:extLst>
            </p:cNvPr>
            <p:cNvGrpSpPr/>
            <p:nvPr/>
          </p:nvGrpSpPr>
          <p:grpSpPr>
            <a:xfrm>
              <a:off x="1799665" y="2660691"/>
              <a:ext cx="2880499" cy="753374"/>
              <a:chOff x="1747956" y="3036562"/>
              <a:chExt cx="2880499" cy="820705"/>
            </a:xfrm>
          </p:grpSpPr>
          <p:sp>
            <p:nvSpPr>
              <p:cNvPr id="87" name="타원 70">
                <a:extLst>
                  <a:ext uri="{FF2B5EF4-FFF2-40B4-BE49-F238E27FC236}">
                    <a16:creationId xmlns:a16="http://schemas.microsoft.com/office/drawing/2014/main" id="{56108B92-407F-4B92-B759-78AA02E97729}"/>
                  </a:ext>
                </a:extLst>
              </p:cNvPr>
              <p:cNvSpPr/>
              <p:nvPr/>
            </p:nvSpPr>
            <p:spPr bwMode="auto">
              <a:xfrm>
                <a:off x="2528618" y="3036562"/>
                <a:ext cx="1381161" cy="8207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5997" tIns="35997" rIns="35997" bIns="35997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lnSpc>
                    <a:spcPts val="1900"/>
                  </a:lnSpc>
                  <a:spcBef>
                    <a:spcPts val="600"/>
                  </a:spcBef>
                </a:pPr>
                <a:endParaRPr lang="ko-KR" altLang="en-US" sz="1400" b="1" dirty="0">
                  <a:latin typeface="+mn-ea"/>
                  <a:ea typeface="+mn-ea"/>
                  <a:cs typeface="Arials"/>
                </a:endParaRPr>
              </a:p>
            </p:txBody>
          </p:sp>
          <p:sp>
            <p:nvSpPr>
              <p:cNvPr id="88" name="직사각형 71">
                <a:extLst>
                  <a:ext uri="{FF2B5EF4-FFF2-40B4-BE49-F238E27FC236}">
                    <a16:creationId xmlns:a16="http://schemas.microsoft.com/office/drawing/2014/main" id="{42A14176-E766-401A-91A3-DAD7CA901D33}"/>
                  </a:ext>
                </a:extLst>
              </p:cNvPr>
              <p:cNvSpPr/>
              <p:nvPr/>
            </p:nvSpPr>
            <p:spPr>
              <a:xfrm>
                <a:off x="1747956" y="3250298"/>
                <a:ext cx="2880499" cy="356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b="1" i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K-means</a:t>
                </a:r>
              </a:p>
              <a:p>
                <a:pPr algn="ctr"/>
                <a:r>
                  <a:rPr lang="en-US" altLang="ko-KR" sz="2000" b="1" i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clustering</a:t>
                </a:r>
                <a:endParaRPr lang="en-US" altLang="ko-KR" sz="2000" b="1" i="1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</p:grpSp>
      <p:sp>
        <p:nvSpPr>
          <p:cNvPr id="101" name="Right Arrow 101">
            <a:extLst>
              <a:ext uri="{FF2B5EF4-FFF2-40B4-BE49-F238E27FC236}">
                <a16:creationId xmlns:a16="http://schemas.microsoft.com/office/drawing/2014/main" id="{F1177796-68CD-4AAA-ADAA-8B70CF03D59F}"/>
              </a:ext>
            </a:extLst>
          </p:cNvPr>
          <p:cNvSpPr/>
          <p:nvPr/>
        </p:nvSpPr>
        <p:spPr>
          <a:xfrm>
            <a:off x="5564548" y="3061963"/>
            <a:ext cx="1861805" cy="1779783"/>
          </a:xfrm>
          <a:prstGeom prst="rightArrow">
            <a:avLst>
              <a:gd name="adj1" fmla="val 50000"/>
              <a:gd name="adj2" fmla="val 37332"/>
            </a:avLst>
          </a:prstGeom>
          <a:solidFill>
            <a:srgbClr val="2F4054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10B8FE11-2D16-48C7-84D9-F8EEBF4C8511}"/>
              </a:ext>
            </a:extLst>
          </p:cNvPr>
          <p:cNvSpPr/>
          <p:nvPr/>
        </p:nvSpPr>
        <p:spPr>
          <a:xfrm>
            <a:off x="1603853" y="2612273"/>
            <a:ext cx="1264105" cy="722659"/>
          </a:xfrm>
          <a:prstGeom prst="roundRect">
            <a:avLst/>
          </a:prstGeom>
          <a:solidFill>
            <a:srgbClr val="E6CFC1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날짜별 </a:t>
            </a:r>
            <a:endParaRPr lang="en-US" altLang="ko-KR" sz="16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매출정보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C8E7B4D-B90D-412E-8E56-F863235B9A64}"/>
              </a:ext>
            </a:extLst>
          </p:cNvPr>
          <p:cNvSpPr/>
          <p:nvPr/>
        </p:nvSpPr>
        <p:spPr>
          <a:xfrm>
            <a:off x="1588777" y="4279447"/>
            <a:ext cx="1264105" cy="722659"/>
          </a:xfrm>
          <a:prstGeom prst="roundRect">
            <a:avLst/>
          </a:prstGeom>
          <a:solidFill>
            <a:srgbClr val="E6CFC1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성별 </a:t>
            </a:r>
            <a:endParaRPr lang="en-US" altLang="ko-KR" sz="16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유동인구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B602A3D3-AB7A-4194-BB29-C433B0B59BD4}"/>
              </a:ext>
            </a:extLst>
          </p:cNvPr>
          <p:cNvSpPr/>
          <p:nvPr/>
        </p:nvSpPr>
        <p:spPr>
          <a:xfrm>
            <a:off x="1588777" y="5285534"/>
            <a:ext cx="1264105" cy="722659"/>
          </a:xfrm>
          <a:prstGeom prst="roundRect">
            <a:avLst/>
          </a:prstGeom>
          <a:solidFill>
            <a:srgbClr val="E6CFC1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연령별 </a:t>
            </a:r>
            <a:endParaRPr lang="en-US" altLang="ko-KR" sz="16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유동인구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6087CEA-FB1D-47BF-BCD4-A5FAECAA1ED9}"/>
              </a:ext>
            </a:extLst>
          </p:cNvPr>
          <p:cNvSpPr/>
          <p:nvPr/>
        </p:nvSpPr>
        <p:spPr>
          <a:xfrm>
            <a:off x="1588776" y="1639761"/>
            <a:ext cx="1264105" cy="722659"/>
          </a:xfrm>
          <a:prstGeom prst="roundRect">
            <a:avLst/>
          </a:prstGeom>
          <a:solidFill>
            <a:srgbClr val="E6CFC1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연령별 </a:t>
            </a:r>
            <a:endParaRPr lang="en-US" altLang="ko-KR" sz="16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매출정보</a:t>
            </a:r>
          </a:p>
        </p:txBody>
      </p:sp>
      <p:sp>
        <p:nvSpPr>
          <p:cNvPr id="102" name="타원 53">
            <a:extLst>
              <a:ext uri="{FF2B5EF4-FFF2-40B4-BE49-F238E27FC236}">
                <a16:creationId xmlns:a16="http://schemas.microsoft.com/office/drawing/2014/main" id="{5632AD77-C876-4F1C-941B-9672EB01C26C}"/>
              </a:ext>
            </a:extLst>
          </p:cNvPr>
          <p:cNvSpPr/>
          <p:nvPr/>
        </p:nvSpPr>
        <p:spPr bwMode="auto">
          <a:xfrm rot="16200000">
            <a:off x="4974226" y="3826724"/>
            <a:ext cx="1082405" cy="250259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5997" tIns="35997" rIns="35997" bIns="35997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900"/>
              </a:lnSpc>
              <a:spcBef>
                <a:spcPts val="600"/>
              </a:spcBef>
            </a:pPr>
            <a:endParaRPr lang="ko-KR" altLang="en-US" sz="1400" b="1" dirty="0">
              <a:latin typeface="+mn-ea"/>
              <a:ea typeface="+mn-ea"/>
              <a:cs typeface="Arials"/>
            </a:endParaRPr>
          </a:p>
        </p:txBody>
      </p:sp>
      <p:sp>
        <p:nvSpPr>
          <p:cNvPr id="103" name="모서리가 둥근 직사각형 15">
            <a:extLst>
              <a:ext uri="{FF2B5EF4-FFF2-40B4-BE49-F238E27FC236}">
                <a16:creationId xmlns:a16="http://schemas.microsoft.com/office/drawing/2014/main" id="{9E91762D-AF8E-4308-B19E-7A6E3755AA63}"/>
              </a:ext>
            </a:extLst>
          </p:cNvPr>
          <p:cNvSpPr/>
          <p:nvPr/>
        </p:nvSpPr>
        <p:spPr>
          <a:xfrm>
            <a:off x="7567972" y="1639761"/>
            <a:ext cx="1870070" cy="33623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코로나 전 </a:t>
            </a:r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4C53761-1F25-4136-92D7-04997734EC89}"/>
              </a:ext>
            </a:extLst>
          </p:cNvPr>
          <p:cNvSpPr/>
          <p:nvPr/>
        </p:nvSpPr>
        <p:spPr>
          <a:xfrm>
            <a:off x="8225497" y="2381281"/>
            <a:ext cx="545069" cy="5133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64877A2-3B5A-4A8A-8D1C-94FFE0668635}"/>
              </a:ext>
            </a:extLst>
          </p:cNvPr>
          <p:cNvSpPr/>
          <p:nvPr/>
        </p:nvSpPr>
        <p:spPr>
          <a:xfrm>
            <a:off x="8230472" y="2973602"/>
            <a:ext cx="545069" cy="5133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C0E9586-47DA-44B0-A0A8-B8DC83F9CA15}"/>
              </a:ext>
            </a:extLst>
          </p:cNvPr>
          <p:cNvSpPr/>
          <p:nvPr/>
        </p:nvSpPr>
        <p:spPr>
          <a:xfrm>
            <a:off x="8207389" y="4293605"/>
            <a:ext cx="578249" cy="5481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12</a:t>
            </a:r>
            <a:endParaRPr lang="ko-KR" altLang="en-US" sz="14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F214D4-5BEA-49F9-8D73-E14D03A7F787}"/>
              </a:ext>
            </a:extLst>
          </p:cNvPr>
          <p:cNvSpPr txBox="1"/>
          <p:nvPr/>
        </p:nvSpPr>
        <p:spPr>
          <a:xfrm rot="5400000">
            <a:off x="8409137" y="3630068"/>
            <a:ext cx="3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...</a:t>
            </a:r>
            <a:endParaRPr lang="ko-KR" altLang="en-US" sz="1600"/>
          </a:p>
        </p:txBody>
      </p:sp>
      <p:sp>
        <p:nvSpPr>
          <p:cNvPr id="116" name="모서리가 둥근 직사각형 15">
            <a:extLst>
              <a:ext uri="{FF2B5EF4-FFF2-40B4-BE49-F238E27FC236}">
                <a16:creationId xmlns:a16="http://schemas.microsoft.com/office/drawing/2014/main" id="{53C0A644-95B4-4F9A-B01D-FEB613CA126C}"/>
              </a:ext>
            </a:extLst>
          </p:cNvPr>
          <p:cNvSpPr/>
          <p:nvPr/>
        </p:nvSpPr>
        <p:spPr>
          <a:xfrm>
            <a:off x="9564308" y="1639761"/>
            <a:ext cx="1870070" cy="336234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코로나 후 </a:t>
            </a:r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4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E1FD4AC-D524-42E9-9291-B01D6FE1D0DB}"/>
              </a:ext>
            </a:extLst>
          </p:cNvPr>
          <p:cNvSpPr/>
          <p:nvPr/>
        </p:nvSpPr>
        <p:spPr>
          <a:xfrm>
            <a:off x="10256672" y="2381281"/>
            <a:ext cx="507856" cy="5133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A69CE59-76A5-495C-AB80-39AAB8750361}"/>
              </a:ext>
            </a:extLst>
          </p:cNvPr>
          <p:cNvSpPr/>
          <p:nvPr/>
        </p:nvSpPr>
        <p:spPr>
          <a:xfrm>
            <a:off x="10256672" y="2967523"/>
            <a:ext cx="502524" cy="5124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0FB356C6-5698-4F10-9A23-50436873EB17}"/>
              </a:ext>
            </a:extLst>
          </p:cNvPr>
          <p:cNvSpPr/>
          <p:nvPr/>
        </p:nvSpPr>
        <p:spPr>
          <a:xfrm>
            <a:off x="10225404" y="4293606"/>
            <a:ext cx="539123" cy="5124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m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80C002-0A36-4E7C-A5D4-30056556063B}"/>
              </a:ext>
            </a:extLst>
          </p:cNvPr>
          <p:cNvSpPr txBox="1"/>
          <p:nvPr/>
        </p:nvSpPr>
        <p:spPr>
          <a:xfrm rot="5400000">
            <a:off x="10402336" y="3634822"/>
            <a:ext cx="319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...</a:t>
            </a:r>
            <a:endParaRPr lang="ko-KR" altLang="en-US" sz="160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5DCB737-D920-4708-96D2-ADB6246FB7F7}"/>
              </a:ext>
            </a:extLst>
          </p:cNvPr>
          <p:cNvSpPr/>
          <p:nvPr/>
        </p:nvSpPr>
        <p:spPr>
          <a:xfrm>
            <a:off x="5949891" y="5256748"/>
            <a:ext cx="1618080" cy="496803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신촌동 한식</a:t>
            </a:r>
            <a:endParaRPr lang="en-US" altLang="ko-KR" sz="16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941B04C8-C094-4A07-B85A-98FAAE614F94}"/>
              </a:ext>
            </a:extLst>
          </p:cNvPr>
          <p:cNvSpPr/>
          <p:nvPr/>
        </p:nvSpPr>
        <p:spPr>
          <a:xfrm>
            <a:off x="5949891" y="6006944"/>
            <a:ext cx="1618080" cy="496803"/>
          </a:xfrm>
          <a:prstGeom prst="roundRect">
            <a:avLst/>
          </a:prstGeom>
          <a:solidFill>
            <a:schemeClr val="bg2"/>
          </a:solidFill>
          <a:ln w="38100"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옥수동 식료품</a:t>
            </a:r>
            <a:endParaRPr lang="en-US" altLang="ko-KR" sz="160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D3AFFCD3-ACE1-4D92-9F94-05C91340EDE3}"/>
              </a:ext>
            </a:extLst>
          </p:cNvPr>
          <p:cNvSpPr/>
          <p:nvPr/>
        </p:nvSpPr>
        <p:spPr>
          <a:xfrm>
            <a:off x="8195561" y="5209306"/>
            <a:ext cx="578249" cy="5481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11</a:t>
            </a:r>
            <a:endParaRPr lang="ko-KR" altLang="en-US" sz="14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9DF3456-D81A-48BF-8974-87DF103951DB}"/>
              </a:ext>
            </a:extLst>
          </p:cNvPr>
          <p:cNvSpPr/>
          <p:nvPr/>
        </p:nvSpPr>
        <p:spPr>
          <a:xfrm>
            <a:off x="8195561" y="5956260"/>
            <a:ext cx="578249" cy="54814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9</a:t>
            </a:r>
            <a:endParaRPr lang="ko-KR" altLang="en-US" sz="16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6FF2A7F4-FC52-494F-A8DA-B85484F1D8E9}"/>
              </a:ext>
            </a:extLst>
          </p:cNvPr>
          <p:cNvSpPr/>
          <p:nvPr/>
        </p:nvSpPr>
        <p:spPr>
          <a:xfrm>
            <a:off x="10324824" y="5216534"/>
            <a:ext cx="562628" cy="548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FA18121-0254-427F-AB86-AB85198D2090}"/>
              </a:ext>
            </a:extLst>
          </p:cNvPr>
          <p:cNvSpPr/>
          <p:nvPr/>
        </p:nvSpPr>
        <p:spPr>
          <a:xfrm>
            <a:off x="10324824" y="5939198"/>
            <a:ext cx="562628" cy="54814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</a:t>
            </a:r>
            <a:endParaRPr lang="ko-KR" altLang="en-US" sz="2000" b="1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0DC2A30-7BE2-4485-B3AC-F0029C5BC90A}"/>
              </a:ext>
            </a:extLst>
          </p:cNvPr>
          <p:cNvSpPr/>
          <p:nvPr/>
        </p:nvSpPr>
        <p:spPr>
          <a:xfrm>
            <a:off x="8966447" y="5464935"/>
            <a:ext cx="1100266" cy="92486"/>
          </a:xfrm>
          <a:prstGeom prst="rightArrow">
            <a:avLst/>
          </a:prstGeom>
          <a:solidFill>
            <a:schemeClr val="tx1"/>
          </a:solidFill>
          <a:ln w="28575"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AC75D464-2E22-4E7E-8E42-32507DAD03E1}"/>
              </a:ext>
            </a:extLst>
          </p:cNvPr>
          <p:cNvSpPr/>
          <p:nvPr/>
        </p:nvSpPr>
        <p:spPr>
          <a:xfrm>
            <a:off x="8958035" y="6167025"/>
            <a:ext cx="1100266" cy="92486"/>
          </a:xfrm>
          <a:prstGeom prst="rightArrow">
            <a:avLst/>
          </a:prstGeom>
          <a:solidFill>
            <a:schemeClr val="tx1"/>
          </a:solidFill>
          <a:ln w="28575"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02143" y="1390654"/>
            <a:ext cx="3416400" cy="3513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9" y="1455577"/>
            <a:ext cx="3254325" cy="33791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928A454-5B9C-42A4-B872-3D2F3EC4FA28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분석과정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모델링</a:t>
            </a:r>
            <a:endParaRPr lang="en-US" altLang="ko-KR" sz="2400" kern="0" dirty="0">
              <a:solidFill>
                <a:srgbClr val="2F405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032CA433-9F2A-446D-885A-3EDA0C578524}"/>
              </a:ext>
            </a:extLst>
          </p:cNvPr>
          <p:cNvGraphicFramePr>
            <a:graphicFrameLocks noGrp="1"/>
          </p:cNvGraphicFramePr>
          <p:nvPr/>
        </p:nvGraphicFramePr>
        <p:xfrm>
          <a:off x="812881" y="5229728"/>
          <a:ext cx="3367237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4846">
                  <a:extLst>
                    <a:ext uri="{9D8B030D-6E8A-4147-A177-3AD203B41FA5}">
                      <a16:colId xmlns:a16="http://schemas.microsoft.com/office/drawing/2014/main" val="3953631289"/>
                    </a:ext>
                  </a:extLst>
                </a:gridCol>
                <a:gridCol w="1692391">
                  <a:extLst>
                    <a:ext uri="{9D8B030D-6E8A-4147-A177-3AD203B41FA5}">
                      <a16:colId xmlns:a16="http://schemas.microsoft.com/office/drawing/2014/main" val="3516741541"/>
                    </a:ext>
                  </a:extLst>
                </a:gridCol>
              </a:tblGrid>
              <a:tr h="27275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상업지역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신촌동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서교동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…)</a:t>
                      </a:r>
                      <a:endParaRPr lang="ko-KR" altLang="en-US">
                        <a:solidFill>
                          <a:schemeClr val="bg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99355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코로나 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코로나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08735"/>
                  </a:ext>
                </a:extLst>
              </a:tr>
              <a:tr h="276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7,8,10</a:t>
                      </a:r>
                      <a:endParaRPr lang="ko-KR" altLang="en-US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i,j,k</a:t>
                      </a:r>
                      <a:endParaRPr lang="ko-KR" altLang="en-US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15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65546" y="1548879"/>
            <a:ext cx="21760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상업 지역의 특성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77922" y="1389600"/>
            <a:ext cx="3417354" cy="35129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10" y="1455577"/>
            <a:ext cx="3323177" cy="33885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20149" y="1516483"/>
            <a:ext cx="16421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업무 지역의 특성</a:t>
            </a:r>
            <a:endParaRPr lang="en-US" altLang="ko-KR" sz="14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54656" y="1389600"/>
            <a:ext cx="3416400" cy="3513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300AF0C4-BC6D-42DB-97CD-EF5A2F90F135}"/>
              </a:ext>
            </a:extLst>
          </p:cNvPr>
          <p:cNvGraphicFramePr>
            <a:graphicFrameLocks noGrp="1"/>
          </p:cNvGraphicFramePr>
          <p:nvPr/>
        </p:nvGraphicFramePr>
        <p:xfrm>
          <a:off x="4409961" y="5221102"/>
          <a:ext cx="3366000" cy="1101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3000">
                  <a:extLst>
                    <a:ext uri="{9D8B030D-6E8A-4147-A177-3AD203B41FA5}">
                      <a16:colId xmlns:a16="http://schemas.microsoft.com/office/drawing/2014/main" val="3953631289"/>
                    </a:ext>
                  </a:extLst>
                </a:gridCol>
                <a:gridCol w="1683000">
                  <a:extLst>
                    <a:ext uri="{9D8B030D-6E8A-4147-A177-3AD203B41FA5}">
                      <a16:colId xmlns:a16="http://schemas.microsoft.com/office/drawing/2014/main" val="3516741541"/>
                    </a:ext>
                  </a:extLst>
                </a:gridCol>
              </a:tblGrid>
              <a:tr h="3626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업무지역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소공동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삼성동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…)</a:t>
                      </a:r>
                      <a:endParaRPr lang="ko-KR" altLang="en-US">
                        <a:solidFill>
                          <a:schemeClr val="bg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99355"/>
                  </a:ext>
                </a:extLst>
              </a:tr>
              <a:tr h="367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코로나 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코로나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08735"/>
                  </a:ext>
                </a:extLst>
              </a:tr>
              <a:tr h="36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10,11,12</a:t>
                      </a:r>
                      <a:endParaRPr lang="ko-KR" altLang="en-US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h,m</a:t>
                      </a:r>
                      <a:endParaRPr lang="ko-KR" altLang="en-US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1558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A8CFE98F-EE05-4B20-A7BE-083F66DD8E9B}"/>
              </a:ext>
            </a:extLst>
          </p:cNvPr>
          <p:cNvGraphicFramePr>
            <a:graphicFrameLocks noGrp="1"/>
          </p:cNvGraphicFramePr>
          <p:nvPr/>
        </p:nvGraphicFramePr>
        <p:xfrm>
          <a:off x="7988907" y="5211772"/>
          <a:ext cx="3366000" cy="11011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3000">
                  <a:extLst>
                    <a:ext uri="{9D8B030D-6E8A-4147-A177-3AD203B41FA5}">
                      <a16:colId xmlns:a16="http://schemas.microsoft.com/office/drawing/2014/main" val="3953631289"/>
                    </a:ext>
                  </a:extLst>
                </a:gridCol>
                <a:gridCol w="1683000">
                  <a:extLst>
                    <a:ext uri="{9D8B030D-6E8A-4147-A177-3AD203B41FA5}">
                      <a16:colId xmlns:a16="http://schemas.microsoft.com/office/drawing/2014/main" val="3516741541"/>
                    </a:ext>
                  </a:extLst>
                </a:gridCol>
              </a:tblGrid>
              <a:tr h="3626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주거지역 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옥수동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 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아현동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,…)</a:t>
                      </a:r>
                      <a:endParaRPr lang="ko-KR" altLang="en-US">
                        <a:solidFill>
                          <a:schemeClr val="bg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99355"/>
                  </a:ext>
                </a:extLst>
              </a:tr>
              <a:tr h="3676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코로나 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코로나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08735"/>
                  </a:ext>
                </a:extLst>
              </a:tr>
              <a:tr h="36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3,4,9</a:t>
                      </a:r>
                      <a:endParaRPr lang="ko-KR" altLang="en-US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휴먼모음T" pitchFamily="18" charset="-127"/>
                          <a:ea typeface="휴먼모음T" pitchFamily="18" charset="-127"/>
                        </a:rPr>
                        <a:t>b,d,e,g</a:t>
                      </a:r>
                      <a:endParaRPr lang="ko-KR" altLang="en-US">
                        <a:solidFill>
                          <a:schemeClr val="tx1"/>
                        </a:solidFill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11558"/>
                  </a:ext>
                </a:extLst>
              </a:tr>
            </a:tbl>
          </a:graphicData>
        </a:graphic>
      </p:graphicFrame>
      <p:pic>
        <p:nvPicPr>
          <p:cNvPr id="20" name="그림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7" y="1455577"/>
            <a:ext cx="3265713" cy="33790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930408" y="1528225"/>
            <a:ext cx="17261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휴먼모음T" pitchFamily="18" charset="-127"/>
                <a:ea typeface="휴먼모음T" pitchFamily="18" charset="-127"/>
              </a:rPr>
              <a:t>주거 지역의 특성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3426" y="4504682"/>
            <a:ext cx="9140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대 매출 비율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87219" y="4504682"/>
            <a:ext cx="9140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휴먼모음T" pitchFamily="18" charset="-127"/>
                <a:ea typeface="휴먼모음T" pitchFamily="18" charset="-127"/>
              </a:rPr>
              <a:t>30</a:t>
            </a:r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대 매출 비율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7394" y="4504682"/>
            <a:ext cx="113364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야간 시간 매출 비율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9628" y="4544438"/>
            <a:ext cx="9140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대 매출 비율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95514" y="4544438"/>
            <a:ext cx="113364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점심 시간 매출 비율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73391" y="4504682"/>
            <a:ext cx="9140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휴먼모음T" pitchFamily="18" charset="-127"/>
                <a:ea typeface="휴먼모음T" pitchFamily="18" charset="-127"/>
              </a:rPr>
              <a:t>40</a:t>
            </a:r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대 매출 비율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13966" y="4514621"/>
            <a:ext cx="113364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휴먼모음T" pitchFamily="18" charset="-127"/>
                <a:ea typeface="휴먼모음T" pitchFamily="18" charset="-127"/>
              </a:rPr>
              <a:t>저녁 시간 매출 비율</a:t>
            </a:r>
          </a:p>
        </p:txBody>
      </p:sp>
    </p:spTree>
    <p:extLst>
      <p:ext uri="{BB962C8B-B14F-4D97-AF65-F5344CB8AC3E}">
        <p14:creationId xmlns:p14="http://schemas.microsoft.com/office/powerpoint/2010/main" val="31804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79280" y="1387000"/>
            <a:ext cx="9977496" cy="4829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28" y="1466324"/>
            <a:ext cx="9752400" cy="466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10516A-400B-4457-BC8A-DCFE79C1AFC2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분석과정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모델링</a:t>
            </a:r>
            <a:endParaRPr lang="en-US" altLang="ko-KR" sz="2400" kern="0" dirty="0">
              <a:solidFill>
                <a:srgbClr val="2F405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3112" y="1686569"/>
            <a:ext cx="580800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    신촌동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서교동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청담동 중식의 특성 변화      </a:t>
            </a:r>
            <a:endParaRPr lang="en-US" altLang="ko-KR" sz="2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9266" y="5685182"/>
            <a:ext cx="20441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전 야간시간 매출 비율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301" y="5685182"/>
            <a:ext cx="20441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후 야간시간 매출 비율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6657" y="5685182"/>
            <a:ext cx="18341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전 </a:t>
            </a:r>
            <a:r>
              <a:rPr lang="en-US" altLang="ko-KR" sz="1200"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대 매출 비율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2475" y="5685182"/>
            <a:ext cx="18341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후 </a:t>
            </a:r>
            <a:r>
              <a:rPr lang="en-US" altLang="ko-KR" sz="1200"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대 매출 비율</a:t>
            </a:r>
          </a:p>
        </p:txBody>
      </p:sp>
    </p:spTree>
    <p:extLst>
      <p:ext uri="{BB962C8B-B14F-4D97-AF65-F5344CB8AC3E}">
        <p14:creationId xmlns:p14="http://schemas.microsoft.com/office/powerpoint/2010/main" val="37377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en-US" altLang="ko-KR" sz="9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life </a:t>
            </a:r>
            <a:r>
              <a:rPr lang="en-US" altLang="ko-KR" sz="900" kern="0" dirty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with BIZCAM</a:t>
            </a:r>
          </a:p>
        </p:txBody>
      </p:sp>
      <p:sp>
        <p:nvSpPr>
          <p:cNvPr id="14" name="타원 13"/>
          <p:cNvSpPr/>
          <p:nvPr/>
        </p:nvSpPr>
        <p:spPr>
          <a:xfrm>
            <a:off x="1288616" y="1518249"/>
            <a:ext cx="2775652" cy="2739205"/>
          </a:xfrm>
          <a:prstGeom prst="ellipse">
            <a:avLst/>
          </a:prstGeom>
          <a:noFill/>
          <a:ln w="38100"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2000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</a:t>
            </a:r>
            <a:endParaRPr lang="en-US" altLang="ko-KR" sz="2000" b="1" dirty="0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383476" y="2821862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965797" y="4792205"/>
            <a:ext cx="1639232" cy="129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분석배경</a:t>
            </a:r>
            <a:endParaRPr lang="en-US" altLang="ko-KR" b="1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</a:t>
            </a:r>
            <a:endParaRPr lang="en-US" altLang="ko-KR" b="1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소개 </a:t>
            </a:r>
            <a:endParaRPr lang="en-US" altLang="ko-KR" b="1" dirty="0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908233" y="2821862"/>
            <a:ext cx="234735" cy="23473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E011C2-3E6B-4B2B-A812-B50AD305C2F1}"/>
              </a:ext>
            </a:extLst>
          </p:cNvPr>
          <p:cNvSpPr/>
          <p:nvPr/>
        </p:nvSpPr>
        <p:spPr>
          <a:xfrm>
            <a:off x="5790770" y="4770108"/>
            <a:ext cx="1639232" cy="882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</a:t>
            </a:r>
            <a:r>
              <a:rPr lang="ko-KR" altLang="en-US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- </a:t>
            </a:r>
            <a:r>
              <a:rPr lang="ko-KR" altLang="en-US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모델링 </a:t>
            </a:r>
            <a:endParaRPr lang="en-US" altLang="ko-KR" b="1" dirty="0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BFC43BD-1979-4B48-82F2-AEC62C91B1DA}"/>
              </a:ext>
            </a:extLst>
          </p:cNvPr>
          <p:cNvSpPr/>
          <p:nvPr/>
        </p:nvSpPr>
        <p:spPr>
          <a:xfrm>
            <a:off x="4914215" y="1518249"/>
            <a:ext cx="2775653" cy="2739205"/>
          </a:xfrm>
          <a:prstGeom prst="ellipse">
            <a:avLst/>
          </a:prstGeom>
          <a:noFill/>
          <a:ln w="38100"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2000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endParaRPr lang="en-US" altLang="ko-KR" sz="2000" b="1" dirty="0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0B6ADB6-FB89-4639-BD77-98F510E337CA}"/>
              </a:ext>
            </a:extLst>
          </p:cNvPr>
          <p:cNvSpPr/>
          <p:nvPr/>
        </p:nvSpPr>
        <p:spPr>
          <a:xfrm>
            <a:off x="8372973" y="1518249"/>
            <a:ext cx="2668838" cy="2739205"/>
          </a:xfrm>
          <a:prstGeom prst="ellipse">
            <a:avLst/>
          </a:prstGeom>
          <a:noFill/>
          <a:ln w="38100"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2000" b="1">
                <a:solidFill>
                  <a:srgbClr val="3A3A3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활용방안</a:t>
            </a:r>
            <a:endParaRPr lang="en-US" altLang="ko-KR" sz="2000" b="1" dirty="0">
              <a:solidFill>
                <a:srgbClr val="3A3A3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56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079280" y="1387000"/>
            <a:ext cx="9977496" cy="4829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783" y="1478219"/>
            <a:ext cx="9750489" cy="46466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36A0C7-21F9-4521-AF60-3F12DB51DF11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분석과정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모델링</a:t>
            </a:r>
            <a:endParaRPr lang="en-US" altLang="ko-KR" sz="2400" kern="0" dirty="0">
              <a:solidFill>
                <a:srgbClr val="2F405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6767" y="1693725"/>
            <a:ext cx="545053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    소공동 카페 및 베이커리의 특성 변화      </a:t>
            </a:r>
            <a:endParaRPr lang="en-US" altLang="ko-KR" sz="2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9266" y="5685182"/>
            <a:ext cx="20441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전 점심시간 매출 비율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301" y="5685182"/>
            <a:ext cx="20441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후 점심시간 매출 비율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178" y="5685182"/>
            <a:ext cx="17908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전 여성 매출 비율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95961" y="5685182"/>
            <a:ext cx="17908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코로나 후 여성 매출 비율</a:t>
            </a:r>
          </a:p>
        </p:txBody>
      </p:sp>
    </p:spTree>
    <p:extLst>
      <p:ext uri="{BB962C8B-B14F-4D97-AF65-F5344CB8AC3E}">
        <p14:creationId xmlns:p14="http://schemas.microsoft.com/office/powerpoint/2010/main" val="428447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394000" y="1387000"/>
            <a:ext cx="7495200" cy="4829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96" y="1476485"/>
            <a:ext cx="7315207" cy="46501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869B1E4-2323-4036-A50F-9A51F85E52C5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분석과정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모델링</a:t>
            </a:r>
            <a:endParaRPr lang="en-US" altLang="ko-KR" sz="2400" kern="0" dirty="0">
              <a:solidFill>
                <a:srgbClr val="2F405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8070" y="1677237"/>
            <a:ext cx="524534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    신촌동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서교동 한식의 특성 변화        </a:t>
            </a:r>
            <a:endParaRPr lang="en-US" altLang="ko-KR" sz="2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9628" y="5685182"/>
            <a:ext cx="2323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코로나 전 주말 매출 비율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9735" y="5685182"/>
            <a:ext cx="243688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 코로나 후 주말 매출 비율</a:t>
            </a:r>
          </a:p>
        </p:txBody>
      </p:sp>
    </p:spTree>
    <p:extLst>
      <p:ext uri="{BB962C8B-B14F-4D97-AF65-F5344CB8AC3E}">
        <p14:creationId xmlns:p14="http://schemas.microsoft.com/office/powerpoint/2010/main" val="288920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392530" y="1387000"/>
            <a:ext cx="7494833" cy="4829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340" y="1464524"/>
            <a:ext cx="7299472" cy="4651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79996FD-37AD-4EB2-BF39-3AE79E860C06}"/>
              </a:ext>
            </a:extLst>
          </p:cNvPr>
          <p:cNvSpPr/>
          <p:nvPr/>
        </p:nvSpPr>
        <p:spPr>
          <a:xfrm>
            <a:off x="335733" y="62144"/>
            <a:ext cx="8931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분석과정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itchFamily="18" charset="-127"/>
                <a:ea typeface="휴먼모음T" pitchFamily="18" charset="-127"/>
              </a:rPr>
              <a:t>모델링</a:t>
            </a:r>
            <a:endParaRPr lang="en-US" altLang="ko-KR" sz="2400" kern="0" dirty="0">
              <a:solidFill>
                <a:srgbClr val="2F4054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7618" y="1628312"/>
            <a:ext cx="45384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    옥수동 유흥주점의 특성 변화      </a:t>
            </a:r>
            <a:endParaRPr lang="en-US" altLang="ko-KR" sz="20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8178" y="5623708"/>
            <a:ext cx="200008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휴먼모음T" pitchFamily="18" charset="-127"/>
                <a:ea typeface="휴먼모음T" pitchFamily="18" charset="-127"/>
              </a:rPr>
              <a:t>코로나 전 폐업률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5441" y="5623708"/>
            <a:ext cx="2000084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500">
                <a:latin typeface="휴먼모음T" pitchFamily="18" charset="-127"/>
                <a:ea typeface="휴먼모음T" pitchFamily="18" charset="-127"/>
              </a:rPr>
              <a:t>코로나 후 폐업률</a:t>
            </a:r>
          </a:p>
        </p:txBody>
      </p:sp>
    </p:spTree>
    <p:extLst>
      <p:ext uri="{BB962C8B-B14F-4D97-AF65-F5344CB8AC3E}">
        <p14:creationId xmlns:p14="http://schemas.microsoft.com/office/powerpoint/2010/main" val="3976833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활용방안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99C3B7-1E1D-4A41-A484-9DA9734C6B59}"/>
                  </a:ext>
                </a:extLst>
              </p:cNvPr>
              <p:cNvSpPr txBox="1"/>
              <p:nvPr/>
            </p:nvSpPr>
            <p:spPr>
              <a:xfrm>
                <a:off x="863699" y="1152543"/>
                <a:ext cx="6504509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b="1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동별</a:t>
                </a:r>
                <a:r>
                  <a:rPr lang="en-US" altLang="ko-KR" sz="2400" b="1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, </a:t>
                </a:r>
                <a:r>
                  <a:rPr lang="ko-KR" altLang="en-US" sz="2400" b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업종별</a:t>
                </a:r>
                <a:r>
                  <a:rPr lang="en-US" altLang="ko-KR" sz="2400" b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</a:t>
                </a:r>
                <a:r>
                  <a:rPr lang="ko-KR" altLang="en-US" sz="2400" b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위험</a:t>
                </a:r>
                <a:r>
                  <a:rPr lang="ko-KR" altLang="ko-KR" sz="2400" b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점수</a:t>
                </a:r>
                <a:r>
                  <a:rPr lang="en-US" altLang="ko-KR" sz="2400" b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ko-KR" altLang="ko-KR" sz="2400" b="1" i="1" smtClean="0">
                            <a:solidFill>
                              <a:srgbClr val="2F4054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ko-KR" sz="2400" b="1" i="1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0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en-US" altLang="ko-KR" sz="2400" b="1" i="0" smtClean="0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0" smtClean="0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2400" b="1" i="1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0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  <m:sub>
                            <m:r>
                              <a:rPr lang="en-US" altLang="ko-KR" sz="2400" b="1" i="0" smtClean="0">
                                <a:solidFill>
                                  <a:srgbClr val="2F4054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</m:e>
                    </m:nary>
                  </m:oMath>
                </a14:m>
                <a:endParaRPr lang="ko-KR" altLang="ko-KR" sz="2400" b="1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99C3B7-1E1D-4A41-A484-9DA9734C6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9" y="1152543"/>
                <a:ext cx="6504509" cy="496674"/>
              </a:xfrm>
              <a:prstGeom prst="rect">
                <a:avLst/>
              </a:prstGeom>
              <a:blipFill>
                <a:blip r:embed="rId3"/>
                <a:stretch>
                  <a:fillRect l="-1312" t="-119512" b="-17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7DA165-65AE-4CC5-8839-9AA82E0BA747}"/>
              </a:ext>
            </a:extLst>
          </p:cNvPr>
          <p:cNvSpPr/>
          <p:nvPr/>
        </p:nvSpPr>
        <p:spPr>
          <a:xfrm>
            <a:off x="1317906" y="1937911"/>
            <a:ext cx="10020654" cy="4586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1C52A7-B827-46C2-9D37-477E16331E32}"/>
              </a:ext>
            </a:extLst>
          </p:cNvPr>
          <p:cNvGrpSpPr/>
          <p:nvPr/>
        </p:nvGrpSpPr>
        <p:grpSpPr>
          <a:xfrm>
            <a:off x="1317906" y="2059248"/>
            <a:ext cx="10389412" cy="4683220"/>
            <a:chOff x="1212974" y="2133798"/>
            <a:chExt cx="10389412" cy="468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CAA74-4DAE-4907-B0E2-A9C9A6BB27E7}"/>
                </a:ext>
              </a:extLst>
            </p:cNvPr>
            <p:cNvSpPr txBox="1"/>
            <p:nvPr/>
          </p:nvSpPr>
          <p:spPr>
            <a:xfrm>
              <a:off x="7509137" y="5926803"/>
              <a:ext cx="569387" cy="89021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500" b="1" dirty="0"/>
                <a:t>. . </a:t>
              </a:r>
              <a:r>
                <a:rPr lang="en-US" altLang="ko-KR" sz="2500" b="1"/>
                <a:t>. </a:t>
              </a:r>
              <a:endParaRPr lang="en-US" altLang="ko-KR" sz="2500" b="1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F92E2C6-C2EA-4E30-AA27-F6E68E67D60D}"/>
                </a:ext>
              </a:extLst>
            </p:cNvPr>
            <p:cNvGrpSpPr/>
            <p:nvPr/>
          </p:nvGrpSpPr>
          <p:grpSpPr>
            <a:xfrm>
              <a:off x="1212974" y="2133798"/>
              <a:ext cx="10389412" cy="3947467"/>
              <a:chOff x="1063073" y="1962328"/>
              <a:chExt cx="10389412" cy="39474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A6B063E-2E95-49F6-AF22-CBA88C481CFC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073" y="1962328"/>
                    <a:ext cx="9190660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2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a14:m>
                    <a:r>
                      <a:rPr lang="en-US" altLang="ko-KR" sz="2100" b="1" dirty="0"/>
                      <a:t>                            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2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100" b="1">
                                <a:latin typeface="Cambria Math"/>
                              </a:rPr>
                              <m:t>𝛃</m:t>
                            </m:r>
                          </m:e>
                          <m:sub>
                            <m:r>
                              <a:rPr lang="en-US" altLang="ko-KR" sz="21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oMath>
                    </a14:m>
                    <a:r>
                      <a:rPr lang="en-US" altLang="ko-KR" sz="2100" b="1" dirty="0"/>
                      <a:t>                                                     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A6B063E-2E95-49F6-AF22-CBA88C481C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073" y="1962328"/>
                    <a:ext cx="9190660" cy="4531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3" name="그림 12" descr="테이블이(가) 표시된 사진&#10;&#10;자동 생성된 설명">
                <a:extLst>
                  <a:ext uri="{FF2B5EF4-FFF2-40B4-BE49-F238E27FC236}">
                    <a16:creationId xmlns:a16="http://schemas.microsoft.com/office/drawing/2014/main" id="{B86D0145-0B83-4E37-86A1-B872C7E19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7990" y="2609384"/>
                <a:ext cx="1974461" cy="299908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AEC7A6F-B339-440A-874E-A5F8900C5307}"/>
                  </a:ext>
                </a:extLst>
              </p:cNvPr>
              <p:cNvPicPr/>
              <p:nvPr/>
            </p:nvPicPr>
            <p:blipFill rotWithShape="1">
              <a:blip r:embed="rId6"/>
              <a:srcRect t="18426" r="53591"/>
              <a:stretch/>
            </p:blipFill>
            <p:spPr>
              <a:xfrm>
                <a:off x="1790219" y="2477611"/>
                <a:ext cx="3854874" cy="343218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B5363B-68E0-40AF-B546-918AA9F13AA3}"/>
                  </a:ext>
                </a:extLst>
              </p:cNvPr>
              <p:cNvSpPr txBox="1"/>
              <p:nvPr/>
            </p:nvSpPr>
            <p:spPr>
              <a:xfrm>
                <a:off x="5776177" y="3635445"/>
                <a:ext cx="56763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/>
                  <a:t>X                </a:t>
                </a:r>
                <a:r>
                  <a:rPr lang="en-US" altLang="ko-KR" sz="3200" b="1" dirty="0"/>
                  <a:t>=  -51.723</a:t>
                </a:r>
                <a:endParaRPr lang="ko-KR" altLang="en-US" sz="320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8A664-44DE-474D-868E-774ABA78D0D9}"/>
                  </a:ext>
                </a:extLst>
              </p:cNvPr>
              <p:cNvSpPr txBox="1"/>
              <p:nvPr/>
            </p:nvSpPr>
            <p:spPr>
              <a:xfrm>
                <a:off x="6880486" y="996828"/>
                <a:ext cx="4826832" cy="76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710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7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 i="0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altLang="ko-KR" sz="17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7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7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sz="1700" dirty="0"/>
                  <a:t> </a:t>
                </a:r>
                <a:r>
                  <a:rPr lang="en-US" altLang="ko-KR" sz="1700" dirty="0"/>
                  <a:t>: </a:t>
                </a:r>
                <a:r>
                  <a:rPr lang="en-US" altLang="ko-KR" sz="1700" dirty="0" err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i</a:t>
                </a:r>
                <a:r>
                  <a:rPr lang="ko-KR" altLang="en-US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 동</a:t>
                </a:r>
                <a:r>
                  <a:rPr lang="en-US" altLang="ko-KR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, j </a:t>
                </a:r>
                <a:r>
                  <a:rPr lang="ko-KR" altLang="en-US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업종의 </a:t>
                </a:r>
                <a:r>
                  <a:rPr lang="en-US" altLang="ko-KR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5</a:t>
                </a:r>
                <a:r>
                  <a:rPr lang="ko-KR" altLang="en-US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분기 대비 </a:t>
                </a:r>
                <a:r>
                  <a:rPr lang="en-US" altLang="ko-KR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6</a:t>
                </a:r>
                <a:r>
                  <a:rPr lang="ko-KR" altLang="en-US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분기 증감률</a:t>
                </a:r>
                <a:endParaRPr lang="en-US" altLang="ko-KR" sz="1700" dirty="0"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pPr marL="287100" indent="-285750">
                  <a:buFont typeface="Arial" panose="020B0604020202020204" pitchFamily="34" charset="0"/>
                  <a:buChar char="•"/>
                </a:pPr>
                <a:endParaRPr lang="en-US" altLang="ko-KR" sz="800" dirty="0"/>
              </a:p>
              <a:p>
                <a:pPr marL="285750" indent="-28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7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>
                            <a:latin typeface="Cambria Math"/>
                          </a:rPr>
                          <m:t>𝛃</m:t>
                        </m:r>
                      </m:e>
                      <m:sub>
                        <m:r>
                          <a:rPr lang="en-US" altLang="ko-KR" sz="17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700" b="1" dirty="0"/>
                  <a:t> </a:t>
                </a:r>
                <a:r>
                  <a:rPr lang="en-US" altLang="ko-KR" sz="1700" dirty="0"/>
                  <a:t>: </a:t>
                </a:r>
                <a:r>
                  <a:rPr lang="en-US" altLang="ko-KR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k </a:t>
                </a:r>
                <a:r>
                  <a:rPr lang="ko-KR" altLang="en-US" sz="1700" dirty="0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그룹에 속한 데이터의 가중치 값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8A664-44DE-474D-868E-774ABA78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486" y="996828"/>
                <a:ext cx="4826832" cy="763414"/>
              </a:xfrm>
              <a:prstGeom prst="rect">
                <a:avLst/>
              </a:prstGeom>
              <a:blipFill>
                <a:blip r:embed="rId7"/>
                <a:stretch>
                  <a:fillRect l="-632" t="-4000" b="-11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3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5142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활용방안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C3B7-1E1D-4A41-A484-9DA9734C6B59}"/>
              </a:ext>
            </a:extLst>
          </p:cNvPr>
          <p:cNvSpPr txBox="1"/>
          <p:nvPr/>
        </p:nvSpPr>
        <p:spPr>
          <a:xfrm>
            <a:off x="863699" y="1152543"/>
            <a:ext cx="65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>
                <a:latin typeface="휴먼모음T" panose="02030504000101010101" pitchFamily="18" charset="-127"/>
                <a:ea typeface="휴먼모음T" panose="02030504000101010101" pitchFamily="18" charset="-127"/>
              </a:rPr>
              <a:t>스케일링한 최종 위험점수의 </a:t>
            </a:r>
            <a:r>
              <a:rPr lang="ko-KR" altLang="en-US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분포</a:t>
            </a:r>
            <a:endParaRPr lang="ko-KR" altLang="ko-KR" sz="24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3CBD736-8575-46F6-BECE-38E5B459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479" y="1660985"/>
            <a:ext cx="4725477" cy="29851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DDCFF6A-CE5E-4AD4-B3E7-B6074EA85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00" y="1665135"/>
            <a:ext cx="4827100" cy="313761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5334472-8996-47F0-9823-3E94ED55437E}"/>
              </a:ext>
            </a:extLst>
          </p:cNvPr>
          <p:cNvGrpSpPr/>
          <p:nvPr/>
        </p:nvGrpSpPr>
        <p:grpSpPr>
          <a:xfrm>
            <a:off x="6534094" y="4745791"/>
            <a:ext cx="4389007" cy="1785288"/>
            <a:chOff x="4642338" y="4912225"/>
            <a:chExt cx="4262511" cy="174547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96D5CD6-E2AE-4281-BC34-9225DE3F751E}"/>
                </a:ext>
              </a:extLst>
            </p:cNvPr>
            <p:cNvSpPr/>
            <p:nvPr/>
          </p:nvSpPr>
          <p:spPr>
            <a:xfrm>
              <a:off x="4642338" y="4912225"/>
              <a:ext cx="4262511" cy="1704812"/>
            </a:xfrm>
            <a:prstGeom prst="roundRect">
              <a:avLst>
                <a:gd name="adj" fmla="val 19861"/>
              </a:avLst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6A5A3B2-7A29-4A49-84B7-DCA26FE4661B}"/>
                </a:ext>
              </a:extLst>
            </p:cNvPr>
            <p:cNvGrpSpPr/>
            <p:nvPr/>
          </p:nvGrpSpPr>
          <p:grpSpPr>
            <a:xfrm>
              <a:off x="6050703" y="4951901"/>
              <a:ext cx="2700509" cy="1614209"/>
              <a:chOff x="8635823" y="4997302"/>
              <a:chExt cx="2700509" cy="1614209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5F64334-413A-41C3-A56D-D0CA07B64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5823" y="4997302"/>
                <a:ext cx="1875585" cy="1614209"/>
              </a:xfrm>
              <a:prstGeom prst="rect">
                <a:avLst/>
              </a:prstGeom>
            </p:spPr>
          </p:pic>
          <p:sp>
            <p:nvSpPr>
              <p:cNvPr id="33" name="화살표: 위쪽/아래쪽 32">
                <a:extLst>
                  <a:ext uri="{FF2B5EF4-FFF2-40B4-BE49-F238E27FC236}">
                    <a16:creationId xmlns:a16="http://schemas.microsoft.com/office/drawing/2014/main" id="{B2591BD6-D06D-4A88-82F3-B47B051CC132}"/>
                  </a:ext>
                </a:extLst>
              </p:cNvPr>
              <p:cNvSpPr/>
              <p:nvPr/>
            </p:nvSpPr>
            <p:spPr>
              <a:xfrm>
                <a:off x="10527143" y="5087467"/>
                <a:ext cx="243655" cy="1444569"/>
              </a:xfrm>
              <a:prstGeom prst="upDownArrow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1FE515-407A-4AA9-B11F-F32C0F507B81}"/>
                  </a:ext>
                </a:extLst>
              </p:cNvPr>
              <p:cNvSpPr txBox="1"/>
              <p:nvPr/>
            </p:nvSpPr>
            <p:spPr>
              <a:xfrm>
                <a:off x="10770798" y="5111908"/>
                <a:ext cx="56553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accent5">
                        <a:lumMod val="7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안전</a:t>
                </a:r>
                <a:endPara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  <a:p>
                <a:endParaRPr lang="en-US" altLang="ko-KR" sz="1400" i="1" dirty="0"/>
              </a:p>
              <a:p>
                <a:endParaRPr lang="en-US" altLang="ko-KR" sz="1400" i="1" dirty="0"/>
              </a:p>
              <a:p>
                <a:endParaRPr lang="en-US" altLang="ko-KR" sz="1400" i="1" dirty="0"/>
              </a:p>
              <a:p>
                <a:endParaRPr lang="en-US" altLang="ko-KR" sz="1400" i="1" dirty="0"/>
              </a:p>
              <a:p>
                <a:r>
                  <a:rPr lang="ko-KR" altLang="en-US" sz="1400" dirty="0">
                    <a:solidFill>
                      <a:srgbClr val="FF33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위험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FD5703-9574-4EC7-A828-047F2656DB26}"/>
                </a:ext>
              </a:extLst>
            </p:cNvPr>
            <p:cNvSpPr txBox="1"/>
            <p:nvPr/>
          </p:nvSpPr>
          <p:spPr>
            <a:xfrm>
              <a:off x="4955202" y="4952892"/>
              <a:ext cx="1670128" cy="1704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50" b="1" i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80 ~ </a:t>
              </a:r>
              <a:r>
                <a:rPr lang="en-US" altLang="ko-KR" sz="1350" b="1" i="1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100 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50" b="1" i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60 ~  80 </a:t>
              </a:r>
              <a:endParaRPr lang="en-US" altLang="ko-KR" sz="1350" b="1" i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b="1" i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40 ~  60 </a:t>
              </a:r>
              <a:endParaRPr lang="en-US" altLang="ko-KR" sz="1350" b="1" i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b="1" i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20 ~  40 </a:t>
              </a:r>
              <a:endParaRPr lang="en-US" altLang="ko-KR" sz="1350" b="1" i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350" b="1" i="1">
                  <a:latin typeface="휴먼모음T" panose="02030504000101010101" pitchFamily="18" charset="-127"/>
                  <a:ea typeface="휴먼모음T" panose="02030504000101010101" pitchFamily="18" charset="-127"/>
                </a:rPr>
                <a:t>0  ~  20 </a:t>
              </a:r>
              <a:endParaRPr lang="ko-KR" altLang="en-US" sz="1350" b="1" i="1" dirty="0"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C2F17E-C42C-4168-AF08-A057215F541B}"/>
              </a:ext>
            </a:extLst>
          </p:cNvPr>
          <p:cNvSpPr txBox="1"/>
          <p:nvPr/>
        </p:nvSpPr>
        <p:spPr>
          <a:xfrm>
            <a:off x="2189325" y="5407603"/>
            <a:ext cx="369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점수에 따른 </a:t>
            </a:r>
            <a:r>
              <a:rPr lang="ko-KR" altLang="en-US" sz="2400" i="1" dirty="0" err="1">
                <a:solidFill>
                  <a:srgbClr val="FFC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별점</a:t>
            </a:r>
            <a:r>
              <a:rPr lang="en-US" altLang="ko-KR" sz="24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부여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BA5CCE9-5B3C-4BB6-838D-5972B82D0809}"/>
              </a:ext>
            </a:extLst>
          </p:cNvPr>
          <p:cNvSpPr/>
          <p:nvPr/>
        </p:nvSpPr>
        <p:spPr>
          <a:xfrm>
            <a:off x="5380275" y="5418916"/>
            <a:ext cx="818086" cy="400110"/>
          </a:xfrm>
          <a:prstGeom prst="right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활용방안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7110CD-3E24-4CDE-96F2-765E0771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7" y="1960031"/>
            <a:ext cx="11013926" cy="4558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F3D6D8-B973-4CE2-96B8-6113A47C0CA2}"/>
              </a:ext>
            </a:extLst>
          </p:cNvPr>
          <p:cNvSpPr txBox="1"/>
          <p:nvPr/>
        </p:nvSpPr>
        <p:spPr>
          <a:xfrm>
            <a:off x="589037" y="1111053"/>
            <a:ext cx="381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동 업종 별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수치화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A55EE-1564-4955-99C9-D70EDE8FD549}"/>
              </a:ext>
            </a:extLst>
          </p:cNvPr>
          <p:cNvSpPr txBox="1"/>
          <p:nvPr/>
        </p:nvSpPr>
        <p:spPr>
          <a:xfrm>
            <a:off x="5266720" y="1111053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해당 동 업종의 점수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6A687-FD8A-403F-8D94-E6DC633A9C34}"/>
              </a:ext>
            </a:extLst>
          </p:cNvPr>
          <p:cNvSpPr txBox="1"/>
          <p:nvPr/>
        </p:nvSpPr>
        <p:spPr>
          <a:xfrm>
            <a:off x="5266719" y="1442336"/>
            <a:ext cx="26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점수 상위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10%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지역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9507A8-AD8F-4458-AA17-73F6804E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237" y="1514964"/>
            <a:ext cx="846479" cy="2967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877FAB-9703-415E-846D-7384AEDFD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941" y="1129032"/>
            <a:ext cx="866775" cy="333375"/>
          </a:xfrm>
          <a:prstGeom prst="rect">
            <a:avLst/>
          </a:prstGeom>
        </p:spPr>
      </p:pic>
      <p:sp>
        <p:nvSpPr>
          <p:cNvPr id="3" name="사각형: 둥근 한쪽 모서리 2">
            <a:extLst>
              <a:ext uri="{FF2B5EF4-FFF2-40B4-BE49-F238E27FC236}">
                <a16:creationId xmlns:a16="http://schemas.microsoft.com/office/drawing/2014/main" id="{469C42AA-8C9D-4BF9-AC2C-9AAE686072A6}"/>
              </a:ext>
            </a:extLst>
          </p:cNvPr>
          <p:cNvSpPr/>
          <p:nvPr/>
        </p:nvSpPr>
        <p:spPr>
          <a:xfrm>
            <a:off x="589037" y="1032397"/>
            <a:ext cx="7030963" cy="848978"/>
          </a:xfrm>
          <a:prstGeom prst="round1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92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활용방안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3D6D8-B973-4CE2-96B8-6113A47C0CA2}"/>
              </a:ext>
            </a:extLst>
          </p:cNvPr>
          <p:cNvSpPr txBox="1"/>
          <p:nvPr/>
        </p:nvSpPr>
        <p:spPr>
          <a:xfrm>
            <a:off x="705578" y="907675"/>
            <a:ext cx="381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서대문구 신촌동</a:t>
            </a:r>
            <a:endParaRPr lang="ko-KR" altLang="en-US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5283C4-2CC7-4AA6-B34E-DEC2E0EE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9" y="2004621"/>
            <a:ext cx="3869672" cy="357100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D4E3C6-578E-4D16-8EED-73683815D115}"/>
              </a:ext>
            </a:extLst>
          </p:cNvPr>
          <p:cNvSpPr txBox="1"/>
          <p:nvPr/>
        </p:nvSpPr>
        <p:spPr>
          <a:xfrm>
            <a:off x="4208293" y="940330"/>
            <a:ext cx="7442933" cy="59093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중식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한식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식료품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59F086D-A722-4670-AB8E-0FFA96D7BCDB}"/>
              </a:ext>
            </a:extLst>
          </p:cNvPr>
          <p:cNvSpPr txBox="1"/>
          <p:nvPr/>
        </p:nvSpPr>
        <p:spPr>
          <a:xfrm>
            <a:off x="9267221" y="1659372"/>
            <a:ext cx="9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39.48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EFE9723-78C6-4657-9C25-055AEC729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24" y="1335265"/>
            <a:ext cx="2133870" cy="1620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CA76DA3-1E21-40E0-B61E-E0E19D7A524E}"/>
              </a:ext>
            </a:extLst>
          </p:cNvPr>
          <p:cNvSpPr txBox="1"/>
          <p:nvPr/>
        </p:nvSpPr>
        <p:spPr>
          <a:xfrm>
            <a:off x="6667548" y="1832170"/>
            <a:ext cx="3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19D475-419B-40D6-89DA-A247DFD3ACB6}"/>
              </a:ext>
            </a:extLst>
          </p:cNvPr>
          <p:cNvSpPr txBox="1"/>
          <p:nvPr/>
        </p:nvSpPr>
        <p:spPr>
          <a:xfrm>
            <a:off x="8200776" y="1804566"/>
            <a:ext cx="3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E1F078E-DB73-422D-AAAE-4B7E247D1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260" y="1296836"/>
            <a:ext cx="945985" cy="1440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9E3523B-B8A3-4A5B-9A7D-813B29564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62" y="3241935"/>
            <a:ext cx="2133871" cy="1620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48E1CE20-FD4C-4C0F-878F-A07842A06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62" y="5104440"/>
            <a:ext cx="2133872" cy="1620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749C868-C7D1-4275-B4A1-1D013B05C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107" y="3270179"/>
            <a:ext cx="892292" cy="144000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0F73B13-C627-4877-AB4D-F6C26D830862}"/>
              </a:ext>
            </a:extLst>
          </p:cNvPr>
          <p:cNvSpPr txBox="1"/>
          <p:nvPr/>
        </p:nvSpPr>
        <p:spPr>
          <a:xfrm>
            <a:off x="6675012" y="3805513"/>
            <a:ext cx="3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F88D47-9E1B-4F29-8355-915120F4B857}"/>
              </a:ext>
            </a:extLst>
          </p:cNvPr>
          <p:cNvSpPr txBox="1"/>
          <p:nvPr/>
        </p:nvSpPr>
        <p:spPr>
          <a:xfrm>
            <a:off x="8200776" y="3790124"/>
            <a:ext cx="3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4793860-2A0E-4FD4-BD43-C471BC686C22}"/>
              </a:ext>
            </a:extLst>
          </p:cNvPr>
          <p:cNvSpPr txBox="1"/>
          <p:nvPr/>
        </p:nvSpPr>
        <p:spPr>
          <a:xfrm>
            <a:off x="6671526" y="5516017"/>
            <a:ext cx="3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3CE15F2-DFC7-4E4F-B3A3-D4A5C8E8087C}"/>
              </a:ext>
            </a:extLst>
          </p:cNvPr>
          <p:cNvSpPr txBox="1"/>
          <p:nvPr/>
        </p:nvSpPr>
        <p:spPr>
          <a:xfrm>
            <a:off x="8200776" y="5516017"/>
            <a:ext cx="3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A4C6B16A-4AFF-4664-9768-11FC3F269A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5107" y="5104440"/>
            <a:ext cx="892292" cy="1440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104C3892-2526-41D8-9DAB-0A3AE638A0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8170" y="2083548"/>
            <a:ext cx="2170582" cy="532955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56242C51-ED5C-4DF9-9119-D62A1B13F5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2756" y="4166748"/>
            <a:ext cx="2041746" cy="48432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D0460EEA-41B6-4C26-8AE8-3CA07E8DB4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7093" y="5781133"/>
            <a:ext cx="2041746" cy="428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33D4C-6427-404E-A60A-F4005EC8D981}"/>
              </a:ext>
            </a:extLst>
          </p:cNvPr>
          <p:cNvSpPr txBox="1"/>
          <p:nvPr/>
        </p:nvSpPr>
        <p:spPr>
          <a:xfrm>
            <a:off x="9267222" y="3682603"/>
            <a:ext cx="9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41.08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05D3B-BFC4-49FB-B0A7-4C2DEF1628E7}"/>
              </a:ext>
            </a:extLst>
          </p:cNvPr>
          <p:cNvSpPr txBox="1"/>
          <p:nvPr/>
        </p:nvSpPr>
        <p:spPr>
          <a:xfrm>
            <a:off x="9267221" y="5346740"/>
            <a:ext cx="9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49.06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45F4B6-800C-4027-AD01-0B178C7593D8}"/>
              </a:ext>
            </a:extLst>
          </p:cNvPr>
          <p:cNvSpPr/>
          <p:nvPr/>
        </p:nvSpPr>
        <p:spPr>
          <a:xfrm>
            <a:off x="4106199" y="940330"/>
            <a:ext cx="7475542" cy="57797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3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03 </a:t>
            </a:r>
            <a:r>
              <a:rPr lang="ko-KR" altLang="en-US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활용방안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3D6D8-B973-4CE2-96B8-6113A47C0CA2}"/>
              </a:ext>
            </a:extLst>
          </p:cNvPr>
          <p:cNvSpPr txBox="1"/>
          <p:nvPr/>
        </p:nvSpPr>
        <p:spPr>
          <a:xfrm>
            <a:off x="705578" y="907675"/>
            <a:ext cx="381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성동구 옥수동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5283C4-2CC7-4AA6-B34E-DEC2E0EE0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849" y="2071965"/>
            <a:ext cx="3869672" cy="34363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ED4E3C6-578E-4D16-8EED-73683815D115}"/>
              </a:ext>
            </a:extLst>
          </p:cNvPr>
          <p:cNvSpPr txBox="1"/>
          <p:nvPr/>
        </p:nvSpPr>
        <p:spPr>
          <a:xfrm>
            <a:off x="4208293" y="968323"/>
            <a:ext cx="7442933" cy="59093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편의점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카페 베이커리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유흥주점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59F086D-A722-4670-AB8E-0FFA96D7BCDB}"/>
              </a:ext>
            </a:extLst>
          </p:cNvPr>
          <p:cNvSpPr txBox="1"/>
          <p:nvPr/>
        </p:nvSpPr>
        <p:spPr>
          <a:xfrm>
            <a:off x="9267221" y="1659372"/>
            <a:ext cx="9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57.45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AEFE9723-78C6-4657-9C25-055AEC729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2586" y="1335265"/>
            <a:ext cx="2088946" cy="1620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CA76DA3-1E21-40E0-B61E-E0E19D7A524E}"/>
              </a:ext>
            </a:extLst>
          </p:cNvPr>
          <p:cNvSpPr txBox="1"/>
          <p:nvPr/>
        </p:nvSpPr>
        <p:spPr>
          <a:xfrm>
            <a:off x="6667548" y="1832170"/>
            <a:ext cx="3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D19D475-419B-40D6-89DA-A247DFD3ACB6}"/>
              </a:ext>
            </a:extLst>
          </p:cNvPr>
          <p:cNvSpPr txBox="1"/>
          <p:nvPr/>
        </p:nvSpPr>
        <p:spPr>
          <a:xfrm>
            <a:off x="8200776" y="1804566"/>
            <a:ext cx="3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7E1F078E-DB73-422D-AAAE-4B7E247D1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6778" y="1296836"/>
            <a:ext cx="896949" cy="1440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89E3523B-B8A3-4A5B-9A7D-813B29564A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489" y="3241935"/>
            <a:ext cx="2107217" cy="16200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48E1CE20-FD4C-4C0F-878F-A07842A06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9760" y="5104440"/>
            <a:ext cx="2070676" cy="1620000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E749C868-C7D1-4275-B4A1-1D013B05CD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5107" y="3308737"/>
            <a:ext cx="892292" cy="136288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0F73B13-C627-4877-AB4D-F6C26D830862}"/>
              </a:ext>
            </a:extLst>
          </p:cNvPr>
          <p:cNvSpPr txBox="1"/>
          <p:nvPr/>
        </p:nvSpPr>
        <p:spPr>
          <a:xfrm>
            <a:off x="6675012" y="3805513"/>
            <a:ext cx="3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F88D47-9E1B-4F29-8355-915120F4B857}"/>
              </a:ext>
            </a:extLst>
          </p:cNvPr>
          <p:cNvSpPr txBox="1"/>
          <p:nvPr/>
        </p:nvSpPr>
        <p:spPr>
          <a:xfrm>
            <a:off x="8200776" y="3790124"/>
            <a:ext cx="3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4793860-2A0E-4FD4-BD43-C471BC686C22}"/>
              </a:ext>
            </a:extLst>
          </p:cNvPr>
          <p:cNvSpPr txBox="1"/>
          <p:nvPr/>
        </p:nvSpPr>
        <p:spPr>
          <a:xfrm>
            <a:off x="6671526" y="5516017"/>
            <a:ext cx="3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3CE15F2-DFC7-4E4F-B3A3-D4A5C8E8087C}"/>
              </a:ext>
            </a:extLst>
          </p:cNvPr>
          <p:cNvSpPr txBox="1"/>
          <p:nvPr/>
        </p:nvSpPr>
        <p:spPr>
          <a:xfrm>
            <a:off x="8200776" y="5516017"/>
            <a:ext cx="3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A4C6B16A-4AFF-4664-9768-11FC3F269A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7709" y="5104440"/>
            <a:ext cx="887088" cy="1440000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104C3892-2526-41D8-9DAB-0A3AE638A0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8170" y="2090852"/>
            <a:ext cx="2170582" cy="518347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56242C51-ED5C-4DF9-9119-D62A1B13F5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2756" y="4231235"/>
            <a:ext cx="2041746" cy="355347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D0460EEA-41B6-4C26-8AE8-3CA07E8DB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7093" y="5814877"/>
            <a:ext cx="2041746" cy="361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633D4C-6427-404E-A60A-F4005EC8D981}"/>
              </a:ext>
            </a:extLst>
          </p:cNvPr>
          <p:cNvSpPr txBox="1"/>
          <p:nvPr/>
        </p:nvSpPr>
        <p:spPr>
          <a:xfrm>
            <a:off x="9267222" y="3682603"/>
            <a:ext cx="9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62.88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05D3B-BFC4-49FB-B0A7-4C2DEF1628E7}"/>
              </a:ext>
            </a:extLst>
          </p:cNvPr>
          <p:cNvSpPr txBox="1"/>
          <p:nvPr/>
        </p:nvSpPr>
        <p:spPr>
          <a:xfrm>
            <a:off x="9267221" y="5346740"/>
            <a:ext cx="98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75.90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45F4B6-800C-4027-AD01-0B178C7593D8}"/>
              </a:ext>
            </a:extLst>
          </p:cNvPr>
          <p:cNvSpPr/>
          <p:nvPr/>
        </p:nvSpPr>
        <p:spPr>
          <a:xfrm>
            <a:off x="4106199" y="940330"/>
            <a:ext cx="7475542" cy="577978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41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참고문헌 </a:t>
            </a:r>
            <a:r>
              <a:rPr lang="ko-KR" altLang="en-US" sz="3200" b="1" i="1" kern="0" dirty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 분석 도구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C3B7-1E1D-4A41-A484-9DA9734C6B59}"/>
              </a:ext>
            </a:extLst>
          </p:cNvPr>
          <p:cNvSpPr txBox="1"/>
          <p:nvPr/>
        </p:nvSpPr>
        <p:spPr>
          <a:xfrm>
            <a:off x="506554" y="998383"/>
            <a:ext cx="277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참고문헌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C6509-0D0C-4FAC-A556-950149A0F6C7}"/>
              </a:ext>
            </a:extLst>
          </p:cNvPr>
          <p:cNvSpPr txBox="1"/>
          <p:nvPr/>
        </p:nvSpPr>
        <p:spPr>
          <a:xfrm>
            <a:off x="506554" y="1738812"/>
            <a:ext cx="9326880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백재화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&amp;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서정희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 (2013).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창업소비자의 관점에서 본 창업 성공과정에 대한 근거이론적 분석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한국생활과학회지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22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(4), 619-635.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222222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이현준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 (2020). [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경제보도 부문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_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제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139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회 이달의 방송기자상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]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언론이 문제 개선에 도움이 되는 바로 그 순간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:&lt;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빅데이터로 본 소상공인 코로나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타격 심층분석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&gt; 2020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년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4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월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8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28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30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일 보도 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KBS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서영민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이현준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김민철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김용모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최연송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기자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방송기자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55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 46-46.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b="0" i="0" dirty="0" err="1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박국호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 (2020). 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소상공인 재기지원제도 현황과 과제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. </a:t>
            </a:r>
            <a:r>
              <a:rPr lang="ko-KR" altLang="en-US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인문사회 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21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,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11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(3), 283-296.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R Studio,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Python, Excel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BC9EE6-8A8E-41DF-B129-7678414DB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35" y="5140214"/>
            <a:ext cx="678180" cy="702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E8C97B-9910-4490-AC28-8A905065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63" y="5235489"/>
            <a:ext cx="1607760" cy="6071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2DDB19-6FA3-4DF7-BE17-01BB53F5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223" y="5187088"/>
            <a:ext cx="709020" cy="6343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E8C1FD-AB12-4FB3-9723-C61C83990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652" y="5854595"/>
            <a:ext cx="1943371" cy="390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662F18-8418-4285-ADAE-AB3C4B6852E6}"/>
              </a:ext>
            </a:extLst>
          </p:cNvPr>
          <p:cNvSpPr txBox="1"/>
          <p:nvPr/>
        </p:nvSpPr>
        <p:spPr>
          <a:xfrm>
            <a:off x="506554" y="4510219"/>
            <a:ext cx="277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분석도구</a:t>
            </a:r>
          </a:p>
        </p:txBody>
      </p:sp>
    </p:spTree>
    <p:extLst>
      <p:ext uri="{BB962C8B-B14F-4D97-AF65-F5344CB8AC3E}">
        <p14:creationId xmlns:p14="http://schemas.microsoft.com/office/powerpoint/2010/main" val="220890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Picture 2" descr="How diversity and inclusion can add value in accounting | Praxity">
            <a:extLst>
              <a:ext uri="{FF2B5EF4-FFF2-40B4-BE49-F238E27FC236}">
                <a16:creationId xmlns:a16="http://schemas.microsoft.com/office/drawing/2014/main" id="{3ADF5B38-446D-47F8-8767-3F08F7495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346" y="3940453"/>
            <a:ext cx="6069308" cy="25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C98ED2-7DBD-4B16-90AE-525E03297293}"/>
              </a:ext>
            </a:extLst>
          </p:cNvPr>
          <p:cNvSpPr txBox="1"/>
          <p:nvPr/>
        </p:nvSpPr>
        <p:spPr>
          <a:xfrm>
            <a:off x="4442750" y="2774461"/>
            <a:ext cx="5516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i="1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1404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9613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분석배경 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D489BF-E413-47E8-920A-D57C9BD7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75" y="2671270"/>
            <a:ext cx="2548319" cy="367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88F260-4B1E-4CD8-BB7A-B4C680001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75" y="2609124"/>
            <a:ext cx="3119447" cy="2076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173838-06E3-488A-9F5C-08796A833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075" y="4847507"/>
            <a:ext cx="3119447" cy="1505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F3EE90-1F96-4A97-A763-39666F0AD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65" y="1148086"/>
            <a:ext cx="7129257" cy="5068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117D7-A67D-4547-8124-7BFDAC4EC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9255" y="2637379"/>
            <a:ext cx="3531865" cy="37165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6605295-DDF6-4A6D-AF05-B641A5820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44" y="1712182"/>
            <a:ext cx="8630854" cy="5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Arrow 101">
            <a:extLst>
              <a:ext uri="{FF2B5EF4-FFF2-40B4-BE49-F238E27FC236}">
                <a16:creationId xmlns:a16="http://schemas.microsoft.com/office/drawing/2014/main" id="{0791983B-10D0-4F24-99ED-EDDEFC503734}"/>
              </a:ext>
            </a:extLst>
          </p:cNvPr>
          <p:cNvSpPr/>
          <p:nvPr/>
        </p:nvSpPr>
        <p:spPr>
          <a:xfrm>
            <a:off x="4340035" y="2596112"/>
            <a:ext cx="3043236" cy="890595"/>
          </a:xfrm>
          <a:prstGeom prst="rightArrow">
            <a:avLst>
              <a:gd name="adj1" fmla="val 50000"/>
              <a:gd name="adj2" fmla="val 37332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latinLnBrk="0"/>
            <a:endParaRPr lang="en-US" sz="1200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FDEDEB-EC41-4F27-BD3F-A2752FC566E9}"/>
              </a:ext>
            </a:extLst>
          </p:cNvPr>
          <p:cNvSpPr/>
          <p:nvPr/>
        </p:nvSpPr>
        <p:spPr>
          <a:xfrm>
            <a:off x="8765504" y="3126582"/>
            <a:ext cx="4199090" cy="149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소상공인 </a:t>
            </a:r>
            <a:endParaRPr lang="en-US" altLang="ko-KR" sz="3200" b="1" kern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리스크 관리</a:t>
            </a:r>
            <a:r>
              <a:rPr lang="en-US" altLang="ko-KR" sz="3200" b="1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3200" b="1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760293A-758A-4AF2-96EC-2F509074A7EC}"/>
              </a:ext>
            </a:extLst>
          </p:cNvPr>
          <p:cNvGrpSpPr/>
          <p:nvPr/>
        </p:nvGrpSpPr>
        <p:grpSpPr>
          <a:xfrm>
            <a:off x="3396046" y="2149553"/>
            <a:ext cx="5093172" cy="3554961"/>
            <a:chOff x="2252698" y="2216231"/>
            <a:chExt cx="5130573" cy="1642291"/>
          </a:xfrm>
        </p:grpSpPr>
        <p:sp>
          <p:nvSpPr>
            <p:cNvPr id="38" name="Right Arrow 101">
              <a:extLst>
                <a:ext uri="{FF2B5EF4-FFF2-40B4-BE49-F238E27FC236}">
                  <a16:creationId xmlns:a16="http://schemas.microsoft.com/office/drawing/2014/main" id="{686EEC15-B19B-42D3-825E-447A04FD45C0}"/>
                </a:ext>
              </a:extLst>
            </p:cNvPr>
            <p:cNvSpPr/>
            <p:nvPr/>
          </p:nvSpPr>
          <p:spPr>
            <a:xfrm>
              <a:off x="4340034" y="2579083"/>
              <a:ext cx="3043237" cy="895374"/>
            </a:xfrm>
            <a:prstGeom prst="rightArrow">
              <a:avLst>
                <a:gd name="adj1" fmla="val 50000"/>
                <a:gd name="adj2" fmla="val 37332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 latinLnBrk="0"/>
              <a:endParaRPr lang="en-US" sz="1200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9" name="Group 309">
              <a:extLst>
                <a:ext uri="{FF2B5EF4-FFF2-40B4-BE49-F238E27FC236}">
                  <a16:creationId xmlns:a16="http://schemas.microsoft.com/office/drawing/2014/main" id="{6236BDBC-37E6-46A1-AB76-D1C23D49D5F9}"/>
                </a:ext>
              </a:extLst>
            </p:cNvPr>
            <p:cNvGrpSpPr/>
            <p:nvPr/>
          </p:nvGrpSpPr>
          <p:grpSpPr>
            <a:xfrm rot="16200000">
              <a:off x="2511674" y="1957255"/>
              <a:ext cx="1642291" cy="2160243"/>
              <a:chOff x="1862884" y="2199636"/>
              <a:chExt cx="3133297" cy="1659324"/>
            </a:xfrm>
          </p:grpSpPr>
          <p:grpSp>
            <p:nvGrpSpPr>
              <p:cNvPr id="20" name="그룹 50">
                <a:extLst>
                  <a:ext uri="{FF2B5EF4-FFF2-40B4-BE49-F238E27FC236}">
                    <a16:creationId xmlns:a16="http://schemas.microsoft.com/office/drawing/2014/main" id="{469AAC56-72D6-447D-8D4D-9A214DD150B5}"/>
                  </a:ext>
                </a:extLst>
              </p:cNvPr>
              <p:cNvGrpSpPr/>
              <p:nvPr/>
            </p:nvGrpSpPr>
            <p:grpSpPr>
              <a:xfrm>
                <a:off x="1862884" y="2199636"/>
                <a:ext cx="3133297" cy="1609848"/>
                <a:chOff x="467964" y="2718304"/>
                <a:chExt cx="2429303" cy="4017804"/>
              </a:xfrm>
            </p:grpSpPr>
            <p:sp>
              <p:nvSpPr>
                <p:cNvPr id="22" name="자유형 51">
                  <a:extLst>
                    <a:ext uri="{FF2B5EF4-FFF2-40B4-BE49-F238E27FC236}">
                      <a16:creationId xmlns:a16="http://schemas.microsoft.com/office/drawing/2014/main" id="{EBC3E36D-5404-4B4D-AF5A-1BF395F3F563}"/>
                    </a:ext>
                  </a:extLst>
                </p:cNvPr>
                <p:cNvSpPr/>
                <p:nvPr/>
              </p:nvSpPr>
              <p:spPr bwMode="auto">
                <a:xfrm>
                  <a:off x="467964" y="2718304"/>
                  <a:ext cx="845127" cy="4017799"/>
                </a:xfrm>
                <a:custGeom>
                  <a:avLst/>
                  <a:gdLst>
                    <a:gd name="connsiteX0" fmla="*/ 0 w 845127"/>
                    <a:gd name="connsiteY0" fmla="*/ 0 h 4017818"/>
                    <a:gd name="connsiteX1" fmla="*/ 651163 w 845127"/>
                    <a:gd name="connsiteY1" fmla="*/ 1704109 h 4017818"/>
                    <a:gd name="connsiteX2" fmla="*/ 845127 w 845127"/>
                    <a:gd name="connsiteY2" fmla="*/ 4017818 h 4017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5127" h="4017818">
                      <a:moveTo>
                        <a:pt x="0" y="0"/>
                      </a:moveTo>
                      <a:cubicBezTo>
                        <a:pt x="255154" y="517236"/>
                        <a:pt x="510309" y="1034473"/>
                        <a:pt x="651163" y="1704109"/>
                      </a:cubicBezTo>
                      <a:cubicBezTo>
                        <a:pt x="792018" y="2373745"/>
                        <a:pt x="818572" y="3195781"/>
                        <a:pt x="845127" y="4017818"/>
                      </a:cubicBezTo>
                    </a:path>
                  </a:pathLst>
                </a:custGeom>
                <a:noFill/>
                <a:ln w="571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0" rIns="1800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HY태고딕" pitchFamily="18" charset="-127"/>
                    <a:cs typeface="Arials"/>
                  </a:endParaRPr>
                </a:p>
              </p:txBody>
            </p:sp>
            <p:sp>
              <p:nvSpPr>
                <p:cNvPr id="23" name="자유형 52">
                  <a:extLst>
                    <a:ext uri="{FF2B5EF4-FFF2-40B4-BE49-F238E27FC236}">
                      <a16:creationId xmlns:a16="http://schemas.microsoft.com/office/drawing/2014/main" id="{1E2997F8-070D-4028-9735-93F58A004EA9}"/>
                    </a:ext>
                  </a:extLst>
                </p:cNvPr>
                <p:cNvSpPr/>
                <p:nvPr/>
              </p:nvSpPr>
              <p:spPr bwMode="auto">
                <a:xfrm flipH="1">
                  <a:off x="2052140" y="2718311"/>
                  <a:ext cx="845127" cy="4017797"/>
                </a:xfrm>
                <a:custGeom>
                  <a:avLst/>
                  <a:gdLst>
                    <a:gd name="connsiteX0" fmla="*/ 0 w 845127"/>
                    <a:gd name="connsiteY0" fmla="*/ 0 h 4017818"/>
                    <a:gd name="connsiteX1" fmla="*/ 651163 w 845127"/>
                    <a:gd name="connsiteY1" fmla="*/ 1704109 h 4017818"/>
                    <a:gd name="connsiteX2" fmla="*/ 845127 w 845127"/>
                    <a:gd name="connsiteY2" fmla="*/ 4017818 h 4017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45127" h="4017818">
                      <a:moveTo>
                        <a:pt x="0" y="0"/>
                      </a:moveTo>
                      <a:cubicBezTo>
                        <a:pt x="255154" y="517236"/>
                        <a:pt x="510309" y="1034473"/>
                        <a:pt x="651163" y="1704109"/>
                      </a:cubicBezTo>
                      <a:cubicBezTo>
                        <a:pt x="792018" y="2373745"/>
                        <a:pt x="818572" y="3195781"/>
                        <a:pt x="845127" y="4017818"/>
                      </a:cubicBezTo>
                    </a:path>
                  </a:pathLst>
                </a:custGeom>
                <a:noFill/>
                <a:ln w="571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72000" tIns="0" rIns="1800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1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HY태고딕" pitchFamily="18" charset="-127"/>
                    <a:cs typeface="Arials"/>
                  </a:endParaRPr>
                </a:p>
              </p:txBody>
            </p:sp>
          </p:grpSp>
          <p:sp>
            <p:nvSpPr>
              <p:cNvPr id="21" name="타원 53">
                <a:extLst>
                  <a:ext uri="{FF2B5EF4-FFF2-40B4-BE49-F238E27FC236}">
                    <a16:creationId xmlns:a16="http://schemas.microsoft.com/office/drawing/2014/main" id="{8B913766-0B0B-4189-B735-402A2A91271B}"/>
                  </a:ext>
                </a:extLst>
              </p:cNvPr>
              <p:cNvSpPr/>
              <p:nvPr/>
            </p:nvSpPr>
            <p:spPr bwMode="auto">
              <a:xfrm>
                <a:off x="2948735" y="3737421"/>
                <a:ext cx="954019" cy="121539"/>
              </a:xfrm>
              <a:prstGeom prst="ellipse">
                <a:avLst/>
              </a:prstGeom>
              <a:solidFill>
                <a:schemeClr val="bg1"/>
              </a:solidFill>
              <a:ln w="571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5997" tIns="35997" rIns="35997" bIns="35997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lnSpc>
                    <a:spcPts val="1900"/>
                  </a:lnSpc>
                  <a:spcBef>
                    <a:spcPts val="600"/>
                  </a:spcBef>
                </a:pPr>
                <a:endParaRPr lang="ko-KR" altLang="en-US" sz="1400" b="1" dirty="0">
                  <a:latin typeface="+mn-ea"/>
                  <a:cs typeface="Arials"/>
                </a:endParaRPr>
              </a:p>
            </p:txBody>
          </p:sp>
        </p:grpSp>
        <p:grpSp>
          <p:nvGrpSpPr>
            <p:cNvPr id="24" name="Group 318">
              <a:extLst>
                <a:ext uri="{FF2B5EF4-FFF2-40B4-BE49-F238E27FC236}">
                  <a16:creationId xmlns:a16="http://schemas.microsoft.com/office/drawing/2014/main" id="{570900C6-8B05-4969-9F08-73FD6E7DFBA5}"/>
                </a:ext>
              </a:extLst>
            </p:cNvPr>
            <p:cNvGrpSpPr/>
            <p:nvPr/>
          </p:nvGrpSpPr>
          <p:grpSpPr>
            <a:xfrm>
              <a:off x="3002496" y="2671051"/>
              <a:ext cx="911801" cy="753374"/>
              <a:chOff x="2950787" y="3047848"/>
              <a:chExt cx="911801" cy="820705"/>
            </a:xfrm>
          </p:grpSpPr>
          <p:sp>
            <p:nvSpPr>
              <p:cNvPr id="25" name="타원 70">
                <a:extLst>
                  <a:ext uri="{FF2B5EF4-FFF2-40B4-BE49-F238E27FC236}">
                    <a16:creationId xmlns:a16="http://schemas.microsoft.com/office/drawing/2014/main" id="{E50C4072-8035-4816-8576-83483981352D}"/>
                  </a:ext>
                </a:extLst>
              </p:cNvPr>
              <p:cNvSpPr/>
              <p:nvPr/>
            </p:nvSpPr>
            <p:spPr bwMode="auto">
              <a:xfrm>
                <a:off x="3007867" y="3047848"/>
                <a:ext cx="854721" cy="820705"/>
              </a:xfrm>
              <a:prstGeom prst="ellipse">
                <a:avLst/>
              </a:prstGeom>
              <a:solidFill>
                <a:srgbClr val="EAEAEA"/>
              </a:solidFill>
              <a:ln w="571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5997" tIns="35997" rIns="35997" bIns="35997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0">
                  <a:lnSpc>
                    <a:spcPts val="1900"/>
                  </a:lnSpc>
                  <a:spcBef>
                    <a:spcPts val="600"/>
                  </a:spcBef>
                </a:pPr>
                <a:endParaRPr lang="ko-KR" altLang="en-US" sz="1400" b="1" dirty="0">
                  <a:latin typeface="+mn-ea"/>
                  <a:cs typeface="Arials"/>
                </a:endParaRPr>
              </a:p>
            </p:txBody>
          </p:sp>
          <p:sp>
            <p:nvSpPr>
              <p:cNvPr id="26" name="직사각형 71">
                <a:extLst>
                  <a:ext uri="{FF2B5EF4-FFF2-40B4-BE49-F238E27FC236}">
                    <a16:creationId xmlns:a16="http://schemas.microsoft.com/office/drawing/2014/main" id="{9E8A2227-A1C9-4D75-B4E6-F7BED8FE5581}"/>
                  </a:ext>
                </a:extLst>
              </p:cNvPr>
              <p:cNvSpPr/>
              <p:nvPr/>
            </p:nvSpPr>
            <p:spPr>
              <a:xfrm>
                <a:off x="2950787" y="3290967"/>
                <a:ext cx="906878" cy="356250"/>
              </a:xfrm>
              <a:prstGeom prst="rect">
                <a:avLst/>
              </a:prstGeom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b="1" i="1"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지표</a:t>
                </a:r>
                <a:r>
                  <a:rPr lang="ko-KR" altLang="en-US" sz="2000" b="1" i="1">
                    <a:latin typeface="+mn-ea"/>
                  </a:rPr>
                  <a:t> </a:t>
                </a:r>
                <a:endParaRPr lang="en-US" altLang="ko-KR" sz="2000" b="1" i="1">
                  <a:latin typeface="+mn-ea"/>
                </a:endParaRPr>
              </a:p>
              <a:p>
                <a:pPr algn="ctr"/>
                <a:r>
                  <a:rPr lang="ko-KR" altLang="en-US" sz="2000" b="1" i="1">
                    <a:latin typeface="+mn-ea"/>
                  </a:rPr>
                  <a:t>개발</a:t>
                </a:r>
                <a:endParaRPr lang="en-US" altLang="ko-KR" sz="2000" b="1" i="1" dirty="0">
                  <a:latin typeface="+mn-ea"/>
                </a:endParaRPr>
              </a:p>
            </p:txBody>
          </p:sp>
        </p:grpSp>
      </p:grpSp>
      <p:grpSp>
        <p:nvGrpSpPr>
          <p:cNvPr id="27" name="Group 314">
            <a:extLst>
              <a:ext uri="{FF2B5EF4-FFF2-40B4-BE49-F238E27FC236}">
                <a16:creationId xmlns:a16="http://schemas.microsoft.com/office/drawing/2014/main" id="{81D3D7C4-6840-4D82-8D15-B6E9BC8E35D5}"/>
              </a:ext>
            </a:extLst>
          </p:cNvPr>
          <p:cNvGrpSpPr/>
          <p:nvPr/>
        </p:nvGrpSpPr>
        <p:grpSpPr>
          <a:xfrm>
            <a:off x="5542688" y="3755019"/>
            <a:ext cx="282806" cy="336433"/>
            <a:chOff x="4212138" y="2777698"/>
            <a:chExt cx="282806" cy="366501"/>
          </a:xfrm>
        </p:grpSpPr>
        <p:cxnSp>
          <p:nvCxnSpPr>
            <p:cNvPr id="28" name="직선 화살표 연결선 63">
              <a:extLst>
                <a:ext uri="{FF2B5EF4-FFF2-40B4-BE49-F238E27FC236}">
                  <a16:creationId xmlns:a16="http://schemas.microsoft.com/office/drawing/2014/main" id="{D7656900-6697-45F3-9672-20EC94E33777}"/>
                </a:ext>
              </a:extLst>
            </p:cNvPr>
            <p:cNvCxnSpPr/>
            <p:nvPr/>
          </p:nvCxnSpPr>
          <p:spPr bwMode="auto">
            <a:xfrm rot="16200000">
              <a:off x="4352772" y="2820390"/>
              <a:ext cx="3230" cy="28111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직선 화살표 연결선 64">
              <a:extLst>
                <a:ext uri="{FF2B5EF4-FFF2-40B4-BE49-F238E27FC236}">
                  <a16:creationId xmlns:a16="http://schemas.microsoft.com/office/drawing/2014/main" id="{0AC6650D-D93B-411D-B45C-8AFA33A38EF8}"/>
                </a:ext>
              </a:extLst>
            </p:cNvPr>
            <p:cNvCxnSpPr/>
            <p:nvPr/>
          </p:nvCxnSpPr>
          <p:spPr bwMode="auto">
            <a:xfrm rot="16200000">
              <a:off x="4351081" y="3002026"/>
              <a:ext cx="3230" cy="28111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직선 화살표 연결선 65">
              <a:extLst>
                <a:ext uri="{FF2B5EF4-FFF2-40B4-BE49-F238E27FC236}">
                  <a16:creationId xmlns:a16="http://schemas.microsoft.com/office/drawing/2014/main" id="{FA65351B-4792-4F74-801D-D8B6A64E32E4}"/>
                </a:ext>
              </a:extLst>
            </p:cNvPr>
            <p:cNvCxnSpPr/>
            <p:nvPr/>
          </p:nvCxnSpPr>
          <p:spPr bwMode="auto">
            <a:xfrm rot="16200000">
              <a:off x="4352772" y="2638755"/>
              <a:ext cx="3230" cy="281115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46" name="Group 12">
            <a:extLst>
              <a:ext uri="{FF2B5EF4-FFF2-40B4-BE49-F238E27FC236}">
                <a16:creationId xmlns:a16="http://schemas.microsoft.com/office/drawing/2014/main" id="{FFB50B12-0982-4815-85E3-20F315C36473}"/>
              </a:ext>
            </a:extLst>
          </p:cNvPr>
          <p:cNvGrpSpPr/>
          <p:nvPr/>
        </p:nvGrpSpPr>
        <p:grpSpPr>
          <a:xfrm>
            <a:off x="742641" y="3779158"/>
            <a:ext cx="2564998" cy="2353194"/>
            <a:chOff x="2819676" y="1614575"/>
            <a:chExt cx="2316287" cy="1541855"/>
          </a:xfrm>
        </p:grpSpPr>
        <p:grpSp>
          <p:nvGrpSpPr>
            <p:cNvPr id="47" name="Group 252">
              <a:extLst>
                <a:ext uri="{FF2B5EF4-FFF2-40B4-BE49-F238E27FC236}">
                  <a16:creationId xmlns:a16="http://schemas.microsoft.com/office/drawing/2014/main" id="{CE5B5284-F6E0-4928-A4EB-82DA4998E229}"/>
                </a:ext>
              </a:extLst>
            </p:cNvPr>
            <p:cNvGrpSpPr/>
            <p:nvPr/>
          </p:nvGrpSpPr>
          <p:grpSpPr>
            <a:xfrm>
              <a:off x="2819676" y="1614575"/>
              <a:ext cx="2316287" cy="1541855"/>
              <a:chOff x="410202" y="1614575"/>
              <a:chExt cx="2316287" cy="1541855"/>
            </a:xfrm>
          </p:grpSpPr>
          <p:sp>
            <p:nvSpPr>
              <p:cNvPr id="54" name="모서리가 둥근 직사각형 131">
                <a:extLst>
                  <a:ext uri="{FF2B5EF4-FFF2-40B4-BE49-F238E27FC236}">
                    <a16:creationId xmlns:a16="http://schemas.microsoft.com/office/drawing/2014/main" id="{9D908ECA-5921-44C2-BA9E-4B55FA2F7C15}"/>
                  </a:ext>
                </a:extLst>
              </p:cNvPr>
              <p:cNvSpPr/>
              <p:nvPr/>
            </p:nvSpPr>
            <p:spPr>
              <a:xfrm>
                <a:off x="410202" y="1631650"/>
                <a:ext cx="2316287" cy="1524780"/>
              </a:xfrm>
              <a:prstGeom prst="roundRect">
                <a:avLst>
                  <a:gd name="adj" fmla="val 6406"/>
                </a:avLst>
              </a:prstGeom>
              <a:solidFill>
                <a:schemeClr val="bg1"/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AF1E4A-9662-4E4F-A0DD-51C23F6A124D}"/>
                  </a:ext>
                </a:extLst>
              </p:cNvPr>
              <p:cNvSpPr txBox="1"/>
              <p:nvPr/>
            </p:nvSpPr>
            <p:spPr>
              <a:xfrm>
                <a:off x="552617" y="1614575"/>
                <a:ext cx="2031457" cy="1940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100" b="1" kern="0">
                    <a:solidFill>
                      <a:srgbClr val="0000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rPr>
                  <a:t>외부 공공 데이터</a:t>
                </a:r>
                <a:endParaRPr lang="ko-KR" altLang="en-US" sz="1100" b="1" kern="0" dirty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Rectangle 255">
              <a:extLst>
                <a:ext uri="{FF2B5EF4-FFF2-40B4-BE49-F238E27FC236}">
                  <a16:creationId xmlns:a16="http://schemas.microsoft.com/office/drawing/2014/main" id="{9AE8CCB6-CBBE-43B6-84A4-CCEBE9FE2725}"/>
                </a:ext>
              </a:extLst>
            </p:cNvPr>
            <p:cNvSpPr/>
            <p:nvPr/>
          </p:nvSpPr>
          <p:spPr>
            <a:xfrm>
              <a:off x="2941808" y="1872552"/>
              <a:ext cx="976077" cy="12151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상권데이터</a:t>
              </a:r>
              <a:endParaRPr lang="x-none" sz="11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9" name="Rectangle 256">
              <a:extLst>
                <a:ext uri="{FF2B5EF4-FFF2-40B4-BE49-F238E27FC236}">
                  <a16:creationId xmlns:a16="http://schemas.microsoft.com/office/drawing/2014/main" id="{C4B26C45-3290-4FD4-BE40-9A3A63682827}"/>
                </a:ext>
              </a:extLst>
            </p:cNvPr>
            <p:cNvSpPr/>
            <p:nvPr/>
          </p:nvSpPr>
          <p:spPr>
            <a:xfrm>
              <a:off x="4045667" y="1872551"/>
              <a:ext cx="976077" cy="12151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인허가정보</a:t>
              </a:r>
              <a:endParaRPr lang="x-none" sz="11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0" name="모서리가 둥근 직사각형 131">
              <a:extLst>
                <a:ext uri="{FF2B5EF4-FFF2-40B4-BE49-F238E27FC236}">
                  <a16:creationId xmlns:a16="http://schemas.microsoft.com/office/drawing/2014/main" id="{6FE6CE1F-B037-49F9-9D9F-C373CB3F48E7}"/>
                </a:ext>
              </a:extLst>
            </p:cNvPr>
            <p:cNvSpPr/>
            <p:nvPr/>
          </p:nvSpPr>
          <p:spPr>
            <a:xfrm>
              <a:off x="2986674" y="2157434"/>
              <a:ext cx="879540" cy="8697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1" name="모서리가 둥근 직사각형 131">
              <a:extLst>
                <a:ext uri="{FF2B5EF4-FFF2-40B4-BE49-F238E27FC236}">
                  <a16:creationId xmlns:a16="http://schemas.microsoft.com/office/drawing/2014/main" id="{47507A95-EEE5-4E70-B5F7-2D2AAFCA3748}"/>
                </a:ext>
              </a:extLst>
            </p:cNvPr>
            <p:cNvSpPr/>
            <p:nvPr/>
          </p:nvSpPr>
          <p:spPr>
            <a:xfrm>
              <a:off x="4097199" y="2157434"/>
              <a:ext cx="879540" cy="8697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/>
              <a:endParaRPr lang="ko-KR" altLang="en-US" sz="105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2" name="직사각형 145">
              <a:extLst>
                <a:ext uri="{FF2B5EF4-FFF2-40B4-BE49-F238E27FC236}">
                  <a16:creationId xmlns:a16="http://schemas.microsoft.com/office/drawing/2014/main" id="{3A641E9D-9686-4CC2-99DF-C6D4D11AC784}"/>
                </a:ext>
              </a:extLst>
            </p:cNvPr>
            <p:cNvSpPr/>
            <p:nvPr/>
          </p:nvSpPr>
          <p:spPr bwMode="auto">
            <a:xfrm>
              <a:off x="2955162" y="2210635"/>
              <a:ext cx="1034645" cy="708573"/>
            </a:xfrm>
            <a:prstGeom prst="rect">
              <a:avLst/>
            </a:prstGeom>
            <a:no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점포수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요일별 비율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시간별 비율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  <a:p>
              <a:pPr marL="9525" lvl="1" indent="-9525" eaLnBrk="0" latinLnBrk="0" hangingPunct="0">
                <a:lnSpc>
                  <a:spcPct val="80000"/>
                </a:lnSpc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en-US" altLang="ko-KR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업종코드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53" name="직사각형 145">
              <a:extLst>
                <a:ext uri="{FF2B5EF4-FFF2-40B4-BE49-F238E27FC236}">
                  <a16:creationId xmlns:a16="http://schemas.microsoft.com/office/drawing/2014/main" id="{9B98AB2E-C69A-467B-96D0-A5EC72E906B3}"/>
                </a:ext>
              </a:extLst>
            </p:cNvPr>
            <p:cNvSpPr/>
            <p:nvPr/>
          </p:nvSpPr>
          <p:spPr bwMode="auto">
            <a:xfrm>
              <a:off x="4062021" y="2251748"/>
              <a:ext cx="1021011" cy="708573"/>
            </a:xfrm>
            <a:prstGeom prst="rect">
              <a:avLst/>
            </a:prstGeom>
            <a:noFill/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47625" lvl="1" indent="-39688" eaLnBrk="0" latinLnBrk="0" hangingPunct="0"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카페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  <a:p>
              <a:pPr marL="47625" lvl="1" indent="-39688" eaLnBrk="0" latinLnBrk="0" hangingPunct="0"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일반음식점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  <a:p>
              <a:pPr marL="47625" lvl="1" indent="-39688" eaLnBrk="0" latinLnBrk="0" hangingPunct="0">
                <a:spcBef>
                  <a:spcPts val="600"/>
                </a:spcBef>
                <a:buClr>
                  <a:srgbClr val="000000"/>
                </a:buClr>
                <a:buSzPct val="85000"/>
                <a:buFont typeface="Wingdings" pitchFamily="2" charset="2"/>
                <a:buChar char="§"/>
                <a:defRPr/>
              </a:pPr>
              <a:r>
                <a:rPr lang="ko-KR" altLang="en-US" sz="900" kern="0">
                  <a:solidFill>
                    <a:srgbClr val="000000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rPr>
                <a:t> 휴게음식점</a:t>
              </a:r>
              <a:endParaRPr lang="en-US" altLang="ko-KR" sz="9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Group 1">
            <a:extLst>
              <a:ext uri="{FF2B5EF4-FFF2-40B4-BE49-F238E27FC236}">
                <a16:creationId xmlns:a16="http://schemas.microsoft.com/office/drawing/2014/main" id="{6F759BDF-65BD-40AF-9561-B489D4835390}"/>
              </a:ext>
            </a:extLst>
          </p:cNvPr>
          <p:cNvGrpSpPr/>
          <p:nvPr/>
        </p:nvGrpSpPr>
        <p:grpSpPr>
          <a:xfrm>
            <a:off x="776666" y="1814286"/>
            <a:ext cx="2489554" cy="1639484"/>
            <a:chOff x="399569" y="1614575"/>
            <a:chExt cx="2316287" cy="1415360"/>
          </a:xfrm>
        </p:grpSpPr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60973DA9-DDD3-4F90-9496-12D9BCE42514}"/>
                </a:ext>
              </a:extLst>
            </p:cNvPr>
            <p:cNvGrpSpPr/>
            <p:nvPr/>
          </p:nvGrpSpPr>
          <p:grpSpPr>
            <a:xfrm>
              <a:off x="399569" y="1614575"/>
              <a:ext cx="2316287" cy="1415360"/>
              <a:chOff x="410202" y="1614575"/>
              <a:chExt cx="2316287" cy="1541855"/>
            </a:xfrm>
          </p:grpSpPr>
          <p:sp>
            <p:nvSpPr>
              <p:cNvPr id="71" name="모서리가 둥근 직사각형 131">
                <a:extLst>
                  <a:ext uri="{FF2B5EF4-FFF2-40B4-BE49-F238E27FC236}">
                    <a16:creationId xmlns:a16="http://schemas.microsoft.com/office/drawing/2014/main" id="{968F2E18-B259-4FE0-8214-7E4472048530}"/>
                  </a:ext>
                </a:extLst>
              </p:cNvPr>
              <p:cNvSpPr/>
              <p:nvPr/>
            </p:nvSpPr>
            <p:spPr>
              <a:xfrm>
                <a:off x="410202" y="1631650"/>
                <a:ext cx="2316287" cy="1524780"/>
              </a:xfrm>
              <a:prstGeom prst="roundRect">
                <a:avLst>
                  <a:gd name="adj" fmla="val 6406"/>
                </a:avLst>
              </a:prstGeom>
              <a:solidFill>
                <a:schemeClr val="bg1"/>
              </a:solidFill>
              <a:ln w="571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DD74F3E-60D7-46E3-BCA6-E0F339F2EED4}"/>
                  </a:ext>
                </a:extLst>
              </p:cNvPr>
              <p:cNvSpPr txBox="1"/>
              <p:nvPr/>
            </p:nvSpPr>
            <p:spPr>
              <a:xfrm>
                <a:off x="552617" y="1614575"/>
                <a:ext cx="2031457" cy="27859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ko-KR" altLang="en-US" sz="1100" b="1" kern="0">
                    <a:solidFill>
                      <a:srgbClr val="0000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rPr>
                  <a:t>데이터 안심구역 내부 </a:t>
                </a:r>
                <a:r>
                  <a:rPr lang="ko-KR" altLang="en-US" sz="1100" b="1" kern="0" dirty="0">
                    <a:solidFill>
                      <a:srgbClr val="000000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rPr>
                  <a:t>데이터</a:t>
                </a:r>
              </a:p>
            </p:txBody>
          </p:sp>
        </p:grpSp>
        <p:sp>
          <p:nvSpPr>
            <p:cNvPr id="58" name="Rounded Rectangle 232">
              <a:extLst>
                <a:ext uri="{FF2B5EF4-FFF2-40B4-BE49-F238E27FC236}">
                  <a16:creationId xmlns:a16="http://schemas.microsoft.com/office/drawing/2014/main" id="{F9F57696-8F6E-4585-8D4F-22C896BB50DC}"/>
                </a:ext>
              </a:extLst>
            </p:cNvPr>
            <p:cNvSpPr/>
            <p:nvPr/>
          </p:nvSpPr>
          <p:spPr>
            <a:xfrm>
              <a:off x="621098" y="1909463"/>
              <a:ext cx="911522" cy="2522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금융</a:t>
              </a:r>
              <a:endParaRPr lang="x-none" sz="11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59" name="Rounded Rectangle 111">
              <a:extLst>
                <a:ext uri="{FF2B5EF4-FFF2-40B4-BE49-F238E27FC236}">
                  <a16:creationId xmlns:a16="http://schemas.microsoft.com/office/drawing/2014/main" id="{3492A070-ACEF-4545-96BC-CE7A419F5A2E}"/>
                </a:ext>
              </a:extLst>
            </p:cNvPr>
            <p:cNvSpPr/>
            <p:nvPr/>
          </p:nvSpPr>
          <p:spPr>
            <a:xfrm>
              <a:off x="1622630" y="1909463"/>
              <a:ext cx="911522" cy="2522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anchor="t"/>
            <a:lstStyle/>
            <a:p>
              <a:pPr algn="ctr">
                <a:spcAft>
                  <a:spcPts val="600"/>
                </a:spcAft>
              </a:pPr>
              <a:r>
                <a:rPr lang="ko-KR" altLang="en-US" sz="1100" b="1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통신</a:t>
              </a:r>
              <a:endParaRPr lang="x-none" sz="1100" b="1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grpSp>
          <p:nvGrpSpPr>
            <p:cNvPr id="60" name="Group 11">
              <a:extLst>
                <a:ext uri="{FF2B5EF4-FFF2-40B4-BE49-F238E27FC236}">
                  <a16:creationId xmlns:a16="http://schemas.microsoft.com/office/drawing/2014/main" id="{AAECF2EC-EED9-4474-B0D2-040E1BF3FED7}"/>
                </a:ext>
              </a:extLst>
            </p:cNvPr>
            <p:cNvGrpSpPr/>
            <p:nvPr/>
          </p:nvGrpSpPr>
          <p:grpSpPr>
            <a:xfrm>
              <a:off x="485725" y="2115161"/>
              <a:ext cx="2227658" cy="851714"/>
              <a:chOff x="485725" y="2115161"/>
              <a:chExt cx="2227658" cy="851714"/>
            </a:xfrm>
          </p:grpSpPr>
          <p:sp>
            <p:nvSpPr>
              <p:cNvPr id="61" name="모서리가 둥근 직사각형 131">
                <a:extLst>
                  <a:ext uri="{FF2B5EF4-FFF2-40B4-BE49-F238E27FC236}">
                    <a16:creationId xmlns:a16="http://schemas.microsoft.com/office/drawing/2014/main" id="{33D9C53F-D4D2-404E-AC29-F41907580B52}"/>
                  </a:ext>
                </a:extLst>
              </p:cNvPr>
              <p:cNvSpPr/>
              <p:nvPr/>
            </p:nvSpPr>
            <p:spPr>
              <a:xfrm>
                <a:off x="485725" y="2115161"/>
                <a:ext cx="2170072" cy="85171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latinLnBrk="0"/>
                <a:endParaRPr lang="ko-KR" altLang="en-US" sz="1200" b="1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grpSp>
            <p:nvGrpSpPr>
              <p:cNvPr id="62" name="Group 5">
                <a:extLst>
                  <a:ext uri="{FF2B5EF4-FFF2-40B4-BE49-F238E27FC236}">
                    <a16:creationId xmlns:a16="http://schemas.microsoft.com/office/drawing/2014/main" id="{D218E89B-5C78-467F-AF2C-FE4995C00276}"/>
                  </a:ext>
                </a:extLst>
              </p:cNvPr>
              <p:cNvGrpSpPr/>
              <p:nvPr/>
            </p:nvGrpSpPr>
            <p:grpSpPr>
              <a:xfrm>
                <a:off x="520160" y="2210566"/>
                <a:ext cx="2084348" cy="700765"/>
                <a:chOff x="6824019" y="1308812"/>
                <a:chExt cx="2084348" cy="76339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4" name="Oval 245">
                  <a:extLst>
                    <a:ext uri="{FF2B5EF4-FFF2-40B4-BE49-F238E27FC236}">
                      <a16:creationId xmlns:a16="http://schemas.microsoft.com/office/drawing/2014/main" id="{972E00D0-3D3E-4165-957E-159F655319EF}"/>
                    </a:ext>
                  </a:extLst>
                </p:cNvPr>
                <p:cNvSpPr/>
                <p:nvPr/>
              </p:nvSpPr>
              <p:spPr>
                <a:xfrm>
                  <a:off x="7358539" y="1308812"/>
                  <a:ext cx="480789" cy="4058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매출</a:t>
                  </a:r>
                  <a:endParaRPr lang="x-none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Oval 246">
                  <a:extLst>
                    <a:ext uri="{FF2B5EF4-FFF2-40B4-BE49-F238E27FC236}">
                      <a16:creationId xmlns:a16="http://schemas.microsoft.com/office/drawing/2014/main" id="{8696C6FA-3588-4457-80C1-78797CAEE5AB}"/>
                    </a:ext>
                  </a:extLst>
                </p:cNvPr>
                <p:cNvSpPr/>
                <p:nvPr/>
              </p:nvSpPr>
              <p:spPr>
                <a:xfrm>
                  <a:off x="7630999" y="1666331"/>
                  <a:ext cx="480789" cy="4058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법정동</a:t>
                  </a:r>
                  <a:endParaRPr lang="x-none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Oval 247">
                  <a:extLst>
                    <a:ext uri="{FF2B5EF4-FFF2-40B4-BE49-F238E27FC236}">
                      <a16:creationId xmlns:a16="http://schemas.microsoft.com/office/drawing/2014/main" id="{8A44FF90-3964-4B1F-85EE-A34A1B8539A6}"/>
                    </a:ext>
                  </a:extLst>
                </p:cNvPr>
                <p:cNvSpPr/>
                <p:nvPr/>
              </p:nvSpPr>
              <p:spPr>
                <a:xfrm>
                  <a:off x="7097431" y="1666331"/>
                  <a:ext cx="480789" cy="405875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유동인구</a:t>
                  </a:r>
                  <a:endParaRPr lang="x-none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Oval 248">
                  <a:extLst>
                    <a:ext uri="{FF2B5EF4-FFF2-40B4-BE49-F238E27FC236}">
                      <a16:creationId xmlns:a16="http://schemas.microsoft.com/office/drawing/2014/main" id="{1C3215C3-41E0-48F1-B430-CEFAA68A3758}"/>
                    </a:ext>
                  </a:extLst>
                </p:cNvPr>
                <p:cNvSpPr/>
                <p:nvPr/>
              </p:nvSpPr>
              <p:spPr>
                <a:xfrm>
                  <a:off x="7893059" y="1308812"/>
                  <a:ext cx="480789" cy="4058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개업</a:t>
                  </a:r>
                  <a:endParaRPr lang="x-none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249">
                  <a:extLst>
                    <a:ext uri="{FF2B5EF4-FFF2-40B4-BE49-F238E27FC236}">
                      <a16:creationId xmlns:a16="http://schemas.microsoft.com/office/drawing/2014/main" id="{0BF31245-9781-4FAA-8F4B-04711DE80D78}"/>
                    </a:ext>
                  </a:extLst>
                </p:cNvPr>
                <p:cNvSpPr/>
                <p:nvPr/>
              </p:nvSpPr>
              <p:spPr>
                <a:xfrm>
                  <a:off x="8164566" y="1666331"/>
                  <a:ext cx="480789" cy="4058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업종코드</a:t>
                  </a:r>
                  <a:endParaRPr lang="x-none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Oval 250">
                  <a:extLst>
                    <a:ext uri="{FF2B5EF4-FFF2-40B4-BE49-F238E27FC236}">
                      <a16:creationId xmlns:a16="http://schemas.microsoft.com/office/drawing/2014/main" id="{5978B54B-CF7E-4ABE-93CA-F6A529421AE6}"/>
                    </a:ext>
                  </a:extLst>
                </p:cNvPr>
                <p:cNvSpPr/>
                <p:nvPr/>
              </p:nvSpPr>
              <p:spPr>
                <a:xfrm>
                  <a:off x="8427578" y="1308812"/>
                  <a:ext cx="480789" cy="405876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폐업</a:t>
                  </a:r>
                  <a:endParaRPr lang="x-none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Oval 244">
                  <a:extLst>
                    <a:ext uri="{FF2B5EF4-FFF2-40B4-BE49-F238E27FC236}">
                      <a16:creationId xmlns:a16="http://schemas.microsoft.com/office/drawing/2014/main" id="{905433A9-B4FD-4E07-A608-3BF58DCC3C43}"/>
                    </a:ext>
                  </a:extLst>
                </p:cNvPr>
                <p:cNvSpPr/>
                <p:nvPr/>
              </p:nvSpPr>
              <p:spPr>
                <a:xfrm>
                  <a:off x="6824019" y="1308812"/>
                  <a:ext cx="480789" cy="405875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latinLnBrk="0"/>
                  <a:r>
                    <a:rPr lang="ko-KR" altLang="en-US" sz="900">
                      <a:solidFill>
                        <a:schemeClr val="tx1"/>
                      </a:solidFill>
                      <a:latin typeface="휴먼모음T" panose="02030504000101010101" pitchFamily="18" charset="-127"/>
                      <a:ea typeface="휴먼모음T" panose="02030504000101010101" pitchFamily="18" charset="-127"/>
                      <a:cs typeface="Times New Roman" panose="02020603050405020304" pitchFamily="18" charset="0"/>
                    </a:rPr>
                    <a:t>소비</a:t>
                  </a:r>
                  <a:endParaRPr lang="en-US" altLang="ko-KR" sz="900" dirty="0">
                    <a:solidFill>
                      <a:schemeClr val="tx1"/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A41C098-2E11-4C81-A27B-A67F0D74419F}"/>
                  </a:ext>
                </a:extLst>
              </p:cNvPr>
              <p:cNvSpPr txBox="1"/>
              <p:nvPr/>
            </p:nvSpPr>
            <p:spPr>
              <a:xfrm>
                <a:off x="2253506" y="2432096"/>
                <a:ext cx="459877" cy="415373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20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휴먼모음T" panose="02030504000101010101" pitchFamily="18" charset="-127"/>
                    <a:ea typeface="휴먼모음T" panose="02030504000101010101" pitchFamily="18" charset="-127"/>
                    <a:cs typeface="Times New Roman" panose="02020603050405020304" pitchFamily="18" charset="0"/>
                  </a:rPr>
                  <a:t>...</a:t>
                </a:r>
                <a:endParaRPr lang="ko-KR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96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</a:rPr>
              <a:t>데이터 소개</a:t>
            </a:r>
            <a:endParaRPr lang="en-US" altLang="ko-KR" sz="2400" kern="0" dirty="0">
              <a:solidFill>
                <a:srgbClr val="2F4054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80B33AC-66AB-4B80-9E25-E5A92B55A77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152400"/>
            <a:chExt cx="12192000" cy="6858000"/>
          </a:xfrm>
        </p:grpSpPr>
        <p:grpSp>
          <p:nvGrpSpPr>
            <p:cNvPr id="2" name="그룹 1"/>
            <p:cNvGrpSpPr/>
            <p:nvPr/>
          </p:nvGrpSpPr>
          <p:grpSpPr>
            <a:xfrm>
              <a:off x="0" y="152400"/>
              <a:ext cx="12192000" cy="6858000"/>
              <a:chOff x="0" y="0"/>
              <a:chExt cx="12192000" cy="6858000"/>
            </a:xfrm>
          </p:grpSpPr>
          <p:sp>
            <p:nvSpPr>
              <p:cNvPr id="6" name="순서도: 다른 페이지 연결선 5">
                <a:extLst>
                  <a:ext uri="{FF2B5EF4-FFF2-40B4-BE49-F238E27FC236}">
                    <a16:creationId xmlns:a16="http://schemas.microsoft.com/office/drawing/2014/main" id="{545D5367-27CC-4492-B348-EDFF94327EE0}"/>
                  </a:ext>
                </a:extLst>
              </p:cNvPr>
              <p:cNvSpPr/>
              <p:nvPr/>
            </p:nvSpPr>
            <p:spPr>
              <a:xfrm rot="16200000">
                <a:off x="533301" y="-533301"/>
                <a:ext cx="6858000" cy="792460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0 w 10000"/>
                  <a:gd name="connsiteY0" fmla="*/ 0 h 10348"/>
                  <a:gd name="connsiteX1" fmla="*/ 10000 w 10000"/>
                  <a:gd name="connsiteY1" fmla="*/ 0 h 10348"/>
                  <a:gd name="connsiteX2" fmla="*/ 10000 w 10000"/>
                  <a:gd name="connsiteY2" fmla="*/ 8000 h 10348"/>
                  <a:gd name="connsiteX3" fmla="*/ 4250 w 10000"/>
                  <a:gd name="connsiteY3" fmla="*/ 10348 h 10348"/>
                  <a:gd name="connsiteX4" fmla="*/ 0 w 10000"/>
                  <a:gd name="connsiteY4" fmla="*/ 8000 h 10348"/>
                  <a:gd name="connsiteX5" fmla="*/ 0 w 10000"/>
                  <a:gd name="connsiteY5" fmla="*/ 0 h 1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348">
                    <a:moveTo>
                      <a:pt x="0" y="0"/>
                    </a:moveTo>
                    <a:lnTo>
                      <a:pt x="10000" y="0"/>
                    </a:lnTo>
                    <a:lnTo>
                      <a:pt x="10000" y="8000"/>
                    </a:lnTo>
                    <a:lnTo>
                      <a:pt x="4250" y="10348"/>
                    </a:lnTo>
                    <a:lnTo>
                      <a:pt x="0" y="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40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5" name="직각 삼각형 4">
                <a:extLst>
                  <a:ext uri="{FF2B5EF4-FFF2-40B4-BE49-F238E27FC236}">
                    <a16:creationId xmlns:a16="http://schemas.microsoft.com/office/drawing/2014/main" id="{741EC158-2BBB-49F8-87A7-2D77ADA480B3}"/>
                  </a:ext>
                </a:extLst>
              </p:cNvPr>
              <p:cNvSpPr/>
              <p:nvPr/>
            </p:nvSpPr>
            <p:spPr>
              <a:xfrm flipH="1">
                <a:off x="0" y="1814286"/>
                <a:ext cx="12192000" cy="5043714"/>
              </a:xfrm>
              <a:prstGeom prst="rtTriangle">
                <a:avLst/>
              </a:prstGeom>
              <a:solidFill>
                <a:srgbClr val="E6CF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E4E4BF1-FB3E-49AD-9DAE-7BAD72D1CACE}"/>
                  </a:ext>
                </a:extLst>
              </p:cNvPr>
              <p:cNvSpPr/>
              <p:nvPr/>
            </p:nvSpPr>
            <p:spPr>
              <a:xfrm>
                <a:off x="335733" y="860131"/>
                <a:ext cx="11520534" cy="5859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1000" sy="101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</p:grpSp>
        <p:sp>
          <p:nvSpPr>
            <p:cNvPr id="12" name="모서리가 둥근 직사각형 15">
              <a:extLst>
                <a:ext uri="{FF2B5EF4-FFF2-40B4-BE49-F238E27FC236}">
                  <a16:creationId xmlns:a16="http://schemas.microsoft.com/office/drawing/2014/main" id="{5B1A03F3-551B-4822-BDC2-36E1DDF0C922}"/>
                </a:ext>
              </a:extLst>
            </p:cNvPr>
            <p:cNvSpPr/>
            <p:nvPr/>
          </p:nvSpPr>
          <p:spPr>
            <a:xfrm>
              <a:off x="5408762" y="1664965"/>
              <a:ext cx="4276835" cy="463480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외부데이터</a:t>
              </a:r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 프레임 </a:t>
              </a:r>
              <a:r>
                <a:rPr lang="en-US" altLang="ko-KR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10</a:t>
              </a:r>
              <a:r>
                <a:rPr lang="ko-KR" altLang="en-US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 </a:t>
              </a:r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3" name="모서리가 둥근 직사각형 15">
              <a:extLst>
                <a:ext uri="{FF2B5EF4-FFF2-40B4-BE49-F238E27FC236}">
                  <a16:creationId xmlns:a16="http://schemas.microsoft.com/office/drawing/2014/main" id="{AC4A5D1F-556C-4478-B2B3-7FB6D726D476}"/>
                </a:ext>
              </a:extLst>
            </p:cNvPr>
            <p:cNvSpPr/>
            <p:nvPr/>
          </p:nvSpPr>
          <p:spPr>
            <a:xfrm>
              <a:off x="588463" y="1664965"/>
              <a:ext cx="4276835" cy="4634806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5B4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내부데이터</a:t>
              </a:r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 프레임 </a:t>
              </a:r>
              <a:r>
                <a:rPr lang="en-US" altLang="ko-KR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4</a:t>
              </a:r>
              <a:r>
                <a:rPr lang="ko-KR" altLang="en-US" sz="240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개</a:t>
              </a:r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endPara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6C16DA6-3B98-4740-8E7B-75139BAA7492}"/>
                </a:ext>
              </a:extLst>
            </p:cNvPr>
            <p:cNvSpPr/>
            <p:nvPr/>
          </p:nvSpPr>
          <p:spPr>
            <a:xfrm>
              <a:off x="2726701" y="4255181"/>
              <a:ext cx="1943629" cy="113816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시간단위별 유동인구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정보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0351B1-2ED0-4E7E-A494-C3980147F4EB}"/>
                </a:ext>
              </a:extLst>
            </p:cNvPr>
            <p:cNvSpPr/>
            <p:nvPr/>
          </p:nvSpPr>
          <p:spPr>
            <a:xfrm>
              <a:off x="905721" y="4124196"/>
              <a:ext cx="1611283" cy="131959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성연령별 유동인구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정보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FFF90D-1273-46DF-B01C-A86DBD2AEA42}"/>
                </a:ext>
              </a:extLst>
            </p:cNvPr>
            <p:cNvSpPr/>
            <p:nvPr/>
          </p:nvSpPr>
          <p:spPr>
            <a:xfrm>
              <a:off x="2869190" y="2538506"/>
              <a:ext cx="1667129" cy="141495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지역별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매출 이용</a:t>
              </a:r>
              <a:endParaRPr lang="en-US" altLang="ko-KR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고객정보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F992394-9F01-41FB-88BF-7472E854CB13}"/>
                </a:ext>
              </a:extLst>
            </p:cNvPr>
            <p:cNvSpPr/>
            <p:nvPr/>
          </p:nvSpPr>
          <p:spPr>
            <a:xfrm>
              <a:off x="933207" y="2513054"/>
              <a:ext cx="1640340" cy="14149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요일별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유동인구 정보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CA82117-867B-49A6-9608-0A42D935DA5B}"/>
                </a:ext>
              </a:extLst>
            </p:cNvPr>
            <p:cNvSpPr/>
            <p:nvPr/>
          </p:nvSpPr>
          <p:spPr>
            <a:xfrm>
              <a:off x="5730113" y="2571709"/>
              <a:ext cx="2007993" cy="135629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서울 열린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 광장 상권 데이터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D12900-8E60-40E5-8E74-EBD0CAD60724}"/>
                </a:ext>
              </a:extLst>
            </p:cNvPr>
            <p:cNvSpPr/>
            <p:nvPr/>
          </p:nvSpPr>
          <p:spPr>
            <a:xfrm>
              <a:off x="8009838" y="2558902"/>
              <a:ext cx="1248773" cy="13691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인허가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C6509E6-7F00-4F64-B7FD-12955B764774}"/>
                </a:ext>
              </a:extLst>
            </p:cNvPr>
            <p:cNvSpPr/>
            <p:nvPr/>
          </p:nvSpPr>
          <p:spPr>
            <a:xfrm>
              <a:off x="5814813" y="4255180"/>
              <a:ext cx="1642697" cy="113816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행정동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법정동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코드 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D93ADC-51E1-433F-A144-9AFBFDD409E5}"/>
                </a:ext>
              </a:extLst>
            </p:cNvPr>
            <p:cNvSpPr/>
            <p:nvPr/>
          </p:nvSpPr>
          <p:spPr>
            <a:xfrm>
              <a:off x="7787189" y="4255180"/>
              <a:ext cx="1642697" cy="113816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서울시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유동인구 </a:t>
              </a:r>
              <a:endParaRPr lang="en-US" altLang="ko-KR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  <a:p>
              <a:pPr algn="ctr"/>
              <a:r>
                <a:rPr lang="ko-KR" altLang="en-US">
                  <a:solidFill>
                    <a:schemeClr val="tx1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데이터 </a:t>
              </a: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18390918-E8FE-414A-8671-3E493AC448B3}"/>
              </a:ext>
            </a:extLst>
          </p:cNvPr>
          <p:cNvSpPr/>
          <p:nvPr/>
        </p:nvSpPr>
        <p:spPr>
          <a:xfrm>
            <a:off x="9936956" y="3243210"/>
            <a:ext cx="185687" cy="1788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BB464-0D96-4273-B71A-4E222D0BE7FC}"/>
              </a:ext>
            </a:extLst>
          </p:cNvPr>
          <p:cNvSpPr txBox="1"/>
          <p:nvPr/>
        </p:nvSpPr>
        <p:spPr>
          <a:xfrm>
            <a:off x="10122644" y="2847701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인구 데이터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002CA8F-9AB1-49C0-A51A-CDDE04C39391}"/>
              </a:ext>
            </a:extLst>
          </p:cNvPr>
          <p:cNvSpPr/>
          <p:nvPr/>
        </p:nvSpPr>
        <p:spPr>
          <a:xfrm>
            <a:off x="9936958" y="2898508"/>
            <a:ext cx="185687" cy="1788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CA28F0-4A8F-4CF3-A61A-73F2146B0186}"/>
              </a:ext>
            </a:extLst>
          </p:cNvPr>
          <p:cNvSpPr txBox="1"/>
          <p:nvPr/>
        </p:nvSpPr>
        <p:spPr>
          <a:xfrm>
            <a:off x="10122644" y="3183707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상권 데이터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A8DE7AA-8308-4586-86E4-DE006B6CD354}"/>
              </a:ext>
            </a:extLst>
          </p:cNvPr>
          <p:cNvSpPr/>
          <p:nvPr/>
        </p:nvSpPr>
        <p:spPr>
          <a:xfrm>
            <a:off x="9936956" y="3596798"/>
            <a:ext cx="185687" cy="17881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9E6990-1B20-4240-B88B-F1CA3DDAB75C}"/>
              </a:ext>
            </a:extLst>
          </p:cNvPr>
          <p:cNvSpPr txBox="1"/>
          <p:nvPr/>
        </p:nvSpPr>
        <p:spPr>
          <a:xfrm>
            <a:off x="10122644" y="3524061"/>
            <a:ext cx="1362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휴먼모음T" panose="02030504000101010101" pitchFamily="18" charset="-127"/>
                <a:ea typeface="휴먼모음T" panose="02030504000101010101" pitchFamily="18" charset="-127"/>
              </a:rPr>
              <a:t>참조 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E38393-0D01-45D9-9618-B3DB0AD401D9}"/>
              </a:ext>
            </a:extLst>
          </p:cNvPr>
          <p:cNvSpPr/>
          <p:nvPr/>
        </p:nvSpPr>
        <p:spPr>
          <a:xfrm>
            <a:off x="335733" y="76244"/>
            <a:ext cx="8931491" cy="754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소개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78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소개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C3B7-1E1D-4A41-A484-9DA9734C6B59}"/>
              </a:ext>
            </a:extLst>
          </p:cNvPr>
          <p:cNvSpPr txBox="1"/>
          <p:nvPr/>
        </p:nvSpPr>
        <p:spPr>
          <a:xfrm>
            <a:off x="1619074" y="1228920"/>
            <a:ext cx="277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>
                <a:latin typeface="휴먼모음T" panose="02030504000101010101" pitchFamily="18" charset="-127"/>
                <a:ea typeface="휴먼모음T" panose="02030504000101010101" pitchFamily="18" charset="-127"/>
              </a:rPr>
              <a:t>인구데이터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09ECD9D-02D8-462F-99EA-ACF3248A4E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87522" y="1888526"/>
            <a:ext cx="8731605" cy="41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소개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C3B7-1E1D-4A41-A484-9DA9734C6B59}"/>
              </a:ext>
            </a:extLst>
          </p:cNvPr>
          <p:cNvSpPr txBox="1"/>
          <p:nvPr/>
        </p:nvSpPr>
        <p:spPr>
          <a:xfrm>
            <a:off x="1619074" y="1228920"/>
            <a:ext cx="277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>
                <a:latin typeface="휴먼모음T" panose="02030504000101010101" pitchFamily="18" charset="-127"/>
                <a:ea typeface="휴먼모음T" panose="02030504000101010101" pitchFamily="18" charset="-127"/>
              </a:rPr>
              <a:t>상권데이터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CFFC0A-CE4F-419F-A6D4-71B66D9DF8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8399" y="1889999"/>
            <a:ext cx="8730000" cy="411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745667-8879-41C6-9BCE-FDE213B85705}"/>
              </a:ext>
            </a:extLst>
          </p:cNvPr>
          <p:cNvSpPr txBox="1"/>
          <p:nvPr/>
        </p:nvSpPr>
        <p:spPr>
          <a:xfrm>
            <a:off x="2668697" y="3383280"/>
            <a:ext cx="8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업종코드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39102-37A8-4DF1-A42B-7A89E5844252}"/>
              </a:ext>
            </a:extLst>
          </p:cNvPr>
          <p:cNvSpPr txBox="1"/>
          <p:nvPr/>
        </p:nvSpPr>
        <p:spPr>
          <a:xfrm>
            <a:off x="2668697" y="5242560"/>
            <a:ext cx="80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업종코드</a:t>
            </a:r>
          </a:p>
        </p:txBody>
      </p:sp>
    </p:spTree>
    <p:extLst>
      <p:ext uri="{BB962C8B-B14F-4D97-AF65-F5344CB8AC3E}">
        <p14:creationId xmlns:p14="http://schemas.microsoft.com/office/powerpoint/2010/main" val="56114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01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소개 </a:t>
            </a:r>
            <a:r>
              <a:rPr lang="ko-KR" altLang="en-US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데이터 소개</a:t>
            </a:r>
            <a:endParaRPr lang="en-US" altLang="ko-KR" sz="2400" kern="0" dirty="0">
              <a:solidFill>
                <a:srgbClr val="2F405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C3B7-1E1D-4A41-A484-9DA9734C6B59}"/>
              </a:ext>
            </a:extLst>
          </p:cNvPr>
          <p:cNvSpPr txBox="1"/>
          <p:nvPr/>
        </p:nvSpPr>
        <p:spPr>
          <a:xfrm>
            <a:off x="1619074" y="1228920"/>
            <a:ext cx="277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i="1">
                <a:latin typeface="휴먼모음T" panose="02030504000101010101" pitchFamily="18" charset="-127"/>
                <a:ea typeface="휴먼모음T" panose="02030504000101010101" pitchFamily="18" charset="-127"/>
              </a:rPr>
              <a:t>최종데이터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91C021-377B-4434-9E80-A8356A28CC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8400" y="1890000"/>
            <a:ext cx="8730000" cy="41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5D5367-27CC-4492-B348-EDFF94327EE0}"/>
                </a:ext>
              </a:extLst>
            </p:cNvPr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741EC158-2BBB-49F8-87A7-2D77ADA480B3}"/>
                </a:ext>
              </a:extLst>
            </p:cNvPr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4E4BF1-FB3E-49AD-9DAE-7BAD72D1CACE}"/>
                </a:ext>
              </a:extLst>
            </p:cNvPr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35733" y="62144"/>
            <a:ext cx="8931491" cy="75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02 </a:t>
            </a:r>
            <a:r>
              <a:rPr lang="ko-KR" altLang="en-US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분석과정</a:t>
            </a:r>
            <a:r>
              <a:rPr lang="en-US" altLang="ko-KR" sz="32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b="1" i="1" kern="0">
                <a:solidFill>
                  <a:prstClr val="whit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EDA</a:t>
            </a:r>
            <a:r>
              <a:rPr lang="en-US" altLang="ko-KR" sz="3200" kern="0">
                <a:solidFill>
                  <a:srgbClr val="2F405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us </a:t>
            </a:r>
            <a:r>
              <a:rPr lang="en-US" altLang="ko-KR" sz="900" kern="0" dirty="0">
                <a:solidFill>
                  <a:srgbClr val="2F4054"/>
                </a:solidFill>
              </a:rPr>
              <a:t>life with BIZCAM</a:t>
            </a:r>
          </a:p>
        </p:txBody>
      </p:sp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27CB87AA-08A3-4B82-9596-EFF5CDCB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4" y="1119741"/>
            <a:ext cx="4472409" cy="3600000"/>
          </a:xfrm>
          <a:prstGeom prst="rect">
            <a:avLst/>
          </a:prstGeom>
        </p:spPr>
      </p:pic>
      <p:pic>
        <p:nvPicPr>
          <p:cNvPr id="10" name="그림 9" descr="지도이(가) 표시된 사진&#10;&#10;자동 생성된 설명">
            <a:extLst>
              <a:ext uri="{FF2B5EF4-FFF2-40B4-BE49-F238E27FC236}">
                <a16:creationId xmlns:a16="http://schemas.microsoft.com/office/drawing/2014/main" id="{49F7E486-D93B-4826-B0F0-3EC354A4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490" y="951039"/>
            <a:ext cx="4472788" cy="36000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AB44DC6-72EC-46CF-BA82-6A555D6F44EB}"/>
              </a:ext>
            </a:extLst>
          </p:cNvPr>
          <p:cNvSpPr/>
          <p:nvPr/>
        </p:nvSpPr>
        <p:spPr>
          <a:xfrm>
            <a:off x="5023551" y="2449197"/>
            <a:ext cx="2061486" cy="50915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B8E8C1-9332-48E8-BA28-7D05B63BE703}"/>
              </a:ext>
            </a:extLst>
          </p:cNvPr>
          <p:cNvSpPr/>
          <p:nvPr/>
        </p:nvSpPr>
        <p:spPr>
          <a:xfrm>
            <a:off x="9090712" y="2321271"/>
            <a:ext cx="353024" cy="3525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62FAB5C-590C-478C-818F-5347CEFF7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08" y="4268933"/>
            <a:ext cx="3310800" cy="2207200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B7EA68-8211-48C5-9C02-1C4573DB5129}"/>
              </a:ext>
            </a:extLst>
          </p:cNvPr>
          <p:cNvCxnSpPr>
            <a:cxnSpLocks/>
          </p:cNvCxnSpPr>
          <p:nvPr/>
        </p:nvCxnSpPr>
        <p:spPr>
          <a:xfrm flipH="1">
            <a:off x="7155585" y="2592749"/>
            <a:ext cx="1964255" cy="1954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D66148-0555-42FE-82F4-582281DA71AB}"/>
              </a:ext>
            </a:extLst>
          </p:cNvPr>
          <p:cNvSpPr txBox="1"/>
          <p:nvPr/>
        </p:nvSpPr>
        <p:spPr>
          <a:xfrm>
            <a:off x="3614114" y="2058816"/>
            <a:ext cx="488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유동인구의 급감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BC647-858C-4FD1-9AD4-10C28B588BF7}"/>
              </a:ext>
            </a:extLst>
          </p:cNvPr>
          <p:cNvSpPr txBox="1"/>
          <p:nvPr/>
        </p:nvSpPr>
        <p:spPr>
          <a:xfrm>
            <a:off x="7371990" y="5335734"/>
            <a:ext cx="3703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 이전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분기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와 이후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분기</a:t>
            </a:r>
            <a:r>
              <a:rPr lang="en-US" altLang="ko-KR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서울시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각 동에서 평균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32.7%</a:t>
            </a:r>
          </a:p>
          <a:p>
            <a:r>
              <a:rPr lang="ko-KR" altLang="en-US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유동인구 하락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1954E-D257-465A-B015-FE176F6CADBA}"/>
              </a:ext>
            </a:extLst>
          </p:cNvPr>
          <p:cNvSpPr txBox="1"/>
          <p:nvPr/>
        </p:nvSpPr>
        <p:spPr>
          <a:xfrm flipH="1">
            <a:off x="1450360" y="4588077"/>
            <a:ext cx="242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E77EF-D6F9-49EB-89E8-2AC71694AF78}"/>
              </a:ext>
            </a:extLst>
          </p:cNvPr>
          <p:cNvSpPr txBox="1"/>
          <p:nvPr/>
        </p:nvSpPr>
        <p:spPr>
          <a:xfrm flipH="1">
            <a:off x="8231684" y="4512358"/>
            <a:ext cx="242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코로나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19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C427E-E34A-4E46-9F48-721DBEEBE4FA}"/>
              </a:ext>
            </a:extLst>
          </p:cNvPr>
          <p:cNvSpPr txBox="1"/>
          <p:nvPr/>
        </p:nvSpPr>
        <p:spPr>
          <a:xfrm>
            <a:off x="4550376" y="3942424"/>
            <a:ext cx="282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휴먼모음T" panose="02030504000101010101" pitchFamily="18" charset="-127"/>
                <a:ea typeface="휴먼모음T" panose="02030504000101010101" pitchFamily="18" charset="-127"/>
              </a:rPr>
              <a:t>분기별 신촌동 유동인구 변화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D385C5-01A0-4A3C-B51B-FAB5AB71DCCE}"/>
              </a:ext>
            </a:extLst>
          </p:cNvPr>
          <p:cNvCxnSpPr>
            <a:cxnSpLocks/>
          </p:cNvCxnSpPr>
          <p:nvPr/>
        </p:nvCxnSpPr>
        <p:spPr>
          <a:xfrm>
            <a:off x="6054293" y="4799135"/>
            <a:ext cx="328752" cy="573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74624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870</Words>
  <Application>Microsoft Office PowerPoint</Application>
  <PresentationFormat>와이드스크린</PresentationFormat>
  <Paragraphs>352</Paragraphs>
  <Slides>29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휴먼모음T</vt:lpstr>
      <vt:lpstr>Arial</vt:lpstr>
      <vt:lpstr>Cambria Math</vt:lpstr>
      <vt:lpstr>Wingdings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윤환</cp:lastModifiedBy>
  <cp:revision>45</cp:revision>
  <dcterms:created xsi:type="dcterms:W3CDTF">2020-08-12T03:41:46Z</dcterms:created>
  <dcterms:modified xsi:type="dcterms:W3CDTF">2020-11-19T08:15:17Z</dcterms:modified>
</cp:coreProperties>
</file>