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24"/>
  </p:notesMasterIdLst>
  <p:sldIdLst>
    <p:sldId id="419" r:id="rId2"/>
    <p:sldId id="431" r:id="rId3"/>
    <p:sldId id="422" r:id="rId4"/>
    <p:sldId id="442" r:id="rId5"/>
    <p:sldId id="468" r:id="rId6"/>
    <p:sldId id="457" r:id="rId7"/>
    <p:sldId id="469" r:id="rId8"/>
    <p:sldId id="458" r:id="rId9"/>
    <p:sldId id="438" r:id="rId10"/>
    <p:sldId id="459" r:id="rId11"/>
    <p:sldId id="470" r:id="rId12"/>
    <p:sldId id="460" r:id="rId13"/>
    <p:sldId id="461" r:id="rId14"/>
    <p:sldId id="462" r:id="rId15"/>
    <p:sldId id="439" r:id="rId16"/>
    <p:sldId id="463" r:id="rId17"/>
    <p:sldId id="464" r:id="rId18"/>
    <p:sldId id="471" r:id="rId19"/>
    <p:sldId id="465" r:id="rId20"/>
    <p:sldId id="466" r:id="rId21"/>
    <p:sldId id="467" r:id="rId22"/>
    <p:sldId id="430" r:id="rId23"/>
  </p:sldIdLst>
  <p:sldSz cx="12192000" cy="6858000"/>
  <p:notesSz cx="6858000" cy="9144000"/>
  <p:custDataLst>
    <p:tags r:id="rId25"/>
  </p:custDataLst>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微软雅黑" pitchFamily="34" charset="-122"/>
        <a:cs typeface="+mn-cs"/>
      </a:defRPr>
    </a:lvl5pPr>
    <a:lvl6pPr marL="2286000" algn="l" defTabSz="914400" rtl="0" eaLnBrk="1" latinLnBrk="0" hangingPunct="1">
      <a:defRPr kern="1200">
        <a:solidFill>
          <a:schemeClr val="tx1"/>
        </a:solidFill>
        <a:latin typeface="Arial" pitchFamily="34" charset="0"/>
        <a:ea typeface="微软雅黑" pitchFamily="34" charset="-122"/>
        <a:cs typeface="+mn-cs"/>
      </a:defRPr>
    </a:lvl6pPr>
    <a:lvl7pPr marL="2743200" algn="l" defTabSz="914400" rtl="0" eaLnBrk="1" latinLnBrk="0" hangingPunct="1">
      <a:defRPr kern="1200">
        <a:solidFill>
          <a:schemeClr val="tx1"/>
        </a:solidFill>
        <a:latin typeface="Arial" pitchFamily="34" charset="0"/>
        <a:ea typeface="微软雅黑" pitchFamily="34" charset="-122"/>
        <a:cs typeface="+mn-cs"/>
      </a:defRPr>
    </a:lvl7pPr>
    <a:lvl8pPr marL="3200400" algn="l" defTabSz="914400" rtl="0" eaLnBrk="1" latinLnBrk="0" hangingPunct="1">
      <a:defRPr kern="1200">
        <a:solidFill>
          <a:schemeClr val="tx1"/>
        </a:solidFill>
        <a:latin typeface="Arial" pitchFamily="34" charset="0"/>
        <a:ea typeface="微软雅黑" pitchFamily="34" charset="-122"/>
        <a:cs typeface="+mn-cs"/>
      </a:defRPr>
    </a:lvl8pPr>
    <a:lvl9pPr marL="3657600" algn="l" defTabSz="914400" rtl="0" eaLnBrk="1" latinLnBrk="0" hangingPunct="1">
      <a:defRPr kern="1200">
        <a:solidFill>
          <a:schemeClr val="tx1"/>
        </a:solidFill>
        <a:latin typeface="Arial" pitchFamily="34"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2120" autoAdjust="0"/>
  </p:normalViewPr>
  <p:slideViewPr>
    <p:cSldViewPr snapToGrid="0">
      <p:cViewPr varScale="1">
        <p:scale>
          <a:sx n="115" d="100"/>
          <a:sy n="115" d="100"/>
        </p:scale>
        <p:origin x="3738" y="144"/>
      </p:cViewPr>
      <p:guideLst>
        <p:guide orient="horz" pos="2160"/>
        <p:guide pos="3840"/>
      </p:guideLst>
    </p:cSldViewPr>
  </p:slideViewPr>
  <p:notesTextViewPr>
    <p:cViewPr>
      <p:scale>
        <a:sx n="3" d="2"/>
        <a:sy n="3" d="2"/>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等线" pitchFamily="2" charset="-122"/>
                <a:ea typeface="等线"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等线" pitchFamily="2" charset="-122"/>
                <a:ea typeface="等线" pitchFamily="2" charset="-122"/>
              </a:defRPr>
            </a:lvl1pPr>
          </a:lstStyle>
          <a:p>
            <a:pPr>
              <a:defRPr/>
            </a:pPr>
            <a:fld id="{CC065C78-FBCA-4957-8600-B5B30DA72BA5}" type="datetimeFigureOut">
              <a:rPr lang="zh-CN" altLang="en-US"/>
              <a:pPr>
                <a:defRPr/>
              </a:pPr>
              <a:t>2020/12/2</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等线" pitchFamily="2" charset="-122"/>
                <a:ea typeface="等线"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atin typeface="等线" pitchFamily="2" charset="-122"/>
                <a:ea typeface="等线" pitchFamily="2" charset="-122"/>
              </a:defRPr>
            </a:lvl1pPr>
          </a:lstStyle>
          <a:p>
            <a:fld id="{CD098CBC-D809-4BE7-AD77-1FC92445F1E3}" type="slidenum">
              <a:rPr lang="zh-CN" altLang="en-US"/>
              <a:pPr/>
              <a:t>‹#›</a:t>
            </a:fld>
            <a:endParaRPr lang="zh-CN" altLang="en-US"/>
          </a:p>
        </p:txBody>
      </p:sp>
    </p:spTree>
    <p:extLst>
      <p:ext uri="{BB962C8B-B14F-4D97-AF65-F5344CB8AC3E}">
        <p14:creationId xmlns:p14="http://schemas.microsoft.com/office/powerpoint/2010/main" val="1648715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1pPr>
    <a:lvl2pPr marL="4572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2pPr>
    <a:lvl3pPr marL="9144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3pPr>
    <a:lvl4pPr marL="13716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4pPr>
    <a:lvl5pPr marL="18288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dirty="0" smtClean="0"/>
              <a:t>The paper is entitled with Optimal Binary Switch Codes with Small Query Size,</a:t>
            </a:r>
            <a:r>
              <a:rPr lang="en-US" altLang="zh-CN" baseline="0" dirty="0" smtClean="0"/>
              <a:t> and let me first introduce the authors briefly, </a:t>
            </a:r>
            <a:r>
              <a:rPr lang="en-US" altLang="zh-CN" baseline="0" dirty="0" err="1" smtClean="0"/>
              <a:t>Zhiying</a:t>
            </a:r>
            <a:r>
              <a:rPr lang="en-US" altLang="zh-CN" baseline="0" dirty="0" smtClean="0"/>
              <a:t> Wang, she is an assistant professor at the University of California, Irvine now, this work has been done during she was doing Post Doc at </a:t>
            </a:r>
            <a:r>
              <a:rPr lang="en-US" altLang="zh-CN" baseline="0" dirty="0" err="1" smtClean="0"/>
              <a:t>Standford</a:t>
            </a:r>
            <a:r>
              <a:rPr lang="en-US" altLang="zh-CN" baseline="0" dirty="0" smtClean="0"/>
              <a:t> University, Han Mao </a:t>
            </a:r>
            <a:r>
              <a:rPr lang="en-US" altLang="zh-CN" baseline="0" dirty="0" err="1" smtClean="0"/>
              <a:t>Kiah</a:t>
            </a:r>
            <a:r>
              <a:rPr lang="en-US" altLang="zh-CN" baseline="0" dirty="0" smtClean="0"/>
              <a:t>, an assistant professor from Nanyang Technological University, and Yuval Cassuto, the associate professor from Israel institute of technology.</a:t>
            </a:r>
          </a:p>
          <a:p>
            <a:r>
              <a:rPr lang="en-US" altLang="zh-CN" baseline="0" dirty="0" smtClean="0"/>
              <a:t>and here is my email address, you can contact me if you have any questions after this class. </a:t>
            </a:r>
          </a:p>
        </p:txBody>
      </p:sp>
      <p:sp>
        <p:nvSpPr>
          <p:cNvPr id="41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9DB951B5-0E2D-404C-A82C-8213CEF3932B}" type="slidenum">
              <a:rPr lang="zh-CN" altLang="en-US">
                <a:latin typeface="等线" pitchFamily="2" charset="-122"/>
                <a:ea typeface="等线" pitchFamily="2" charset="-122"/>
              </a:rPr>
              <a:pPr/>
              <a:t>1</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1069810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first definition is related to the Constructing switch codes, we call that (𝑛, 𝑘, 𝑅) switch codes if the code length is n, dimension is k, such that for every request size R, there is a solution such that the sets of </a:t>
            </a:r>
            <a:r>
              <a:rPr lang="en-US" baseline="0" dirty="0" err="1" smtClean="0"/>
              <a:t>codeword</a:t>
            </a:r>
            <a:r>
              <a:rPr lang="en-US" baseline="0" dirty="0" smtClean="0"/>
              <a:t> symbols for recovering the requested symbols are disjoint. Besides, the maximum number of </a:t>
            </a:r>
            <a:r>
              <a:rPr lang="en-US" baseline="0" dirty="0" err="1" smtClean="0"/>
              <a:t>codeword</a:t>
            </a:r>
            <a:r>
              <a:rPr lang="en-US" baseline="0" dirty="0" smtClean="0"/>
              <a:t> symbols used to recover an information symbol, is denoted by query size, r.</a:t>
            </a:r>
          </a:p>
          <a:p>
            <a:endParaRPr lang="en-US" dirty="0"/>
          </a:p>
        </p:txBody>
      </p:sp>
      <p:sp>
        <p:nvSpPr>
          <p:cNvPr id="4" name="Slide Number Placeholder 3"/>
          <p:cNvSpPr>
            <a:spLocks noGrp="1"/>
          </p:cNvSpPr>
          <p:nvPr>
            <p:ph type="sldNum" sz="quarter" idx="10"/>
          </p:nvPr>
        </p:nvSpPr>
        <p:spPr/>
        <p:txBody>
          <a:bodyPr/>
          <a:lstStyle/>
          <a:p>
            <a:fld id="{CD098CBC-D809-4BE7-AD77-1FC92445F1E3}" type="slidenum">
              <a:rPr lang="zh-CN" altLang="en-US" smtClean="0"/>
              <a:pPr/>
              <a:t>10</a:t>
            </a:fld>
            <a:endParaRPr lang="zh-CN" altLang="en-US"/>
          </a:p>
        </p:txBody>
      </p:sp>
    </p:spTree>
    <p:extLst>
      <p:ext uri="{BB962C8B-B14F-4D97-AF65-F5344CB8AC3E}">
        <p14:creationId xmlns:p14="http://schemas.microsoft.com/office/powerpoint/2010/main" val="1836879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treat the previous example as the</a:t>
            </a:r>
            <a:r>
              <a:rPr lang="en-US" baseline="0" dirty="0" smtClean="0"/>
              <a:t> switch codes, here code length and dimension is 2, and request size is equals to code length 2, for each request, for instance, A, we can respond with no much that 2 data to restore it, that is, we respond with A or B and A plus B, so the Max query size is 2.</a:t>
            </a:r>
            <a:endParaRPr lang="en-US" dirty="0"/>
          </a:p>
        </p:txBody>
      </p:sp>
      <p:sp>
        <p:nvSpPr>
          <p:cNvPr id="4" name="Slide Number Placeholder 3"/>
          <p:cNvSpPr>
            <a:spLocks noGrp="1"/>
          </p:cNvSpPr>
          <p:nvPr>
            <p:ph type="sldNum" sz="quarter" idx="10"/>
          </p:nvPr>
        </p:nvSpPr>
        <p:spPr/>
        <p:txBody>
          <a:bodyPr/>
          <a:lstStyle/>
          <a:p>
            <a:fld id="{CD098CBC-D809-4BE7-AD77-1FC92445F1E3}" type="slidenum">
              <a:rPr lang="zh-CN" altLang="en-US" smtClean="0"/>
              <a:pPr/>
              <a:t>11</a:t>
            </a:fld>
            <a:endParaRPr lang="zh-CN" altLang="en-US"/>
          </a:p>
        </p:txBody>
      </p:sp>
    </p:spTree>
    <p:extLst>
      <p:ext uri="{BB962C8B-B14F-4D97-AF65-F5344CB8AC3E}">
        <p14:creationId xmlns:p14="http://schemas.microsoft.com/office/powerpoint/2010/main" val="99399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Ok,</a:t>
                </a:r>
                <a:r>
                  <a:rPr lang="en-US" baseline="0" dirty="0" smtClean="0"/>
                  <a:t> the construction is going to like this, we first fix k and r to make log R and k of 1 plus </a:t>
                </a:r>
                <a:r>
                  <a:rPr lang="en-US" baseline="0" dirty="0" err="1" smtClean="0"/>
                  <a:t>logR</a:t>
                </a:r>
                <a:r>
                  <a:rPr lang="en-US" baseline="0" dirty="0" smtClean="0"/>
                  <a:t> are integers, for example, we first fix R equals to 2 or 4, then </a:t>
                </a:r>
                <a:r>
                  <a:rPr lang="en-US" baseline="0" dirty="0" err="1" smtClean="0"/>
                  <a:t>logR</a:t>
                </a:r>
                <a:r>
                  <a:rPr lang="en-US" baseline="0" dirty="0" smtClean="0"/>
                  <a:t> is 1 or 2, and we wish K divided by 1 plus </a:t>
                </a:r>
                <a:r>
                  <a:rPr lang="en-US" baseline="0" dirty="0" err="1" smtClean="0"/>
                  <a:t>logR</a:t>
                </a:r>
                <a:r>
                  <a:rPr lang="en-US" baseline="0" dirty="0" smtClean="0"/>
                  <a:t> equals to an integer, 1 plus </a:t>
                </a:r>
                <a:r>
                  <a:rPr lang="en-US" baseline="0" dirty="0" err="1" smtClean="0"/>
                  <a:t>logR</a:t>
                </a:r>
                <a:r>
                  <a:rPr lang="en-US" baseline="0" dirty="0" smtClean="0"/>
                  <a:t> is 2 or 3, we can choose k as 4 or 6 so that this is 2.</a:t>
                </a:r>
              </a:p>
              <a:p>
                <a:r>
                  <a:rPr lang="en-US" baseline="0" dirty="0" smtClean="0"/>
                  <a:t>We partite k information into </a:t>
                </a:r>
                <a14:m>
                  <m:oMath xmlns:m="http://schemas.openxmlformats.org/officeDocument/2006/math">
                    <m:f>
                      <m:fPr>
                        <m:ctrlPr>
                          <a:rPr lang="en-US" altLang="zh-CN" sz="1000" i="1" kern="1200" dirty="0" smtClean="0">
                            <a:solidFill>
                              <a:schemeClr val="tx1"/>
                            </a:solidFill>
                            <a:latin typeface="Cambria Math" panose="02040503050406030204" pitchFamily="18" charset="0"/>
                            <a:ea typeface="等线" pitchFamily="2" charset="-122"/>
                            <a:cs typeface="+mn-ea"/>
                          </a:rPr>
                        </m:ctrlPr>
                      </m:fPr>
                      <m:num>
                        <m:r>
                          <a:rPr lang="en-US" altLang="zh-CN" sz="1000" b="0" i="1" kern="1200" dirty="0" smtClean="0">
                            <a:solidFill>
                              <a:schemeClr val="tx1"/>
                            </a:solidFill>
                            <a:latin typeface="Cambria Math" panose="02040503050406030204" pitchFamily="18" charset="0"/>
                            <a:ea typeface="等线" pitchFamily="2" charset="-122"/>
                            <a:cs typeface="+mn-ea"/>
                          </a:rPr>
                          <m:t>𝑘</m:t>
                        </m:r>
                      </m:num>
                      <m:den>
                        <m:r>
                          <a:rPr lang="en-US" altLang="zh-CN" sz="1000" b="0" i="1" kern="1200" dirty="0" smtClean="0">
                            <a:solidFill>
                              <a:schemeClr val="tx1"/>
                            </a:solidFill>
                            <a:latin typeface="Cambria Math" panose="02040503050406030204" pitchFamily="18" charset="0"/>
                            <a:ea typeface="等线" pitchFamily="2" charset="-122"/>
                            <a:cs typeface="+mn-ea"/>
                          </a:rPr>
                          <m:t>1+</m:t>
                        </m:r>
                        <m:r>
                          <a:rPr lang="en-US" altLang="zh-CN" sz="1000" b="0" i="1" kern="1200" dirty="0" smtClean="0">
                            <a:solidFill>
                              <a:schemeClr val="tx1"/>
                            </a:solidFill>
                            <a:latin typeface="Cambria Math" panose="02040503050406030204" pitchFamily="18" charset="0"/>
                            <a:ea typeface="等线" pitchFamily="2" charset="-122"/>
                            <a:cs typeface="+mn-ea"/>
                          </a:rPr>
                          <m:t>𝑙𝑜𝑔𝑅</m:t>
                        </m:r>
                      </m:den>
                    </m:f>
                  </m:oMath>
                </a14:m>
                <a:r>
                  <a:rPr lang="en-US" baseline="0" dirty="0" smtClean="0"/>
                  <a:t> groups, each group contains size </a:t>
                </a:r>
                <a14:m>
                  <m:oMath xmlns:m="http://schemas.openxmlformats.org/officeDocument/2006/math">
                    <m:r>
                      <a:rPr lang="en-US" altLang="zh-CN" sz="1000" i="1" kern="1200" dirty="0" smtClean="0">
                        <a:solidFill>
                          <a:schemeClr val="tx1"/>
                        </a:solidFill>
                        <a:latin typeface="Cambria Math" panose="02040503050406030204" pitchFamily="18" charset="0"/>
                        <a:ea typeface="等线" pitchFamily="2" charset="-122"/>
                        <a:cs typeface="+mn-ea"/>
                      </a:rPr>
                      <m:t>1+</m:t>
                    </m:r>
                    <m:r>
                      <a:rPr lang="en-US" altLang="zh-CN" sz="1000" i="1" kern="1200" dirty="0" smtClean="0">
                        <a:solidFill>
                          <a:schemeClr val="tx1"/>
                        </a:solidFill>
                        <a:latin typeface="Cambria Math" panose="02040503050406030204" pitchFamily="18" charset="0"/>
                        <a:ea typeface="等线" pitchFamily="2" charset="-122"/>
                        <a:cs typeface="+mn-ea"/>
                      </a:rPr>
                      <m:t>𝑙𝑜𝑔𝑅</m:t>
                    </m:r>
                  </m:oMath>
                </a14:m>
                <a:r>
                  <a:rPr lang="en-US" baseline="0" dirty="0" smtClean="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Next, we choose Capital N and K to generate </a:t>
                </a:r>
                <a14:m>
                  <m:oMath xmlns:m="http://schemas.openxmlformats.org/officeDocument/2006/math">
                    <m:r>
                      <a:rPr lang="en-US" altLang="zh-CN" sz="1050" i="1" kern="1200" dirty="0" smtClean="0">
                        <a:solidFill>
                          <a:srgbClr val="FF0000"/>
                        </a:solidFill>
                        <a:latin typeface="Cambria Math" panose="02040503050406030204" pitchFamily="18" charset="0"/>
                        <a:ea typeface="等线" pitchFamily="2" charset="-122"/>
                        <a:cs typeface="+mn-cs"/>
                      </a:rPr>
                      <m:t>(</m:t>
                    </m:r>
                    <m:r>
                      <a:rPr lang="en-US" altLang="zh-CN" sz="1050" i="1" kern="1200" dirty="0" smtClean="0">
                        <a:solidFill>
                          <a:srgbClr val="FF0000"/>
                        </a:solidFill>
                        <a:latin typeface="Cambria Math" panose="02040503050406030204" pitchFamily="18" charset="0"/>
                        <a:ea typeface="等线" pitchFamily="2" charset="-122"/>
                        <a:cs typeface="+mn-cs"/>
                      </a:rPr>
                      <m:t>𝑁</m:t>
                    </m:r>
                    <m:r>
                      <a:rPr lang="en-US" altLang="zh-CN" sz="1050" i="1" kern="1200" dirty="0" smtClean="0">
                        <a:solidFill>
                          <a:srgbClr val="FF0000"/>
                        </a:solidFill>
                        <a:latin typeface="Cambria Math" panose="02040503050406030204" pitchFamily="18" charset="0"/>
                        <a:ea typeface="等线" pitchFamily="2" charset="-122"/>
                        <a:cs typeface="+mn-cs"/>
                      </a:rPr>
                      <m:t>,</m:t>
                    </m:r>
                    <m:r>
                      <a:rPr lang="en-US" altLang="zh-CN" sz="1050" i="1" kern="1200" dirty="0" smtClean="0">
                        <a:solidFill>
                          <a:srgbClr val="FF0000"/>
                        </a:solidFill>
                        <a:latin typeface="Cambria Math" panose="02040503050406030204" pitchFamily="18" charset="0"/>
                        <a:ea typeface="等线" pitchFamily="2" charset="-122"/>
                        <a:cs typeface="+mn-cs"/>
                      </a:rPr>
                      <m:t>𝐾</m:t>
                    </m:r>
                    <m:r>
                      <a:rPr lang="en-US" altLang="zh-CN" sz="1050" i="1" kern="1200" dirty="0" smtClean="0">
                        <a:solidFill>
                          <a:srgbClr val="FF0000"/>
                        </a:solidFill>
                        <a:latin typeface="Cambria Math" panose="02040503050406030204" pitchFamily="18" charset="0"/>
                        <a:ea typeface="等线" pitchFamily="2" charset="-122"/>
                        <a:cs typeface="+mn-cs"/>
                      </a:rPr>
                      <m:t>) </m:t>
                    </m:r>
                  </m:oMath>
                </a14:m>
                <a:r>
                  <a:rPr lang="en-US" altLang="zh-CN" sz="1200" kern="1200" dirty="0" smtClean="0">
                    <a:solidFill>
                      <a:srgbClr val="FF0000"/>
                    </a:solidFill>
                    <a:latin typeface="+mj-ea"/>
                    <a:ea typeface="等线" pitchFamily="2" charset="-122"/>
                    <a:cs typeface="+mn-cs"/>
                  </a:rPr>
                  <a:t>simplex code</a:t>
                </a:r>
                <a:r>
                  <a:rPr lang="en-US" baseline="0" dirty="0" smtClean="0"/>
                  <a:t>, We will instantiate (𝑁,𝐾) simplex code later.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have R here, so N and K is determined. </a:t>
                </a:r>
              </a:p>
              <a:p>
                <a:r>
                  <a:rPr lang="en-US" baseline="0" dirty="0" smtClean="0"/>
                  <a:t>Finally we have </a:t>
                </a:r>
                <a:r>
                  <a:rPr lang="en-US" baseline="0" dirty="0" err="1" smtClean="0"/>
                  <a:t>codeword</a:t>
                </a:r>
                <a:r>
                  <a:rPr lang="en-US" baseline="0" dirty="0" smtClean="0"/>
                  <a:t> length is this. Namely, is small n.</a:t>
                </a:r>
              </a:p>
              <a:p>
                <a:r>
                  <a:rPr lang="en-US" baseline="0" dirty="0" smtClean="0"/>
                  <a:t>Ok, we will prove that The above construction solves arbitrary requests and has query size 2 in the proofs section.</a:t>
                </a:r>
              </a:p>
              <a:p>
                <a:endParaRPr lang="en-US" baseline="0" dirty="0" smtClean="0"/>
              </a:p>
            </p:txBody>
          </p:sp>
        </mc:Choice>
        <mc:Fallback xmlns="">
          <p:sp>
            <p:nvSpPr>
              <p:cNvPr id="3" name="Notes Placeholder 2"/>
              <p:cNvSpPr>
                <a:spLocks noGrp="1"/>
              </p:cNvSpPr>
              <p:nvPr>
                <p:ph type="body" idx="1"/>
              </p:nvPr>
            </p:nvSpPr>
            <p:spPr/>
            <p:txBody>
              <a:bodyPr/>
              <a:lstStyle/>
              <a:p>
                <a:r>
                  <a:rPr lang="en-US" dirty="0" smtClean="0"/>
                  <a:t>Ok,</a:t>
                </a:r>
                <a:r>
                  <a:rPr lang="en-US" baseline="0" dirty="0" smtClean="0"/>
                  <a:t> the construction is going to like this, we first fix k and r to make log R and k of 1 plus </a:t>
                </a:r>
                <a:r>
                  <a:rPr lang="en-US" baseline="0" dirty="0" err="1" smtClean="0"/>
                  <a:t>logR</a:t>
                </a:r>
                <a:r>
                  <a:rPr lang="en-US" baseline="0" dirty="0" smtClean="0"/>
                  <a:t> are integers, for example, we first fix R equals to 2 or 4, then </a:t>
                </a:r>
                <a:r>
                  <a:rPr lang="en-US" baseline="0" dirty="0" err="1" smtClean="0"/>
                  <a:t>logR</a:t>
                </a:r>
                <a:r>
                  <a:rPr lang="en-US" baseline="0" dirty="0" smtClean="0"/>
                  <a:t> is 1 or 2, and we wish K divided by 1 plus </a:t>
                </a:r>
                <a:r>
                  <a:rPr lang="en-US" baseline="0" dirty="0" err="1" smtClean="0"/>
                  <a:t>logR</a:t>
                </a:r>
                <a:r>
                  <a:rPr lang="en-US" baseline="0" dirty="0" smtClean="0"/>
                  <a:t> equals to an integer, 1 plus </a:t>
                </a:r>
                <a:r>
                  <a:rPr lang="en-US" baseline="0" dirty="0" err="1" smtClean="0"/>
                  <a:t>logR</a:t>
                </a:r>
                <a:r>
                  <a:rPr lang="en-US" baseline="0" dirty="0" smtClean="0"/>
                  <a:t> is 2 or 3, we can choose k as 4 or 6 so that this is 2</a:t>
                </a:r>
                <a:r>
                  <a:rPr lang="en-US" baseline="0" dirty="0" smtClean="0"/>
                  <a:t>.</a:t>
                </a:r>
              </a:p>
              <a:p>
                <a:r>
                  <a:rPr lang="en-US" baseline="0" dirty="0" smtClean="0"/>
                  <a:t>We partite k information into </a:t>
                </a:r>
                <a:r>
                  <a:rPr lang="en-US" altLang="zh-CN" sz="1000" b="0" i="0" kern="1200" dirty="0" smtClean="0">
                    <a:solidFill>
                      <a:schemeClr val="tx1"/>
                    </a:solidFill>
                    <a:latin typeface="Cambria Math" panose="02040503050406030204" pitchFamily="18" charset="0"/>
                    <a:ea typeface="等线" pitchFamily="2" charset="-122"/>
                    <a:cs typeface="+mn-ea"/>
                  </a:rPr>
                  <a:t>𝑘</a:t>
                </a:r>
                <a:r>
                  <a:rPr lang="en-US" altLang="zh-CN" sz="1000" b="0" i="0" kern="1200" dirty="0" smtClean="0">
                    <a:solidFill>
                      <a:schemeClr val="tx1"/>
                    </a:solidFill>
                    <a:latin typeface="Cambria Math" panose="02040503050406030204" pitchFamily="18" charset="0"/>
                    <a:ea typeface="等线" pitchFamily="2" charset="-122"/>
                    <a:cs typeface="+mn-ea"/>
                  </a:rPr>
                  <a:t>/(</a:t>
                </a:r>
                <a:r>
                  <a:rPr lang="en-US" altLang="zh-CN" sz="1000" b="0" i="0" kern="1200" dirty="0" smtClean="0">
                    <a:solidFill>
                      <a:schemeClr val="tx1"/>
                    </a:solidFill>
                    <a:latin typeface="Cambria Math" panose="02040503050406030204" pitchFamily="18" charset="0"/>
                    <a:ea typeface="等线" pitchFamily="2" charset="-122"/>
                    <a:cs typeface="+mn-ea"/>
                  </a:rPr>
                  <a:t>1+𝑙𝑜𝑔𝑅</a:t>
                </a:r>
                <a:r>
                  <a:rPr lang="en-US" altLang="zh-CN" sz="1000" b="0" i="0" kern="1200" dirty="0" smtClean="0">
                    <a:solidFill>
                      <a:schemeClr val="tx1"/>
                    </a:solidFill>
                    <a:latin typeface="Cambria Math" panose="02040503050406030204" pitchFamily="18" charset="0"/>
                    <a:ea typeface="等线" pitchFamily="2" charset="-122"/>
                    <a:cs typeface="+mn-ea"/>
                  </a:rPr>
                  <a:t>)</a:t>
                </a:r>
                <a:r>
                  <a:rPr lang="en-US" baseline="0" dirty="0" smtClean="0"/>
                  <a:t> groups, each group contains size </a:t>
                </a:r>
                <a:r>
                  <a:rPr lang="en-US" altLang="zh-CN" sz="1000" i="0" kern="1200" dirty="0" smtClean="0">
                    <a:solidFill>
                      <a:schemeClr val="tx1"/>
                    </a:solidFill>
                    <a:latin typeface="Cambria Math" panose="02040503050406030204" pitchFamily="18" charset="0"/>
                    <a:ea typeface="等线" pitchFamily="2" charset="-122"/>
                    <a:cs typeface="+mn-ea"/>
                  </a:rPr>
                  <a:t>1+𝑙𝑜𝑔𝑅</a:t>
                </a:r>
                <a:r>
                  <a:rPr lang="en-US" baseline="0" dirty="0" smtClean="0"/>
                  <a:t>. </a:t>
                </a: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Next, we choose </a:t>
                </a:r>
                <a:r>
                  <a:rPr lang="en-US" baseline="0" dirty="0" smtClean="0"/>
                  <a:t>Capital N </a:t>
                </a:r>
                <a:r>
                  <a:rPr lang="en-US" baseline="0" dirty="0" smtClean="0"/>
                  <a:t>and </a:t>
                </a:r>
                <a:r>
                  <a:rPr lang="en-US" baseline="0" dirty="0" smtClean="0"/>
                  <a:t>K to generate </a:t>
                </a:r>
                <a:r>
                  <a:rPr lang="en-US" altLang="zh-CN" sz="1050" i="0" kern="1200" dirty="0" smtClean="0">
                    <a:solidFill>
                      <a:srgbClr val="FF0000"/>
                    </a:solidFill>
                    <a:latin typeface="Cambria Math" panose="02040503050406030204" pitchFamily="18" charset="0"/>
                    <a:ea typeface="等线" pitchFamily="2" charset="-122"/>
                    <a:cs typeface="+mn-cs"/>
                  </a:rPr>
                  <a:t>(𝑁,𝐾) </a:t>
                </a:r>
                <a:r>
                  <a:rPr lang="en-US" altLang="zh-CN" sz="1200" kern="1200" dirty="0" smtClean="0">
                    <a:solidFill>
                      <a:srgbClr val="FF0000"/>
                    </a:solidFill>
                    <a:latin typeface="+mj-ea"/>
                    <a:ea typeface="等线" pitchFamily="2" charset="-122"/>
                    <a:cs typeface="+mn-cs"/>
                  </a:rPr>
                  <a:t>simplex </a:t>
                </a:r>
                <a:r>
                  <a:rPr lang="en-US" altLang="zh-CN" sz="1200" kern="1200" dirty="0" smtClean="0">
                    <a:solidFill>
                      <a:srgbClr val="FF0000"/>
                    </a:solidFill>
                    <a:latin typeface="+mj-ea"/>
                    <a:ea typeface="等线" pitchFamily="2" charset="-122"/>
                    <a:cs typeface="+mn-cs"/>
                  </a:rPr>
                  <a:t>code</a:t>
                </a:r>
                <a:r>
                  <a:rPr lang="en-US" baseline="0" dirty="0" smtClean="0"/>
                  <a:t>, We will instantiate (𝑁,𝐾) simplex code later.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a:t>
                </a:r>
                <a:r>
                  <a:rPr lang="en-US" baseline="0" dirty="0" smtClean="0"/>
                  <a:t>have R here, so N and K is determined. </a:t>
                </a:r>
                <a:endParaRPr lang="en-US" baseline="0" dirty="0" smtClean="0"/>
              </a:p>
              <a:p>
                <a:r>
                  <a:rPr lang="en-US" baseline="0" dirty="0" smtClean="0"/>
                  <a:t>Finally </a:t>
                </a:r>
                <a:r>
                  <a:rPr lang="en-US" baseline="0" dirty="0" smtClean="0"/>
                  <a:t>we have </a:t>
                </a:r>
                <a:r>
                  <a:rPr lang="en-US" baseline="0" dirty="0" err="1" smtClean="0"/>
                  <a:t>codeword</a:t>
                </a:r>
                <a:r>
                  <a:rPr lang="en-US" baseline="0" dirty="0" smtClean="0"/>
                  <a:t> </a:t>
                </a:r>
                <a:r>
                  <a:rPr lang="en-US" baseline="0" dirty="0" smtClean="0"/>
                  <a:t>length is </a:t>
                </a:r>
                <a:r>
                  <a:rPr lang="en-US" baseline="0" dirty="0" smtClean="0"/>
                  <a:t>this</a:t>
                </a:r>
                <a:r>
                  <a:rPr lang="en-US" baseline="0" dirty="0" smtClean="0"/>
                  <a:t>. Namely, is small n.</a:t>
                </a:r>
              </a:p>
              <a:p>
                <a:r>
                  <a:rPr lang="en-US" baseline="0" dirty="0" smtClean="0"/>
                  <a:t>Ok, we will prove that The above construction solves arbitrary requests and has query size 2 in the proofs section.</a:t>
                </a:r>
              </a:p>
              <a:p>
                <a:endParaRPr lang="en-US" baseline="0" dirty="0" smtClean="0"/>
              </a:p>
            </p:txBody>
          </p:sp>
        </mc:Fallback>
      </mc:AlternateContent>
      <p:sp>
        <p:nvSpPr>
          <p:cNvPr id="4" name="Slide Number Placeholder 3"/>
          <p:cNvSpPr>
            <a:spLocks noGrp="1"/>
          </p:cNvSpPr>
          <p:nvPr>
            <p:ph type="sldNum" sz="quarter" idx="10"/>
          </p:nvPr>
        </p:nvSpPr>
        <p:spPr/>
        <p:txBody>
          <a:bodyPr/>
          <a:lstStyle/>
          <a:p>
            <a:fld id="{CD098CBC-D809-4BE7-AD77-1FC92445F1E3}" type="slidenum">
              <a:rPr lang="zh-CN" altLang="en-US" smtClean="0"/>
              <a:pPr/>
              <a:t>12</a:t>
            </a:fld>
            <a:endParaRPr lang="zh-CN" altLang="en-US"/>
          </a:p>
        </p:txBody>
      </p:sp>
    </p:spTree>
    <p:extLst>
      <p:ext uri="{BB962C8B-B14F-4D97-AF65-F5344CB8AC3E}">
        <p14:creationId xmlns:p14="http://schemas.microsoft.com/office/powerpoint/2010/main" val="243468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(𝑁,𝐾) simplex code</a:t>
            </a:r>
            <a:r>
              <a:rPr lang="en-US" baseline="0" dirty="0" smtClean="0"/>
              <a:t> where K = 3, we construct the code as 7 subsets, {0}, {1}, {2}, {0,1}, {0,2}, {1,2} and {0,1,2}, if we wish to recover a request 𝐿 equals to (4,0,0), this means 4 times for {0}, 0 times for {1}, and 0 times for {2}, we can easily construct the bipartite graph like this, put the odd partition on the below and the even partition on the bottom. We can reconstruct {0} by connect {0} and none subset, this means we only request from the single server, and other connection like illustrated, notice that all of the single bit can be reconstructed by connection from the odd partition to even partition.</a:t>
            </a:r>
          </a:p>
          <a:p>
            <a:r>
              <a:rPr lang="en-US" baseline="0" dirty="0" smtClean="0"/>
              <a:t>Here is another example of the request 𝐿 equals to (0,4,0).</a:t>
            </a:r>
          </a:p>
          <a:p>
            <a:endParaRPr lang="en-US" dirty="0" smtClean="0"/>
          </a:p>
        </p:txBody>
      </p:sp>
      <p:sp>
        <p:nvSpPr>
          <p:cNvPr id="4" name="Slide Number Placeholder 3"/>
          <p:cNvSpPr>
            <a:spLocks noGrp="1"/>
          </p:cNvSpPr>
          <p:nvPr>
            <p:ph type="sldNum" sz="quarter" idx="10"/>
          </p:nvPr>
        </p:nvSpPr>
        <p:spPr/>
        <p:txBody>
          <a:bodyPr/>
          <a:lstStyle/>
          <a:p>
            <a:fld id="{CD098CBC-D809-4BE7-AD77-1FC92445F1E3}" type="slidenum">
              <a:rPr lang="zh-CN" altLang="en-US" smtClean="0"/>
              <a:pPr/>
              <a:t>13</a:t>
            </a:fld>
            <a:endParaRPr lang="zh-CN" altLang="en-US"/>
          </a:p>
        </p:txBody>
      </p:sp>
    </p:spTree>
    <p:extLst>
      <p:ext uri="{BB962C8B-B14F-4D97-AF65-F5344CB8AC3E}">
        <p14:creationId xmlns:p14="http://schemas.microsoft.com/office/powerpoint/2010/main" val="247740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definite</a:t>
            </a:r>
            <a:r>
              <a:rPr lang="en-US" baseline="0" dirty="0" smtClean="0"/>
              <a:t> a </a:t>
            </a:r>
            <a:r>
              <a:rPr lang="en-US" baseline="0" dirty="0" err="1" smtClean="0"/>
              <a:t>A</a:t>
            </a:r>
            <a:r>
              <a:rPr lang="en-US" baseline="0" dirty="0" smtClean="0"/>
              <a:t> request vector 𝑳 on 𝐾 input bits is said to be short if its length satisfies:</a:t>
            </a:r>
          </a:p>
          <a:p>
            <a:r>
              <a:rPr lang="en-US" baseline="0" dirty="0" smtClean="0"/>
              <a:t>|𝑳|≤𝑓(𝐾)≜𝐾/(𝐾+1) 2^(𝐾−1)</a:t>
            </a:r>
          </a:p>
          <a:p>
            <a:r>
              <a:rPr lang="en-US" baseline="0" dirty="0" smtClean="0"/>
              <a:t>We also call A solution to a request vector is said to be type 𝐼 if singletons are not used in the solution, and the query size is 2.</a:t>
            </a:r>
          </a:p>
          <a:p>
            <a:r>
              <a:rPr lang="en-US" dirty="0" smtClean="0"/>
              <a:t>In our example illustrated in</a:t>
            </a:r>
            <a:r>
              <a:rPr lang="en-US" baseline="0" dirty="0" smtClean="0"/>
              <a:t> the previous slide, namely, k is equals to three. We calculate f k here is three, and we notice that 𝑳=(4,0,0) and 𝑳=(0,4,0)is not short, it uses singletons.</a:t>
            </a:r>
          </a:p>
          <a:p>
            <a:r>
              <a:rPr lang="en-US" dirty="0" smtClean="0"/>
              <a:t>However, 𝑳=(3,0,0)  is short, it has type I solution.</a:t>
            </a:r>
            <a:r>
              <a:rPr lang="en-US" baseline="0" dirty="0" smtClean="0"/>
              <a:t> We can easily reconstruct {0} without singletons as illustrated, and also so does (0,3,0).</a:t>
            </a:r>
          </a:p>
          <a:p>
            <a:r>
              <a:rPr lang="en-US" baseline="0" dirty="0" smtClean="0"/>
              <a:t>Ok, any problems so far, we are going to proofs. </a:t>
            </a:r>
            <a:endParaRPr lang="en-US" dirty="0" smtClean="0"/>
          </a:p>
        </p:txBody>
      </p:sp>
      <p:sp>
        <p:nvSpPr>
          <p:cNvPr id="4" name="Slide Number Placeholder 3"/>
          <p:cNvSpPr>
            <a:spLocks noGrp="1"/>
          </p:cNvSpPr>
          <p:nvPr>
            <p:ph type="sldNum" sz="quarter" idx="10"/>
          </p:nvPr>
        </p:nvSpPr>
        <p:spPr/>
        <p:txBody>
          <a:bodyPr/>
          <a:lstStyle/>
          <a:p>
            <a:fld id="{CD098CBC-D809-4BE7-AD77-1FC92445F1E3}" type="slidenum">
              <a:rPr lang="zh-CN" altLang="en-US" smtClean="0"/>
              <a:pPr/>
              <a:t>14</a:t>
            </a:fld>
            <a:endParaRPr lang="zh-CN" altLang="en-US"/>
          </a:p>
        </p:txBody>
      </p:sp>
    </p:spTree>
    <p:extLst>
      <p:ext uri="{BB962C8B-B14F-4D97-AF65-F5344CB8AC3E}">
        <p14:creationId xmlns:p14="http://schemas.microsoft.com/office/powerpoint/2010/main" val="70700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smtClean="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DC96BD6E-D0C1-49F6-939E-54136AE70191}" type="slidenum">
              <a:rPr lang="zh-CN" altLang="en-US">
                <a:latin typeface="等线" pitchFamily="2" charset="-122"/>
                <a:ea typeface="等线" pitchFamily="2" charset="-122"/>
              </a:rPr>
              <a:pPr/>
              <a:t>15</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740909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a:t>
            </a:r>
            <a:r>
              <a:rPr lang="en-US" baseline="0" dirty="0" smtClean="0"/>
              <a:t> we claim that There is a type 𝐼 solution to any request of length 2^(𝐾−1)−𝐾, for 𝐾≤8. The prove can be done by computer search, namely, brute force to list the possible cases for  𝐾≤8, we can easily to verify that it holds for 𝐾=3, 4.</a:t>
            </a:r>
          </a:p>
          <a:p>
            <a:r>
              <a:rPr lang="en-US" baseline="0" dirty="0" smtClean="0"/>
              <a:t>Due to 2^(𝐾−1)−𝐾≥𝐾/(𝐾+1) 2^(𝐾−1), we can obtain that There is a type 𝐼 solution to any short request for 𝐾=8. </a:t>
            </a:r>
          </a:p>
          <a:p>
            <a:endParaRPr lang="en-US" baseline="0" dirty="0" smtClean="0"/>
          </a:p>
        </p:txBody>
      </p:sp>
      <p:sp>
        <p:nvSpPr>
          <p:cNvPr id="4" name="Slide Number Placeholder 3"/>
          <p:cNvSpPr>
            <a:spLocks noGrp="1"/>
          </p:cNvSpPr>
          <p:nvPr>
            <p:ph type="sldNum" sz="quarter" idx="10"/>
          </p:nvPr>
        </p:nvSpPr>
        <p:spPr/>
        <p:txBody>
          <a:bodyPr/>
          <a:lstStyle/>
          <a:p>
            <a:fld id="{CD098CBC-D809-4BE7-AD77-1FC92445F1E3}" type="slidenum">
              <a:rPr lang="zh-CN" altLang="en-US" smtClean="0"/>
              <a:pPr/>
              <a:t>16</a:t>
            </a:fld>
            <a:endParaRPr lang="zh-CN" altLang="en-US"/>
          </a:p>
        </p:txBody>
      </p:sp>
    </p:spTree>
    <p:extLst>
      <p:ext uri="{BB962C8B-B14F-4D97-AF65-F5344CB8AC3E}">
        <p14:creationId xmlns:p14="http://schemas.microsoft.com/office/powerpoint/2010/main" val="925036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rgbClr val="6D6F71"/>
                    </a:solidFill>
                    <a:latin typeface="+mj-ea"/>
                    <a:ea typeface="等线" pitchFamily="2" charset="-122"/>
                    <a:cs typeface="+mn-ea"/>
                  </a:rPr>
                  <a:t>There is a </a:t>
                </a:r>
                <a:r>
                  <a:rPr lang="en-US" altLang="zh-CN" sz="1200" kern="1200" dirty="0" smtClean="0">
                    <a:solidFill>
                      <a:schemeClr val="accent1"/>
                    </a:solidFill>
                    <a:latin typeface="+mj-ea"/>
                    <a:ea typeface="等线" pitchFamily="2" charset="-122"/>
                    <a:cs typeface="+mn-ea"/>
                  </a:rPr>
                  <a:t>type </a:t>
                </a:r>
                <a14:m>
                  <m:oMath xmlns:m="http://schemas.openxmlformats.org/officeDocument/2006/math">
                    <m:r>
                      <a:rPr lang="en-US" altLang="zh-CN" sz="1200" i="1" kern="1200" dirty="0" smtClean="0">
                        <a:solidFill>
                          <a:schemeClr val="accent1"/>
                        </a:solidFill>
                        <a:latin typeface="Cambria Math" panose="02040503050406030204" pitchFamily="18" charset="0"/>
                        <a:ea typeface="等线" pitchFamily="2" charset="-122"/>
                        <a:cs typeface="+mn-ea"/>
                      </a:rPr>
                      <m:t>𝐼</m:t>
                    </m:r>
                  </m:oMath>
                </a14:m>
                <a:r>
                  <a:rPr lang="en-US" altLang="zh-CN" sz="1200" kern="1200" dirty="0" smtClean="0">
                    <a:solidFill>
                      <a:schemeClr val="accent1"/>
                    </a:solidFill>
                    <a:latin typeface="+mj-ea"/>
                    <a:ea typeface="等线" pitchFamily="2" charset="-122"/>
                    <a:cs typeface="+mn-ea"/>
                  </a:rPr>
                  <a:t> </a:t>
                </a:r>
                <a:r>
                  <a:rPr lang="en-US" altLang="zh-CN" sz="1200" kern="1200" dirty="0" smtClean="0">
                    <a:solidFill>
                      <a:srgbClr val="6D6F71"/>
                    </a:solidFill>
                    <a:latin typeface="+mj-ea"/>
                    <a:ea typeface="等线" pitchFamily="2" charset="-122"/>
                    <a:cs typeface="+mn-ea"/>
                  </a:rPr>
                  <a:t>solution to any request of length </a:t>
                </a:r>
                <a14:m>
                  <m:oMath xmlns:m="http://schemas.openxmlformats.org/officeDocument/2006/math">
                    <m:sSup>
                      <m:sSupPr>
                        <m:ctrlPr>
                          <a:rPr lang="en-US" altLang="zh-CN" sz="1200" i="1" kern="1200" smtClean="0">
                            <a:solidFill>
                              <a:srgbClr val="6D6F71"/>
                            </a:solidFill>
                            <a:latin typeface="Cambria Math" panose="02040503050406030204" pitchFamily="18" charset="0"/>
                            <a:ea typeface="等线" pitchFamily="2" charset="-122"/>
                            <a:cs typeface="+mn-ea"/>
                          </a:rPr>
                        </m:ctrlPr>
                      </m:sSupPr>
                      <m:e>
                        <m:r>
                          <a:rPr lang="en-US" altLang="zh-CN" sz="1200" b="0" i="1" kern="1200" smtClean="0">
                            <a:solidFill>
                              <a:srgbClr val="6D6F71"/>
                            </a:solidFill>
                            <a:latin typeface="Cambria Math" panose="02040503050406030204" pitchFamily="18" charset="0"/>
                            <a:ea typeface="等线" pitchFamily="2" charset="-122"/>
                            <a:cs typeface="+mn-ea"/>
                          </a:rPr>
                          <m:t>2</m:t>
                        </m:r>
                      </m:e>
                      <m:sup>
                        <m:r>
                          <a:rPr lang="en-US" altLang="zh-CN" sz="1200" b="0" i="1" kern="1200" smtClean="0">
                            <a:solidFill>
                              <a:srgbClr val="6D6F71"/>
                            </a:solidFill>
                            <a:latin typeface="Cambria Math" panose="02040503050406030204" pitchFamily="18" charset="0"/>
                            <a:ea typeface="等线" pitchFamily="2" charset="-122"/>
                            <a:cs typeface="+mn-ea"/>
                          </a:rPr>
                          <m:t>𝐾</m:t>
                        </m:r>
                        <m:r>
                          <a:rPr lang="en-US" altLang="zh-CN" sz="1200" b="0" i="1" kern="1200" smtClean="0">
                            <a:solidFill>
                              <a:srgbClr val="6D6F71"/>
                            </a:solidFill>
                            <a:latin typeface="Cambria Math" panose="02040503050406030204" pitchFamily="18" charset="0"/>
                            <a:ea typeface="等线" pitchFamily="2" charset="-122"/>
                            <a:cs typeface="+mn-ea"/>
                          </a:rPr>
                          <m:t>−1</m:t>
                        </m:r>
                      </m:sup>
                    </m:sSup>
                    <m:r>
                      <a:rPr lang="en-US" altLang="zh-CN" sz="1200" b="0" i="1" kern="1200" smtClean="0">
                        <a:solidFill>
                          <a:srgbClr val="6D6F71"/>
                        </a:solidFill>
                        <a:latin typeface="Cambria Math" panose="02040503050406030204" pitchFamily="18" charset="0"/>
                        <a:ea typeface="等线" pitchFamily="2" charset="-122"/>
                        <a:cs typeface="+mn-ea"/>
                      </a:rPr>
                      <m:t>−</m:t>
                    </m:r>
                    <m:r>
                      <a:rPr lang="en-US" altLang="zh-CN" sz="1200" b="0" i="1" kern="1200" smtClean="0">
                        <a:solidFill>
                          <a:srgbClr val="6D6F71"/>
                        </a:solidFill>
                        <a:latin typeface="Cambria Math" panose="02040503050406030204" pitchFamily="18" charset="0"/>
                        <a:ea typeface="等线" pitchFamily="2" charset="-122"/>
                        <a:cs typeface="+mn-ea"/>
                      </a:rPr>
                      <m:t>𝐾</m:t>
                    </m:r>
                  </m:oMath>
                </a14:m>
                <a:r>
                  <a:rPr lang="en-US" altLang="zh-CN" sz="1200" kern="1200" dirty="0" smtClean="0">
                    <a:solidFill>
                      <a:srgbClr val="6D6F71"/>
                    </a:solidFill>
                    <a:latin typeface="+mj-ea"/>
                    <a:ea typeface="等线" pitchFamily="2" charset="-122"/>
                    <a:cs typeface="+mn-ea"/>
                  </a:rPr>
                  <a:t>, for </a:t>
                </a:r>
                <a14:m>
                  <m:oMath xmlns:m="http://schemas.openxmlformats.org/officeDocument/2006/math">
                    <m:r>
                      <a:rPr lang="en-US" altLang="zh-CN" sz="1200" i="1">
                        <a:solidFill>
                          <a:srgbClr val="6D6F71"/>
                        </a:solidFill>
                        <a:latin typeface="Cambria Math" panose="02040503050406030204" pitchFamily="18" charset="0"/>
                        <a:cs typeface="+mn-ea"/>
                      </a:rPr>
                      <m:t>𝐾</m:t>
                    </m:r>
                    <m:r>
                      <a:rPr lang="en-US" altLang="zh-CN" sz="1200" b="0" i="1" smtClean="0">
                        <a:solidFill>
                          <a:srgbClr val="6D6F71"/>
                        </a:solidFill>
                        <a:latin typeface="Cambria Math" panose="02040503050406030204" pitchFamily="18" charset="0"/>
                        <a:cs typeface="+mn-ea"/>
                      </a:rPr>
                      <m:t>≤8</m:t>
                    </m:r>
                  </m:oMath>
                </a14:m>
                <a:r>
                  <a:rPr lang="en-US" altLang="zh-CN" sz="1200" kern="1200" dirty="0" smtClean="0">
                    <a:solidFill>
                      <a:srgbClr val="6D6F71"/>
                    </a:solidFill>
                    <a:latin typeface="+mj-ea"/>
                    <a:ea typeface="等线" pitchFamily="2" charset="-122"/>
                    <a:cs typeface="+mn-ea"/>
                  </a:rPr>
                  <a:t>. </a:t>
                </a:r>
                <a:endParaRPr lang="zh-CN" altLang="en-US" sz="1200" kern="1200" dirty="0">
                  <a:solidFill>
                    <a:srgbClr val="6D6F71"/>
                  </a:solidFill>
                  <a:latin typeface="+mj-ea"/>
                  <a:ea typeface="等线" pitchFamily="2" charset="-122"/>
                  <a:cs typeface="+mn-ea"/>
                </a:endParaRPr>
              </a:p>
              <a:p>
                <a:r>
                  <a:rPr lang="en-US" dirty="0" smtClean="0"/>
                  <a:t>So we have There is a solution of query size 2 to any request of length 2^(𝐾−1), because we use the singletons to reconstruct the single bit for the K requests.</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rgbClr val="6D6F71"/>
                    </a:solidFill>
                    <a:latin typeface="+mj-ea"/>
                    <a:ea typeface="等线" pitchFamily="2" charset="-122"/>
                    <a:cs typeface="+mn-ea"/>
                  </a:rPr>
                  <a:t>There is a </a:t>
                </a:r>
                <a:r>
                  <a:rPr lang="en-US" altLang="zh-CN" sz="1200" kern="1200" dirty="0" smtClean="0">
                    <a:solidFill>
                      <a:schemeClr val="accent1"/>
                    </a:solidFill>
                    <a:latin typeface="+mj-ea"/>
                    <a:ea typeface="等线" pitchFamily="2" charset="-122"/>
                    <a:cs typeface="+mn-ea"/>
                  </a:rPr>
                  <a:t>type </a:t>
                </a:r>
                <a:r>
                  <a:rPr lang="en-US" altLang="zh-CN" sz="1200" i="0" kern="1200" dirty="0" smtClean="0">
                    <a:solidFill>
                      <a:schemeClr val="accent1"/>
                    </a:solidFill>
                    <a:latin typeface="Cambria Math" panose="02040503050406030204" pitchFamily="18" charset="0"/>
                    <a:ea typeface="等线" pitchFamily="2" charset="-122"/>
                    <a:cs typeface="+mn-ea"/>
                  </a:rPr>
                  <a:t>𝐼</a:t>
                </a:r>
                <a:r>
                  <a:rPr lang="en-US" altLang="zh-CN" sz="1200" kern="1200" dirty="0" smtClean="0">
                    <a:solidFill>
                      <a:schemeClr val="accent1"/>
                    </a:solidFill>
                    <a:latin typeface="+mj-ea"/>
                    <a:ea typeface="等线" pitchFamily="2" charset="-122"/>
                    <a:cs typeface="+mn-ea"/>
                  </a:rPr>
                  <a:t> </a:t>
                </a:r>
                <a:r>
                  <a:rPr lang="en-US" altLang="zh-CN" sz="1200" kern="1200" dirty="0" smtClean="0">
                    <a:solidFill>
                      <a:srgbClr val="6D6F71"/>
                    </a:solidFill>
                    <a:latin typeface="+mj-ea"/>
                    <a:ea typeface="等线" pitchFamily="2" charset="-122"/>
                    <a:cs typeface="+mn-ea"/>
                  </a:rPr>
                  <a:t>solution to any request of length </a:t>
                </a:r>
                <a:r>
                  <a:rPr lang="en-US" altLang="zh-CN" sz="1200" b="0" i="0" kern="1200" smtClean="0">
                    <a:solidFill>
                      <a:srgbClr val="6D6F71"/>
                    </a:solidFill>
                    <a:latin typeface="Cambria Math" panose="02040503050406030204" pitchFamily="18" charset="0"/>
                    <a:ea typeface="等线" pitchFamily="2" charset="-122"/>
                    <a:cs typeface="+mn-ea"/>
                  </a:rPr>
                  <a:t>2^(𝐾−1)−𝐾</a:t>
                </a:r>
                <a:r>
                  <a:rPr lang="en-US" altLang="zh-CN" sz="1200" kern="1200" dirty="0" smtClean="0">
                    <a:solidFill>
                      <a:srgbClr val="6D6F71"/>
                    </a:solidFill>
                    <a:latin typeface="+mj-ea"/>
                    <a:ea typeface="等线" pitchFamily="2" charset="-122"/>
                    <a:cs typeface="+mn-ea"/>
                  </a:rPr>
                  <a:t>, for </a:t>
                </a:r>
                <a:r>
                  <a:rPr lang="en-US" altLang="zh-CN" sz="1200" i="0">
                    <a:solidFill>
                      <a:srgbClr val="6D6F71"/>
                    </a:solidFill>
                    <a:latin typeface="Cambria Math" panose="02040503050406030204" pitchFamily="18" charset="0"/>
                    <a:cs typeface="+mn-ea"/>
                  </a:rPr>
                  <a:t>𝐾</a:t>
                </a:r>
                <a:r>
                  <a:rPr lang="en-US" altLang="zh-CN" sz="1200" b="0" i="0" smtClean="0">
                    <a:solidFill>
                      <a:srgbClr val="6D6F71"/>
                    </a:solidFill>
                    <a:latin typeface="Cambria Math" panose="02040503050406030204" pitchFamily="18" charset="0"/>
                    <a:cs typeface="+mn-ea"/>
                  </a:rPr>
                  <a:t>≤8</a:t>
                </a:r>
                <a:r>
                  <a:rPr lang="en-US" altLang="zh-CN" sz="1200" kern="1200" dirty="0" smtClean="0">
                    <a:solidFill>
                      <a:srgbClr val="6D6F71"/>
                    </a:solidFill>
                    <a:latin typeface="+mj-ea"/>
                    <a:ea typeface="等线" pitchFamily="2" charset="-122"/>
                    <a:cs typeface="+mn-ea"/>
                  </a:rPr>
                  <a:t>. </a:t>
                </a:r>
                <a:endParaRPr lang="zh-CN" altLang="en-US" sz="1200" kern="1200" dirty="0">
                  <a:solidFill>
                    <a:srgbClr val="6D6F71"/>
                  </a:solidFill>
                  <a:latin typeface="+mj-ea"/>
                  <a:ea typeface="等线" pitchFamily="2" charset="-122"/>
                  <a:cs typeface="+mn-ea"/>
                </a:endParaRPr>
              </a:p>
              <a:p>
                <a:r>
                  <a:rPr lang="en-US" dirty="0" smtClean="0"/>
                  <a:t>So we have There is a solution of query size 2 to any request of length 2^(𝐾−1), because we use the singletons to reconstruct the single bit for the K requests.</a:t>
                </a:r>
                <a:endParaRPr lang="en-US" dirty="0"/>
              </a:p>
            </p:txBody>
          </p:sp>
        </mc:Fallback>
      </mc:AlternateContent>
      <p:sp>
        <p:nvSpPr>
          <p:cNvPr id="4" name="Slide Number Placeholder 3"/>
          <p:cNvSpPr>
            <a:spLocks noGrp="1"/>
          </p:cNvSpPr>
          <p:nvPr>
            <p:ph type="sldNum" sz="quarter" idx="10"/>
          </p:nvPr>
        </p:nvSpPr>
        <p:spPr/>
        <p:txBody>
          <a:bodyPr/>
          <a:lstStyle/>
          <a:p>
            <a:fld id="{CD098CBC-D809-4BE7-AD77-1FC92445F1E3}" type="slidenum">
              <a:rPr lang="zh-CN" altLang="en-US" smtClean="0"/>
              <a:pPr/>
              <a:t>17</a:t>
            </a:fld>
            <a:endParaRPr lang="zh-CN" altLang="en-US"/>
          </a:p>
        </p:txBody>
      </p:sp>
    </p:spTree>
    <p:extLst>
      <p:ext uri="{BB962C8B-B14F-4D97-AF65-F5344CB8AC3E}">
        <p14:creationId xmlns:p14="http://schemas.microsoft.com/office/powerpoint/2010/main" val="1337161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prove that There is a type 𝐼 solution to any short request for 𝐾≥8. </a:t>
            </a:r>
          </a:p>
          <a:p>
            <a:r>
              <a:rPr lang="en-US" dirty="0" smtClean="0"/>
              <a:t>The method</a:t>
            </a:r>
            <a:r>
              <a:rPr lang="en-US" baseline="0" dirty="0" smtClean="0"/>
              <a:t> we adopted is induction, we have proved that 𝐾=8: there is a type 𝐼 solution to any short request.</a:t>
            </a:r>
          </a:p>
          <a:p>
            <a:r>
              <a:rPr lang="en-US" dirty="0" smtClean="0"/>
              <a:t>Next we show</a:t>
            </a:r>
            <a:r>
              <a:rPr lang="en-US" baseline="0" dirty="0" smtClean="0"/>
              <a:t> that it is also satisfied for k &gt; 8, first we definite the request as 𝑳=(𝑙_0,𝑙_1,…,𝑙_(𝐾−1)), without loss of general, we assume 𝑙_0≥𝑙_1≥…≥𝑙_(𝐾−1), if it is not, we can easily adjust the order of the request.</a:t>
            </a:r>
            <a:endParaRPr lang="en-US" dirty="0"/>
          </a:p>
        </p:txBody>
      </p:sp>
      <p:sp>
        <p:nvSpPr>
          <p:cNvPr id="4" name="Slide Number Placeholder 3"/>
          <p:cNvSpPr>
            <a:spLocks noGrp="1"/>
          </p:cNvSpPr>
          <p:nvPr>
            <p:ph type="sldNum" sz="quarter" idx="10"/>
          </p:nvPr>
        </p:nvSpPr>
        <p:spPr/>
        <p:txBody>
          <a:bodyPr/>
          <a:lstStyle/>
          <a:p>
            <a:fld id="{CD098CBC-D809-4BE7-AD77-1FC92445F1E3}" type="slidenum">
              <a:rPr lang="zh-CN" altLang="en-US" smtClean="0"/>
              <a:pPr/>
              <a:t>18</a:t>
            </a:fld>
            <a:endParaRPr lang="zh-CN" altLang="en-US"/>
          </a:p>
        </p:txBody>
      </p:sp>
    </p:spTree>
    <p:extLst>
      <p:ext uri="{BB962C8B-B14F-4D97-AF65-F5344CB8AC3E}">
        <p14:creationId xmlns:p14="http://schemas.microsoft.com/office/powerpoint/2010/main" val="223917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 let 𝑳′=(0,⌈𝑙_1/2⌉,⌈𝑙_2/2⌉…,⌈𝑙_(𝐾−1)/2⌉) and 𝑳′′=(𝑙_0,0,0…,0) so if 2𝑳′+𝑳′′ has type 𝐼 solution. Then so does L.</a:t>
                </a:r>
              </a:p>
              <a:p>
                <a:r>
                  <a:rPr lang="en-US" dirty="0" smtClean="0"/>
                  <a:t>Firstly, we could calculate</a:t>
                </a:r>
                <a:r>
                  <a:rPr lang="en-US" baseline="0" dirty="0" smtClean="0"/>
                  <a:t> the sum of L prime, because the upper bound of l1 is less than l1 plus 1, so the sum of upper bound of K minus 1, is the sum of K minus 1 plus K minus 1.</a:t>
                </a:r>
              </a:p>
              <a:p>
                <a:r>
                  <a:rPr lang="en-US" baseline="0" dirty="0" smtClean="0"/>
                  <a:t>Because it is short request and the largest l is L0, so it is less that K minus 1 of K times f(K), and this is less than f(K-1), we can verify it by the definition of the function F k.</a:t>
                </a:r>
              </a:p>
              <a:p>
                <a:r>
                  <a:rPr lang="en-US" baseline="0" dirty="0" smtClean="0"/>
                  <a:t>So that  </a:t>
                </a:r>
                <a14:m>
                  <m:oMath xmlns:m="http://schemas.openxmlformats.org/officeDocument/2006/math">
                    <m:r>
                      <a:rPr lang="en-US" altLang="zh-CN" sz="1200" b="1" i="1" dirty="0" smtClean="0">
                        <a:solidFill>
                          <a:srgbClr val="6D6F71"/>
                        </a:solidFill>
                        <a:latin typeface="Cambria Math" panose="02040503050406030204" pitchFamily="18" charset="0"/>
                        <a:cs typeface="+mn-ea"/>
                      </a:rPr>
                      <m:t>𝑳</m:t>
                    </m:r>
                    <m:r>
                      <a:rPr lang="en-US" altLang="zh-CN" sz="1200" i="1" dirty="0">
                        <a:solidFill>
                          <a:srgbClr val="6D6F71"/>
                        </a:solidFill>
                        <a:latin typeface="Cambria Math" panose="02040503050406030204" pitchFamily="18" charset="0"/>
                        <a:cs typeface="+mn-ea"/>
                      </a:rPr>
                      <m:t>′</m:t>
                    </m:r>
                  </m:oMath>
                </a14:m>
                <a:r>
                  <a:rPr lang="en-US" altLang="zh-CN" sz="1200" i="1" dirty="0" smtClean="0">
                    <a:solidFill>
                      <a:srgbClr val="6D6F71"/>
                    </a:solidFill>
                    <a:latin typeface="+mj-ea"/>
                    <a:cs typeface="+mn-ea"/>
                  </a:rPr>
                  <a:t> </a:t>
                </a:r>
                <a:r>
                  <a:rPr lang="en-US" altLang="zh-CN" sz="1200" dirty="0" smtClean="0">
                    <a:solidFill>
                      <a:srgbClr val="6D6F71"/>
                    </a:solidFill>
                    <a:latin typeface="+mj-ea"/>
                    <a:cs typeface="+mn-ea"/>
                  </a:rPr>
                  <a:t>has </a:t>
                </a:r>
                <a:r>
                  <a:rPr lang="en-US" altLang="zh-CN" sz="1200" dirty="0">
                    <a:solidFill>
                      <a:schemeClr val="accent1"/>
                    </a:solidFill>
                    <a:latin typeface="+mj-ea"/>
                    <a:cs typeface="+mn-ea"/>
                  </a:rPr>
                  <a:t>type </a:t>
                </a:r>
                <a14:m>
                  <m:oMath xmlns:m="http://schemas.openxmlformats.org/officeDocument/2006/math">
                    <m:r>
                      <a:rPr lang="en-US" altLang="zh-CN" sz="1200" i="1" dirty="0">
                        <a:solidFill>
                          <a:schemeClr val="accent1"/>
                        </a:solidFill>
                        <a:latin typeface="Cambria Math" panose="02040503050406030204" pitchFamily="18" charset="0"/>
                        <a:cs typeface="+mn-ea"/>
                      </a:rPr>
                      <m:t>𝐼</m:t>
                    </m:r>
                  </m:oMath>
                </a14:m>
                <a:r>
                  <a:rPr lang="en-US" altLang="zh-CN" sz="1200" dirty="0">
                    <a:solidFill>
                      <a:schemeClr val="accent1"/>
                    </a:solidFill>
                    <a:latin typeface="+mj-ea"/>
                    <a:cs typeface="+mn-ea"/>
                  </a:rPr>
                  <a:t> </a:t>
                </a:r>
                <a:r>
                  <a:rPr lang="en-US" altLang="zh-CN" sz="1200" dirty="0" smtClean="0">
                    <a:solidFill>
                      <a:srgbClr val="6D6F71"/>
                    </a:solidFill>
                    <a:latin typeface="+mj-ea"/>
                    <a:cs typeface="+mn-ea"/>
                  </a:rPr>
                  <a:t>solution for </a:t>
                </a:r>
                <a14:m>
                  <m:oMath xmlns:m="http://schemas.openxmlformats.org/officeDocument/2006/math">
                    <m:r>
                      <a:rPr lang="en-US" altLang="zh-CN" sz="1200" i="1" dirty="0">
                        <a:solidFill>
                          <a:srgbClr val="6D6F71"/>
                        </a:solidFill>
                        <a:latin typeface="Cambria Math" panose="02040503050406030204" pitchFamily="18" charset="0"/>
                        <a:cs typeface="+mn-ea"/>
                      </a:rPr>
                      <m:t>𝐾</m:t>
                    </m:r>
                    <m:r>
                      <a:rPr lang="en-US" altLang="zh-CN" sz="1200" i="1" dirty="0">
                        <a:solidFill>
                          <a:srgbClr val="6D6F71"/>
                        </a:solidFill>
                        <a:latin typeface="Cambria Math" panose="02040503050406030204" pitchFamily="18" charset="0"/>
                        <a:cs typeface="+mn-ea"/>
                      </a:rPr>
                      <m:t>−1</m:t>
                    </m:r>
                  </m:oMath>
                </a14:m>
                <a:r>
                  <a:rPr lang="en-US" altLang="zh-CN" sz="1200" dirty="0" smtClean="0">
                    <a:solidFill>
                      <a:srgbClr val="6D6F71"/>
                    </a:solidFill>
                    <a:latin typeface="+mj-ea"/>
                    <a:cs typeface="+mn-ea"/>
                  </a:rPr>
                  <a:t> inputs, and for K inputs, we could assume that the new input as {0}, so that we have another pair</a:t>
                </a:r>
                <a:r>
                  <a:rPr lang="en-US" altLang="zh-CN" sz="1200" baseline="0" dirty="0" smtClean="0">
                    <a:solidFill>
                      <a:srgbClr val="6D6F71"/>
                    </a:solidFill>
                    <a:latin typeface="+mj-ea"/>
                    <a:cs typeface="+mn-ea"/>
                  </a:rPr>
                  <a:t> (</a:t>
                </a:r>
                <a:r>
                  <a:rPr lang="zh-CN" altLang="en-US" sz="1200" baseline="0" dirty="0" smtClean="0">
                    <a:solidFill>
                      <a:srgbClr val="6D6F71"/>
                    </a:solidFill>
                    <a:latin typeface="+mj-ea"/>
                    <a:cs typeface="+mn-ea"/>
                  </a:rPr>
                  <a:t>𝑆∪</a:t>
                </a:r>
                <a:r>
                  <a:rPr lang="en-US" altLang="zh-CN" sz="1200" baseline="0" dirty="0" smtClean="0">
                    <a:solidFill>
                      <a:srgbClr val="6D6F71"/>
                    </a:solidFill>
                    <a:latin typeface="+mj-ea"/>
                    <a:cs typeface="+mn-ea"/>
                  </a:rPr>
                  <a:t>{0}, </a:t>
                </a:r>
                <a:r>
                  <a:rPr lang="zh-CN" altLang="en-US" sz="1200" baseline="0" dirty="0" smtClean="0">
                    <a:solidFill>
                      <a:srgbClr val="6D6F71"/>
                    </a:solidFill>
                    <a:latin typeface="+mj-ea"/>
                    <a:cs typeface="+mn-ea"/>
                  </a:rPr>
                  <a:t>𝑅∪</a:t>
                </a:r>
                <a:r>
                  <a:rPr lang="en-US" altLang="zh-CN" sz="1200" baseline="0" dirty="0" smtClean="0">
                    <a:solidFill>
                      <a:srgbClr val="6D6F71"/>
                    </a:solidFill>
                    <a:latin typeface="+mj-ea"/>
                    <a:cs typeface="+mn-ea"/>
                  </a:rPr>
                  <a:t>{0}) to reconstruct L prime.</a:t>
                </a:r>
              </a:p>
              <a:p>
                <a:r>
                  <a:rPr lang="en-US" dirty="0" smtClean="0"/>
                  <a:t>Since 𝑳^′ can be solved in two groups, 𝐵 ∈𝐴_0 and 𝐶∈(𝐴_0 ) ̅. </a:t>
                </a:r>
              </a:p>
              <a:p>
                <a:r>
                  <a:rPr lang="en-US" dirty="0" smtClean="0"/>
                  <a:t>If we pick one element 𝑆∈𝐴_0/𝐵, then 𝑆/{0}∈(𝐴_0 ) ̅/𝐶. They can reconstruct {0}.</a:t>
                </a:r>
              </a:p>
              <a:p>
                <a:r>
                  <a:rPr lang="en-US" dirty="0" smtClean="0"/>
                  <a:t>This is the illustration of the idea, we split the code into two groups, we can</a:t>
                </a:r>
                <a:r>
                  <a:rPr lang="en-US" baseline="0" dirty="0" smtClean="0"/>
                  <a:t> construct the L prime by the left without 0 and also by the right with 0, so that we can easily construct the code from left to right to reconstruct 0, it is the L double prime.</a:t>
                </a:r>
              </a:p>
              <a:p>
                <a:r>
                  <a:rPr lang="en-US" baseline="0" dirty="0" smtClean="0"/>
                  <a:t>Ok, how many zero can we obtained without singletons? All of the pair without the reconstruction of two times L prime and without singletons, two times the length of L prime is less than the length of L plus K minus 1, due to the upper bound, of course, minus l zero. And it is </a:t>
                </a:r>
                <a:r>
                  <a:rPr lang="en-US" baseline="0" dirty="0" err="1" smtClean="0"/>
                  <a:t>fk</a:t>
                </a:r>
                <a:r>
                  <a:rPr lang="en-US" baseline="0" dirty="0" smtClean="0"/>
                  <a:t>, we can use the function of </a:t>
                </a:r>
                <a:r>
                  <a:rPr lang="en-US" baseline="0" dirty="0" err="1" smtClean="0"/>
                  <a:t>fk</a:t>
                </a:r>
                <a:r>
                  <a:rPr lang="en-US" baseline="0" dirty="0" smtClean="0"/>
                  <a:t> and get this is larger than l zero, means it can solve L double prime.</a:t>
                </a:r>
                <a:endParaRPr lang="en-US" dirty="0"/>
              </a:p>
            </p:txBody>
          </p:sp>
        </mc:Choice>
        <mc:Fallback xmlns="">
          <p:sp>
            <p:nvSpPr>
              <p:cNvPr id="3" name="Notes Placeholder 2"/>
              <p:cNvSpPr>
                <a:spLocks noGrp="1"/>
              </p:cNvSpPr>
              <p:nvPr>
                <p:ph type="body" idx="1"/>
              </p:nvPr>
            </p:nvSpPr>
            <p:spPr/>
            <p:txBody>
              <a:bodyPr/>
              <a:lstStyle/>
              <a:p>
                <a:r>
                  <a:rPr lang="en-US" dirty="0" smtClean="0"/>
                  <a:t>We let 𝑳′=(0,⌈𝑙_1/2⌉,⌈𝑙_2/2⌉…,⌈𝑙_(𝐾−1)/2⌉) and 𝑳′′=(𝑙_0,0,0…,0) so if 2𝑳′+𝑳′′ has type 𝐼 solution. Then so does L.</a:t>
                </a:r>
              </a:p>
              <a:p>
                <a:r>
                  <a:rPr lang="en-US" dirty="0" smtClean="0"/>
                  <a:t>Firstly, we could calculate</a:t>
                </a:r>
                <a:r>
                  <a:rPr lang="en-US" baseline="0" dirty="0" smtClean="0"/>
                  <a:t> the sum of L prime, because the upper bound of l1 is less than l1 plus 1, so the sum of upper bound of K minus 1, is the sum of K minus 1 plus K minus 1.</a:t>
                </a:r>
              </a:p>
              <a:p>
                <a:r>
                  <a:rPr lang="en-US" baseline="0" dirty="0" smtClean="0"/>
                  <a:t>Because it is short request and the largest l is L0, so it is less that K minus 1 of K times f(K), and this is less than f(K-1), we can verify it by the definition of the function F k.</a:t>
                </a:r>
              </a:p>
              <a:p>
                <a:r>
                  <a:rPr lang="en-US" baseline="0" dirty="0" smtClean="0"/>
                  <a:t>So that  </a:t>
                </a:r>
                <a:r>
                  <a:rPr lang="en-US" altLang="zh-CN" sz="1200" b="1" i="0" dirty="0" smtClean="0">
                    <a:solidFill>
                      <a:srgbClr val="6D6F71"/>
                    </a:solidFill>
                    <a:latin typeface="Cambria Math" panose="02040503050406030204" pitchFamily="18" charset="0"/>
                    <a:cs typeface="+mn-ea"/>
                  </a:rPr>
                  <a:t>𝑳</a:t>
                </a:r>
                <a:r>
                  <a:rPr lang="en-US" altLang="zh-CN" sz="1200" i="0" dirty="0">
                    <a:solidFill>
                      <a:srgbClr val="6D6F71"/>
                    </a:solidFill>
                    <a:latin typeface="Cambria Math" panose="02040503050406030204" pitchFamily="18" charset="0"/>
                    <a:cs typeface="+mn-ea"/>
                  </a:rPr>
                  <a:t>′</a:t>
                </a:r>
                <a:r>
                  <a:rPr lang="en-US" altLang="zh-CN" sz="1200" i="1" dirty="0" smtClean="0">
                    <a:solidFill>
                      <a:srgbClr val="6D6F71"/>
                    </a:solidFill>
                    <a:latin typeface="+mj-ea"/>
                    <a:cs typeface="+mn-ea"/>
                  </a:rPr>
                  <a:t> </a:t>
                </a:r>
                <a:r>
                  <a:rPr lang="en-US" altLang="zh-CN" sz="1200" dirty="0" smtClean="0">
                    <a:solidFill>
                      <a:srgbClr val="6D6F71"/>
                    </a:solidFill>
                    <a:latin typeface="+mj-ea"/>
                    <a:cs typeface="+mn-ea"/>
                  </a:rPr>
                  <a:t>has </a:t>
                </a:r>
                <a:r>
                  <a:rPr lang="en-US" altLang="zh-CN" sz="1200" dirty="0">
                    <a:solidFill>
                      <a:schemeClr val="accent1"/>
                    </a:solidFill>
                    <a:latin typeface="+mj-ea"/>
                    <a:cs typeface="+mn-ea"/>
                  </a:rPr>
                  <a:t>type </a:t>
                </a:r>
                <a:r>
                  <a:rPr lang="en-US" altLang="zh-CN" sz="1200" i="0" dirty="0">
                    <a:solidFill>
                      <a:schemeClr val="accent1"/>
                    </a:solidFill>
                    <a:latin typeface="Cambria Math" panose="02040503050406030204" pitchFamily="18" charset="0"/>
                    <a:cs typeface="+mn-ea"/>
                  </a:rPr>
                  <a:t>𝐼</a:t>
                </a:r>
                <a:r>
                  <a:rPr lang="en-US" altLang="zh-CN" sz="1200" dirty="0">
                    <a:solidFill>
                      <a:schemeClr val="accent1"/>
                    </a:solidFill>
                    <a:latin typeface="+mj-ea"/>
                    <a:cs typeface="+mn-ea"/>
                  </a:rPr>
                  <a:t> </a:t>
                </a:r>
                <a:r>
                  <a:rPr lang="en-US" altLang="zh-CN" sz="1200" dirty="0" smtClean="0">
                    <a:solidFill>
                      <a:srgbClr val="6D6F71"/>
                    </a:solidFill>
                    <a:latin typeface="+mj-ea"/>
                    <a:cs typeface="+mn-ea"/>
                  </a:rPr>
                  <a:t>solution for </a:t>
                </a:r>
                <a:r>
                  <a:rPr lang="en-US" altLang="zh-CN" sz="1200" i="0" dirty="0">
                    <a:solidFill>
                      <a:srgbClr val="6D6F71"/>
                    </a:solidFill>
                    <a:latin typeface="Cambria Math" panose="02040503050406030204" pitchFamily="18" charset="0"/>
                    <a:cs typeface="+mn-ea"/>
                  </a:rPr>
                  <a:t>𝐾−1</a:t>
                </a:r>
                <a:r>
                  <a:rPr lang="en-US" altLang="zh-CN" sz="1200" dirty="0" smtClean="0">
                    <a:solidFill>
                      <a:srgbClr val="6D6F71"/>
                    </a:solidFill>
                    <a:latin typeface="+mj-ea"/>
                    <a:cs typeface="+mn-ea"/>
                  </a:rPr>
                  <a:t> </a:t>
                </a:r>
                <a:r>
                  <a:rPr lang="en-US" altLang="zh-CN" sz="1200" dirty="0" smtClean="0">
                    <a:solidFill>
                      <a:srgbClr val="6D6F71"/>
                    </a:solidFill>
                    <a:latin typeface="+mj-ea"/>
                    <a:cs typeface="+mn-ea"/>
                  </a:rPr>
                  <a:t>inputs, and for K inputs, we could assume that the new input as {0}, so that we have another pair</a:t>
                </a:r>
                <a:r>
                  <a:rPr lang="en-US" altLang="zh-CN" sz="1200" baseline="0" dirty="0" smtClean="0">
                    <a:solidFill>
                      <a:srgbClr val="6D6F71"/>
                    </a:solidFill>
                    <a:latin typeface="+mj-ea"/>
                    <a:cs typeface="+mn-ea"/>
                  </a:rPr>
                  <a:t> (</a:t>
                </a:r>
                <a:r>
                  <a:rPr lang="zh-CN" altLang="en-US" sz="1200" baseline="0" dirty="0" smtClean="0">
                    <a:solidFill>
                      <a:srgbClr val="6D6F71"/>
                    </a:solidFill>
                    <a:latin typeface="+mj-ea"/>
                    <a:cs typeface="+mn-ea"/>
                  </a:rPr>
                  <a:t>𝑆∪</a:t>
                </a:r>
                <a:r>
                  <a:rPr lang="en-US" altLang="zh-CN" sz="1200" baseline="0" dirty="0" smtClean="0">
                    <a:solidFill>
                      <a:srgbClr val="6D6F71"/>
                    </a:solidFill>
                    <a:latin typeface="+mj-ea"/>
                    <a:cs typeface="+mn-ea"/>
                  </a:rPr>
                  <a:t>{0}, </a:t>
                </a:r>
                <a:r>
                  <a:rPr lang="zh-CN" altLang="en-US" sz="1200" baseline="0" dirty="0" smtClean="0">
                    <a:solidFill>
                      <a:srgbClr val="6D6F71"/>
                    </a:solidFill>
                    <a:latin typeface="+mj-ea"/>
                    <a:cs typeface="+mn-ea"/>
                  </a:rPr>
                  <a:t>𝑅∪</a:t>
                </a:r>
                <a:r>
                  <a:rPr lang="en-US" altLang="zh-CN" sz="1200" baseline="0" dirty="0" smtClean="0">
                    <a:solidFill>
                      <a:srgbClr val="6D6F71"/>
                    </a:solidFill>
                    <a:latin typeface="+mj-ea"/>
                    <a:cs typeface="+mn-ea"/>
                  </a:rPr>
                  <a:t>{0}) to reconstruct L prime.</a:t>
                </a:r>
              </a:p>
              <a:p>
                <a:r>
                  <a:rPr lang="en-US" dirty="0" smtClean="0"/>
                  <a:t>Since 𝑳^′ can be solved in two groups, 𝐵 ∈𝐴_0 and 𝐶∈(𝐴_0 ) ̅. </a:t>
                </a:r>
              </a:p>
              <a:p>
                <a:r>
                  <a:rPr lang="en-US" dirty="0" smtClean="0"/>
                  <a:t>If we pick one element 𝑆∈𝐴_0/𝐵, then 𝑆/{0}∈(𝐴_0 ) ̅/𝐶. They can reconstruct {0}.</a:t>
                </a:r>
              </a:p>
              <a:p>
                <a:r>
                  <a:rPr lang="en-US" dirty="0" smtClean="0"/>
                  <a:t>This is the illustration of the idea, we split the code into two groups, we can</a:t>
                </a:r>
                <a:r>
                  <a:rPr lang="en-US" baseline="0" dirty="0" smtClean="0"/>
                  <a:t> construct the L prime by the left without 0 and also by the right with 0, so that we can easily construct the code from left to right to reconstruct 0, it is the L double prime.</a:t>
                </a:r>
              </a:p>
              <a:p>
                <a:r>
                  <a:rPr lang="en-US" baseline="0" dirty="0" smtClean="0"/>
                  <a:t>Ok, how many zero can we obtained without singletons? All of the pair without the reconstruction of two times L prime and without singletons, two times the length of L prime is less than the length of L plus K minus 1, due to the upper bound, of course, minus l zero. And it is </a:t>
                </a:r>
                <a:r>
                  <a:rPr lang="en-US" baseline="0" dirty="0" err="1" smtClean="0"/>
                  <a:t>fk</a:t>
                </a:r>
                <a:r>
                  <a:rPr lang="en-US" baseline="0" dirty="0" smtClean="0"/>
                  <a:t>, we can use the function of </a:t>
                </a:r>
                <a:r>
                  <a:rPr lang="en-US" baseline="0" dirty="0" err="1" smtClean="0"/>
                  <a:t>fk</a:t>
                </a:r>
                <a:r>
                  <a:rPr lang="en-US" baseline="0" dirty="0" smtClean="0"/>
                  <a:t> and get this is larger than l zero, means it can solve L double prime.</a:t>
                </a:r>
                <a:endParaRPr lang="en-US" dirty="0"/>
              </a:p>
            </p:txBody>
          </p:sp>
        </mc:Fallback>
      </mc:AlternateContent>
      <p:sp>
        <p:nvSpPr>
          <p:cNvPr id="4" name="Slide Number Placeholder 3"/>
          <p:cNvSpPr>
            <a:spLocks noGrp="1"/>
          </p:cNvSpPr>
          <p:nvPr>
            <p:ph type="sldNum" sz="quarter" idx="10"/>
          </p:nvPr>
        </p:nvSpPr>
        <p:spPr/>
        <p:txBody>
          <a:bodyPr/>
          <a:lstStyle/>
          <a:p>
            <a:fld id="{CD098CBC-D809-4BE7-AD77-1FC92445F1E3}" type="slidenum">
              <a:rPr lang="zh-CN" altLang="en-US" smtClean="0"/>
              <a:pPr/>
              <a:t>19</a:t>
            </a:fld>
            <a:endParaRPr lang="zh-CN" altLang="en-US"/>
          </a:p>
        </p:txBody>
      </p:sp>
    </p:spTree>
    <p:extLst>
      <p:ext uri="{BB962C8B-B14F-4D97-AF65-F5344CB8AC3E}">
        <p14:creationId xmlns:p14="http://schemas.microsoft.com/office/powerpoint/2010/main" val="186238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dirty="0" smtClean="0"/>
              <a:t>This presentation will proceeds as background, Constructions, and the proofs of the important lemmas, and theorems.</a:t>
            </a:r>
            <a:endParaRPr lang="zh-CN" altLang="en-US" dirty="0" smtClean="0"/>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1231C524-0701-46BC-8EB0-C43454FA8221}" type="slidenum">
              <a:rPr lang="zh-CN" altLang="en-US">
                <a:latin typeface="等线" pitchFamily="2" charset="-122"/>
                <a:ea typeface="等线" pitchFamily="2" charset="-122"/>
              </a:rPr>
              <a:pPr/>
              <a:t>2</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678735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Ok we are going to prove</a:t>
                </a:r>
                <a:r>
                  <a:rPr lang="en-US" baseline="0" dirty="0" smtClean="0"/>
                  <a:t> There is a solution of query size 2 to any request of length 2^(𝐾−1). </a:t>
                </a:r>
              </a:p>
              <a:p>
                <a:r>
                  <a:rPr lang="en-US" altLang="zh-CN" dirty="0" smtClean="0"/>
                  <a:t>So we advance</a:t>
                </a:r>
                <a:r>
                  <a:rPr lang="en-US" altLang="zh-CN" baseline="0" dirty="0" smtClean="0"/>
                  <a:t> it with short request to this request, it is easy to prove with the same technique adopted in the previous slide, we choose L1 as </a:t>
                </a:r>
                <a14:m>
                  <m:oMath xmlns:m="http://schemas.openxmlformats.org/officeDocument/2006/math">
                    <m:r>
                      <a:rPr lang="en-US" altLang="zh-CN" sz="1200" b="1" i="1" dirty="0" smtClean="0">
                        <a:solidFill>
                          <a:srgbClr val="6D6F71"/>
                        </a:solidFill>
                        <a:latin typeface="Cambria Math" panose="02040503050406030204" pitchFamily="18" charset="0"/>
                        <a:cs typeface="+mn-ea"/>
                      </a:rPr>
                      <m:t>𝑳</m:t>
                    </m:r>
                    <m:r>
                      <a:rPr lang="en-US" altLang="zh-CN" sz="1200" b="1" i="1" dirty="0" smtClean="0">
                        <a:solidFill>
                          <a:srgbClr val="6D6F71"/>
                        </a:solidFill>
                        <a:latin typeface="Cambria Math" panose="02040503050406030204" pitchFamily="18" charset="0"/>
                        <a:cs typeface="+mn-ea"/>
                      </a:rPr>
                      <m:t>′</m:t>
                    </m:r>
                    <m:r>
                      <a:rPr lang="en-US" altLang="zh-CN" sz="1200" i="1" dirty="0">
                        <a:solidFill>
                          <a:srgbClr val="6D6F71"/>
                        </a:solidFill>
                        <a:latin typeface="Cambria Math" panose="02040503050406030204" pitchFamily="18" charset="0"/>
                        <a:cs typeface="+mn-ea"/>
                      </a:rPr>
                      <m:t>=(0,</m:t>
                    </m:r>
                    <m:d>
                      <m:dPr>
                        <m:begChr m:val="⌊"/>
                        <m:endChr m:val="⌋"/>
                        <m:ctrlPr>
                          <a:rPr lang="en-US" altLang="zh-CN" sz="1200" i="1" dirty="0" smtClean="0">
                            <a:solidFill>
                              <a:srgbClr val="6D6F71"/>
                            </a:solidFill>
                            <a:latin typeface="Cambria Math" panose="02040503050406030204" pitchFamily="18" charset="0"/>
                            <a:cs typeface="+mn-ea"/>
                          </a:rPr>
                        </m:ctrlPr>
                      </m:dPr>
                      <m:e>
                        <m:f>
                          <m:fPr>
                            <m:ctrlPr>
                              <a:rPr lang="en-US" altLang="zh-CN" sz="1200" i="1" dirty="0">
                                <a:solidFill>
                                  <a:srgbClr val="6D6F71"/>
                                </a:solidFill>
                                <a:latin typeface="Cambria Math" panose="02040503050406030204" pitchFamily="18" charset="0"/>
                                <a:cs typeface="+mn-ea"/>
                              </a:rPr>
                            </m:ctrlPr>
                          </m:fPr>
                          <m:num>
                            <m:sSub>
                              <m:sSubPr>
                                <m:ctrlPr>
                                  <a:rPr lang="en-US" altLang="zh-CN" sz="1200" i="1" dirty="0">
                                    <a:solidFill>
                                      <a:srgbClr val="6D6F71"/>
                                    </a:solidFill>
                                    <a:latin typeface="Cambria Math" panose="02040503050406030204" pitchFamily="18" charset="0"/>
                                    <a:cs typeface="+mn-ea"/>
                                  </a:rPr>
                                </m:ctrlPr>
                              </m:sSubPr>
                              <m:e>
                                <m:r>
                                  <a:rPr lang="en-US" altLang="zh-CN" sz="1200" i="1" dirty="0">
                                    <a:solidFill>
                                      <a:srgbClr val="6D6F71"/>
                                    </a:solidFill>
                                    <a:latin typeface="Cambria Math" panose="02040503050406030204" pitchFamily="18" charset="0"/>
                                    <a:cs typeface="+mn-ea"/>
                                  </a:rPr>
                                  <m:t>𝑙</m:t>
                                </m:r>
                              </m:e>
                              <m:sub>
                                <m:r>
                                  <a:rPr lang="en-US" altLang="zh-CN" sz="1200" i="1" dirty="0">
                                    <a:solidFill>
                                      <a:srgbClr val="6D6F71"/>
                                    </a:solidFill>
                                    <a:latin typeface="Cambria Math" panose="02040503050406030204" pitchFamily="18" charset="0"/>
                                    <a:cs typeface="+mn-ea"/>
                                  </a:rPr>
                                  <m:t>1</m:t>
                                </m:r>
                              </m:sub>
                            </m:sSub>
                          </m:num>
                          <m:den>
                            <m:r>
                              <a:rPr lang="en-US" altLang="zh-CN" sz="1200" i="1" dirty="0">
                                <a:solidFill>
                                  <a:srgbClr val="6D6F71"/>
                                </a:solidFill>
                                <a:latin typeface="Cambria Math" panose="02040503050406030204" pitchFamily="18" charset="0"/>
                                <a:cs typeface="+mn-ea"/>
                              </a:rPr>
                              <m:t>2</m:t>
                            </m:r>
                          </m:den>
                        </m:f>
                      </m:e>
                    </m:d>
                    <m:r>
                      <a:rPr lang="en-US" altLang="zh-CN" sz="1200" i="1" dirty="0">
                        <a:solidFill>
                          <a:srgbClr val="6D6F71"/>
                        </a:solidFill>
                        <a:latin typeface="Cambria Math" panose="02040503050406030204" pitchFamily="18" charset="0"/>
                        <a:cs typeface="+mn-ea"/>
                      </a:rPr>
                      <m:t>,</m:t>
                    </m:r>
                    <m:d>
                      <m:dPr>
                        <m:begChr m:val="⌊"/>
                        <m:endChr m:val="⌋"/>
                        <m:ctrlPr>
                          <a:rPr lang="en-US" altLang="zh-CN" sz="1200" i="1" dirty="0">
                            <a:solidFill>
                              <a:srgbClr val="6D6F71"/>
                            </a:solidFill>
                            <a:latin typeface="Cambria Math" panose="02040503050406030204" pitchFamily="18" charset="0"/>
                            <a:cs typeface="+mn-ea"/>
                          </a:rPr>
                        </m:ctrlPr>
                      </m:dPr>
                      <m:e>
                        <m:f>
                          <m:fPr>
                            <m:ctrlPr>
                              <a:rPr lang="en-US" altLang="zh-CN" sz="1200" i="1" dirty="0">
                                <a:solidFill>
                                  <a:srgbClr val="6D6F71"/>
                                </a:solidFill>
                                <a:latin typeface="Cambria Math" panose="02040503050406030204" pitchFamily="18" charset="0"/>
                                <a:cs typeface="+mn-ea"/>
                              </a:rPr>
                            </m:ctrlPr>
                          </m:fPr>
                          <m:num>
                            <m:sSub>
                              <m:sSubPr>
                                <m:ctrlPr>
                                  <a:rPr lang="en-US" altLang="zh-CN" sz="1200" i="1" dirty="0">
                                    <a:solidFill>
                                      <a:srgbClr val="6D6F71"/>
                                    </a:solidFill>
                                    <a:latin typeface="Cambria Math" panose="02040503050406030204" pitchFamily="18" charset="0"/>
                                    <a:cs typeface="+mn-ea"/>
                                  </a:rPr>
                                </m:ctrlPr>
                              </m:sSubPr>
                              <m:e>
                                <m:r>
                                  <a:rPr lang="en-US" altLang="zh-CN" sz="1200" i="1" dirty="0">
                                    <a:solidFill>
                                      <a:srgbClr val="6D6F71"/>
                                    </a:solidFill>
                                    <a:latin typeface="Cambria Math" panose="02040503050406030204" pitchFamily="18" charset="0"/>
                                    <a:cs typeface="+mn-ea"/>
                                  </a:rPr>
                                  <m:t>𝑙</m:t>
                                </m:r>
                              </m:e>
                              <m:sub>
                                <m:r>
                                  <a:rPr lang="en-US" altLang="zh-CN" sz="1200" i="1" dirty="0">
                                    <a:solidFill>
                                      <a:srgbClr val="6D6F71"/>
                                    </a:solidFill>
                                    <a:latin typeface="Cambria Math" panose="02040503050406030204" pitchFamily="18" charset="0"/>
                                    <a:cs typeface="+mn-ea"/>
                                  </a:rPr>
                                  <m:t>2</m:t>
                                </m:r>
                              </m:sub>
                            </m:sSub>
                          </m:num>
                          <m:den>
                            <m:r>
                              <a:rPr lang="en-US" altLang="zh-CN" sz="1200" i="1" dirty="0">
                                <a:solidFill>
                                  <a:srgbClr val="6D6F71"/>
                                </a:solidFill>
                                <a:latin typeface="Cambria Math" panose="02040503050406030204" pitchFamily="18" charset="0"/>
                                <a:cs typeface="+mn-ea"/>
                              </a:rPr>
                              <m:t>2</m:t>
                            </m:r>
                          </m:den>
                        </m:f>
                      </m:e>
                    </m:d>
                    <m:r>
                      <a:rPr lang="en-US" altLang="zh-CN" sz="1200" i="1" dirty="0">
                        <a:solidFill>
                          <a:srgbClr val="6D6F71"/>
                        </a:solidFill>
                        <a:latin typeface="Cambria Math" panose="02040503050406030204" pitchFamily="18" charset="0"/>
                        <a:cs typeface="+mn-ea"/>
                      </a:rPr>
                      <m:t>…,</m:t>
                    </m:r>
                    <m:d>
                      <m:dPr>
                        <m:begChr m:val="⌊"/>
                        <m:endChr m:val="⌋"/>
                        <m:ctrlPr>
                          <a:rPr lang="en-US" altLang="zh-CN" sz="1200" i="1" dirty="0">
                            <a:solidFill>
                              <a:srgbClr val="6D6F71"/>
                            </a:solidFill>
                            <a:latin typeface="Cambria Math" panose="02040503050406030204" pitchFamily="18" charset="0"/>
                            <a:cs typeface="+mn-ea"/>
                          </a:rPr>
                        </m:ctrlPr>
                      </m:dPr>
                      <m:e>
                        <m:f>
                          <m:fPr>
                            <m:ctrlPr>
                              <a:rPr lang="en-US" altLang="zh-CN" sz="1200" i="1" dirty="0">
                                <a:solidFill>
                                  <a:srgbClr val="6D6F71"/>
                                </a:solidFill>
                                <a:latin typeface="Cambria Math" panose="02040503050406030204" pitchFamily="18" charset="0"/>
                                <a:cs typeface="+mn-ea"/>
                              </a:rPr>
                            </m:ctrlPr>
                          </m:fPr>
                          <m:num>
                            <m:sSub>
                              <m:sSubPr>
                                <m:ctrlPr>
                                  <a:rPr lang="en-US" altLang="zh-CN" sz="1200" i="1" dirty="0">
                                    <a:solidFill>
                                      <a:srgbClr val="6D6F71"/>
                                    </a:solidFill>
                                    <a:latin typeface="Cambria Math" panose="02040503050406030204" pitchFamily="18" charset="0"/>
                                    <a:cs typeface="+mn-ea"/>
                                  </a:rPr>
                                </m:ctrlPr>
                              </m:sSubPr>
                              <m:e>
                                <m:r>
                                  <a:rPr lang="en-US" altLang="zh-CN" sz="1200" i="1" dirty="0">
                                    <a:solidFill>
                                      <a:srgbClr val="6D6F71"/>
                                    </a:solidFill>
                                    <a:latin typeface="Cambria Math" panose="02040503050406030204" pitchFamily="18" charset="0"/>
                                    <a:cs typeface="+mn-ea"/>
                                  </a:rPr>
                                  <m:t>𝑙</m:t>
                                </m:r>
                              </m:e>
                              <m:sub>
                                <m:r>
                                  <a:rPr lang="en-US" altLang="zh-CN" sz="1200" i="1" dirty="0">
                                    <a:solidFill>
                                      <a:srgbClr val="6D6F71"/>
                                    </a:solidFill>
                                    <a:latin typeface="Cambria Math" panose="02040503050406030204" pitchFamily="18" charset="0"/>
                                    <a:cs typeface="+mn-ea"/>
                                  </a:rPr>
                                  <m:t>𝐾</m:t>
                                </m:r>
                                <m:r>
                                  <a:rPr lang="en-US" altLang="zh-CN" sz="1200" i="1" dirty="0">
                                    <a:solidFill>
                                      <a:srgbClr val="6D6F71"/>
                                    </a:solidFill>
                                    <a:latin typeface="Cambria Math" panose="02040503050406030204" pitchFamily="18" charset="0"/>
                                    <a:cs typeface="+mn-ea"/>
                                  </a:rPr>
                                  <m:t>−1</m:t>
                                </m:r>
                              </m:sub>
                            </m:sSub>
                          </m:num>
                          <m:den>
                            <m:r>
                              <a:rPr lang="en-US" altLang="zh-CN" sz="1200" i="1" dirty="0">
                                <a:solidFill>
                                  <a:srgbClr val="6D6F71"/>
                                </a:solidFill>
                                <a:latin typeface="Cambria Math" panose="02040503050406030204" pitchFamily="18" charset="0"/>
                                <a:cs typeface="+mn-ea"/>
                              </a:rPr>
                              <m:t>2</m:t>
                            </m:r>
                          </m:den>
                        </m:f>
                      </m:e>
                    </m:d>
                    <m:r>
                      <a:rPr lang="en-US" altLang="zh-CN" sz="1200" i="1" dirty="0">
                        <a:solidFill>
                          <a:srgbClr val="6D6F71"/>
                        </a:solidFill>
                        <a:latin typeface="Cambria Math" panose="02040503050406030204" pitchFamily="18" charset="0"/>
                        <a:cs typeface="+mn-ea"/>
                      </a:rPr>
                      <m:t>)</m:t>
                    </m:r>
                  </m:oMath>
                </a14:m>
                <a:r>
                  <a:rPr lang="en-US" altLang="zh-CN" sz="1200" dirty="0">
                    <a:solidFill>
                      <a:srgbClr val="6D6F71"/>
                    </a:solidFill>
                    <a:latin typeface="+mj-ea"/>
                    <a:cs typeface="+mn-ea"/>
                  </a:rPr>
                  <a:t>, </a:t>
                </a:r>
                <a:endParaRPr lang="en-US" altLang="zh-CN" sz="1200" b="1" i="1" dirty="0" smtClean="0">
                  <a:solidFill>
                    <a:srgbClr val="6D6F71"/>
                  </a:solidFill>
                  <a:latin typeface="Cambria Math" panose="02040503050406030204" pitchFamily="18" charset="0"/>
                  <a:cs typeface="+mn-ea"/>
                </a:endParaRPr>
              </a:p>
              <a:p>
                <a14:m>
                  <m:oMath xmlns:m="http://schemas.openxmlformats.org/officeDocument/2006/math">
                    <m:r>
                      <a:rPr lang="en-US" altLang="zh-CN" sz="1200" b="1" i="1" dirty="0">
                        <a:solidFill>
                          <a:srgbClr val="6D6F71"/>
                        </a:solidFill>
                        <a:latin typeface="Cambria Math" panose="02040503050406030204" pitchFamily="18" charset="0"/>
                        <a:cs typeface="+mn-ea"/>
                      </a:rPr>
                      <m:t>𝑳</m:t>
                    </m:r>
                    <m:r>
                      <a:rPr lang="en-US" altLang="zh-CN" sz="1200" b="1" i="1" dirty="0">
                        <a:solidFill>
                          <a:srgbClr val="6D6F71"/>
                        </a:solidFill>
                        <a:latin typeface="Cambria Math" panose="02040503050406030204" pitchFamily="18" charset="0"/>
                        <a:cs typeface="+mn-ea"/>
                      </a:rPr>
                      <m:t>′′</m:t>
                    </m:r>
                    <m:r>
                      <a:rPr lang="en-US" altLang="zh-CN" sz="1200" i="1" dirty="0">
                        <a:solidFill>
                          <a:srgbClr val="6D6F71"/>
                        </a:solidFill>
                        <a:latin typeface="Cambria Math" panose="02040503050406030204" pitchFamily="18" charset="0"/>
                        <a:cs typeface="+mn-ea"/>
                      </a:rPr>
                      <m:t>=(</m:t>
                    </m:r>
                    <m:sSub>
                      <m:sSubPr>
                        <m:ctrlPr>
                          <a:rPr lang="en-US" altLang="zh-CN" sz="1200" i="1" dirty="0">
                            <a:solidFill>
                              <a:srgbClr val="6D6F71"/>
                            </a:solidFill>
                            <a:latin typeface="Cambria Math" panose="02040503050406030204" pitchFamily="18" charset="0"/>
                            <a:cs typeface="+mn-ea"/>
                          </a:rPr>
                        </m:ctrlPr>
                      </m:sSubPr>
                      <m:e>
                        <m:r>
                          <a:rPr lang="en-US" altLang="zh-CN" sz="1200" i="1" dirty="0">
                            <a:solidFill>
                              <a:srgbClr val="6D6F71"/>
                            </a:solidFill>
                            <a:latin typeface="Cambria Math" panose="02040503050406030204" pitchFamily="18" charset="0"/>
                            <a:cs typeface="+mn-ea"/>
                          </a:rPr>
                          <m:t>𝑙</m:t>
                        </m:r>
                      </m:e>
                      <m:sub>
                        <m:r>
                          <a:rPr lang="en-US" altLang="zh-CN" sz="1200" i="1" dirty="0">
                            <a:solidFill>
                              <a:srgbClr val="6D6F71"/>
                            </a:solidFill>
                            <a:latin typeface="Cambria Math" panose="02040503050406030204" pitchFamily="18" charset="0"/>
                            <a:cs typeface="+mn-ea"/>
                          </a:rPr>
                          <m:t>0</m:t>
                        </m:r>
                      </m:sub>
                    </m:sSub>
                    <m:r>
                      <a:rPr lang="en-US" altLang="zh-CN" sz="1200" i="1" dirty="0">
                        <a:solidFill>
                          <a:srgbClr val="6D6F71"/>
                        </a:solidFill>
                        <a:latin typeface="Cambria Math" panose="02040503050406030204" pitchFamily="18" charset="0"/>
                        <a:cs typeface="+mn-ea"/>
                      </a:rPr>
                      <m:t>,0,0…,0)</m:t>
                    </m:r>
                  </m:oMath>
                </a14:m>
                <a:r>
                  <a:rPr lang="en-US" altLang="zh-CN" sz="1200" kern="1200" dirty="0" smtClean="0">
                    <a:solidFill>
                      <a:srgbClr val="6D6F71"/>
                    </a:solidFill>
                    <a:latin typeface="+mj-ea"/>
                    <a:ea typeface="等线" pitchFamily="2" charset="-122"/>
                    <a:cs typeface="+mn-ea"/>
                  </a:rPr>
                  <a:t>, and additionally,</a:t>
                </a:r>
                <a:r>
                  <a:rPr lang="en-US" altLang="zh-CN" sz="1200" kern="1200" baseline="0" dirty="0" smtClean="0">
                    <a:solidFill>
                      <a:srgbClr val="6D6F71"/>
                    </a:solidFill>
                    <a:latin typeface="+mj-ea"/>
                    <a:ea typeface="等线" pitchFamily="2" charset="-122"/>
                    <a:cs typeface="+mn-ea"/>
                  </a:rPr>
                  <a:t> we have</a:t>
                </a:r>
                <a:endParaRPr lang="en-US" altLang="zh-CN" sz="1200" b="1" i="1" dirty="0" smtClean="0">
                  <a:solidFill>
                    <a:srgbClr val="6D6F71"/>
                  </a:solidFill>
                  <a:latin typeface="Cambria Math" panose="02040503050406030204" pitchFamily="18" charset="0"/>
                  <a:cs typeface="+mn-ea"/>
                </a:endParaRPr>
              </a:p>
              <a:p>
                <a14:m>
                  <m:oMath xmlns:m="http://schemas.openxmlformats.org/officeDocument/2006/math">
                    <m:r>
                      <a:rPr lang="en-US" altLang="zh-CN" sz="1200" b="1" i="1" dirty="0">
                        <a:solidFill>
                          <a:srgbClr val="6D6F71"/>
                        </a:solidFill>
                        <a:latin typeface="Cambria Math" panose="02040503050406030204" pitchFamily="18" charset="0"/>
                        <a:cs typeface="+mn-ea"/>
                      </a:rPr>
                      <m:t>𝑳</m:t>
                    </m:r>
                    <m:r>
                      <a:rPr lang="en-US" altLang="zh-CN" sz="1200" b="1" i="1" dirty="0" smtClean="0">
                        <a:solidFill>
                          <a:srgbClr val="6D6F71"/>
                        </a:solidFill>
                        <a:latin typeface="Cambria Math" panose="02040503050406030204" pitchFamily="18" charset="0"/>
                        <a:cs typeface="+mn-ea"/>
                      </a:rPr>
                      <m:t>′′′</m:t>
                    </m:r>
                    <m:r>
                      <a:rPr lang="en-US" altLang="zh-CN" sz="1200" i="1" dirty="0">
                        <a:solidFill>
                          <a:srgbClr val="6D6F71"/>
                        </a:solidFill>
                        <a:latin typeface="Cambria Math" panose="02040503050406030204" pitchFamily="18" charset="0"/>
                        <a:cs typeface="+mn-ea"/>
                      </a:rPr>
                      <m:t>=(</m:t>
                    </m:r>
                    <m:r>
                      <a:rPr lang="en-US" altLang="zh-CN" sz="1200" b="0" i="1" dirty="0" smtClean="0">
                        <a:solidFill>
                          <a:srgbClr val="6D6F71"/>
                        </a:solidFill>
                        <a:latin typeface="Cambria Math" panose="02040503050406030204" pitchFamily="18" charset="0"/>
                        <a:cs typeface="+mn-ea"/>
                      </a:rPr>
                      <m:t>0</m:t>
                    </m:r>
                    <m:r>
                      <a:rPr lang="en-US" altLang="zh-CN" sz="1200" i="1" dirty="0">
                        <a:solidFill>
                          <a:srgbClr val="6D6F71"/>
                        </a:solidFill>
                        <a:latin typeface="Cambria Math" panose="02040503050406030204" pitchFamily="18" charset="0"/>
                        <a:cs typeface="+mn-ea"/>
                      </a:rPr>
                      <m:t>,</m:t>
                    </m:r>
                    <m:sSub>
                      <m:sSubPr>
                        <m:ctrlPr>
                          <a:rPr lang="en-US" altLang="zh-CN" sz="1200" i="1" dirty="0">
                            <a:solidFill>
                              <a:srgbClr val="6D6F71"/>
                            </a:solidFill>
                            <a:latin typeface="Cambria Math" panose="02040503050406030204" pitchFamily="18" charset="0"/>
                            <a:cs typeface="+mn-ea"/>
                          </a:rPr>
                        </m:ctrlPr>
                      </m:sSubPr>
                      <m:e>
                        <m:r>
                          <a:rPr lang="en-US" altLang="zh-CN" sz="1200" i="1" dirty="0">
                            <a:solidFill>
                              <a:srgbClr val="6D6F71"/>
                            </a:solidFill>
                            <a:latin typeface="Cambria Math" panose="02040503050406030204" pitchFamily="18" charset="0"/>
                            <a:cs typeface="+mn-ea"/>
                          </a:rPr>
                          <m:t>𝑙</m:t>
                        </m:r>
                      </m:e>
                      <m:sub>
                        <m:r>
                          <a:rPr lang="en-US" altLang="zh-CN" sz="1200" i="1" dirty="0">
                            <a:solidFill>
                              <a:srgbClr val="6D6F71"/>
                            </a:solidFill>
                            <a:latin typeface="Cambria Math" panose="02040503050406030204" pitchFamily="18" charset="0"/>
                            <a:cs typeface="+mn-ea"/>
                          </a:rPr>
                          <m:t>1</m:t>
                        </m:r>
                      </m:sub>
                    </m:sSub>
                    <m:r>
                      <a:rPr lang="en-US" altLang="zh-CN" sz="1200" b="0" i="1" dirty="0" smtClean="0">
                        <a:solidFill>
                          <a:srgbClr val="6D6F71"/>
                        </a:solidFill>
                        <a:latin typeface="Cambria Math" panose="02040503050406030204" pitchFamily="18" charset="0"/>
                        <a:cs typeface="+mn-ea"/>
                      </a:rPr>
                      <m:t> </m:t>
                    </m:r>
                    <m:r>
                      <a:rPr lang="en-US" altLang="zh-CN" sz="1200" b="0" i="1" dirty="0" smtClean="0">
                        <a:solidFill>
                          <a:srgbClr val="6D6F71"/>
                        </a:solidFill>
                        <a:latin typeface="Cambria Math" panose="02040503050406030204" pitchFamily="18" charset="0"/>
                        <a:cs typeface="+mn-ea"/>
                      </a:rPr>
                      <m:t>𝑚𝑜𝑑</m:t>
                    </m:r>
                    <m:r>
                      <a:rPr lang="en-US" altLang="zh-CN" sz="1200" b="0" i="1" dirty="0" smtClean="0">
                        <a:solidFill>
                          <a:srgbClr val="6D6F71"/>
                        </a:solidFill>
                        <a:latin typeface="Cambria Math" panose="02040503050406030204" pitchFamily="18" charset="0"/>
                        <a:cs typeface="+mn-ea"/>
                      </a:rPr>
                      <m:t> 2,…,</m:t>
                    </m:r>
                    <m:sSub>
                      <m:sSubPr>
                        <m:ctrlPr>
                          <a:rPr lang="en-US" altLang="zh-CN" sz="1200" i="1" dirty="0">
                            <a:solidFill>
                              <a:srgbClr val="6D6F71"/>
                            </a:solidFill>
                            <a:latin typeface="Cambria Math" panose="02040503050406030204" pitchFamily="18" charset="0"/>
                            <a:cs typeface="+mn-ea"/>
                          </a:rPr>
                        </m:ctrlPr>
                      </m:sSubPr>
                      <m:e>
                        <m:r>
                          <a:rPr lang="en-US" altLang="zh-CN" sz="1200" i="1" dirty="0">
                            <a:solidFill>
                              <a:srgbClr val="6D6F71"/>
                            </a:solidFill>
                            <a:latin typeface="Cambria Math" panose="02040503050406030204" pitchFamily="18" charset="0"/>
                            <a:cs typeface="+mn-ea"/>
                          </a:rPr>
                          <m:t>𝑙</m:t>
                        </m:r>
                      </m:e>
                      <m:sub>
                        <m:r>
                          <a:rPr lang="en-US" altLang="zh-CN" sz="1200" i="1" dirty="0">
                            <a:solidFill>
                              <a:srgbClr val="6D6F71"/>
                            </a:solidFill>
                            <a:latin typeface="Cambria Math" panose="02040503050406030204" pitchFamily="18" charset="0"/>
                            <a:cs typeface="+mn-ea"/>
                          </a:rPr>
                          <m:t>𝐾</m:t>
                        </m:r>
                        <m:r>
                          <a:rPr lang="en-US" altLang="zh-CN" sz="1200" i="1" dirty="0">
                            <a:solidFill>
                              <a:srgbClr val="6D6F71"/>
                            </a:solidFill>
                            <a:latin typeface="Cambria Math" panose="02040503050406030204" pitchFamily="18" charset="0"/>
                            <a:cs typeface="+mn-ea"/>
                          </a:rPr>
                          <m:t>−1</m:t>
                        </m:r>
                      </m:sub>
                    </m:sSub>
                    <m:r>
                      <a:rPr lang="en-US" altLang="zh-CN" sz="1200" b="0" i="1" dirty="0" smtClean="0">
                        <a:solidFill>
                          <a:srgbClr val="6D6F71"/>
                        </a:solidFill>
                        <a:latin typeface="Cambria Math" panose="02040503050406030204" pitchFamily="18" charset="0"/>
                        <a:cs typeface="+mn-ea"/>
                      </a:rPr>
                      <m:t> </m:t>
                    </m:r>
                    <m:r>
                      <a:rPr lang="en-US" altLang="zh-CN" sz="1200" b="0" i="1" dirty="0" smtClean="0">
                        <a:solidFill>
                          <a:srgbClr val="6D6F71"/>
                        </a:solidFill>
                        <a:latin typeface="Cambria Math" panose="02040503050406030204" pitchFamily="18" charset="0"/>
                        <a:cs typeface="+mn-ea"/>
                      </a:rPr>
                      <m:t>𝑚𝑜𝑑</m:t>
                    </m:r>
                    <m:r>
                      <a:rPr lang="en-US" altLang="zh-CN" sz="1200" b="0" i="1" dirty="0" smtClean="0">
                        <a:solidFill>
                          <a:srgbClr val="6D6F71"/>
                        </a:solidFill>
                        <a:latin typeface="Cambria Math" panose="02040503050406030204" pitchFamily="18" charset="0"/>
                        <a:cs typeface="+mn-ea"/>
                      </a:rPr>
                      <m:t> 2)</m:t>
                    </m:r>
                  </m:oMath>
                </a14:m>
                <a:r>
                  <a:rPr lang="en-US" altLang="zh-CN" sz="1200" kern="1200" dirty="0" smtClean="0">
                    <a:solidFill>
                      <a:srgbClr val="6D6F71"/>
                    </a:solidFill>
                    <a:latin typeface="+mj-ea"/>
                    <a:ea typeface="等线" pitchFamily="2" charset="-122"/>
                    <a:cs typeface="+mn-ea"/>
                  </a:rPr>
                  <a:t>.</a:t>
                </a:r>
              </a:p>
              <a:p>
                <a14:m>
                  <m:oMath xmlns:m="http://schemas.openxmlformats.org/officeDocument/2006/math">
                    <m:sSup>
                      <m:sSupPr>
                        <m:ctrlPr>
                          <a:rPr lang="en-US" altLang="zh-CN" b="1" i="1" dirty="0" smtClean="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oMath>
                </a14:m>
                <a:r>
                  <a:rPr lang="en-US" dirty="0" smtClean="0"/>
                  <a:t> </a:t>
                </a:r>
                <a:r>
                  <a:rPr lang="en-US" dirty="0" smtClean="0">
                    <a:solidFill>
                      <a:srgbClr val="6D6F71"/>
                    </a:solidFill>
                    <a:latin typeface="+mj-ea"/>
                    <a:cs typeface="+mn-ea"/>
                  </a:rPr>
                  <a:t>is a short request on </a:t>
                </a:r>
                <a14:m>
                  <m:oMath xmlns:m="http://schemas.openxmlformats.org/officeDocument/2006/math">
                    <m:r>
                      <a:rPr lang="en-US" i="1" dirty="0" smtClean="0">
                        <a:solidFill>
                          <a:srgbClr val="6D6F71"/>
                        </a:solidFill>
                        <a:latin typeface="Cambria Math" panose="02040503050406030204" pitchFamily="18" charset="0"/>
                        <a:cs typeface="+mn-ea"/>
                      </a:rPr>
                      <m:t>𝐾</m:t>
                    </m:r>
                    <m:r>
                      <a:rPr lang="en-US" i="1" dirty="0" smtClean="0">
                        <a:solidFill>
                          <a:srgbClr val="6D6F71"/>
                        </a:solidFill>
                        <a:latin typeface="Cambria Math" panose="02040503050406030204" pitchFamily="18" charset="0"/>
                        <a:cs typeface="+mn-ea"/>
                      </a:rPr>
                      <m:t>−1</m:t>
                    </m:r>
                  </m:oMath>
                </a14:m>
                <a:r>
                  <a:rPr lang="en-US" dirty="0" smtClean="0">
                    <a:solidFill>
                      <a:srgbClr val="6D6F71"/>
                    </a:solidFill>
                    <a:latin typeface="+mj-ea"/>
                    <a:cs typeface="+mn-ea"/>
                  </a:rPr>
                  <a:t> inputs, thus </a:t>
                </a:r>
                <a14:m>
                  <m:oMath xmlns:m="http://schemas.openxmlformats.org/officeDocument/2006/math">
                    <m:r>
                      <a:rPr lang="en-US" altLang="zh-CN" b="0" i="0" dirty="0" smtClean="0">
                        <a:solidFill>
                          <a:srgbClr val="6D6F71"/>
                        </a:solidFill>
                        <a:latin typeface="Cambria Math" panose="02040503050406030204" pitchFamily="18" charset="0"/>
                        <a:cs typeface="+mn-ea"/>
                      </a:rPr>
                      <m:t>2</m:t>
                    </m:r>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oMath>
                </a14:m>
                <a:r>
                  <a:rPr lang="en-US" dirty="0" smtClean="0">
                    <a:solidFill>
                      <a:srgbClr val="6D6F71"/>
                    </a:solidFill>
                    <a:latin typeface="+mj-ea"/>
                    <a:cs typeface="+mn-ea"/>
                  </a:rPr>
                  <a:t> can be solved on </a:t>
                </a:r>
                <a14:m>
                  <m:oMath xmlns:m="http://schemas.openxmlformats.org/officeDocument/2006/math">
                    <m:r>
                      <a:rPr lang="en-US" i="1" dirty="0" smtClean="0">
                        <a:solidFill>
                          <a:srgbClr val="6D6F71"/>
                        </a:solidFill>
                        <a:latin typeface="Cambria Math" panose="02040503050406030204" pitchFamily="18" charset="0"/>
                        <a:cs typeface="+mn-ea"/>
                      </a:rPr>
                      <m:t>𝐾</m:t>
                    </m:r>
                  </m:oMath>
                </a14:m>
                <a:r>
                  <a:rPr lang="en-US" dirty="0" smtClean="0">
                    <a:solidFill>
                      <a:srgbClr val="6D6F71"/>
                    </a:solidFill>
                    <a:latin typeface="+mj-ea"/>
                    <a:cs typeface="+mn-ea"/>
                  </a:rPr>
                  <a:t> inputs.</a:t>
                </a:r>
              </a:p>
              <a:p>
                <a14:m>
                  <m:oMath xmlns:m="http://schemas.openxmlformats.org/officeDocument/2006/math">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oMath>
                </a14:m>
                <a:r>
                  <a:rPr lang="en-US" dirty="0" smtClean="0">
                    <a:solidFill>
                      <a:srgbClr val="6D6F71"/>
                    </a:solidFill>
                    <a:latin typeface="+mj-ea"/>
                    <a:cs typeface="+mn-ea"/>
                  </a:rPr>
                  <a:t> can be solved with singletons.</a:t>
                </a:r>
              </a:p>
              <a:p>
                <a:r>
                  <a:rPr lang="en-US" dirty="0" smtClean="0">
                    <a:solidFill>
                      <a:srgbClr val="6D6F71"/>
                    </a:solidFill>
                    <a:latin typeface="+mj-ea"/>
                    <a:cs typeface="+mn-ea"/>
                  </a:rPr>
                  <a:t>Similar to the Lemma 7,</a:t>
                </a:r>
              </a:p>
              <a:p>
                <a14:m>
                  <m:oMath xmlns:m="http://schemas.openxmlformats.org/officeDocument/2006/math">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oMath>
                </a14:m>
                <a:r>
                  <a:rPr lang="en-US" dirty="0" smtClean="0">
                    <a:solidFill>
                      <a:srgbClr val="6D6F71"/>
                    </a:solidFill>
                    <a:latin typeface="+mj-ea"/>
                    <a:cs typeface="+mn-ea"/>
                  </a:rPr>
                  <a:t> can be solved by </a:t>
                </a:r>
                <a14:m>
                  <m:oMath xmlns:m="http://schemas.openxmlformats.org/officeDocument/2006/math">
                    <m:sSub>
                      <m:sSubPr>
                        <m:ctrlPr>
                          <a:rPr lang="en-US" altLang="zh-CN" i="1" dirty="0">
                            <a:solidFill>
                              <a:srgbClr val="6D6F71"/>
                            </a:solidFill>
                            <a:latin typeface="Cambria Math" panose="02040503050406030204" pitchFamily="18" charset="0"/>
                            <a:cs typeface="+mn-ea"/>
                          </a:rPr>
                        </m:ctrlPr>
                      </m:sSubPr>
                      <m:e>
                        <m:r>
                          <a:rPr lang="en-US" altLang="zh-CN" i="1" dirty="0">
                            <a:solidFill>
                              <a:srgbClr val="6D6F71"/>
                            </a:solidFill>
                            <a:latin typeface="Cambria Math" panose="02040503050406030204" pitchFamily="18" charset="0"/>
                            <a:cs typeface="+mn-ea"/>
                          </a:rPr>
                          <m:t>𝑙</m:t>
                        </m:r>
                      </m:e>
                      <m:sub>
                        <m:r>
                          <a:rPr lang="en-US" altLang="zh-CN" i="1" dirty="0">
                            <a:solidFill>
                              <a:srgbClr val="6D6F71"/>
                            </a:solidFill>
                            <a:latin typeface="Cambria Math" panose="02040503050406030204" pitchFamily="18" charset="0"/>
                            <a:cs typeface="+mn-ea"/>
                          </a:rPr>
                          <m:t>0</m:t>
                        </m:r>
                      </m:sub>
                    </m:sSub>
                  </m:oMath>
                </a14:m>
                <a:r>
                  <a:rPr lang="en-US" dirty="0" smtClean="0">
                    <a:solidFill>
                      <a:srgbClr val="6D6F71"/>
                    </a:solidFill>
                    <a:latin typeface="+mj-ea"/>
                    <a:cs typeface="+mn-ea"/>
                  </a:rPr>
                  <a:t> pairs.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6D6F71"/>
                    </a:solidFill>
                    <a:latin typeface="+mj-ea"/>
                    <a:cs typeface="+mn-ea"/>
                  </a:rPr>
                  <a:t>So The above proof is the recursive algorithm to find the solution.</a:t>
                </a:r>
              </a:p>
              <a:p>
                <a:endParaRPr lang="en-US" dirty="0" smtClean="0">
                  <a:solidFill>
                    <a:srgbClr val="6D6F71"/>
                  </a:solidFill>
                  <a:latin typeface="+mj-ea"/>
                  <a:cs typeface="+mn-ea"/>
                </a:endParaRPr>
              </a:p>
              <a:p>
                <a:endParaRPr lang="en-US" altLang="zh-CN" sz="1200" kern="1200" dirty="0" smtClean="0">
                  <a:solidFill>
                    <a:srgbClr val="6D6F71"/>
                  </a:solidFill>
                  <a:latin typeface="+mj-ea"/>
                  <a:ea typeface="等线" pitchFamily="2" charset="-122"/>
                  <a:cs typeface="+mn-ea"/>
                </a:endParaRPr>
              </a:p>
              <a:p>
                <a:endParaRPr lang="en-US" dirty="0"/>
              </a:p>
            </p:txBody>
          </p:sp>
        </mc:Choice>
        <mc:Fallback xmlns="">
          <p:sp>
            <p:nvSpPr>
              <p:cNvPr id="3" name="Notes Placeholder 2"/>
              <p:cNvSpPr>
                <a:spLocks noGrp="1"/>
              </p:cNvSpPr>
              <p:nvPr>
                <p:ph type="body" idx="1"/>
              </p:nvPr>
            </p:nvSpPr>
            <p:spPr/>
            <p:txBody>
              <a:bodyPr/>
              <a:lstStyle/>
              <a:p>
                <a:r>
                  <a:rPr lang="en-US" dirty="0" smtClean="0"/>
                  <a:t>Ok we are going to prove</a:t>
                </a:r>
                <a:r>
                  <a:rPr lang="en-US" baseline="0" dirty="0" smtClean="0"/>
                  <a:t> There is a solution of query size 2 to any request of length 2^(𝐾−1). </a:t>
                </a:r>
              </a:p>
              <a:p>
                <a:r>
                  <a:rPr lang="en-US" altLang="zh-CN" dirty="0" smtClean="0"/>
                  <a:t>So we advance</a:t>
                </a:r>
                <a:r>
                  <a:rPr lang="en-US" altLang="zh-CN" baseline="0" dirty="0" smtClean="0"/>
                  <a:t> it with short request to this request, it is easy to prove with the same technique adopted in the previous slide, we choose L1 as </a:t>
                </a:r>
                <a:r>
                  <a:rPr lang="en-US" altLang="zh-CN" sz="1200" b="1" i="0" dirty="0" smtClean="0">
                    <a:solidFill>
                      <a:srgbClr val="6D6F71"/>
                    </a:solidFill>
                    <a:latin typeface="Cambria Math" panose="02040503050406030204" pitchFamily="18" charset="0"/>
                    <a:cs typeface="+mn-ea"/>
                  </a:rPr>
                  <a:t>𝑳′</a:t>
                </a:r>
                <a:r>
                  <a:rPr lang="en-US" altLang="zh-CN" sz="1200" i="0" dirty="0">
                    <a:solidFill>
                      <a:srgbClr val="6D6F71"/>
                    </a:solidFill>
                    <a:latin typeface="Cambria Math" panose="02040503050406030204" pitchFamily="18" charset="0"/>
                    <a:cs typeface="+mn-ea"/>
                  </a:rPr>
                  <a:t>=(0,</a:t>
                </a:r>
                <a:r>
                  <a:rPr lang="en-US" altLang="zh-CN" sz="1200" i="0" dirty="0" smtClean="0">
                    <a:solidFill>
                      <a:srgbClr val="6D6F71"/>
                    </a:solidFill>
                    <a:latin typeface="Cambria Math" panose="02040503050406030204" pitchFamily="18" charset="0"/>
                    <a:cs typeface="+mn-ea"/>
                  </a:rPr>
                  <a:t>⌊</a:t>
                </a:r>
                <a:r>
                  <a:rPr lang="en-US" altLang="zh-CN" sz="1200" i="0" dirty="0">
                    <a:solidFill>
                      <a:srgbClr val="6D6F71"/>
                    </a:solidFill>
                    <a:latin typeface="Cambria Math" panose="02040503050406030204" pitchFamily="18" charset="0"/>
                    <a:cs typeface="+mn-ea"/>
                  </a:rPr>
                  <a:t>𝑙_1/2⌋,⌊𝑙_2/2⌋…,⌊𝑙_(𝐾−1)/2⌋)</a:t>
                </a:r>
                <a:r>
                  <a:rPr lang="en-US" altLang="zh-CN" sz="1200" dirty="0">
                    <a:solidFill>
                      <a:srgbClr val="6D6F71"/>
                    </a:solidFill>
                    <a:latin typeface="+mj-ea"/>
                    <a:cs typeface="+mn-ea"/>
                  </a:rPr>
                  <a:t>, </a:t>
                </a:r>
                <a:endParaRPr lang="en-US" altLang="zh-CN" sz="1200" b="1" i="1" dirty="0" smtClean="0">
                  <a:solidFill>
                    <a:srgbClr val="6D6F71"/>
                  </a:solidFill>
                  <a:latin typeface="Cambria Math" panose="02040503050406030204" pitchFamily="18" charset="0"/>
                  <a:cs typeface="+mn-ea"/>
                </a:endParaRPr>
              </a:p>
              <a:p>
                <a:r>
                  <a:rPr lang="en-US" altLang="zh-CN" sz="1200" b="1" i="0" dirty="0">
                    <a:solidFill>
                      <a:srgbClr val="6D6F71"/>
                    </a:solidFill>
                    <a:latin typeface="Cambria Math" panose="02040503050406030204" pitchFamily="18" charset="0"/>
                    <a:cs typeface="+mn-ea"/>
                  </a:rPr>
                  <a:t>𝑳′′</a:t>
                </a:r>
                <a:r>
                  <a:rPr lang="en-US" altLang="zh-CN" sz="1200" i="0" dirty="0">
                    <a:solidFill>
                      <a:srgbClr val="6D6F71"/>
                    </a:solidFill>
                    <a:latin typeface="Cambria Math" panose="02040503050406030204" pitchFamily="18" charset="0"/>
                    <a:cs typeface="+mn-ea"/>
                  </a:rPr>
                  <a:t>=(𝑙_0,0,0…,0)</a:t>
                </a:r>
                <a:r>
                  <a:rPr lang="en-US" altLang="zh-CN" sz="1200" kern="1200" dirty="0" smtClean="0">
                    <a:solidFill>
                      <a:srgbClr val="6D6F71"/>
                    </a:solidFill>
                    <a:latin typeface="+mj-ea"/>
                    <a:ea typeface="等线" pitchFamily="2" charset="-122"/>
                    <a:cs typeface="+mn-ea"/>
                  </a:rPr>
                  <a:t>, and </a:t>
                </a:r>
                <a:r>
                  <a:rPr lang="en-US" altLang="zh-CN" sz="1200" kern="1200" dirty="0" smtClean="0">
                    <a:solidFill>
                      <a:srgbClr val="6D6F71"/>
                    </a:solidFill>
                    <a:latin typeface="+mj-ea"/>
                    <a:ea typeface="等线" pitchFamily="2" charset="-122"/>
                    <a:cs typeface="+mn-ea"/>
                  </a:rPr>
                  <a:t>additionally,</a:t>
                </a:r>
                <a:r>
                  <a:rPr lang="en-US" altLang="zh-CN" sz="1200" kern="1200" baseline="0" dirty="0" smtClean="0">
                    <a:solidFill>
                      <a:srgbClr val="6D6F71"/>
                    </a:solidFill>
                    <a:latin typeface="+mj-ea"/>
                    <a:ea typeface="等线" pitchFamily="2" charset="-122"/>
                    <a:cs typeface="+mn-ea"/>
                  </a:rPr>
                  <a:t> we have</a:t>
                </a:r>
                <a:endParaRPr lang="en-US" altLang="zh-CN" sz="1200" b="1" i="1" dirty="0" smtClean="0">
                  <a:solidFill>
                    <a:srgbClr val="6D6F71"/>
                  </a:solidFill>
                  <a:latin typeface="Cambria Math" panose="02040503050406030204" pitchFamily="18" charset="0"/>
                  <a:cs typeface="+mn-ea"/>
                </a:endParaRPr>
              </a:p>
              <a:p>
                <a:r>
                  <a:rPr lang="en-US" altLang="zh-CN" sz="1200" b="1" i="0" dirty="0">
                    <a:solidFill>
                      <a:srgbClr val="6D6F71"/>
                    </a:solidFill>
                    <a:latin typeface="Cambria Math" panose="02040503050406030204" pitchFamily="18" charset="0"/>
                    <a:cs typeface="+mn-ea"/>
                  </a:rPr>
                  <a:t>𝑳</a:t>
                </a:r>
                <a:r>
                  <a:rPr lang="en-US" altLang="zh-CN" sz="1200" b="1" i="0" dirty="0" smtClean="0">
                    <a:solidFill>
                      <a:srgbClr val="6D6F71"/>
                    </a:solidFill>
                    <a:latin typeface="Cambria Math" panose="02040503050406030204" pitchFamily="18" charset="0"/>
                    <a:cs typeface="+mn-ea"/>
                  </a:rPr>
                  <a:t>′′′</a:t>
                </a:r>
                <a:r>
                  <a:rPr lang="en-US" altLang="zh-CN" sz="1200" i="0" dirty="0">
                    <a:solidFill>
                      <a:srgbClr val="6D6F71"/>
                    </a:solidFill>
                    <a:latin typeface="Cambria Math" panose="02040503050406030204" pitchFamily="18" charset="0"/>
                    <a:cs typeface="+mn-ea"/>
                  </a:rPr>
                  <a:t>=(</a:t>
                </a:r>
                <a:r>
                  <a:rPr lang="en-US" altLang="zh-CN" sz="1200" b="0" i="0" dirty="0" smtClean="0">
                    <a:solidFill>
                      <a:srgbClr val="6D6F71"/>
                    </a:solidFill>
                    <a:latin typeface="Cambria Math" panose="02040503050406030204" pitchFamily="18" charset="0"/>
                    <a:cs typeface="+mn-ea"/>
                  </a:rPr>
                  <a:t>0</a:t>
                </a:r>
                <a:r>
                  <a:rPr lang="en-US" altLang="zh-CN" sz="1200" i="0" dirty="0">
                    <a:solidFill>
                      <a:srgbClr val="6D6F71"/>
                    </a:solidFill>
                    <a:latin typeface="Cambria Math" panose="02040503050406030204" pitchFamily="18" charset="0"/>
                    <a:cs typeface="+mn-ea"/>
                  </a:rPr>
                  <a:t>,𝑙_1</a:t>
                </a:r>
                <a:r>
                  <a:rPr lang="en-US" altLang="zh-CN" sz="1200" b="0" i="0" dirty="0" smtClean="0">
                    <a:solidFill>
                      <a:srgbClr val="6D6F71"/>
                    </a:solidFill>
                    <a:latin typeface="Cambria Math" panose="02040503050406030204" pitchFamily="18" charset="0"/>
                    <a:cs typeface="+mn-ea"/>
                  </a:rPr>
                  <a:t>  𝑚𝑜𝑑 2,…,</a:t>
                </a:r>
                <a:r>
                  <a:rPr lang="en-US" altLang="zh-CN" sz="1200" i="0" dirty="0">
                    <a:solidFill>
                      <a:srgbClr val="6D6F71"/>
                    </a:solidFill>
                    <a:latin typeface="Cambria Math" panose="02040503050406030204" pitchFamily="18" charset="0"/>
                    <a:cs typeface="+mn-ea"/>
                  </a:rPr>
                  <a:t>𝑙_(𝐾−1)</a:t>
                </a:r>
                <a:r>
                  <a:rPr lang="en-US" altLang="zh-CN" sz="1200" b="0" i="0" dirty="0" smtClean="0">
                    <a:solidFill>
                      <a:srgbClr val="6D6F71"/>
                    </a:solidFill>
                    <a:latin typeface="Cambria Math" panose="02040503050406030204" pitchFamily="18" charset="0"/>
                    <a:cs typeface="+mn-ea"/>
                  </a:rPr>
                  <a:t>  𝑚𝑜𝑑 2)</a:t>
                </a:r>
                <a:r>
                  <a:rPr lang="en-US" altLang="zh-CN" sz="1200" kern="1200" dirty="0" smtClean="0">
                    <a:solidFill>
                      <a:srgbClr val="6D6F71"/>
                    </a:solidFill>
                    <a:latin typeface="+mj-ea"/>
                    <a:ea typeface="等线" pitchFamily="2" charset="-122"/>
                    <a:cs typeface="+mn-ea"/>
                  </a:rPr>
                  <a:t>.</a:t>
                </a:r>
                <a:endParaRPr lang="en-US" altLang="zh-CN" sz="1200" kern="1200" dirty="0" smtClean="0">
                  <a:solidFill>
                    <a:srgbClr val="6D6F71"/>
                  </a:solidFill>
                  <a:latin typeface="+mj-ea"/>
                  <a:ea typeface="等线" pitchFamily="2" charset="-122"/>
                  <a:cs typeface="+mn-ea"/>
                </a:endParaRPr>
              </a:p>
              <a:p>
                <a:r>
                  <a:rPr lang="en-US" altLang="zh-CN" b="1" i="0" dirty="0">
                    <a:solidFill>
                      <a:srgbClr val="6D6F71"/>
                    </a:solidFill>
                    <a:latin typeface="Cambria Math" panose="02040503050406030204" pitchFamily="18" charset="0"/>
                    <a:cs typeface="+mn-ea"/>
                  </a:rPr>
                  <a:t>𝑳</a:t>
                </a:r>
                <a:r>
                  <a:rPr lang="en-US" altLang="zh-CN" b="1" i="0" dirty="0" smtClean="0">
                    <a:solidFill>
                      <a:srgbClr val="6D6F71"/>
                    </a:solidFill>
                    <a:latin typeface="Cambria Math" panose="02040503050406030204" pitchFamily="18" charset="0"/>
                    <a:cs typeface="+mn-ea"/>
                  </a:rPr>
                  <a:t>^</a:t>
                </a:r>
                <a:r>
                  <a:rPr lang="en-US" altLang="zh-CN" b="1" i="0" dirty="0">
                    <a:solidFill>
                      <a:srgbClr val="6D6F71"/>
                    </a:solidFill>
                    <a:latin typeface="Cambria Math" panose="02040503050406030204" pitchFamily="18" charset="0"/>
                    <a:cs typeface="+mn-ea"/>
                  </a:rPr>
                  <a:t>′</a:t>
                </a:r>
                <a:r>
                  <a:rPr lang="en-US" dirty="0" smtClean="0"/>
                  <a:t> </a:t>
                </a:r>
                <a:r>
                  <a:rPr lang="en-US" dirty="0" smtClean="0">
                    <a:solidFill>
                      <a:srgbClr val="6D6F71"/>
                    </a:solidFill>
                    <a:latin typeface="+mj-ea"/>
                    <a:cs typeface="+mn-ea"/>
                  </a:rPr>
                  <a:t>is a short request on </a:t>
                </a:r>
                <a:r>
                  <a:rPr lang="en-US" i="0" dirty="0" smtClean="0">
                    <a:solidFill>
                      <a:srgbClr val="6D6F71"/>
                    </a:solidFill>
                    <a:latin typeface="Cambria Math" panose="02040503050406030204" pitchFamily="18" charset="0"/>
                    <a:cs typeface="+mn-ea"/>
                  </a:rPr>
                  <a:t>𝐾−1</a:t>
                </a:r>
                <a:r>
                  <a:rPr lang="en-US" dirty="0" smtClean="0">
                    <a:solidFill>
                      <a:srgbClr val="6D6F71"/>
                    </a:solidFill>
                    <a:latin typeface="+mj-ea"/>
                    <a:cs typeface="+mn-ea"/>
                  </a:rPr>
                  <a:t> inputs, thus </a:t>
                </a:r>
                <a:r>
                  <a:rPr lang="en-US" altLang="zh-CN" b="0" i="0" dirty="0" smtClean="0">
                    <a:solidFill>
                      <a:srgbClr val="6D6F71"/>
                    </a:solidFill>
                    <a:latin typeface="Cambria Math" panose="02040503050406030204" pitchFamily="18" charset="0"/>
                    <a:cs typeface="+mn-ea"/>
                  </a:rPr>
                  <a:t>2</a:t>
                </a:r>
                <a:r>
                  <a:rPr lang="en-US" altLang="zh-CN" b="1" i="0" dirty="0">
                    <a:solidFill>
                      <a:srgbClr val="6D6F71"/>
                    </a:solidFill>
                    <a:latin typeface="Cambria Math" panose="02040503050406030204" pitchFamily="18" charset="0"/>
                    <a:cs typeface="+mn-ea"/>
                  </a:rPr>
                  <a:t>𝑳^′</a:t>
                </a:r>
                <a:r>
                  <a:rPr lang="en-US" dirty="0" smtClean="0">
                    <a:solidFill>
                      <a:srgbClr val="6D6F71"/>
                    </a:solidFill>
                    <a:latin typeface="+mj-ea"/>
                    <a:cs typeface="+mn-ea"/>
                  </a:rPr>
                  <a:t> can be solved on </a:t>
                </a:r>
                <a:r>
                  <a:rPr lang="en-US" i="0" dirty="0" smtClean="0">
                    <a:solidFill>
                      <a:srgbClr val="6D6F71"/>
                    </a:solidFill>
                    <a:latin typeface="Cambria Math" panose="02040503050406030204" pitchFamily="18" charset="0"/>
                    <a:cs typeface="+mn-ea"/>
                  </a:rPr>
                  <a:t>𝐾</a:t>
                </a:r>
                <a:r>
                  <a:rPr lang="en-US" dirty="0" smtClean="0">
                    <a:solidFill>
                      <a:srgbClr val="6D6F71"/>
                    </a:solidFill>
                    <a:latin typeface="+mj-ea"/>
                    <a:cs typeface="+mn-ea"/>
                  </a:rPr>
                  <a:t> inputs.</a:t>
                </a:r>
              </a:p>
              <a:p>
                <a:r>
                  <a:rPr lang="en-US" altLang="zh-CN" b="1" i="0" dirty="0">
                    <a:solidFill>
                      <a:srgbClr val="6D6F71"/>
                    </a:solidFill>
                    <a:latin typeface="Cambria Math" panose="02040503050406030204" pitchFamily="18" charset="0"/>
                    <a:cs typeface="+mn-ea"/>
                  </a:rPr>
                  <a:t>𝑳^′′′</a:t>
                </a:r>
                <a:r>
                  <a:rPr lang="en-US" dirty="0" smtClean="0">
                    <a:solidFill>
                      <a:srgbClr val="6D6F71"/>
                    </a:solidFill>
                    <a:latin typeface="+mj-ea"/>
                    <a:cs typeface="+mn-ea"/>
                  </a:rPr>
                  <a:t> can be solved with singletons.</a:t>
                </a:r>
              </a:p>
              <a:p>
                <a:r>
                  <a:rPr lang="en-US" dirty="0" smtClean="0">
                    <a:solidFill>
                      <a:srgbClr val="6D6F71"/>
                    </a:solidFill>
                    <a:latin typeface="+mj-ea"/>
                    <a:cs typeface="+mn-ea"/>
                  </a:rPr>
                  <a:t>Similar to the Lemma 7,</a:t>
                </a:r>
              </a:p>
              <a:p>
                <a:r>
                  <a:rPr lang="en-US" altLang="zh-CN" b="1" i="0" dirty="0">
                    <a:solidFill>
                      <a:srgbClr val="6D6F71"/>
                    </a:solidFill>
                    <a:latin typeface="Cambria Math" panose="02040503050406030204" pitchFamily="18" charset="0"/>
                    <a:cs typeface="+mn-ea"/>
                  </a:rPr>
                  <a:t>𝑳^′′</a:t>
                </a:r>
                <a:r>
                  <a:rPr lang="en-US" dirty="0" smtClean="0">
                    <a:solidFill>
                      <a:srgbClr val="6D6F71"/>
                    </a:solidFill>
                    <a:latin typeface="+mj-ea"/>
                    <a:cs typeface="+mn-ea"/>
                  </a:rPr>
                  <a:t> can be solved by </a:t>
                </a:r>
                <a:r>
                  <a:rPr lang="en-US" altLang="zh-CN" i="0" dirty="0">
                    <a:solidFill>
                      <a:srgbClr val="6D6F71"/>
                    </a:solidFill>
                    <a:latin typeface="Cambria Math" panose="02040503050406030204" pitchFamily="18" charset="0"/>
                    <a:cs typeface="+mn-ea"/>
                  </a:rPr>
                  <a:t>𝑙_0</a:t>
                </a:r>
                <a:r>
                  <a:rPr lang="en-US" dirty="0" smtClean="0">
                    <a:solidFill>
                      <a:srgbClr val="6D6F71"/>
                    </a:solidFill>
                    <a:latin typeface="+mj-ea"/>
                    <a:cs typeface="+mn-ea"/>
                  </a:rPr>
                  <a:t> pairs</a:t>
                </a:r>
                <a:r>
                  <a:rPr lang="en-US" dirty="0" smtClean="0">
                    <a:solidFill>
                      <a:srgbClr val="6D6F71"/>
                    </a:solidFill>
                    <a:latin typeface="+mj-ea"/>
                    <a:cs typeface="+mn-ea"/>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6D6F71"/>
                    </a:solidFill>
                    <a:latin typeface="+mj-ea"/>
                    <a:cs typeface="+mn-ea"/>
                  </a:rPr>
                  <a:t>So The above proof is the recursive algorithm to find the solution.</a:t>
                </a:r>
              </a:p>
              <a:p>
                <a:endParaRPr lang="en-US" dirty="0" smtClean="0">
                  <a:solidFill>
                    <a:srgbClr val="6D6F71"/>
                  </a:solidFill>
                  <a:latin typeface="+mj-ea"/>
                  <a:cs typeface="+mn-ea"/>
                </a:endParaRPr>
              </a:p>
              <a:p>
                <a:endParaRPr lang="en-US" altLang="zh-CN" sz="1200" kern="1200" dirty="0" smtClean="0">
                  <a:solidFill>
                    <a:srgbClr val="6D6F71"/>
                  </a:solidFill>
                  <a:latin typeface="+mj-ea"/>
                  <a:ea typeface="等线" pitchFamily="2" charset="-122"/>
                  <a:cs typeface="+mn-ea"/>
                </a:endParaRPr>
              </a:p>
              <a:p>
                <a:endParaRPr lang="en-US" dirty="0"/>
              </a:p>
            </p:txBody>
          </p:sp>
        </mc:Fallback>
      </mc:AlternateContent>
      <p:sp>
        <p:nvSpPr>
          <p:cNvPr id="4" name="Slide Number Placeholder 3"/>
          <p:cNvSpPr>
            <a:spLocks noGrp="1"/>
          </p:cNvSpPr>
          <p:nvPr>
            <p:ph type="sldNum" sz="quarter" idx="10"/>
          </p:nvPr>
        </p:nvSpPr>
        <p:spPr/>
        <p:txBody>
          <a:bodyPr/>
          <a:lstStyle/>
          <a:p>
            <a:fld id="{CD098CBC-D809-4BE7-AD77-1FC92445F1E3}" type="slidenum">
              <a:rPr lang="zh-CN" altLang="en-US" smtClean="0"/>
              <a:pPr/>
              <a:t>20</a:t>
            </a:fld>
            <a:endParaRPr lang="zh-CN" altLang="en-US"/>
          </a:p>
        </p:txBody>
      </p:sp>
    </p:spTree>
    <p:extLst>
      <p:ext uri="{BB962C8B-B14F-4D97-AF65-F5344CB8AC3E}">
        <p14:creationId xmlns:p14="http://schemas.microsoft.com/office/powerpoint/2010/main" val="3863601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Here is an example of </a:t>
                </a:r>
                <a:r>
                  <a:rPr lang="en-US" dirty="0" smtClean="0">
                    <a:solidFill>
                      <a:srgbClr val="6D6F71"/>
                    </a:solidFill>
                    <a:latin typeface="+mj-ea"/>
                    <a:cs typeface="+mn-ea"/>
                  </a:rPr>
                  <a:t>recursive algorithm,</a:t>
                </a:r>
                <a:r>
                  <a:rPr lang="en-US" baseline="0" dirty="0" smtClean="0">
                    <a:solidFill>
                      <a:srgbClr val="6D6F71"/>
                    </a:solidFill>
                    <a:latin typeface="+mj-ea"/>
                    <a:cs typeface="+mn-ea"/>
                  </a:rPr>
                  <a:t> for a request </a:t>
                </a:r>
                <a14:m>
                  <m:oMath xmlns:m="http://schemas.openxmlformats.org/officeDocument/2006/math">
                    <m:r>
                      <a:rPr lang="en-US" altLang="zh-CN" sz="1200" b="1" i="1" dirty="0" smtClean="0">
                        <a:solidFill>
                          <a:srgbClr val="6D6F71"/>
                        </a:solidFill>
                        <a:latin typeface="Cambria Math" panose="02040503050406030204" pitchFamily="18" charset="0"/>
                        <a:cs typeface="+mn-ea"/>
                      </a:rPr>
                      <m:t>𝑳</m:t>
                    </m:r>
                    <m:r>
                      <a:rPr lang="en-US" altLang="zh-CN" sz="1200" i="1" dirty="0" smtClean="0">
                        <a:solidFill>
                          <a:srgbClr val="6D6F71"/>
                        </a:solidFill>
                        <a:latin typeface="Cambria Math" panose="02040503050406030204" pitchFamily="18" charset="0"/>
                        <a:cs typeface="+mn-ea"/>
                      </a:rPr>
                      <m:t>=</m:t>
                    </m:r>
                    <m:d>
                      <m:dPr>
                        <m:ctrlPr>
                          <a:rPr lang="en-US" altLang="zh-CN" sz="1200" b="0" i="1" dirty="0" smtClean="0">
                            <a:solidFill>
                              <a:srgbClr val="6D6F71"/>
                            </a:solidFill>
                            <a:latin typeface="Cambria Math" panose="02040503050406030204" pitchFamily="18" charset="0"/>
                            <a:cs typeface="+mn-ea"/>
                          </a:rPr>
                        </m:ctrlPr>
                      </m:dPr>
                      <m:e>
                        <m:r>
                          <a:rPr lang="en-US" altLang="zh-CN" sz="1200" b="0" i="0" dirty="0" smtClean="0">
                            <a:solidFill>
                              <a:srgbClr val="6D6F71"/>
                            </a:solidFill>
                            <a:latin typeface="Cambria Math" panose="02040503050406030204" pitchFamily="18" charset="0"/>
                            <a:cs typeface="+mn-ea"/>
                          </a:rPr>
                          <m:t>62, 59, 58, 55, 51, 50, 49, 45, 42, 41</m:t>
                        </m:r>
                      </m:e>
                    </m:d>
                  </m:oMath>
                </a14:m>
                <a:r>
                  <a:rPr lang="en-US" dirty="0" smtClean="0"/>
                  <a:t>, we first split is into L1, L2 and L3, L1 can be recovered from the</a:t>
                </a:r>
                <a:r>
                  <a:rPr lang="en-US" baseline="0" dirty="0" smtClean="0"/>
                  <a:t> connection of two group, L3 can be recovered from singletons, now we generate L2 prime is larger than L2, means that if we can solve L2 prime, and we can solve L2, we split L2 prime to L4 and L5, L4 can be recovered from the connections and L5 is in K less than 8 case, we can reconstruct it by computer search.</a:t>
                </a:r>
                <a:endParaRPr lang="en-US" dirty="0"/>
              </a:p>
            </p:txBody>
          </p:sp>
        </mc:Choice>
        <mc:Fallback xmlns="">
          <p:sp>
            <p:nvSpPr>
              <p:cNvPr id="3" name="Notes Placeholder 2"/>
              <p:cNvSpPr>
                <a:spLocks noGrp="1"/>
              </p:cNvSpPr>
              <p:nvPr>
                <p:ph type="body" idx="1"/>
              </p:nvPr>
            </p:nvSpPr>
            <p:spPr/>
            <p:txBody>
              <a:bodyPr/>
              <a:lstStyle/>
              <a:p>
                <a:r>
                  <a:rPr lang="en-US" dirty="0" smtClean="0"/>
                  <a:t>Here is an example of </a:t>
                </a:r>
                <a:r>
                  <a:rPr lang="en-US" dirty="0" smtClean="0">
                    <a:solidFill>
                      <a:srgbClr val="6D6F71"/>
                    </a:solidFill>
                    <a:latin typeface="+mj-ea"/>
                    <a:cs typeface="+mn-ea"/>
                  </a:rPr>
                  <a:t>recursive algorithm,</a:t>
                </a:r>
                <a:r>
                  <a:rPr lang="en-US" baseline="0" dirty="0" smtClean="0">
                    <a:solidFill>
                      <a:srgbClr val="6D6F71"/>
                    </a:solidFill>
                    <a:latin typeface="+mj-ea"/>
                    <a:cs typeface="+mn-ea"/>
                  </a:rPr>
                  <a:t> for a request </a:t>
                </a:r>
                <a:r>
                  <a:rPr lang="en-US" altLang="zh-CN" sz="1200" b="1" i="0" dirty="0" smtClean="0">
                    <a:solidFill>
                      <a:srgbClr val="6D6F71"/>
                    </a:solidFill>
                    <a:latin typeface="Cambria Math" panose="02040503050406030204" pitchFamily="18" charset="0"/>
                    <a:cs typeface="+mn-ea"/>
                  </a:rPr>
                  <a:t>𝑳</a:t>
                </a:r>
                <a:r>
                  <a:rPr lang="en-US" altLang="zh-CN" sz="1200" i="0" dirty="0" smtClean="0">
                    <a:solidFill>
                      <a:srgbClr val="6D6F71"/>
                    </a:solidFill>
                    <a:latin typeface="Cambria Math" panose="02040503050406030204" pitchFamily="18" charset="0"/>
                    <a:cs typeface="+mn-ea"/>
                  </a:rPr>
                  <a:t>=</a:t>
                </a:r>
                <a:r>
                  <a:rPr lang="en-US" altLang="zh-CN" sz="1200" b="0" i="0" dirty="0" smtClean="0">
                    <a:solidFill>
                      <a:srgbClr val="6D6F71"/>
                    </a:solidFill>
                    <a:latin typeface="Cambria Math" panose="02040503050406030204" pitchFamily="18" charset="0"/>
                    <a:cs typeface="+mn-ea"/>
                  </a:rPr>
                  <a:t>(62, 59, 58, 55, 51, 50, 49, 45, 42, 41)</a:t>
                </a:r>
                <a:r>
                  <a:rPr lang="en-US" dirty="0" smtClean="0"/>
                  <a:t>, we first split is into L1, L2 and L3, L1 can be recovered from the</a:t>
                </a:r>
                <a:r>
                  <a:rPr lang="en-US" baseline="0" dirty="0" smtClean="0"/>
                  <a:t> connection of two group, L3 can be recovered from singletons, now we generate L2 prime is larger than L2, means that if we can solve L2 prime, and we can solve L2, we split L2 prime to L4 and L5, L4 can be recovered from the connections and L5 is in K less than 8 case, we can reconstruct it by computer search.</a:t>
                </a:r>
                <a:endParaRPr lang="en-US" dirty="0"/>
              </a:p>
            </p:txBody>
          </p:sp>
        </mc:Fallback>
      </mc:AlternateContent>
      <p:sp>
        <p:nvSpPr>
          <p:cNvPr id="4" name="Slide Number Placeholder 3"/>
          <p:cNvSpPr>
            <a:spLocks noGrp="1"/>
          </p:cNvSpPr>
          <p:nvPr>
            <p:ph type="sldNum" sz="quarter" idx="10"/>
          </p:nvPr>
        </p:nvSpPr>
        <p:spPr/>
        <p:txBody>
          <a:bodyPr/>
          <a:lstStyle/>
          <a:p>
            <a:fld id="{CD098CBC-D809-4BE7-AD77-1FC92445F1E3}" type="slidenum">
              <a:rPr lang="zh-CN" altLang="en-US" smtClean="0"/>
              <a:pPr/>
              <a:t>21</a:t>
            </a:fld>
            <a:endParaRPr lang="zh-CN" altLang="en-US"/>
          </a:p>
        </p:txBody>
      </p:sp>
    </p:spTree>
    <p:extLst>
      <p:ext uri="{BB962C8B-B14F-4D97-AF65-F5344CB8AC3E}">
        <p14:creationId xmlns:p14="http://schemas.microsoft.com/office/powerpoint/2010/main" val="2666331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z="1200" kern="1200" dirty="0" smtClean="0">
                <a:solidFill>
                  <a:schemeClr val="tx1"/>
                </a:solidFill>
                <a:effectLst/>
                <a:latin typeface="等线" pitchFamily="2" charset="-122"/>
                <a:ea typeface="等线" pitchFamily="2" charset="-122"/>
                <a:cs typeface="+mn-cs"/>
              </a:rPr>
              <a:t>Ok, that’s all my presentation, thanks for your attention.</a:t>
            </a:r>
            <a:endParaRPr lang="en-US" sz="1200" kern="1200" dirty="0">
              <a:solidFill>
                <a:schemeClr val="tx1"/>
              </a:solidFill>
              <a:effectLst/>
              <a:latin typeface="等线" pitchFamily="2" charset="-122"/>
              <a:ea typeface="等线" pitchFamily="2" charset="-122"/>
              <a:cs typeface="+mn-cs"/>
            </a:endParaRPr>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C0E3FD98-2466-4BD2-80AA-C1849567B4D9}" type="slidenum">
              <a:rPr lang="zh-CN" altLang="en-US">
                <a:latin typeface="等线" pitchFamily="2" charset="-122"/>
                <a:ea typeface="等线" pitchFamily="2" charset="-122"/>
              </a:rPr>
              <a:pPr/>
              <a:t>22</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682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dirty="0" smtClean="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DC96BD6E-D0C1-49F6-939E-54136AE70191}" type="slidenum">
              <a:rPr lang="zh-CN" altLang="en-US">
                <a:latin typeface="等线" pitchFamily="2" charset="-122"/>
                <a:ea typeface="等线" pitchFamily="2" charset="-122"/>
              </a:rPr>
              <a:pPr/>
              <a:t>3</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81340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dirty="0" smtClean="0"/>
              <a:t>Ok, First of all, consider</a:t>
            </a:r>
            <a:r>
              <a:rPr lang="en-US" altLang="zh-CN" baseline="0" dirty="0" smtClean="0"/>
              <a:t> there are two servers in the data center, the data center wishes to store the input data A and B, </a:t>
            </a:r>
          </a:p>
          <a:p>
            <a:r>
              <a:rPr lang="en-US" altLang="zh-CN" baseline="0" dirty="0" smtClean="0"/>
              <a:t>The naïve approach is to store each data in each server, when one of the data A or B is being requested, the corresponding server can respond with its stored data. In our real applications, we wish that the output data here is A and B with probability 50 percent, respectively. </a:t>
            </a:r>
            <a:endParaRPr lang="zh-CN" altLang="en-US" dirty="0" smtClean="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DC96BD6E-D0C1-49F6-939E-54136AE70191}" type="slidenum">
              <a:rPr lang="zh-CN" altLang="en-US">
                <a:latin typeface="等线" pitchFamily="2" charset="-122"/>
                <a:ea typeface="等线" pitchFamily="2" charset="-122"/>
              </a:rPr>
              <a:pPr/>
              <a:t>4</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4237449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dirty="0" smtClean="0"/>
              <a:t>However, the shortcoming of the above approach is,</a:t>
            </a:r>
            <a:r>
              <a:rPr lang="en-US" altLang="zh-CN" baseline="0" dirty="0" smtClean="0"/>
              <a:t> the output data can sometimes always are from server A, and server can’t support the request more than once due to the limit of the performance, here we can consider the consequence of multi-request is denial of service attack, that is, the attacker used to request from the server for multi times and the server doesn’t have the resources to respond to other requests.</a:t>
            </a:r>
            <a:endParaRPr lang="en-US" altLang="zh-CN" dirty="0" smtClean="0"/>
          </a:p>
          <a:p>
            <a:r>
              <a:rPr lang="en-US" altLang="zh-CN" dirty="0" smtClean="0"/>
              <a:t>Think</a:t>
            </a:r>
            <a:r>
              <a:rPr lang="en-US" altLang="zh-CN" baseline="0" dirty="0" smtClean="0"/>
              <a:t> about another case, if the server A is broken, the data A can’t be restored forever, which is unacceptable in real applications.</a:t>
            </a:r>
            <a:endParaRPr lang="en-US" altLang="zh-CN" dirty="0" smtClean="0"/>
          </a:p>
          <a:p>
            <a:endParaRPr lang="zh-CN" altLang="en-US" dirty="0" smtClean="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DC96BD6E-D0C1-49F6-939E-54136AE70191}" type="slidenum">
              <a:rPr lang="zh-CN" altLang="en-US">
                <a:latin typeface="等线" pitchFamily="2" charset="-122"/>
                <a:ea typeface="等线" pitchFamily="2" charset="-122"/>
              </a:rPr>
              <a:pPr/>
              <a:t>5</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355540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dirty="0" smtClean="0"/>
              <a:t>Now, we consider</a:t>
            </a:r>
            <a:r>
              <a:rPr lang="en-US" altLang="zh-CN" baseline="0" dirty="0" smtClean="0"/>
              <a:t> a novel approach, we</a:t>
            </a:r>
            <a:r>
              <a:rPr lang="en-US" altLang="zh-CN" dirty="0" smtClean="0"/>
              <a:t> put two data sets into three servers, and we use plus to demonstrate the XOR calculations for binary data. In this case, the data</a:t>
            </a:r>
            <a:r>
              <a:rPr lang="en-US" altLang="zh-CN" baseline="0" dirty="0" smtClean="0"/>
              <a:t> center can respond with request A in two different ways, one if from server A directly, we will call this as singletons. Another method is respond with the data from other two servers, B and A plus B, so the client can do the XOR calculation for A and A plus B to get A. As illustrated here.</a:t>
            </a:r>
            <a:endParaRPr lang="en-US" altLang="zh-CN" dirty="0" smtClean="0"/>
          </a:p>
          <a:p>
            <a:endParaRPr lang="zh-CN" altLang="en-US" dirty="0" smtClean="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DC96BD6E-D0C1-49F6-939E-54136AE70191}" type="slidenum">
              <a:rPr lang="zh-CN" altLang="en-US">
                <a:latin typeface="等线" pitchFamily="2" charset="-122"/>
                <a:ea typeface="等线" pitchFamily="2" charset="-122"/>
              </a:rPr>
              <a:pPr/>
              <a:t>6</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4145057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dirty="0" smtClean="0"/>
              <a:t>Here is an example, when</a:t>
            </a:r>
            <a:r>
              <a:rPr lang="en-US" altLang="zh-CN" baseline="0" dirty="0" smtClean="0"/>
              <a:t> A is equals to 10, B is 01, and A plus B is 11, so we can respond A with one zero, or we respond with 01 and 11, so that 10 can be obtained from 01 plus 11. OK, any questions so far.</a:t>
            </a:r>
            <a:endParaRPr lang="en-US" altLang="zh-CN" dirty="0" smtClean="0"/>
          </a:p>
          <a:p>
            <a:endParaRPr lang="zh-CN" altLang="en-US" dirty="0" smtClean="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DC96BD6E-D0C1-49F6-939E-54136AE70191}" type="slidenum">
              <a:rPr lang="zh-CN" altLang="en-US">
                <a:latin typeface="等线" pitchFamily="2" charset="-122"/>
                <a:ea typeface="等线" pitchFamily="2" charset="-122"/>
              </a:rPr>
              <a:pPr/>
              <a:t>7</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439649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dirty="0" smtClean="0"/>
              <a:t>Ok,</a:t>
            </a:r>
            <a:r>
              <a:rPr lang="en-US" altLang="zh-CN" baseline="0" dirty="0" smtClean="0"/>
              <a:t> there are actually multiple constructions in Data center, that is, when comes into data, how to construct the stored data in data server, like we illustrated, there are A, B data, we construct A, B, and A+B, and store these data in the data server, here is the problem, which is exactly this paper going to answer. How to Construct switch codes solving arbitrary requests and having max query size 2.</a:t>
            </a:r>
            <a:endParaRPr lang="en-US" altLang="zh-CN" dirty="0" smtClean="0"/>
          </a:p>
          <a:p>
            <a:endParaRPr lang="zh-CN" altLang="en-US" dirty="0" smtClean="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DC96BD6E-D0C1-49F6-939E-54136AE70191}" type="slidenum">
              <a:rPr lang="zh-CN" altLang="en-US">
                <a:latin typeface="等线" pitchFamily="2" charset="-122"/>
                <a:ea typeface="等线" pitchFamily="2" charset="-122"/>
              </a:rPr>
              <a:pPr/>
              <a:t>8</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464234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dirty="0" smtClean="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fld id="{DC96BD6E-D0C1-49F6-939E-54136AE70191}" type="slidenum">
              <a:rPr lang="zh-CN" altLang="en-US">
                <a:latin typeface="等线" pitchFamily="2" charset="-122"/>
                <a:ea typeface="等线" pitchFamily="2" charset="-122"/>
              </a:rPr>
              <a:pPr/>
              <a:t>9</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475662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2674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9223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99217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8202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17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32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812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415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8" name="矩形 7"/>
          <p:cNvSpPr/>
          <p:nvPr userDrawn="1"/>
        </p:nvSpPr>
        <p:spPr>
          <a:xfrm>
            <a:off x="8712796" y="3706975"/>
            <a:ext cx="775136" cy="230832"/>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eaLnBrk="1" fontAlgn="auto" hangingPunct="1">
              <a:spcBef>
                <a:spcPts val="0"/>
              </a:spcBef>
              <a:spcAft>
                <a:spcPts val="0"/>
              </a:spcAft>
            </a:pPr>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eaLnBrk="1" fontAlgn="auto" hangingPunct="1">
              <a:spcBef>
                <a:spcPts val="0"/>
              </a:spcBef>
              <a:spcAft>
                <a:spcPts val="0"/>
              </a:spcAft>
            </a:pPr>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eaLnBrk="1" fontAlgn="auto" hangingPunct="1">
              <a:spcBef>
                <a:spcPts val="0"/>
              </a:spcBef>
              <a:spcAft>
                <a:spcPts val="0"/>
              </a:spcAft>
            </a:pPr>
            <a:r>
              <a:rPr lang="en-US" altLang="zh-CN" sz="100" dirty="0">
                <a:solidFill>
                  <a:prstClr val="white"/>
                </a:solidFill>
                <a:latin typeface="Calibri"/>
                <a:ea typeface="宋体"/>
              </a:rPr>
              <a:t> </a:t>
            </a:r>
          </a:p>
        </p:txBody>
      </p:sp>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678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1497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04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extLst>
      <p:ext uri="{BB962C8B-B14F-4D97-AF65-F5344CB8AC3E}">
        <p14:creationId xmlns:p14="http://schemas.microsoft.com/office/powerpoint/2010/main" val="146875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extLst>
      <p:ext uri="{BB962C8B-B14F-4D97-AF65-F5344CB8AC3E}">
        <p14:creationId xmlns:p14="http://schemas.microsoft.com/office/powerpoint/2010/main" val="198983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712" r:id="rId8"/>
    <p:sldLayoutId id="2147483713" r:id="rId9"/>
    <p:sldLayoutId id="2147483697" r:id="rId10"/>
    <p:sldLayoutId id="2147483698" r:id="rId11"/>
    <p:sldLayoutId id="2147483699" r:id="rId12"/>
    <p:sldLayoutId id="2147483700" r:id="rId13"/>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Arial" pitchFamily="34" charset="0"/>
          <a:ea typeface="微软雅黑" pitchFamily="34" charset="-122"/>
        </a:defRPr>
      </a:lvl6pPr>
      <a:lvl7pPr marL="914400" algn="l" rtl="0" fontAlgn="base">
        <a:lnSpc>
          <a:spcPct val="90000"/>
        </a:lnSpc>
        <a:spcBef>
          <a:spcPct val="0"/>
        </a:spcBef>
        <a:spcAft>
          <a:spcPct val="0"/>
        </a:spcAft>
        <a:defRPr sz="4400">
          <a:solidFill>
            <a:schemeClr val="tx1"/>
          </a:solidFill>
          <a:latin typeface="Arial" pitchFamily="34" charset="0"/>
          <a:ea typeface="微软雅黑" pitchFamily="34" charset="-122"/>
        </a:defRPr>
      </a:lvl7pPr>
      <a:lvl8pPr marL="1371600" algn="l" rtl="0" fontAlgn="base">
        <a:lnSpc>
          <a:spcPct val="90000"/>
        </a:lnSpc>
        <a:spcBef>
          <a:spcPct val="0"/>
        </a:spcBef>
        <a:spcAft>
          <a:spcPct val="0"/>
        </a:spcAft>
        <a:defRPr sz="4400">
          <a:solidFill>
            <a:schemeClr val="tx1"/>
          </a:solidFill>
          <a:latin typeface="Arial" pitchFamily="34" charset="0"/>
          <a:ea typeface="微软雅黑" pitchFamily="34" charset="-122"/>
        </a:defRPr>
      </a:lvl8pPr>
      <a:lvl9pPr marL="1828800" algn="l" rtl="0" fontAlgn="base">
        <a:lnSpc>
          <a:spcPct val="90000"/>
        </a:lnSpc>
        <a:spcBef>
          <a:spcPct val="0"/>
        </a:spcBef>
        <a:spcAft>
          <a:spcPct val="0"/>
        </a:spcAft>
        <a:defRPr sz="4400">
          <a:solidFill>
            <a:schemeClr val="tx1"/>
          </a:solidFill>
          <a:latin typeface="Arial" pitchFamily="34" charset="0"/>
          <a:ea typeface="微软雅黑" pitchFamily="34"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6.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6.pn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1897693" y="3449638"/>
            <a:ext cx="8160707"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000" dirty="0" err="1" smtClean="0">
                <a:solidFill>
                  <a:schemeClr val="tx2">
                    <a:lumMod val="50000"/>
                  </a:schemeClr>
                </a:solidFill>
                <a:latin typeface="Times New Roman" charset="0"/>
                <a:ea typeface="Times New Roman" charset="0"/>
                <a:cs typeface="Times New Roman" charset="0"/>
              </a:rPr>
              <a:t>Zhiying</a:t>
            </a:r>
            <a:r>
              <a:rPr lang="en-US" altLang="zh-CN" sz="2000" dirty="0" smtClean="0">
                <a:solidFill>
                  <a:schemeClr val="tx2">
                    <a:lumMod val="50000"/>
                  </a:schemeClr>
                </a:solidFill>
                <a:latin typeface="Times New Roman" charset="0"/>
                <a:ea typeface="Times New Roman" charset="0"/>
                <a:cs typeface="Times New Roman" charset="0"/>
              </a:rPr>
              <a:t> Wang, Han Mao </a:t>
            </a:r>
            <a:r>
              <a:rPr lang="en-US" altLang="zh-CN" sz="2000" dirty="0" err="1" smtClean="0">
                <a:solidFill>
                  <a:schemeClr val="tx2">
                    <a:lumMod val="50000"/>
                  </a:schemeClr>
                </a:solidFill>
                <a:latin typeface="Times New Roman" charset="0"/>
                <a:ea typeface="Times New Roman" charset="0"/>
                <a:cs typeface="Times New Roman" charset="0"/>
              </a:rPr>
              <a:t>Kiah</a:t>
            </a:r>
            <a:r>
              <a:rPr lang="en-US" altLang="zh-CN" sz="2000" dirty="0" smtClean="0">
                <a:solidFill>
                  <a:schemeClr val="tx2">
                    <a:lumMod val="50000"/>
                  </a:schemeClr>
                </a:solidFill>
                <a:latin typeface="Times New Roman" charset="0"/>
                <a:ea typeface="Times New Roman" charset="0"/>
                <a:cs typeface="Times New Roman" charset="0"/>
              </a:rPr>
              <a:t>, Yuval Cassuto</a:t>
            </a:r>
          </a:p>
          <a:p>
            <a:pPr algn="ctr" eaLnBrk="1" hangingPunct="1">
              <a:buFont typeface="Arial" panose="020B0604020202020204" pitchFamily="34" charset="0"/>
              <a:buNone/>
              <a:defRPr/>
            </a:pPr>
            <a:r>
              <a:rPr lang="en-US" altLang="zh-CN" sz="2400" b="1" dirty="0" smtClean="0">
                <a:solidFill>
                  <a:schemeClr val="tx2">
                    <a:lumMod val="50000"/>
                  </a:schemeClr>
                </a:solidFill>
                <a:latin typeface="Times New Roman" charset="0"/>
                <a:ea typeface="Times New Roman" charset="0"/>
                <a:cs typeface="Times New Roman" charset="0"/>
              </a:rPr>
              <a:t>Presenter</a:t>
            </a:r>
            <a:r>
              <a:rPr lang="en-US" altLang="zh-CN" sz="2400" dirty="0" smtClean="0">
                <a:solidFill>
                  <a:schemeClr val="tx2">
                    <a:lumMod val="50000"/>
                  </a:schemeClr>
                </a:solidFill>
                <a:latin typeface="Times New Roman" charset="0"/>
                <a:ea typeface="Times New Roman" charset="0"/>
                <a:cs typeface="Times New Roman" charset="0"/>
              </a:rPr>
              <a:t>: Junming Ke</a:t>
            </a:r>
          </a:p>
          <a:p>
            <a:pPr algn="ctr" eaLnBrk="1" hangingPunct="1">
              <a:buFont typeface="Arial" panose="020B0604020202020204" pitchFamily="34" charset="0"/>
              <a:buNone/>
              <a:defRPr/>
            </a:pPr>
            <a:r>
              <a:rPr lang="en-US" altLang="zh-CN" sz="2400" dirty="0" smtClean="0">
                <a:solidFill>
                  <a:schemeClr val="tx2">
                    <a:lumMod val="50000"/>
                  </a:schemeClr>
                </a:solidFill>
                <a:latin typeface="Times New Roman" charset="0"/>
                <a:ea typeface="Times New Roman" charset="0"/>
                <a:cs typeface="Times New Roman" charset="0"/>
              </a:rPr>
              <a:t>junming.ke@ut.ee</a:t>
            </a:r>
          </a:p>
        </p:txBody>
      </p:sp>
      <p:sp>
        <p:nvSpPr>
          <p:cNvPr id="6" name="文本框 2"/>
          <p:cNvSpPr txBox="1">
            <a:spLocks noChangeArrowheads="1"/>
          </p:cNvSpPr>
          <p:nvPr/>
        </p:nvSpPr>
        <p:spPr bwMode="auto">
          <a:xfrm>
            <a:off x="1157349" y="1868804"/>
            <a:ext cx="9817099"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b="1" dirty="0">
                <a:solidFill>
                  <a:schemeClr val="tx1">
                    <a:lumMod val="75000"/>
                  </a:schemeClr>
                </a:solidFill>
                <a:latin typeface="方正兰亭准黑_GBK" panose="02000000000000000000" pitchFamily="2" charset="-122"/>
                <a:ea typeface="方正兰亭准黑_GBK" panose="02000000000000000000" pitchFamily="2" charset="-122"/>
              </a:rPr>
              <a:t>Optimal Binary Switch Codes with Small Query Size</a:t>
            </a:r>
            <a:endParaRPr lang="zh-CN" altLang="en-US" sz="4400" b="1" dirty="0">
              <a:solidFill>
                <a:schemeClr val="tx1">
                  <a:lumMod val="75000"/>
                </a:schemeClr>
              </a:solidFill>
              <a:latin typeface="方正兰亭准黑_GBK" panose="02000000000000000000" pitchFamily="2" charset="-122"/>
              <a:ea typeface="方正兰亭准黑_GBK" panose="02000000000000000000" pitchFamily="2" charset="-122"/>
            </a:endParaRPr>
          </a:p>
        </p:txBody>
      </p:sp>
      <p:pic>
        <p:nvPicPr>
          <p:cNvPr id="3077" name="背景音乐 - 纯音乐 - 你是爱 Ppt2.mp3">
            <a:hlinkClick r:id="" action="ppaction://media"/>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https://www.ut.ee/sites/default/files/logos/logo_main_e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Definition</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7"/>
              <p:cNvSpPr txBox="1"/>
              <p:nvPr/>
            </p:nvSpPr>
            <p:spPr>
              <a:xfrm>
                <a:off x="1060948" y="1795640"/>
                <a:ext cx="3807265" cy="400110"/>
              </a:xfrm>
              <a:prstGeom prst="rect">
                <a:avLst/>
              </a:prstGeom>
              <a:noFill/>
            </p:spPr>
            <p:txBody>
              <a:bodyPr wrap="square" rtlCol="0">
                <a:spAutoFit/>
              </a:bodyPr>
              <a:lstStyle/>
              <a:p>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m:t>
                    </m:r>
                    <m:r>
                      <a:rPr lang="en-US" altLang="zh-CN" sz="2000" i="1" dirty="0" smtClean="0">
                        <a:solidFill>
                          <a:srgbClr val="6D6F71"/>
                        </a:solidFill>
                        <a:latin typeface="Cambria Math" panose="02040503050406030204" pitchFamily="18" charset="0"/>
                        <a:ea typeface="+mj-ea"/>
                        <a:cs typeface="+mn-ea"/>
                      </a:rPr>
                      <m:t>𝑛</m:t>
                    </m:r>
                    <m:r>
                      <a:rPr lang="en-US" altLang="zh-CN" sz="2000" i="1" dirty="0" smtClean="0">
                        <a:solidFill>
                          <a:srgbClr val="6D6F71"/>
                        </a:solidFill>
                        <a:latin typeface="Cambria Math" panose="02040503050406030204" pitchFamily="18" charset="0"/>
                        <a:ea typeface="+mj-ea"/>
                        <a:cs typeface="+mn-ea"/>
                      </a:rPr>
                      <m:t>, </m:t>
                    </m:r>
                    <m:r>
                      <a:rPr lang="en-US" altLang="zh-CN" sz="2000" i="1" dirty="0" smtClean="0">
                        <a:solidFill>
                          <a:srgbClr val="6D6F71"/>
                        </a:solidFill>
                        <a:latin typeface="Cambria Math" panose="02040503050406030204" pitchFamily="18" charset="0"/>
                        <a:ea typeface="+mj-ea"/>
                        <a:cs typeface="+mn-ea"/>
                      </a:rPr>
                      <m:t>𝑘</m:t>
                    </m:r>
                    <m:r>
                      <a:rPr lang="en-US" altLang="zh-CN" sz="2000" i="1" dirty="0" smtClean="0">
                        <a:solidFill>
                          <a:srgbClr val="6D6F71"/>
                        </a:solidFill>
                        <a:latin typeface="Cambria Math" panose="02040503050406030204" pitchFamily="18" charset="0"/>
                        <a:ea typeface="+mj-ea"/>
                        <a:cs typeface="+mn-ea"/>
                      </a:rPr>
                      <m:t>, </m:t>
                    </m:r>
                    <m:r>
                      <a:rPr lang="en-US" altLang="zh-CN" sz="2000" i="1" dirty="0" smtClean="0">
                        <a:solidFill>
                          <a:srgbClr val="6D6F71"/>
                        </a:solidFill>
                        <a:latin typeface="Cambria Math" panose="02040503050406030204" pitchFamily="18" charset="0"/>
                        <a:ea typeface="+mj-ea"/>
                        <a:cs typeface="+mn-ea"/>
                      </a:rPr>
                      <m:t>𝑅</m:t>
                    </m:r>
                    <m:r>
                      <a:rPr lang="en-US" altLang="zh-CN" sz="2000" i="1" dirty="0" smtClean="0">
                        <a:solidFill>
                          <a:srgbClr val="6D6F71"/>
                        </a:solidFill>
                        <a:latin typeface="Cambria Math" panose="02040503050406030204" pitchFamily="18" charset="0"/>
                        <a:ea typeface="+mj-ea"/>
                        <a:cs typeface="+mn-ea"/>
                      </a:rPr>
                      <m:t>) </m:t>
                    </m:r>
                  </m:oMath>
                </a14:m>
                <a:r>
                  <a:rPr lang="en-US" altLang="zh-CN" sz="2000" dirty="0" smtClean="0">
                    <a:solidFill>
                      <a:srgbClr val="6D6F71"/>
                    </a:solidFill>
                    <a:latin typeface="+mj-ea"/>
                    <a:ea typeface="+mj-ea"/>
                    <a:cs typeface="+mn-ea"/>
                  </a:rPr>
                  <a:t>switch codes</a:t>
                </a:r>
                <a:endParaRPr lang="zh-CN" altLang="en-US" sz="2000" dirty="0">
                  <a:solidFill>
                    <a:srgbClr val="6D6F71"/>
                  </a:solidFill>
                  <a:latin typeface="+mj-ea"/>
                  <a:ea typeface="+mj-ea"/>
                  <a:cs typeface="+mn-ea"/>
                </a:endParaRPr>
              </a:p>
            </p:txBody>
          </p:sp>
        </mc:Choice>
        <mc:Fallback xmlns="">
          <p:sp>
            <p:nvSpPr>
              <p:cNvPr id="4" name="TextBox 37"/>
              <p:cNvSpPr txBox="1">
                <a:spLocks noRot="1" noChangeAspect="1" noMove="1" noResize="1" noEditPoints="1" noAdjustHandles="1" noChangeArrowheads="1" noChangeShapeType="1" noTextEdit="1"/>
              </p:cNvSpPr>
              <p:nvPr/>
            </p:nvSpPr>
            <p:spPr>
              <a:xfrm>
                <a:off x="1060948" y="1795640"/>
                <a:ext cx="3807265" cy="400110"/>
              </a:xfrm>
              <a:prstGeom prst="rect">
                <a:avLst/>
              </a:prstGeom>
              <a:blipFill>
                <a:blip r:embed="rId4"/>
                <a:stretch>
                  <a:fillRect l="-800"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37"/>
              <p:cNvSpPr txBox="1"/>
              <p:nvPr/>
            </p:nvSpPr>
            <p:spPr>
              <a:xfrm>
                <a:off x="1060947" y="2334406"/>
                <a:ext cx="3807265"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Code length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𝑛</m:t>
                    </m:r>
                  </m:oMath>
                </a14:m>
                <a:endParaRPr lang="en-US" altLang="zh-CN" sz="2000" dirty="0" smtClean="0">
                  <a:solidFill>
                    <a:srgbClr val="6D6F71"/>
                  </a:solidFill>
                  <a:latin typeface="+mj-ea"/>
                  <a:ea typeface="+mj-ea"/>
                  <a:cs typeface="+mn-ea"/>
                </a:endParaRPr>
              </a:p>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Dimension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𝑘</m:t>
                    </m:r>
                  </m:oMath>
                </a14:m>
                <a:endParaRPr lang="en-US" altLang="zh-CN" sz="2000" dirty="0" smtClean="0">
                  <a:solidFill>
                    <a:srgbClr val="6D6F71"/>
                  </a:solidFill>
                  <a:latin typeface="+mj-ea"/>
                  <a:ea typeface="+mj-ea"/>
                  <a:cs typeface="+mn-ea"/>
                </a:endParaRPr>
              </a:p>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Request size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𝑅</m:t>
                    </m:r>
                  </m:oMath>
                </a14:m>
                <a:endParaRPr lang="en-US" altLang="zh-CN" sz="2000" dirty="0" smtClean="0">
                  <a:solidFill>
                    <a:srgbClr val="6D6F71"/>
                  </a:solidFill>
                  <a:latin typeface="+mj-ea"/>
                  <a:ea typeface="+mj-ea"/>
                  <a:cs typeface="+mn-ea"/>
                </a:endParaRPr>
              </a:p>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Query size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𝑟</m:t>
                    </m:r>
                  </m:oMath>
                </a14:m>
                <a:endParaRPr lang="zh-CN" altLang="en-US" sz="2000" dirty="0">
                  <a:solidFill>
                    <a:srgbClr val="6D6F71"/>
                  </a:solidFill>
                  <a:latin typeface="+mj-ea"/>
                  <a:ea typeface="+mj-ea"/>
                  <a:cs typeface="+mn-ea"/>
                </a:endParaRPr>
              </a:p>
            </p:txBody>
          </p:sp>
        </mc:Choice>
        <mc:Fallback xmlns="">
          <p:sp>
            <p:nvSpPr>
              <p:cNvPr id="5" name="TextBox 37"/>
              <p:cNvSpPr txBox="1">
                <a:spLocks noRot="1" noChangeAspect="1" noMove="1" noResize="1" noEditPoints="1" noAdjustHandles="1" noChangeArrowheads="1" noChangeShapeType="1" noTextEdit="1"/>
              </p:cNvSpPr>
              <p:nvPr/>
            </p:nvSpPr>
            <p:spPr>
              <a:xfrm>
                <a:off x="1060947" y="2334406"/>
                <a:ext cx="3807265" cy="1938992"/>
              </a:xfrm>
              <a:prstGeom prst="rect">
                <a:avLst/>
              </a:prstGeom>
              <a:blipFill>
                <a:blip r:embed="rId5"/>
                <a:stretch>
                  <a:fillRect l="-1440" b="-1887"/>
                </a:stretch>
              </a:blipFill>
            </p:spPr>
            <p:txBody>
              <a:bodyPr/>
              <a:lstStyle/>
              <a:p>
                <a:r>
                  <a:rPr lang="en-US">
                    <a:noFill/>
                  </a:rPr>
                  <a:t> </a:t>
                </a:r>
              </a:p>
            </p:txBody>
          </p:sp>
        </mc:Fallback>
      </mc:AlternateContent>
    </p:spTree>
    <p:extLst>
      <p:ext uri="{BB962C8B-B14F-4D97-AF65-F5344CB8AC3E}">
        <p14:creationId xmlns:p14="http://schemas.microsoft.com/office/powerpoint/2010/main" val="2339986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Definition</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7"/>
              <p:cNvSpPr txBox="1"/>
              <p:nvPr/>
            </p:nvSpPr>
            <p:spPr>
              <a:xfrm>
                <a:off x="1060948" y="1795640"/>
                <a:ext cx="3807265" cy="400110"/>
              </a:xfrm>
              <a:prstGeom prst="rect">
                <a:avLst/>
              </a:prstGeom>
              <a:noFill/>
            </p:spPr>
            <p:txBody>
              <a:bodyPr wrap="square" rtlCol="0">
                <a:spAutoFit/>
              </a:bodyPr>
              <a:lstStyle/>
              <a:p>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m:t>
                    </m:r>
                    <m:r>
                      <a:rPr lang="en-US" altLang="zh-CN" sz="2000" i="1" dirty="0" smtClean="0">
                        <a:solidFill>
                          <a:srgbClr val="6D6F71"/>
                        </a:solidFill>
                        <a:latin typeface="Cambria Math" panose="02040503050406030204" pitchFamily="18" charset="0"/>
                        <a:ea typeface="+mj-ea"/>
                        <a:cs typeface="+mn-ea"/>
                      </a:rPr>
                      <m:t>𝑛</m:t>
                    </m:r>
                    <m:r>
                      <a:rPr lang="en-US" altLang="zh-CN" sz="2000" i="1" dirty="0" smtClean="0">
                        <a:solidFill>
                          <a:srgbClr val="6D6F71"/>
                        </a:solidFill>
                        <a:latin typeface="Cambria Math" panose="02040503050406030204" pitchFamily="18" charset="0"/>
                        <a:ea typeface="+mj-ea"/>
                        <a:cs typeface="+mn-ea"/>
                      </a:rPr>
                      <m:t>, </m:t>
                    </m:r>
                    <m:r>
                      <a:rPr lang="en-US" altLang="zh-CN" sz="2000" i="1" dirty="0" smtClean="0">
                        <a:solidFill>
                          <a:srgbClr val="6D6F71"/>
                        </a:solidFill>
                        <a:latin typeface="Cambria Math" panose="02040503050406030204" pitchFamily="18" charset="0"/>
                        <a:ea typeface="+mj-ea"/>
                        <a:cs typeface="+mn-ea"/>
                      </a:rPr>
                      <m:t>𝑘</m:t>
                    </m:r>
                    <m:r>
                      <a:rPr lang="en-US" altLang="zh-CN" sz="2000" i="1" dirty="0" smtClean="0">
                        <a:solidFill>
                          <a:srgbClr val="6D6F71"/>
                        </a:solidFill>
                        <a:latin typeface="Cambria Math" panose="02040503050406030204" pitchFamily="18" charset="0"/>
                        <a:ea typeface="+mj-ea"/>
                        <a:cs typeface="+mn-ea"/>
                      </a:rPr>
                      <m:t>, </m:t>
                    </m:r>
                    <m:r>
                      <a:rPr lang="en-US" altLang="zh-CN" sz="2000" i="1" dirty="0" smtClean="0">
                        <a:solidFill>
                          <a:srgbClr val="6D6F71"/>
                        </a:solidFill>
                        <a:latin typeface="Cambria Math" panose="02040503050406030204" pitchFamily="18" charset="0"/>
                        <a:ea typeface="+mj-ea"/>
                        <a:cs typeface="+mn-ea"/>
                      </a:rPr>
                      <m:t>𝑅</m:t>
                    </m:r>
                    <m:r>
                      <a:rPr lang="en-US" altLang="zh-CN" sz="2000" i="1" dirty="0" smtClean="0">
                        <a:solidFill>
                          <a:srgbClr val="6D6F71"/>
                        </a:solidFill>
                        <a:latin typeface="Cambria Math" panose="02040503050406030204" pitchFamily="18" charset="0"/>
                        <a:ea typeface="+mj-ea"/>
                        <a:cs typeface="+mn-ea"/>
                      </a:rPr>
                      <m:t>) </m:t>
                    </m:r>
                  </m:oMath>
                </a14:m>
                <a:r>
                  <a:rPr lang="en-US" altLang="zh-CN" sz="2000" dirty="0" smtClean="0">
                    <a:solidFill>
                      <a:srgbClr val="6D6F71"/>
                    </a:solidFill>
                    <a:latin typeface="+mj-ea"/>
                    <a:ea typeface="+mj-ea"/>
                    <a:cs typeface="+mn-ea"/>
                  </a:rPr>
                  <a:t>switch codes</a:t>
                </a:r>
                <a:endParaRPr lang="zh-CN" altLang="en-US" sz="2000" dirty="0">
                  <a:solidFill>
                    <a:srgbClr val="6D6F71"/>
                  </a:solidFill>
                  <a:latin typeface="+mj-ea"/>
                  <a:ea typeface="+mj-ea"/>
                  <a:cs typeface="+mn-ea"/>
                </a:endParaRPr>
              </a:p>
            </p:txBody>
          </p:sp>
        </mc:Choice>
        <mc:Fallback xmlns="">
          <p:sp>
            <p:nvSpPr>
              <p:cNvPr id="4" name="TextBox 37"/>
              <p:cNvSpPr txBox="1">
                <a:spLocks noRot="1" noChangeAspect="1" noMove="1" noResize="1" noEditPoints="1" noAdjustHandles="1" noChangeArrowheads="1" noChangeShapeType="1" noTextEdit="1"/>
              </p:cNvSpPr>
              <p:nvPr/>
            </p:nvSpPr>
            <p:spPr>
              <a:xfrm>
                <a:off x="1060948" y="1795640"/>
                <a:ext cx="3807265" cy="400110"/>
              </a:xfrm>
              <a:prstGeom prst="rect">
                <a:avLst/>
              </a:prstGeom>
              <a:blipFill>
                <a:blip r:embed="rId4"/>
                <a:stretch>
                  <a:fillRect l="-800"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37"/>
              <p:cNvSpPr txBox="1"/>
              <p:nvPr/>
            </p:nvSpPr>
            <p:spPr>
              <a:xfrm>
                <a:off x="1060947" y="2334406"/>
                <a:ext cx="3807265"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Code length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𝑛</m:t>
                    </m:r>
                  </m:oMath>
                </a14:m>
                <a:endParaRPr lang="en-US" altLang="zh-CN" sz="2000" dirty="0" smtClean="0">
                  <a:solidFill>
                    <a:srgbClr val="6D6F71"/>
                  </a:solidFill>
                  <a:latin typeface="+mj-ea"/>
                  <a:ea typeface="+mj-ea"/>
                  <a:cs typeface="+mn-ea"/>
                </a:endParaRPr>
              </a:p>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Dimension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𝑘</m:t>
                    </m:r>
                  </m:oMath>
                </a14:m>
                <a:endParaRPr lang="en-US" altLang="zh-CN" sz="2000" dirty="0" smtClean="0">
                  <a:solidFill>
                    <a:srgbClr val="6D6F71"/>
                  </a:solidFill>
                  <a:latin typeface="+mj-ea"/>
                  <a:ea typeface="+mj-ea"/>
                  <a:cs typeface="+mn-ea"/>
                </a:endParaRPr>
              </a:p>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Request size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𝑅</m:t>
                    </m:r>
                  </m:oMath>
                </a14:m>
                <a:endParaRPr lang="en-US" altLang="zh-CN" sz="2000" dirty="0" smtClean="0">
                  <a:solidFill>
                    <a:srgbClr val="6D6F71"/>
                  </a:solidFill>
                  <a:latin typeface="+mj-ea"/>
                  <a:ea typeface="+mj-ea"/>
                  <a:cs typeface="+mn-ea"/>
                </a:endParaRPr>
              </a:p>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Query size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𝑟</m:t>
                    </m:r>
                  </m:oMath>
                </a14:m>
                <a:endParaRPr lang="zh-CN" altLang="en-US" sz="2000" dirty="0">
                  <a:solidFill>
                    <a:srgbClr val="6D6F71"/>
                  </a:solidFill>
                  <a:latin typeface="+mj-ea"/>
                  <a:ea typeface="+mj-ea"/>
                  <a:cs typeface="+mn-ea"/>
                </a:endParaRPr>
              </a:p>
            </p:txBody>
          </p:sp>
        </mc:Choice>
        <mc:Fallback xmlns="">
          <p:sp>
            <p:nvSpPr>
              <p:cNvPr id="5" name="TextBox 37"/>
              <p:cNvSpPr txBox="1">
                <a:spLocks noRot="1" noChangeAspect="1" noMove="1" noResize="1" noEditPoints="1" noAdjustHandles="1" noChangeArrowheads="1" noChangeShapeType="1" noTextEdit="1"/>
              </p:cNvSpPr>
              <p:nvPr/>
            </p:nvSpPr>
            <p:spPr>
              <a:xfrm>
                <a:off x="1060947" y="2334406"/>
                <a:ext cx="3807265" cy="1938992"/>
              </a:xfrm>
              <a:prstGeom prst="rect">
                <a:avLst/>
              </a:prstGeom>
              <a:blipFill>
                <a:blip r:embed="rId5"/>
                <a:stretch>
                  <a:fillRect l="-1440" b="-1887"/>
                </a:stretch>
              </a:blipFill>
            </p:spPr>
            <p:txBody>
              <a:bodyPr/>
              <a:lstStyle/>
              <a:p>
                <a:r>
                  <a:rPr lang="en-US">
                    <a:noFill/>
                  </a:rPr>
                  <a:t> </a:t>
                </a:r>
              </a:p>
            </p:txBody>
          </p:sp>
        </mc:Fallback>
      </mc:AlternateContent>
      <p:graphicFrame>
        <p:nvGraphicFramePr>
          <p:cNvPr id="6" name="Table 5"/>
          <p:cNvGraphicFramePr>
            <a:graphicFrameLocks noGrp="1"/>
          </p:cNvGraphicFramePr>
          <p:nvPr>
            <p:extLst/>
          </p:nvPr>
        </p:nvGraphicFramePr>
        <p:xfrm>
          <a:off x="4868212" y="3004445"/>
          <a:ext cx="1788732" cy="1112520"/>
        </p:xfrm>
        <a:graphic>
          <a:graphicData uri="http://schemas.openxmlformats.org/drawingml/2006/table">
            <a:tbl>
              <a:tblPr firstRow="1" bandRow="1">
                <a:tableStyleId>{F5AB1C69-6EDB-4FF4-983F-18BD219EF322}</a:tableStyleId>
              </a:tblPr>
              <a:tblGrid>
                <a:gridCol w="1144789">
                  <a:extLst>
                    <a:ext uri="{9D8B030D-6E8A-4147-A177-3AD203B41FA5}">
                      <a16:colId xmlns:a16="http://schemas.microsoft.com/office/drawing/2014/main" val="2639382377"/>
                    </a:ext>
                  </a:extLst>
                </a:gridCol>
                <a:gridCol w="643943">
                  <a:extLst>
                    <a:ext uri="{9D8B030D-6E8A-4147-A177-3AD203B41FA5}">
                      <a16:colId xmlns:a16="http://schemas.microsoft.com/office/drawing/2014/main" val="3227865811"/>
                    </a:ext>
                  </a:extLst>
                </a:gridCol>
              </a:tblGrid>
              <a:tr h="370840">
                <a:tc>
                  <a:txBody>
                    <a:bodyPr/>
                    <a:lstStyle/>
                    <a:p>
                      <a:pPr algn="ctr"/>
                      <a:r>
                        <a:rPr lang="en-US" b="1" dirty="0" smtClean="0">
                          <a:solidFill>
                            <a:schemeClr val="accent1"/>
                          </a:solidFill>
                        </a:rPr>
                        <a:t>A:</a:t>
                      </a:r>
                      <a:endParaRPr lang="en-US" b="1" dirty="0">
                        <a:solidFill>
                          <a:schemeClr val="accent1"/>
                        </a:solidFill>
                      </a:endParaRPr>
                    </a:p>
                  </a:txBody>
                  <a:tcPr/>
                </a:tc>
                <a:tc>
                  <a:txBody>
                    <a:bodyPr/>
                    <a:lstStyle/>
                    <a:p>
                      <a:pPr algn="ctr"/>
                      <a:r>
                        <a:rPr lang="en-US" b="1" dirty="0" smtClean="0">
                          <a:solidFill>
                            <a:schemeClr val="tx1"/>
                          </a:solidFill>
                        </a:rPr>
                        <a:t>10</a:t>
                      </a:r>
                      <a:endParaRPr lang="en-US" b="1" dirty="0">
                        <a:solidFill>
                          <a:schemeClr val="tx1"/>
                        </a:solidFill>
                      </a:endParaRPr>
                    </a:p>
                  </a:txBody>
                  <a:tcPr/>
                </a:tc>
                <a:extLst>
                  <a:ext uri="{0D108BD9-81ED-4DB2-BD59-A6C34878D82A}">
                    <a16:rowId xmlns:a16="http://schemas.microsoft.com/office/drawing/2014/main" val="1576701644"/>
                  </a:ext>
                </a:extLst>
              </a:tr>
              <a:tr h="370840">
                <a:tc>
                  <a:txBody>
                    <a:bodyPr/>
                    <a:lstStyle/>
                    <a:p>
                      <a:pPr algn="ctr"/>
                      <a:r>
                        <a:rPr lang="en-US" b="1" dirty="0" smtClean="0">
                          <a:solidFill>
                            <a:schemeClr val="accent1"/>
                          </a:solidFill>
                        </a:rPr>
                        <a:t>B:</a:t>
                      </a:r>
                      <a:endParaRPr lang="en-US" b="1" dirty="0">
                        <a:solidFill>
                          <a:schemeClr val="accent1"/>
                        </a:solidFill>
                      </a:endParaRPr>
                    </a:p>
                  </a:txBody>
                  <a:tcPr/>
                </a:tc>
                <a:tc>
                  <a:txBody>
                    <a:bodyPr/>
                    <a:lstStyle/>
                    <a:p>
                      <a:pPr algn="ctr"/>
                      <a:r>
                        <a:rPr lang="en-US" b="1" dirty="0" smtClean="0">
                          <a:solidFill>
                            <a:schemeClr val="tx1"/>
                          </a:solidFill>
                        </a:rPr>
                        <a:t>01</a:t>
                      </a:r>
                      <a:endParaRPr lang="en-US" b="1" dirty="0">
                        <a:solidFill>
                          <a:schemeClr val="tx1"/>
                        </a:solidFill>
                      </a:endParaRPr>
                    </a:p>
                  </a:txBody>
                  <a:tcPr/>
                </a:tc>
                <a:extLst>
                  <a:ext uri="{0D108BD9-81ED-4DB2-BD59-A6C34878D82A}">
                    <a16:rowId xmlns:a16="http://schemas.microsoft.com/office/drawing/2014/main" val="3137182120"/>
                  </a:ext>
                </a:extLst>
              </a:tr>
              <a:tr h="370840">
                <a:tc>
                  <a:txBody>
                    <a:bodyPr/>
                    <a:lstStyle/>
                    <a:p>
                      <a:pPr algn="ctr"/>
                      <a:r>
                        <a:rPr lang="en-US" b="1" dirty="0" smtClean="0">
                          <a:solidFill>
                            <a:schemeClr val="accent1"/>
                          </a:solidFill>
                        </a:rPr>
                        <a:t>A+B:</a:t>
                      </a:r>
                      <a:endParaRPr lang="en-US" b="1" dirty="0">
                        <a:solidFill>
                          <a:schemeClr val="accent1"/>
                        </a:solidFill>
                      </a:endParaRPr>
                    </a:p>
                  </a:txBody>
                  <a:tcPr/>
                </a:tc>
                <a:tc>
                  <a:txBody>
                    <a:bodyPr/>
                    <a:lstStyle/>
                    <a:p>
                      <a:pPr algn="ctr"/>
                      <a:r>
                        <a:rPr lang="en-US" b="1" dirty="0" smtClean="0">
                          <a:solidFill>
                            <a:schemeClr val="tx1"/>
                          </a:solidFill>
                        </a:rPr>
                        <a:t>11</a:t>
                      </a:r>
                      <a:endParaRPr lang="en-US" b="1" dirty="0">
                        <a:solidFill>
                          <a:schemeClr val="tx1"/>
                        </a:solidFill>
                      </a:endParaRPr>
                    </a:p>
                  </a:txBody>
                  <a:tcPr/>
                </a:tc>
                <a:extLst>
                  <a:ext uri="{0D108BD9-81ED-4DB2-BD59-A6C34878D82A}">
                    <a16:rowId xmlns:a16="http://schemas.microsoft.com/office/drawing/2014/main" val="2420122584"/>
                  </a:ext>
                </a:extLst>
              </a:tr>
            </a:tbl>
          </a:graphicData>
        </a:graphic>
      </p:graphicFrame>
      <mc:AlternateContent xmlns:mc="http://schemas.openxmlformats.org/markup-compatibility/2006" xmlns:a14="http://schemas.microsoft.com/office/drawing/2010/main">
        <mc:Choice Requires="a14">
          <p:sp>
            <p:nvSpPr>
              <p:cNvPr id="7" name="TextBox 37"/>
              <p:cNvSpPr txBox="1"/>
              <p:nvPr/>
            </p:nvSpPr>
            <p:spPr>
              <a:xfrm>
                <a:off x="7129043" y="1995695"/>
                <a:ext cx="3807265"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Code length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𝑛</m:t>
                    </m:r>
                    <m:r>
                      <a:rPr lang="en-US" altLang="zh-CN" sz="2000" b="0" i="1" dirty="0" smtClean="0">
                        <a:solidFill>
                          <a:schemeClr val="accent1"/>
                        </a:solidFill>
                        <a:latin typeface="Cambria Math" panose="02040503050406030204" pitchFamily="18" charset="0"/>
                        <a:ea typeface="+mj-ea"/>
                        <a:cs typeface="+mn-ea"/>
                      </a:rPr>
                      <m:t>=2</m:t>
                    </m:r>
                  </m:oMath>
                </a14:m>
                <a:endParaRPr lang="en-US" altLang="zh-CN" sz="2000" dirty="0" smtClean="0">
                  <a:solidFill>
                    <a:srgbClr val="6D6F71"/>
                  </a:solidFill>
                  <a:latin typeface="+mj-ea"/>
                  <a:ea typeface="+mj-ea"/>
                  <a:cs typeface="+mn-ea"/>
                </a:endParaRPr>
              </a:p>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Dimension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𝑘</m:t>
                    </m:r>
                    <m:r>
                      <a:rPr lang="en-US" altLang="zh-CN" sz="2000" b="0" i="1" dirty="0" smtClean="0">
                        <a:solidFill>
                          <a:schemeClr val="accent1"/>
                        </a:solidFill>
                        <a:latin typeface="Cambria Math" panose="02040503050406030204" pitchFamily="18" charset="0"/>
                        <a:ea typeface="+mj-ea"/>
                        <a:cs typeface="+mn-ea"/>
                      </a:rPr>
                      <m:t>=2</m:t>
                    </m:r>
                  </m:oMath>
                </a14:m>
                <a:endParaRPr lang="en-US" altLang="zh-CN" sz="2000" dirty="0" smtClean="0">
                  <a:solidFill>
                    <a:srgbClr val="6D6F71"/>
                  </a:solidFill>
                  <a:latin typeface="+mj-ea"/>
                  <a:ea typeface="+mj-ea"/>
                  <a:cs typeface="+mn-ea"/>
                </a:endParaRPr>
              </a:p>
              <a:p>
                <a:pPr marL="342900" indent="-342900">
                  <a:lnSpc>
                    <a:spcPct val="150000"/>
                  </a:lnSpc>
                  <a:buFont typeface="Arial" panose="020B0604020202020204" pitchFamily="34" charset="0"/>
                  <a:buChar char="•"/>
                </a:pPr>
                <a:r>
                  <a:rPr lang="en-US" altLang="zh-CN" sz="2000" dirty="0" smtClean="0">
                    <a:solidFill>
                      <a:srgbClr val="6D6F71"/>
                    </a:solidFill>
                    <a:latin typeface="+mj-ea"/>
                    <a:ea typeface="+mj-ea"/>
                    <a:cs typeface="+mn-ea"/>
                  </a:rPr>
                  <a:t>Request size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𝑅</m:t>
                    </m:r>
                    <m:r>
                      <a:rPr lang="en-US" altLang="zh-CN" sz="2000" b="0" i="1" dirty="0" smtClean="0">
                        <a:solidFill>
                          <a:schemeClr val="accent1"/>
                        </a:solidFill>
                        <a:latin typeface="Cambria Math" panose="02040503050406030204" pitchFamily="18" charset="0"/>
                        <a:ea typeface="+mj-ea"/>
                        <a:cs typeface="+mn-ea"/>
                      </a:rPr>
                      <m:t>=2</m:t>
                    </m:r>
                  </m:oMath>
                </a14:m>
                <a:endParaRPr lang="en-US" altLang="zh-CN" sz="2000" dirty="0" smtClean="0">
                  <a:solidFill>
                    <a:srgbClr val="6D6F71"/>
                  </a:solidFill>
                  <a:latin typeface="+mj-ea"/>
                  <a:ea typeface="+mj-ea"/>
                  <a:cs typeface="+mn-ea"/>
                </a:endParaRPr>
              </a:p>
              <a:p>
                <a:pPr marL="342900" indent="-342900">
                  <a:lnSpc>
                    <a:spcPct val="150000"/>
                  </a:lnSpc>
                  <a:buFont typeface="Arial" panose="020B0604020202020204" pitchFamily="34" charset="0"/>
                  <a:buChar char="•"/>
                </a:pPr>
                <a:r>
                  <a:rPr lang="en-US" altLang="zh-CN" sz="2000" dirty="0" smtClean="0">
                    <a:solidFill>
                      <a:schemeClr val="accent1"/>
                    </a:solidFill>
                    <a:latin typeface="+mj-ea"/>
                    <a:ea typeface="+mj-ea"/>
                    <a:cs typeface="+mn-ea"/>
                  </a:rPr>
                  <a:t>Max</a:t>
                </a:r>
                <a:r>
                  <a:rPr lang="en-US" altLang="zh-CN" sz="2000" dirty="0" smtClean="0">
                    <a:solidFill>
                      <a:srgbClr val="6D6F71"/>
                    </a:solidFill>
                    <a:latin typeface="+mj-ea"/>
                    <a:ea typeface="+mj-ea"/>
                    <a:cs typeface="+mn-ea"/>
                  </a:rPr>
                  <a:t> query size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𝑟</m:t>
                    </m:r>
                    <m:r>
                      <a:rPr lang="en-US" altLang="zh-CN" sz="2000" b="0" i="1" dirty="0" smtClean="0">
                        <a:solidFill>
                          <a:schemeClr val="accent1"/>
                        </a:solidFill>
                        <a:latin typeface="Cambria Math" panose="02040503050406030204" pitchFamily="18" charset="0"/>
                        <a:ea typeface="+mj-ea"/>
                        <a:cs typeface="+mn-ea"/>
                      </a:rPr>
                      <m:t>=2</m:t>
                    </m:r>
                  </m:oMath>
                </a14:m>
                <a:endParaRPr lang="zh-CN" altLang="en-US" sz="2000" dirty="0">
                  <a:solidFill>
                    <a:srgbClr val="6D6F71"/>
                  </a:solidFill>
                  <a:latin typeface="+mj-ea"/>
                  <a:ea typeface="+mj-ea"/>
                  <a:cs typeface="+mn-ea"/>
                </a:endParaRPr>
              </a:p>
            </p:txBody>
          </p:sp>
        </mc:Choice>
        <mc:Fallback xmlns="">
          <p:sp>
            <p:nvSpPr>
              <p:cNvPr id="7" name="TextBox 37"/>
              <p:cNvSpPr txBox="1">
                <a:spLocks noRot="1" noChangeAspect="1" noMove="1" noResize="1" noEditPoints="1" noAdjustHandles="1" noChangeArrowheads="1" noChangeShapeType="1" noTextEdit="1"/>
              </p:cNvSpPr>
              <p:nvPr/>
            </p:nvSpPr>
            <p:spPr>
              <a:xfrm>
                <a:off x="7129043" y="1995695"/>
                <a:ext cx="3807265" cy="1938992"/>
              </a:xfrm>
              <a:prstGeom prst="rect">
                <a:avLst/>
              </a:prstGeom>
              <a:blipFill>
                <a:blip r:embed="rId6"/>
                <a:stretch>
                  <a:fillRect l="-1440" b="-1887"/>
                </a:stretch>
              </a:blipFill>
            </p:spPr>
            <p:txBody>
              <a:bodyPr/>
              <a:lstStyle/>
              <a:p>
                <a:r>
                  <a:rPr lang="en-US">
                    <a:noFill/>
                  </a:rPr>
                  <a:t> </a:t>
                </a:r>
              </a:p>
            </p:txBody>
          </p:sp>
        </mc:Fallback>
      </mc:AlternateContent>
      <p:cxnSp>
        <p:nvCxnSpPr>
          <p:cNvPr id="8" name="Straight Arrow Connector 7"/>
          <p:cNvCxnSpPr>
            <a:endCxn id="6" idx="0"/>
          </p:cNvCxnSpPr>
          <p:nvPr/>
        </p:nvCxnSpPr>
        <p:spPr bwMode="auto">
          <a:xfrm>
            <a:off x="5762578" y="2172265"/>
            <a:ext cx="0" cy="8321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37"/>
          <p:cNvSpPr txBox="1"/>
          <p:nvPr/>
        </p:nvSpPr>
        <p:spPr>
          <a:xfrm>
            <a:off x="5762578" y="2332731"/>
            <a:ext cx="937493"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B</a:t>
            </a:r>
          </a:p>
        </p:txBody>
      </p:sp>
    </p:spTree>
    <p:extLst>
      <p:ext uri="{BB962C8B-B14F-4D97-AF65-F5344CB8AC3E}">
        <p14:creationId xmlns:p14="http://schemas.microsoft.com/office/powerpoint/2010/main" val="1903736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Construction</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7"/>
              <p:cNvSpPr txBox="1"/>
              <p:nvPr/>
            </p:nvSpPr>
            <p:spPr>
              <a:xfrm>
                <a:off x="778328" y="1795640"/>
                <a:ext cx="5962331" cy="1736501"/>
              </a:xfrm>
              <a:prstGeom prst="rect">
                <a:avLst/>
              </a:prstGeom>
              <a:noFill/>
            </p:spPr>
            <p:txBody>
              <a:bodyPr wrap="square" rtlCol="0">
                <a:spAutoFit/>
              </a:bodyPr>
              <a:lstStyle/>
              <a:p>
                <a:pPr marL="457200" indent="-457200">
                  <a:lnSpc>
                    <a:spcPct val="150000"/>
                  </a:lnSpc>
                  <a:buFont typeface="+mj-lt"/>
                  <a:buAutoNum type="arabicPeriod"/>
                </a:pPr>
                <a:r>
                  <a:rPr lang="en-US" altLang="zh-CN" dirty="0" smtClean="0">
                    <a:solidFill>
                      <a:schemeClr val="tx1"/>
                    </a:solidFill>
                    <a:latin typeface="+mj-ea"/>
                    <a:ea typeface="+mj-ea"/>
                    <a:cs typeface="+mn-ea"/>
                  </a:rPr>
                  <a:t>Fix </a:t>
                </a:r>
                <a14:m>
                  <m:oMath xmlns:m="http://schemas.openxmlformats.org/officeDocument/2006/math">
                    <m:r>
                      <a:rPr lang="en-US" altLang="zh-CN" i="1" dirty="0" smtClean="0">
                        <a:solidFill>
                          <a:schemeClr val="tx1"/>
                        </a:solidFill>
                        <a:latin typeface="Cambria Math" panose="02040503050406030204" pitchFamily="18" charset="0"/>
                        <a:ea typeface="+mj-ea"/>
                        <a:cs typeface="+mn-ea"/>
                      </a:rPr>
                      <m:t>𝑘</m:t>
                    </m:r>
                    <m:r>
                      <a:rPr lang="en-US" altLang="zh-CN" i="1" dirty="0" smtClean="0">
                        <a:solidFill>
                          <a:schemeClr val="tx1"/>
                        </a:solidFill>
                        <a:latin typeface="Cambria Math" panose="02040503050406030204" pitchFamily="18" charset="0"/>
                        <a:ea typeface="+mj-ea"/>
                        <a:cs typeface="+mn-ea"/>
                      </a:rPr>
                      <m:t>, </m:t>
                    </m:r>
                    <m:r>
                      <a:rPr lang="en-US" altLang="zh-CN" i="1" dirty="0" smtClean="0">
                        <a:solidFill>
                          <a:schemeClr val="tx1"/>
                        </a:solidFill>
                        <a:latin typeface="Cambria Math" panose="02040503050406030204" pitchFamily="18" charset="0"/>
                        <a:ea typeface="+mj-ea"/>
                        <a:cs typeface="+mn-ea"/>
                      </a:rPr>
                      <m:t>𝑅</m:t>
                    </m:r>
                    <m:r>
                      <a:rPr lang="en-US" altLang="zh-CN" i="1" dirty="0" smtClean="0">
                        <a:solidFill>
                          <a:schemeClr val="tx1"/>
                        </a:solidFill>
                        <a:latin typeface="Cambria Math" panose="02040503050406030204" pitchFamily="18" charset="0"/>
                        <a:ea typeface="+mj-ea"/>
                        <a:cs typeface="+mn-ea"/>
                      </a:rPr>
                      <m:t> </m:t>
                    </m:r>
                  </m:oMath>
                </a14:m>
                <a:r>
                  <a:rPr lang="en-US" altLang="zh-CN" dirty="0" smtClean="0">
                    <a:solidFill>
                      <a:schemeClr val="tx1"/>
                    </a:solidFill>
                    <a:latin typeface="+mj-ea"/>
                    <a:ea typeface="+mj-ea"/>
                    <a:cs typeface="+mn-ea"/>
                  </a:rPr>
                  <a:t> such that </a:t>
                </a:r>
                <a14:m>
                  <m:oMath xmlns:m="http://schemas.openxmlformats.org/officeDocument/2006/math">
                    <m:r>
                      <a:rPr lang="en-US" altLang="zh-CN" b="0" i="1" dirty="0" smtClean="0">
                        <a:solidFill>
                          <a:schemeClr val="tx1"/>
                        </a:solidFill>
                        <a:latin typeface="Cambria Math" panose="02040503050406030204" pitchFamily="18" charset="0"/>
                        <a:ea typeface="+mj-ea"/>
                        <a:cs typeface="+mn-ea"/>
                      </a:rPr>
                      <m:t>𝑙𝑜𝑔</m:t>
                    </m:r>
                    <m:r>
                      <a:rPr lang="en-US" altLang="zh-CN" i="1" dirty="0">
                        <a:solidFill>
                          <a:schemeClr val="tx1"/>
                        </a:solidFill>
                        <a:latin typeface="Cambria Math" panose="02040503050406030204" pitchFamily="18" charset="0"/>
                        <a:ea typeface="+mj-ea"/>
                        <a:cs typeface="+mn-ea"/>
                      </a:rPr>
                      <m:t>𝑅</m:t>
                    </m:r>
                    <m:r>
                      <a:rPr lang="en-US" altLang="zh-CN" i="1" dirty="0">
                        <a:solidFill>
                          <a:schemeClr val="tx1"/>
                        </a:solidFill>
                        <a:latin typeface="Cambria Math" panose="02040503050406030204" pitchFamily="18" charset="0"/>
                        <a:ea typeface="+mj-ea"/>
                        <a:cs typeface="+mn-ea"/>
                      </a:rPr>
                      <m:t> </m:t>
                    </m:r>
                  </m:oMath>
                </a14:m>
                <a:r>
                  <a:rPr lang="zh-CN" altLang="en-US" dirty="0" smtClean="0">
                    <a:solidFill>
                      <a:schemeClr val="tx1"/>
                    </a:solidFill>
                    <a:latin typeface="+mj-ea"/>
                    <a:ea typeface="+mj-ea"/>
                    <a:cs typeface="+mn-ea"/>
                  </a:rPr>
                  <a:t> </a:t>
                </a:r>
                <a:r>
                  <a:rPr lang="en-US" altLang="zh-CN" dirty="0" smtClean="0">
                    <a:solidFill>
                      <a:schemeClr val="tx1"/>
                    </a:solidFill>
                    <a:latin typeface="+mj-ea"/>
                    <a:ea typeface="+mj-ea"/>
                    <a:cs typeface="+mn-ea"/>
                  </a:rPr>
                  <a:t>and </a:t>
                </a:r>
                <a14:m>
                  <m:oMath xmlns:m="http://schemas.openxmlformats.org/officeDocument/2006/math">
                    <m:f>
                      <m:fPr>
                        <m:ctrlPr>
                          <a:rPr lang="en-US" altLang="zh-CN" i="1" dirty="0" smtClean="0">
                            <a:solidFill>
                              <a:schemeClr val="tx1"/>
                            </a:solidFill>
                            <a:latin typeface="Cambria Math" panose="02040503050406030204" pitchFamily="18" charset="0"/>
                            <a:ea typeface="+mj-ea"/>
                            <a:cs typeface="+mn-ea"/>
                          </a:rPr>
                        </m:ctrlPr>
                      </m:fPr>
                      <m:num>
                        <m:r>
                          <a:rPr lang="en-US" altLang="zh-CN" b="0" i="1" dirty="0" smtClean="0">
                            <a:solidFill>
                              <a:schemeClr val="tx1"/>
                            </a:solidFill>
                            <a:latin typeface="Cambria Math" panose="02040503050406030204" pitchFamily="18" charset="0"/>
                            <a:ea typeface="+mj-ea"/>
                            <a:cs typeface="+mn-ea"/>
                          </a:rPr>
                          <m:t>𝑘</m:t>
                        </m:r>
                      </m:num>
                      <m:den>
                        <m:r>
                          <a:rPr lang="en-US" altLang="zh-CN" b="0" i="1" dirty="0" smtClean="0">
                            <a:solidFill>
                              <a:schemeClr val="tx1"/>
                            </a:solidFill>
                            <a:latin typeface="Cambria Math" panose="02040503050406030204" pitchFamily="18" charset="0"/>
                            <a:ea typeface="+mj-ea"/>
                            <a:cs typeface="+mn-ea"/>
                          </a:rPr>
                          <m:t>1+</m:t>
                        </m:r>
                        <m:r>
                          <a:rPr lang="en-US" altLang="zh-CN" b="0" i="1" dirty="0" smtClean="0">
                            <a:solidFill>
                              <a:schemeClr val="tx1"/>
                            </a:solidFill>
                            <a:latin typeface="Cambria Math" panose="02040503050406030204" pitchFamily="18" charset="0"/>
                            <a:ea typeface="+mj-ea"/>
                            <a:cs typeface="+mn-ea"/>
                          </a:rPr>
                          <m:t>𝑙𝑜𝑔𝑅</m:t>
                        </m:r>
                      </m:den>
                    </m:f>
                  </m:oMath>
                </a14:m>
                <a:r>
                  <a:rPr lang="zh-CN" altLang="en-US" dirty="0" smtClean="0">
                    <a:solidFill>
                      <a:schemeClr val="tx1"/>
                    </a:solidFill>
                    <a:latin typeface="+mj-ea"/>
                    <a:ea typeface="+mj-ea"/>
                    <a:cs typeface="+mn-ea"/>
                  </a:rPr>
                  <a:t> </a:t>
                </a:r>
                <a:r>
                  <a:rPr lang="en-US" altLang="zh-CN" dirty="0" smtClean="0">
                    <a:solidFill>
                      <a:schemeClr val="tx1"/>
                    </a:solidFill>
                    <a:latin typeface="+mj-ea"/>
                    <a:ea typeface="+mj-ea"/>
                    <a:cs typeface="+mn-ea"/>
                  </a:rPr>
                  <a:t>are integers.</a:t>
                </a:r>
              </a:p>
              <a:p>
                <a:pPr marL="457200" indent="-457200">
                  <a:lnSpc>
                    <a:spcPct val="150000"/>
                  </a:lnSpc>
                  <a:buFont typeface="+mj-lt"/>
                  <a:buAutoNum type="arabicPeriod"/>
                </a:pPr>
                <a:r>
                  <a:rPr lang="en-US" altLang="zh-CN" dirty="0" smtClean="0">
                    <a:solidFill>
                      <a:schemeClr val="tx1"/>
                    </a:solidFill>
                    <a:latin typeface="+mj-ea"/>
                    <a:ea typeface="+mj-ea"/>
                    <a:cs typeface="+mn-ea"/>
                  </a:rPr>
                  <a:t>Let </a:t>
                </a:r>
                <a14:m>
                  <m:oMath xmlns:m="http://schemas.openxmlformats.org/officeDocument/2006/math">
                    <m:r>
                      <a:rPr lang="en-US" altLang="zh-CN" i="1" dirty="0" smtClean="0">
                        <a:solidFill>
                          <a:schemeClr val="tx1"/>
                        </a:solidFill>
                        <a:latin typeface="Cambria Math" panose="02040503050406030204" pitchFamily="18" charset="0"/>
                        <a:ea typeface="+mj-ea"/>
                        <a:cs typeface="+mn-ea"/>
                      </a:rPr>
                      <m:t>𝑁</m:t>
                    </m:r>
                    <m:r>
                      <a:rPr lang="en-US" altLang="zh-CN" i="1" dirty="0" smtClean="0">
                        <a:solidFill>
                          <a:schemeClr val="tx1"/>
                        </a:solidFill>
                        <a:latin typeface="Cambria Math" panose="02040503050406030204" pitchFamily="18" charset="0"/>
                        <a:ea typeface="+mj-ea"/>
                        <a:cs typeface="+mn-ea"/>
                      </a:rPr>
                      <m:t> = 2</m:t>
                    </m:r>
                    <m:r>
                      <a:rPr lang="en-US" altLang="zh-CN" i="1" dirty="0" smtClean="0">
                        <a:solidFill>
                          <a:schemeClr val="tx1"/>
                        </a:solidFill>
                        <a:latin typeface="Cambria Math" panose="02040503050406030204" pitchFamily="18" charset="0"/>
                        <a:ea typeface="+mj-ea"/>
                        <a:cs typeface="+mn-ea"/>
                      </a:rPr>
                      <m:t>𝑅</m:t>
                    </m:r>
                    <m:r>
                      <a:rPr lang="en-US" altLang="zh-CN" i="1" dirty="0" smtClean="0">
                        <a:solidFill>
                          <a:schemeClr val="tx1"/>
                        </a:solidFill>
                        <a:latin typeface="Cambria Math" panose="02040503050406030204" pitchFamily="18" charset="0"/>
                        <a:ea typeface="+mj-ea"/>
                        <a:cs typeface="+mn-ea"/>
                      </a:rPr>
                      <m:t>−1, </m:t>
                    </m:r>
                    <m:r>
                      <a:rPr lang="en-US" altLang="zh-CN" i="1" dirty="0" smtClean="0">
                        <a:solidFill>
                          <a:schemeClr val="tx1"/>
                        </a:solidFill>
                        <a:latin typeface="Cambria Math" panose="02040503050406030204" pitchFamily="18" charset="0"/>
                        <a:ea typeface="+mj-ea"/>
                        <a:cs typeface="+mn-ea"/>
                      </a:rPr>
                      <m:t>𝐾</m:t>
                    </m:r>
                    <m:r>
                      <a:rPr lang="en-US" altLang="zh-CN" i="1" dirty="0" smtClean="0">
                        <a:solidFill>
                          <a:schemeClr val="tx1"/>
                        </a:solidFill>
                        <a:latin typeface="Cambria Math" panose="02040503050406030204" pitchFamily="18" charset="0"/>
                        <a:ea typeface="+mj-ea"/>
                        <a:cs typeface="+mn-ea"/>
                      </a:rPr>
                      <m:t>=1+</m:t>
                    </m:r>
                    <m:r>
                      <a:rPr lang="en-US" altLang="zh-CN" i="1" dirty="0" smtClean="0">
                        <a:solidFill>
                          <a:schemeClr val="tx1"/>
                        </a:solidFill>
                        <a:latin typeface="Cambria Math" panose="02040503050406030204" pitchFamily="18" charset="0"/>
                        <a:ea typeface="+mj-ea"/>
                        <a:cs typeface="+mn-ea"/>
                      </a:rPr>
                      <m:t>𝑙𝑜𝑔𝑅</m:t>
                    </m:r>
                  </m:oMath>
                </a14:m>
                <a:r>
                  <a:rPr lang="en-US" altLang="zh-CN" sz="1600" i="1" dirty="0" smtClean="0">
                    <a:solidFill>
                      <a:schemeClr val="tx1"/>
                    </a:solidFill>
                    <a:latin typeface="+mj-ea"/>
                    <a:ea typeface="+mj-ea"/>
                  </a:rPr>
                  <a:t>. </a:t>
                </a:r>
                <a14:m>
                  <m:oMath xmlns:m="http://schemas.openxmlformats.org/officeDocument/2006/math">
                    <m:r>
                      <a:rPr lang="en-US" altLang="zh-CN" i="1" dirty="0" smtClean="0">
                        <a:solidFill>
                          <a:srgbClr val="FF0000"/>
                        </a:solidFill>
                        <a:latin typeface="Cambria Math" panose="02040503050406030204" pitchFamily="18" charset="0"/>
                        <a:ea typeface="+mj-ea"/>
                      </a:rPr>
                      <m:t>(</m:t>
                    </m:r>
                    <m:r>
                      <a:rPr lang="en-US" altLang="zh-CN" i="1" dirty="0" smtClean="0">
                        <a:solidFill>
                          <a:srgbClr val="FF0000"/>
                        </a:solidFill>
                        <a:latin typeface="Cambria Math" panose="02040503050406030204" pitchFamily="18" charset="0"/>
                        <a:ea typeface="+mj-ea"/>
                      </a:rPr>
                      <m:t>𝑁</m:t>
                    </m:r>
                    <m:r>
                      <a:rPr lang="en-US" altLang="zh-CN" i="1" dirty="0" smtClean="0">
                        <a:solidFill>
                          <a:srgbClr val="FF0000"/>
                        </a:solidFill>
                        <a:latin typeface="Cambria Math" panose="02040503050406030204" pitchFamily="18" charset="0"/>
                        <a:ea typeface="+mj-ea"/>
                      </a:rPr>
                      <m:t>,</m:t>
                    </m:r>
                    <m:r>
                      <a:rPr lang="en-US" altLang="zh-CN" i="1" dirty="0" smtClean="0">
                        <a:solidFill>
                          <a:srgbClr val="FF0000"/>
                        </a:solidFill>
                        <a:latin typeface="Cambria Math" panose="02040503050406030204" pitchFamily="18" charset="0"/>
                        <a:ea typeface="+mj-ea"/>
                      </a:rPr>
                      <m:t>𝐾</m:t>
                    </m:r>
                    <m:r>
                      <a:rPr lang="en-US" altLang="zh-CN" i="1" dirty="0" smtClean="0">
                        <a:solidFill>
                          <a:srgbClr val="FF0000"/>
                        </a:solidFill>
                        <a:latin typeface="Cambria Math" panose="02040503050406030204" pitchFamily="18" charset="0"/>
                        <a:ea typeface="+mj-ea"/>
                      </a:rPr>
                      <m:t>) </m:t>
                    </m:r>
                  </m:oMath>
                </a14:m>
                <a:r>
                  <a:rPr lang="en-US" altLang="zh-CN" sz="1600" dirty="0" smtClean="0">
                    <a:solidFill>
                      <a:srgbClr val="FF0000"/>
                    </a:solidFill>
                    <a:latin typeface="+mj-ea"/>
                    <a:ea typeface="+mj-ea"/>
                  </a:rPr>
                  <a:t>simplex code.</a:t>
                </a:r>
              </a:p>
              <a:p>
                <a:pPr marL="457200" indent="-457200">
                  <a:lnSpc>
                    <a:spcPct val="150000"/>
                  </a:lnSpc>
                  <a:buFont typeface="+mj-lt"/>
                  <a:buAutoNum type="arabicPeriod"/>
                </a:pPr>
                <a:r>
                  <a:rPr lang="en-US" altLang="zh-CN" sz="1600" dirty="0" err="1" smtClean="0">
                    <a:solidFill>
                      <a:schemeClr val="tx1"/>
                    </a:solidFill>
                    <a:latin typeface="+mj-ea"/>
                    <a:ea typeface="+mj-ea"/>
                  </a:rPr>
                  <a:t>Codeword</a:t>
                </a:r>
                <a:r>
                  <a:rPr lang="en-US" altLang="zh-CN" sz="1600" dirty="0" smtClean="0">
                    <a:solidFill>
                      <a:schemeClr val="tx1"/>
                    </a:solidFill>
                    <a:latin typeface="+mj-ea"/>
                    <a:ea typeface="+mj-ea"/>
                  </a:rPr>
                  <a:t> Length </a:t>
                </a:r>
                <a14:m>
                  <m:oMath xmlns:m="http://schemas.openxmlformats.org/officeDocument/2006/math">
                    <m:f>
                      <m:fPr>
                        <m:ctrlPr>
                          <a:rPr lang="en-US" altLang="zh-CN" sz="1600" i="1" dirty="0">
                            <a:solidFill>
                              <a:schemeClr val="tx1"/>
                            </a:solidFill>
                            <a:latin typeface="Cambria Math" panose="02040503050406030204" pitchFamily="18" charset="0"/>
                            <a:ea typeface="+mj-ea"/>
                            <a:cs typeface="+mn-ea"/>
                          </a:rPr>
                        </m:ctrlPr>
                      </m:fPr>
                      <m:num>
                        <m:r>
                          <a:rPr lang="en-US" altLang="zh-CN" sz="1600" i="1" dirty="0">
                            <a:solidFill>
                              <a:schemeClr val="tx1"/>
                            </a:solidFill>
                            <a:latin typeface="Cambria Math" panose="02040503050406030204" pitchFamily="18" charset="0"/>
                            <a:ea typeface="+mj-ea"/>
                            <a:cs typeface="+mn-ea"/>
                          </a:rPr>
                          <m:t>𝑘</m:t>
                        </m:r>
                        <m:r>
                          <a:rPr lang="en-US" altLang="zh-CN" sz="1600" b="0" i="1" dirty="0" smtClean="0">
                            <a:solidFill>
                              <a:schemeClr val="tx1"/>
                            </a:solidFill>
                            <a:latin typeface="Cambria Math" panose="02040503050406030204" pitchFamily="18" charset="0"/>
                            <a:ea typeface="+mj-ea"/>
                            <a:cs typeface="+mn-ea"/>
                          </a:rPr>
                          <m:t>(</m:t>
                        </m:r>
                        <m:r>
                          <a:rPr lang="en-US" altLang="zh-CN" sz="1600" i="1" dirty="0">
                            <a:solidFill>
                              <a:schemeClr val="tx1"/>
                            </a:solidFill>
                            <a:latin typeface="Cambria Math" panose="02040503050406030204" pitchFamily="18" charset="0"/>
                            <a:ea typeface="+mj-ea"/>
                            <a:cs typeface="+mn-ea"/>
                          </a:rPr>
                          <m:t>2</m:t>
                        </m:r>
                        <m:r>
                          <a:rPr lang="en-US" altLang="zh-CN" sz="1600" i="1" dirty="0">
                            <a:solidFill>
                              <a:schemeClr val="tx1"/>
                            </a:solidFill>
                            <a:latin typeface="Cambria Math" panose="02040503050406030204" pitchFamily="18" charset="0"/>
                            <a:ea typeface="+mj-ea"/>
                            <a:cs typeface="+mn-ea"/>
                          </a:rPr>
                          <m:t>𝑅</m:t>
                        </m:r>
                        <m:r>
                          <a:rPr lang="en-US" altLang="zh-CN" sz="1600" i="1" dirty="0">
                            <a:solidFill>
                              <a:schemeClr val="tx1"/>
                            </a:solidFill>
                            <a:latin typeface="Cambria Math" panose="02040503050406030204" pitchFamily="18" charset="0"/>
                            <a:ea typeface="+mj-ea"/>
                            <a:cs typeface="+mn-ea"/>
                          </a:rPr>
                          <m:t>−1)</m:t>
                        </m:r>
                      </m:num>
                      <m:den>
                        <m:r>
                          <a:rPr lang="en-US" altLang="zh-CN" sz="1600" i="1" dirty="0">
                            <a:solidFill>
                              <a:schemeClr val="tx1"/>
                            </a:solidFill>
                            <a:latin typeface="Cambria Math" panose="02040503050406030204" pitchFamily="18" charset="0"/>
                            <a:ea typeface="+mj-ea"/>
                            <a:cs typeface="+mn-ea"/>
                          </a:rPr>
                          <m:t>1+</m:t>
                        </m:r>
                        <m:r>
                          <a:rPr lang="en-US" altLang="zh-CN" sz="1600" i="1" dirty="0">
                            <a:solidFill>
                              <a:schemeClr val="tx1"/>
                            </a:solidFill>
                            <a:latin typeface="Cambria Math" panose="02040503050406030204" pitchFamily="18" charset="0"/>
                            <a:ea typeface="+mj-ea"/>
                            <a:cs typeface="+mn-ea"/>
                          </a:rPr>
                          <m:t>𝑙𝑜𝑔𝑅</m:t>
                        </m:r>
                      </m:den>
                    </m:f>
                  </m:oMath>
                </a14:m>
                <a:r>
                  <a:rPr lang="en-US" altLang="zh-CN" sz="1600" i="1" dirty="0" smtClean="0">
                    <a:solidFill>
                      <a:schemeClr val="tx1"/>
                    </a:solidFill>
                    <a:latin typeface="+mj-ea"/>
                    <a:ea typeface="+mj-ea"/>
                  </a:rPr>
                  <a:t>.</a:t>
                </a:r>
              </a:p>
            </p:txBody>
          </p:sp>
        </mc:Choice>
        <mc:Fallback xmlns="">
          <p:sp>
            <p:nvSpPr>
              <p:cNvPr id="4" name="TextBox 37"/>
              <p:cNvSpPr txBox="1">
                <a:spLocks noRot="1" noChangeAspect="1" noMove="1" noResize="1" noEditPoints="1" noAdjustHandles="1" noChangeArrowheads="1" noChangeShapeType="1" noTextEdit="1"/>
              </p:cNvSpPr>
              <p:nvPr/>
            </p:nvSpPr>
            <p:spPr>
              <a:xfrm>
                <a:off x="778328" y="1795640"/>
                <a:ext cx="5962331" cy="1736501"/>
              </a:xfrm>
              <a:prstGeom prst="rect">
                <a:avLst/>
              </a:prstGeom>
              <a:blipFill>
                <a:blip r:embed="rId4"/>
                <a:stretch>
                  <a:fillRect l="-1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13"/>
              <p:cNvSpPr txBox="1">
                <a:spLocks noChangeArrowheads="1"/>
              </p:cNvSpPr>
              <p:nvPr/>
            </p:nvSpPr>
            <p:spPr bwMode="auto">
              <a:xfrm>
                <a:off x="6793604" y="2298976"/>
                <a:ext cx="4969099" cy="12748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m>
                            <m:mPr>
                              <m:mcs>
                                <m:mc>
                                  <m:mcPr>
                                    <m:count m:val="2"/>
                                    <m:mcJc m:val="center"/>
                                  </m:mcPr>
                                </m:mc>
                              </m:mcs>
                              <m:ctrlPr>
                                <a:rPr lang="en-US" altLang="zh-CN" sz="2000" i="1" smtClean="0">
                                  <a:latin typeface="Cambria Math" panose="02040503050406030204" pitchFamily="18" charset="0"/>
                                </a:rPr>
                              </m:ctrlPr>
                            </m:mPr>
                            <m:mr>
                              <m:e>
                                <m:m>
                                  <m:mPr>
                                    <m:mcs>
                                      <m:mc>
                                        <m:mcPr>
                                          <m:count m:val="2"/>
                                          <m:mcJc m:val="center"/>
                                        </m:mcPr>
                                      </m:mc>
                                    </m:mcs>
                                    <m:ctrlPr>
                                      <a:rPr lang="en-US" altLang="zh-CN" sz="2000" i="1" smtClean="0">
                                        <a:latin typeface="Cambria Math" panose="02040503050406030204" pitchFamily="18" charset="0"/>
                                      </a:rPr>
                                    </m:ctrlPr>
                                  </m:mPr>
                                  <m:mr>
                                    <m:e>
                                      <m:m>
                                        <m:mPr>
                                          <m:mcs>
                                            <m:mc>
                                              <m:mcPr>
                                                <m:count m:val="2"/>
                                                <m:mcJc m:val="center"/>
                                              </m:mcPr>
                                            </m:mc>
                                          </m:mcs>
                                          <m:ctrlPr>
                                            <a:rPr lang="en-US" altLang="zh-CN" sz="2000" i="1" smtClean="0">
                                              <a:latin typeface="Cambria Math" panose="02040503050406030204" pitchFamily="18" charset="0"/>
                                            </a:rPr>
                                          </m:ctrlPr>
                                        </m:mPr>
                                        <m:m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𝑘</m:t>
                                                </m:r>
                                              </m:sub>
                                            </m:sSub>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𝑘</m:t>
                                                </m:r>
                                              </m:sub>
                                            </m:sSub>
                                          </m:e>
                                        </m:mr>
                                      </m:m>
                                    </m:e>
                                    <m:e>
                                      <m:m>
                                        <m:mPr>
                                          <m:mcs>
                                            <m:mc>
                                              <m:mcPr>
                                                <m:count m:val="2"/>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0</m:t>
                                            </m:r>
                                          </m:e>
                                        </m:mr>
                                      </m:m>
                                    </m:e>
                                  </m:mr>
                                </m:m>
                              </m:e>
                              <m:e>
                                <m:m>
                                  <m:mPr>
                                    <m:mcs>
                                      <m:mc>
                                        <m:mcPr>
                                          <m:count m:val="2"/>
                                          <m:mcJc m:val="center"/>
                                        </m:mcPr>
                                      </m:mc>
                                    </m:mcs>
                                    <m:ctrlPr>
                                      <a:rPr lang="en-US" altLang="zh-CN" sz="2000" i="1">
                                        <a:latin typeface="Cambria Math" panose="02040503050406030204" pitchFamily="18" charset="0"/>
                                      </a:rPr>
                                    </m:ctrlPr>
                                  </m:mPr>
                                  <m:mr>
                                    <m:e>
                                      <m:m>
                                        <m:mPr>
                                          <m:mcs>
                                            <m:mc>
                                              <m:mcPr>
                                                <m:count m:val="2"/>
                                                <m:mcJc m:val="center"/>
                                              </m:mcPr>
                                            </m:mc>
                                          </m:mcs>
                                          <m:ctrlPr>
                                            <a:rPr lang="en-US" altLang="zh-CN" sz="2000" i="1">
                                              <a:latin typeface="Cambria Math" panose="02040503050406030204" pitchFamily="18" charset="0"/>
                                            </a:rPr>
                                          </m:ctrlPr>
                                        </m:mPr>
                                        <m:mr>
                                          <m:e>
                                            <m:r>
                                              <a:rPr lang="en-US" altLang="zh-CN" sz="2000" b="0" i="1" smtClean="0">
                                                <a:latin typeface="Cambria Math" panose="02040503050406030204" pitchFamily="18" charset="0"/>
                                              </a:rPr>
                                              <m:t>𝐺</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𝐺</m:t>
                                            </m:r>
                                          </m:e>
                                        </m:mr>
                                      </m:m>
                                    </m:e>
                                    <m:e>
                                      <m:m>
                                        <m:mPr>
                                          <m:mcs>
                                            <m:mc>
                                              <m:mcPr>
                                                <m:count m:val="2"/>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m:t>
                                            </m:r>
                                          </m:e>
                                          <m:e>
                                            <m:r>
                                              <a:rPr lang="en-US" altLang="zh-CN" sz="2000" i="1">
                                                <a:latin typeface="Cambria Math" panose="02040503050406030204" pitchFamily="18" charset="0"/>
                                              </a:rPr>
                                              <m:t>0</m:t>
                                            </m:r>
                                          </m:e>
                                        </m:mr>
                                      </m:m>
                                    </m:e>
                                  </m:mr>
                                </m:m>
                              </m:e>
                            </m:mr>
                            <m:mr>
                              <m:e>
                                <m:m>
                                  <m:mPr>
                                    <m:mcs>
                                      <m:mc>
                                        <m:mcPr>
                                          <m:count m:val="2"/>
                                          <m:mcJc m:val="center"/>
                                        </m:mcPr>
                                      </m:mc>
                                    </m:mcs>
                                    <m:ctrlPr>
                                      <a:rPr lang="en-US" altLang="zh-CN" sz="2000" i="1" smtClean="0">
                                        <a:latin typeface="Cambria Math" panose="02040503050406030204" pitchFamily="18" charset="0"/>
                                      </a:rPr>
                                    </m:ctrlPr>
                                  </m:mPr>
                                  <m:mr>
                                    <m:e>
                                      <m:m>
                                        <m:mPr>
                                          <m:mcs>
                                            <m:mc>
                                              <m:mcPr>
                                                <m:count m:val="2"/>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m:t>
                                            </m:r>
                                          </m:e>
                                          <m:e>
                                            <m: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
                                    </m:e>
                                    <m:e>
                                      <m:m>
                                        <m:mPr>
                                          <m:mcs>
                                            <m:mc>
                                              <m:mcPr>
                                                <m:count m:val="2"/>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𝑘</m:t>
                                                </m:r>
                                              </m:sub>
                                            </m:sSub>
                                          </m:e>
                                        </m:mr>
                                      </m:m>
                                    </m:e>
                                  </m:mr>
                                </m:m>
                              </m:e>
                              <m:e>
                                <m:m>
                                  <m:mPr>
                                    <m:mcs>
                                      <m:mc>
                                        <m:mcPr>
                                          <m:count m:val="2"/>
                                          <m:mcJc m:val="center"/>
                                        </m:mcPr>
                                      </m:mc>
                                    </m:mcs>
                                    <m:ctrlPr>
                                      <a:rPr lang="en-US" altLang="zh-CN" sz="2000" i="1">
                                        <a:latin typeface="Cambria Math" panose="02040503050406030204" pitchFamily="18" charset="0"/>
                                      </a:rPr>
                                    </m:ctrlPr>
                                  </m:mPr>
                                  <m:mr>
                                    <m:e>
                                      <m:m>
                                        <m:mPr>
                                          <m:mcs>
                                            <m:mc>
                                              <m:mcPr>
                                                <m:count m:val="2"/>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m:t>
                                            </m:r>
                                          </m:e>
                                          <m:e>
                                            <m:r>
                                              <a:rPr lang="en-US" altLang="zh-CN" sz="2000" i="1">
                                                <a:latin typeface="Cambria Math" panose="02040503050406030204" pitchFamily="18" charset="0"/>
                                              </a:rPr>
                                              <m:t>…</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
                                    </m:e>
                                    <m:e>
                                      <m:m>
                                        <m:mPr>
                                          <m:mcs>
                                            <m:mc>
                                              <m:mcPr>
                                                <m:count m:val="2"/>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m:t>
                                            </m:r>
                                          </m:e>
                                          <m:e>
                                            <m:r>
                                              <a:rPr lang="en-US" altLang="zh-CN" sz="2000" i="1">
                                                <a:latin typeface="Cambria Math" panose="02040503050406030204" pitchFamily="18" charset="0"/>
                                              </a:rPr>
                                              <m:t>𝐺</m:t>
                                            </m:r>
                                          </m:e>
                                        </m:mr>
                                      </m:m>
                                    </m:e>
                                  </m:mr>
                                </m:m>
                              </m:e>
                            </m:mr>
                          </m:m>
                        </m:e>
                      </m:d>
                    </m:oMath>
                  </m:oMathPara>
                </a14:m>
                <a:endParaRPr lang="en-US" altLang="zh-CN" sz="2000" dirty="0"/>
              </a:p>
            </p:txBody>
          </p:sp>
        </mc:Choice>
        <mc:Fallback xmlns="">
          <p:sp>
            <p:nvSpPr>
              <p:cNvPr id="7" name="文本框 13"/>
              <p:cNvSpPr txBox="1">
                <a:spLocks noRot="1" noChangeAspect="1" noMove="1" noResize="1" noEditPoints="1" noAdjustHandles="1" noChangeArrowheads="1" noChangeShapeType="1" noTextEdit="1"/>
              </p:cNvSpPr>
              <p:nvPr/>
            </p:nvSpPr>
            <p:spPr bwMode="auto">
              <a:xfrm>
                <a:off x="6793604" y="2298976"/>
                <a:ext cx="4969099" cy="1274836"/>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37"/>
              <p:cNvSpPr txBox="1"/>
              <p:nvPr/>
            </p:nvSpPr>
            <p:spPr>
              <a:xfrm>
                <a:off x="6677687" y="2736339"/>
                <a:ext cx="5995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dirty="0" smtClean="0">
                          <a:solidFill>
                            <a:srgbClr val="FF0000"/>
                          </a:solidFill>
                          <a:latin typeface="Cambria Math" panose="02040503050406030204" pitchFamily="18" charset="0"/>
                          <a:ea typeface="+mj-ea"/>
                          <a:cs typeface="+mn-ea"/>
                        </a:rPr>
                        <m:t>𝐾</m:t>
                      </m:r>
                    </m:oMath>
                  </m:oMathPara>
                </a14:m>
                <a:endParaRPr lang="en-US" altLang="zh-CN" sz="2000" dirty="0" smtClean="0">
                  <a:solidFill>
                    <a:srgbClr val="FF0000"/>
                  </a:solidFill>
                  <a:latin typeface="+mj-ea"/>
                  <a:ea typeface="+mj-ea"/>
                  <a:cs typeface="+mn-ea"/>
                </a:endParaRPr>
              </a:p>
            </p:txBody>
          </p:sp>
        </mc:Choice>
        <mc:Fallback xmlns="">
          <p:sp>
            <p:nvSpPr>
              <p:cNvPr id="8" name="TextBox 37"/>
              <p:cNvSpPr txBox="1">
                <a:spLocks noRot="1" noChangeAspect="1" noMove="1" noResize="1" noEditPoints="1" noAdjustHandles="1" noChangeArrowheads="1" noChangeShapeType="1" noTextEdit="1"/>
              </p:cNvSpPr>
              <p:nvPr/>
            </p:nvSpPr>
            <p:spPr>
              <a:xfrm>
                <a:off x="6677687" y="2736339"/>
                <a:ext cx="599586"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37"/>
              <p:cNvSpPr txBox="1"/>
              <p:nvPr/>
            </p:nvSpPr>
            <p:spPr>
              <a:xfrm>
                <a:off x="8147317" y="1799608"/>
                <a:ext cx="5995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dirty="0" smtClean="0">
                          <a:solidFill>
                            <a:srgbClr val="FF0000"/>
                          </a:solidFill>
                          <a:latin typeface="Cambria Math" panose="02040503050406030204" pitchFamily="18" charset="0"/>
                          <a:ea typeface="+mj-ea"/>
                          <a:cs typeface="+mn-ea"/>
                        </a:rPr>
                        <m:t>𝐾</m:t>
                      </m:r>
                    </m:oMath>
                  </m:oMathPara>
                </a14:m>
                <a:endParaRPr lang="en-US" altLang="zh-CN" sz="2000" dirty="0" smtClean="0">
                  <a:solidFill>
                    <a:srgbClr val="FF0000"/>
                  </a:solidFill>
                  <a:latin typeface="+mj-ea"/>
                  <a:ea typeface="+mj-ea"/>
                  <a:cs typeface="+mn-ea"/>
                </a:endParaRPr>
              </a:p>
            </p:txBody>
          </p:sp>
        </mc:Choice>
        <mc:Fallback xmlns="">
          <p:sp>
            <p:nvSpPr>
              <p:cNvPr id="9" name="TextBox 37"/>
              <p:cNvSpPr txBox="1">
                <a:spLocks noRot="1" noChangeAspect="1" noMove="1" noResize="1" noEditPoints="1" noAdjustHandles="1" noChangeArrowheads="1" noChangeShapeType="1" noTextEdit="1"/>
              </p:cNvSpPr>
              <p:nvPr/>
            </p:nvSpPr>
            <p:spPr>
              <a:xfrm>
                <a:off x="8147317" y="1799608"/>
                <a:ext cx="599586"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7"/>
              <p:cNvSpPr txBox="1"/>
              <p:nvPr/>
            </p:nvSpPr>
            <p:spPr>
              <a:xfrm>
                <a:off x="9772203" y="1795640"/>
                <a:ext cx="107180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dirty="0" smtClean="0">
                          <a:solidFill>
                            <a:srgbClr val="FF0000"/>
                          </a:solidFill>
                          <a:latin typeface="Cambria Math" panose="02040503050406030204" pitchFamily="18" charset="0"/>
                          <a:ea typeface="+mj-ea"/>
                          <a:cs typeface="+mn-ea"/>
                        </a:rPr>
                        <m:t>𝑁</m:t>
                      </m:r>
                      <m:r>
                        <a:rPr lang="en-US" altLang="zh-CN" sz="2000" i="1" dirty="0" smtClean="0">
                          <a:solidFill>
                            <a:srgbClr val="FF0000"/>
                          </a:solidFill>
                          <a:latin typeface="Cambria Math" panose="02040503050406030204" pitchFamily="18" charset="0"/>
                          <a:ea typeface="+mj-ea"/>
                          <a:cs typeface="+mn-ea"/>
                        </a:rPr>
                        <m:t>−</m:t>
                      </m:r>
                      <m:r>
                        <a:rPr lang="en-US" altLang="zh-CN" sz="2000" i="1" dirty="0" smtClean="0">
                          <a:solidFill>
                            <a:srgbClr val="FF0000"/>
                          </a:solidFill>
                          <a:latin typeface="Cambria Math" panose="02040503050406030204" pitchFamily="18" charset="0"/>
                          <a:ea typeface="+mj-ea"/>
                          <a:cs typeface="+mn-ea"/>
                        </a:rPr>
                        <m:t>𝐾</m:t>
                      </m:r>
                    </m:oMath>
                  </m:oMathPara>
                </a14:m>
                <a:endParaRPr lang="en-US" altLang="zh-CN" sz="2000" dirty="0" smtClean="0">
                  <a:solidFill>
                    <a:srgbClr val="FF0000"/>
                  </a:solidFill>
                  <a:latin typeface="+mj-ea"/>
                  <a:ea typeface="+mj-ea"/>
                  <a:cs typeface="+mn-ea"/>
                </a:endParaRPr>
              </a:p>
            </p:txBody>
          </p:sp>
        </mc:Choice>
        <mc:Fallback xmlns="">
          <p:sp>
            <p:nvSpPr>
              <p:cNvPr id="10" name="TextBox 37"/>
              <p:cNvSpPr txBox="1">
                <a:spLocks noRot="1" noChangeAspect="1" noMove="1" noResize="1" noEditPoints="1" noAdjustHandles="1" noChangeArrowheads="1" noChangeShapeType="1" noTextEdit="1"/>
              </p:cNvSpPr>
              <p:nvPr/>
            </p:nvSpPr>
            <p:spPr>
              <a:xfrm>
                <a:off x="9772203" y="1795640"/>
                <a:ext cx="1071809" cy="400110"/>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p:cNvCxnSpPr/>
          <p:nvPr/>
        </p:nvCxnSpPr>
        <p:spPr bwMode="auto">
          <a:xfrm>
            <a:off x="9283517" y="1743474"/>
            <a:ext cx="0" cy="22065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37"/>
          <p:cNvSpPr txBox="1"/>
          <p:nvPr/>
        </p:nvSpPr>
        <p:spPr>
          <a:xfrm>
            <a:off x="6317450" y="4056364"/>
            <a:ext cx="5625558" cy="707886"/>
          </a:xfrm>
          <a:prstGeom prst="rect">
            <a:avLst/>
          </a:prstGeom>
          <a:noFill/>
        </p:spPr>
        <p:txBody>
          <a:bodyPr wrap="square" rtlCol="0">
            <a:spAutoFit/>
          </a:bodyPr>
          <a:lstStyle/>
          <a:p>
            <a:r>
              <a:rPr lang="en-US" altLang="zh-CN" sz="2000" dirty="0" smtClean="0">
                <a:solidFill>
                  <a:srgbClr val="6D6F71"/>
                </a:solidFill>
                <a:latin typeface="+mj-ea"/>
                <a:ea typeface="+mj-ea"/>
                <a:cs typeface="+mn-ea"/>
              </a:rPr>
              <a:t>The above construction solves arbitrary requests and has query size 2.</a:t>
            </a:r>
          </a:p>
        </p:txBody>
      </p:sp>
      <mc:AlternateContent xmlns:mc="http://schemas.openxmlformats.org/markup-compatibility/2006" xmlns:a14="http://schemas.microsoft.com/office/drawing/2010/main">
        <mc:Choice Requires="a14">
          <p:sp>
            <p:nvSpPr>
              <p:cNvPr id="5" name="Rectangle 4"/>
              <p:cNvSpPr/>
              <p:nvPr/>
            </p:nvSpPr>
            <p:spPr>
              <a:xfrm>
                <a:off x="1093917" y="4193516"/>
                <a:ext cx="4837545" cy="570734"/>
              </a:xfrm>
              <a:prstGeom prst="rect">
                <a:avLst/>
              </a:prstGeom>
            </p:spPr>
            <p:txBody>
              <a:bodyPr wrap="square">
                <a:spAutoFit/>
              </a:bodyPr>
              <a:lstStyle/>
              <a:p>
                <a14:m>
                  <m:oMath xmlns:m="http://schemas.openxmlformats.org/officeDocument/2006/math">
                    <m:f>
                      <m:fPr>
                        <m:ctrlPr>
                          <a:rPr lang="en-US" altLang="zh-CN" sz="2000" i="1" dirty="0">
                            <a:latin typeface="Cambria Math" panose="02040503050406030204" pitchFamily="18" charset="0"/>
                            <a:ea typeface="等线" pitchFamily="2" charset="-122"/>
                            <a:cs typeface="+mn-ea"/>
                          </a:rPr>
                        </m:ctrlPr>
                      </m:fPr>
                      <m:num>
                        <m:r>
                          <a:rPr lang="en-US" altLang="zh-CN" sz="2000" i="1" dirty="0">
                            <a:latin typeface="Cambria Math" panose="02040503050406030204" pitchFamily="18" charset="0"/>
                            <a:ea typeface="等线" pitchFamily="2" charset="-122"/>
                            <a:cs typeface="+mn-ea"/>
                          </a:rPr>
                          <m:t>𝑘</m:t>
                        </m:r>
                      </m:num>
                      <m:den>
                        <m:r>
                          <a:rPr lang="en-US" altLang="zh-CN" sz="2000" i="1" dirty="0">
                            <a:latin typeface="Cambria Math" panose="02040503050406030204" pitchFamily="18" charset="0"/>
                            <a:ea typeface="等线" pitchFamily="2" charset="-122"/>
                            <a:cs typeface="+mn-ea"/>
                          </a:rPr>
                          <m:t>1+</m:t>
                        </m:r>
                        <m:r>
                          <a:rPr lang="en-US" altLang="zh-CN" sz="2000" i="1" dirty="0">
                            <a:latin typeface="Cambria Math" panose="02040503050406030204" pitchFamily="18" charset="0"/>
                            <a:ea typeface="等线" pitchFamily="2" charset="-122"/>
                            <a:cs typeface="+mn-ea"/>
                          </a:rPr>
                          <m:t>𝑙𝑜𝑔𝑅</m:t>
                        </m:r>
                      </m:den>
                    </m:f>
                  </m:oMath>
                </a14:m>
                <a:r>
                  <a:rPr lang="en-US" dirty="0"/>
                  <a:t> groups, each </a:t>
                </a:r>
                <a:r>
                  <a:rPr lang="en-US" dirty="0" smtClean="0"/>
                  <a:t>group size</a:t>
                </a:r>
                <a:r>
                  <a:rPr lang="en-US" sz="2400" dirty="0" smtClean="0"/>
                  <a:t> </a:t>
                </a:r>
                <a14:m>
                  <m:oMath xmlns:m="http://schemas.openxmlformats.org/officeDocument/2006/math">
                    <m:r>
                      <a:rPr lang="en-US" altLang="zh-CN" sz="1600" i="1" dirty="0">
                        <a:latin typeface="Cambria Math" panose="02040503050406030204" pitchFamily="18" charset="0"/>
                        <a:ea typeface="等线" pitchFamily="2" charset="-122"/>
                        <a:cs typeface="+mn-ea"/>
                      </a:rPr>
                      <m:t>1+</m:t>
                    </m:r>
                    <m:r>
                      <a:rPr lang="en-US" altLang="zh-CN" sz="1600" i="1" dirty="0">
                        <a:latin typeface="Cambria Math" panose="02040503050406030204" pitchFamily="18" charset="0"/>
                        <a:ea typeface="等线" pitchFamily="2" charset="-122"/>
                        <a:cs typeface="+mn-ea"/>
                      </a:rPr>
                      <m:t>𝑙𝑜𝑔𝑅</m:t>
                    </m:r>
                  </m:oMath>
                </a14:m>
                <a:r>
                  <a:rPr lang="en-US" sz="24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093917" y="4193516"/>
                <a:ext cx="4837545" cy="57073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1955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Construction example</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805857662"/>
              </p:ext>
            </p:extLst>
          </p:nvPr>
        </p:nvGraphicFramePr>
        <p:xfrm>
          <a:off x="1422400" y="2350989"/>
          <a:ext cx="1758682" cy="2595880"/>
        </p:xfrm>
        <a:graphic>
          <a:graphicData uri="http://schemas.openxmlformats.org/drawingml/2006/table">
            <a:tbl>
              <a:tblPr firstRow="1" bandRow="1">
                <a:tableStyleId>{F5AB1C69-6EDB-4FF4-983F-18BD219EF322}</a:tableStyleId>
              </a:tblPr>
              <a:tblGrid>
                <a:gridCol w="1758682">
                  <a:extLst>
                    <a:ext uri="{9D8B030D-6E8A-4147-A177-3AD203B41FA5}">
                      <a16:colId xmlns:a16="http://schemas.microsoft.com/office/drawing/2014/main" val="1129436240"/>
                    </a:ext>
                  </a:extLst>
                </a:gridCol>
              </a:tblGrid>
              <a:tr h="370840">
                <a:tc>
                  <a:txBody>
                    <a:bodyPr/>
                    <a:lstStyle/>
                    <a:p>
                      <a:pPr algn="ctr"/>
                      <a:r>
                        <a:rPr lang="en-US" b="0" dirty="0" smtClean="0">
                          <a:solidFill>
                            <a:schemeClr val="accent1"/>
                          </a:solidFill>
                        </a:rPr>
                        <a:t>{0}</a:t>
                      </a:r>
                      <a:endParaRPr lang="en-US" b="0"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61939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868818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9209007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051301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243643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7195625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solidFill>
                        </a:rPr>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70195101"/>
                  </a:ext>
                </a:extLst>
              </a:tr>
            </a:tbl>
          </a:graphicData>
        </a:graphic>
      </p:graphicFrame>
      <mc:AlternateContent xmlns:mc="http://schemas.openxmlformats.org/markup-compatibility/2006" xmlns:a14="http://schemas.microsoft.com/office/drawing/2010/main">
        <mc:Choice Requires="a14">
          <p:sp>
            <p:nvSpPr>
              <p:cNvPr id="6" name="Rectangle 5"/>
              <p:cNvSpPr/>
              <p:nvPr/>
            </p:nvSpPr>
            <p:spPr>
              <a:xfrm>
                <a:off x="3676738" y="1784020"/>
                <a:ext cx="3101842" cy="1200329"/>
              </a:xfrm>
              <a:prstGeom prst="rect">
                <a:avLst/>
              </a:prstGeom>
            </p:spPr>
            <p:txBody>
              <a:bodyPr wrap="square">
                <a:spAutoFit/>
              </a:bodyPr>
              <a:lstStyle/>
              <a:p>
                <a:pPr algn="ctr"/>
                <a14:m>
                  <m:oMath xmlns:m="http://schemas.openxmlformats.org/officeDocument/2006/math">
                    <m:r>
                      <a:rPr lang="en-US" i="1" dirty="0" smtClean="0">
                        <a:solidFill>
                          <a:schemeClr val="accent1"/>
                        </a:solidFill>
                        <a:latin typeface="Cambria Math" panose="02040503050406030204" pitchFamily="18" charset="0"/>
                      </a:rPr>
                      <m:t>𝐿</m:t>
                    </m:r>
                    <m:r>
                      <a:rPr lang="en-US" i="1" dirty="0" smtClean="0">
                        <a:solidFill>
                          <a:schemeClr val="accent1"/>
                        </a:solidFill>
                        <a:latin typeface="Cambria Math" panose="02040503050406030204" pitchFamily="18" charset="0"/>
                      </a:rPr>
                      <m:t>=(4,0,0)</m:t>
                    </m:r>
                  </m:oMath>
                </a14:m>
                <a:r>
                  <a:rPr lang="en-US" dirty="0" smtClean="0">
                    <a:solidFill>
                      <a:schemeClr val="accent1"/>
                    </a:solidFill>
                  </a:rPr>
                  <a:t> </a:t>
                </a:r>
                <a:r>
                  <a:rPr lang="en-US" dirty="0" smtClean="0"/>
                  <a:t>means </a:t>
                </a:r>
                <a:r>
                  <a:rPr lang="en-US" dirty="0" smtClean="0">
                    <a:solidFill>
                      <a:schemeClr val="accent1"/>
                    </a:solidFill>
                  </a:rPr>
                  <a:t>request </a:t>
                </a:r>
              </a:p>
              <a:p>
                <a:pPr marL="285750" indent="-285750" algn="ctr">
                  <a:buFont typeface="Arial" panose="020B0604020202020204" pitchFamily="34" charset="0"/>
                  <a:buChar char="•"/>
                </a:pPr>
                <a:r>
                  <a:rPr lang="en-US" dirty="0" smtClean="0">
                    <a:solidFill>
                      <a:schemeClr val="accent1"/>
                    </a:solidFill>
                  </a:rPr>
                  <a:t>4</a:t>
                </a:r>
                <a:r>
                  <a:rPr lang="en-US" dirty="0" smtClean="0"/>
                  <a:t> times for {0}</a:t>
                </a:r>
              </a:p>
              <a:p>
                <a:pPr marL="285750" indent="-285750" algn="ctr">
                  <a:buFont typeface="Arial" panose="020B0604020202020204" pitchFamily="34" charset="0"/>
                  <a:buChar char="•"/>
                </a:pPr>
                <a:r>
                  <a:rPr lang="en-US" dirty="0" smtClean="0">
                    <a:solidFill>
                      <a:schemeClr val="accent1"/>
                    </a:solidFill>
                  </a:rPr>
                  <a:t>0</a:t>
                </a:r>
                <a:r>
                  <a:rPr lang="en-US" dirty="0" smtClean="0"/>
                  <a:t> times for {1}</a:t>
                </a:r>
              </a:p>
              <a:p>
                <a:pPr marL="285750" indent="-285750" algn="ctr">
                  <a:buFont typeface="Arial" panose="020B0604020202020204" pitchFamily="34" charset="0"/>
                  <a:buChar char="•"/>
                </a:pPr>
                <a:r>
                  <a:rPr lang="en-US" dirty="0" smtClean="0">
                    <a:solidFill>
                      <a:schemeClr val="accent1"/>
                    </a:solidFill>
                  </a:rPr>
                  <a:t>0</a:t>
                </a:r>
                <a:r>
                  <a:rPr lang="en-US" dirty="0" smtClean="0"/>
                  <a:t> times for {2}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676738" y="1784020"/>
                <a:ext cx="3101842" cy="1200329"/>
              </a:xfrm>
              <a:prstGeom prst="rect">
                <a:avLst/>
              </a:prstGeom>
              <a:blipFill>
                <a:blip r:embed="rId4"/>
                <a:stretch>
                  <a:fillRect t="-3046" b="-7107"/>
                </a:stretch>
              </a:blipFill>
            </p:spPr>
            <p:txBody>
              <a:bodyPr/>
              <a:lstStyle/>
              <a:p>
                <a:r>
                  <a:rPr lang="en-US">
                    <a:noFill/>
                  </a:rPr>
                  <a:t> </a:t>
                </a:r>
              </a:p>
            </p:txBody>
          </p:sp>
        </mc:Fallback>
      </mc:AlternateContent>
      <p:sp>
        <p:nvSpPr>
          <p:cNvPr id="20" name="Rectangle 19"/>
          <p:cNvSpPr/>
          <p:nvPr/>
        </p:nvSpPr>
        <p:spPr>
          <a:xfrm>
            <a:off x="7953274" y="1803549"/>
            <a:ext cx="466794" cy="369332"/>
          </a:xfrm>
          <a:prstGeom prst="rect">
            <a:avLst/>
          </a:prstGeom>
        </p:spPr>
        <p:txBody>
          <a:bodyPr wrap="none">
            <a:spAutoFit/>
          </a:bodyPr>
          <a:lstStyle/>
          <a:p>
            <a:pPr algn="ctr"/>
            <a:r>
              <a:rPr lang="en-US" dirty="0">
                <a:solidFill>
                  <a:schemeClr val="accent1"/>
                </a:solidFill>
              </a:rPr>
              <a:t>{0}</a:t>
            </a:r>
          </a:p>
        </p:txBody>
      </p:sp>
      <p:sp>
        <p:nvSpPr>
          <p:cNvPr id="21" name="Rectangle 20"/>
          <p:cNvSpPr/>
          <p:nvPr/>
        </p:nvSpPr>
        <p:spPr>
          <a:xfrm>
            <a:off x="9009341" y="1803549"/>
            <a:ext cx="466794"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{1}</a:t>
            </a:r>
          </a:p>
        </p:txBody>
      </p:sp>
      <p:sp>
        <p:nvSpPr>
          <p:cNvPr id="22" name="Rectangle 21"/>
          <p:cNvSpPr/>
          <p:nvPr/>
        </p:nvSpPr>
        <p:spPr>
          <a:xfrm>
            <a:off x="10065408" y="1803549"/>
            <a:ext cx="466794"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{2}</a:t>
            </a:r>
          </a:p>
        </p:txBody>
      </p:sp>
      <p:sp>
        <p:nvSpPr>
          <p:cNvPr id="23" name="Rectangle 22"/>
          <p:cNvSpPr/>
          <p:nvPr/>
        </p:nvSpPr>
        <p:spPr>
          <a:xfrm>
            <a:off x="11121475" y="1803549"/>
            <a:ext cx="85151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{0,1,2}</a:t>
            </a:r>
          </a:p>
        </p:txBody>
      </p:sp>
      <p:sp>
        <p:nvSpPr>
          <p:cNvPr id="24" name="Rectangle 23"/>
          <p:cNvSpPr/>
          <p:nvPr/>
        </p:nvSpPr>
        <p:spPr>
          <a:xfrm>
            <a:off x="8679763" y="2715261"/>
            <a:ext cx="65915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{0,1}</a:t>
            </a:r>
          </a:p>
        </p:txBody>
      </p:sp>
      <p:sp>
        <p:nvSpPr>
          <p:cNvPr id="25" name="Rectangle 24"/>
          <p:cNvSpPr/>
          <p:nvPr/>
        </p:nvSpPr>
        <p:spPr>
          <a:xfrm>
            <a:off x="9639650" y="2715261"/>
            <a:ext cx="65915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{0,2}</a:t>
            </a:r>
          </a:p>
        </p:txBody>
      </p:sp>
      <p:sp>
        <p:nvSpPr>
          <p:cNvPr id="26" name="Rectangle 25"/>
          <p:cNvSpPr/>
          <p:nvPr/>
        </p:nvSpPr>
        <p:spPr>
          <a:xfrm>
            <a:off x="10599537" y="2715261"/>
            <a:ext cx="65915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{1,2}</a:t>
            </a:r>
          </a:p>
        </p:txBody>
      </p:sp>
      <mc:AlternateContent xmlns:mc="http://schemas.openxmlformats.org/markup-compatibility/2006" xmlns:a14="http://schemas.microsoft.com/office/drawing/2010/main">
        <mc:Choice Requires="a14">
          <p:sp>
            <p:nvSpPr>
              <p:cNvPr id="27" name="Rectangle 26"/>
              <p:cNvSpPr/>
              <p:nvPr/>
            </p:nvSpPr>
            <p:spPr>
              <a:xfrm>
                <a:off x="1369085" y="1795048"/>
                <a:ext cx="847283" cy="369332"/>
              </a:xfrm>
              <a:prstGeom prst="rect">
                <a:avLst/>
              </a:prstGeom>
            </p:spPr>
            <p:txBody>
              <a:bodyPr wrap="none">
                <a:spAutoFit/>
              </a:bodyPr>
              <a:lstStyle/>
              <a:p>
                <a14:m>
                  <m:oMath xmlns:m="http://schemas.openxmlformats.org/officeDocument/2006/math">
                    <m:r>
                      <a:rPr lang="en-US" b="0" i="1" dirty="0" smtClean="0">
                        <a:solidFill>
                          <a:schemeClr val="accent1"/>
                        </a:solidFill>
                        <a:latin typeface="Cambria Math" panose="02040503050406030204" pitchFamily="18" charset="0"/>
                      </a:rPr>
                      <m:t>𝐾</m:t>
                    </m:r>
                    <m:r>
                      <a:rPr lang="en-US" i="1" dirty="0">
                        <a:solidFill>
                          <a:schemeClr val="accent1"/>
                        </a:solidFill>
                        <a:latin typeface="Cambria Math" panose="02040503050406030204" pitchFamily="18" charset="0"/>
                      </a:rPr>
                      <m:t>=</m:t>
                    </m:r>
                    <m:r>
                      <a:rPr lang="en-US" b="0" i="1" dirty="0" smtClean="0">
                        <a:solidFill>
                          <a:schemeClr val="accent1"/>
                        </a:solidFill>
                        <a:latin typeface="Cambria Math" panose="02040503050406030204" pitchFamily="18" charset="0"/>
                      </a:rPr>
                      <m:t>3</m:t>
                    </m:r>
                  </m:oMath>
                </a14:m>
                <a:r>
                  <a:rPr lang="en-US" dirty="0">
                    <a:solidFill>
                      <a:schemeClr val="accent1"/>
                    </a:solidFill>
                  </a:rPr>
                  <a:t> </a:t>
                </a:r>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1369085" y="1795048"/>
                <a:ext cx="847283" cy="369332"/>
              </a:xfrm>
              <a:prstGeom prst="rect">
                <a:avLst/>
              </a:prstGeom>
              <a:blipFill>
                <a:blip r:embed="rId5"/>
                <a:stretch>
                  <a:fillRect/>
                </a:stretch>
              </a:blipFill>
            </p:spPr>
            <p:txBody>
              <a:bodyPr/>
              <a:lstStyle/>
              <a:p>
                <a:r>
                  <a:rPr lang="en-US">
                    <a:noFill/>
                  </a:rPr>
                  <a:t> </a:t>
                </a:r>
              </a:p>
            </p:txBody>
          </p:sp>
        </mc:Fallback>
      </mc:AlternateContent>
      <p:cxnSp>
        <p:nvCxnSpPr>
          <p:cNvPr id="31" name="Straight Connector 30"/>
          <p:cNvCxnSpPr>
            <a:endCxn id="24" idx="0"/>
          </p:cNvCxnSpPr>
          <p:nvPr/>
        </p:nvCxnSpPr>
        <p:spPr bwMode="auto">
          <a:xfrm flipH="1">
            <a:off x="9009341" y="2260292"/>
            <a:ext cx="237690" cy="45496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H="1">
            <a:off x="10016040" y="2260292"/>
            <a:ext cx="276457" cy="45496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flipH="1">
            <a:off x="10975927" y="2260292"/>
            <a:ext cx="583497" cy="47479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H="1">
            <a:off x="7910754" y="2260292"/>
            <a:ext cx="237690" cy="454969"/>
          </a:xfrm>
          <a:prstGeom prst="line">
            <a:avLst/>
          </a:prstGeom>
          <a:solidFill>
            <a:schemeClr val="accent1"/>
          </a:solidFill>
          <a:ln w="2857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7" name="Rectangle 36"/>
              <p:cNvSpPr/>
              <p:nvPr/>
            </p:nvSpPr>
            <p:spPr>
              <a:xfrm>
                <a:off x="7464859" y="2715261"/>
                <a:ext cx="482824" cy="369332"/>
              </a:xfrm>
              <a:prstGeom prst="rect">
                <a:avLst/>
              </a:prstGeom>
            </p:spPr>
            <p:txBody>
              <a:bodyPr wrap="none">
                <a:spAutoFit/>
              </a:bodyPr>
              <a:lstStyle/>
              <a:p>
                <a:pPr algn="ctr"/>
                <a:r>
                  <a:rPr lang="en-US" dirty="0" smtClean="0">
                    <a:solidFill>
                      <a:schemeClr val="accent1"/>
                    </a:solidFill>
                  </a:rPr>
                  <a:t>{</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m:t>
                    </m:r>
                  </m:oMath>
                </a14:m>
                <a:r>
                  <a:rPr lang="en-US" dirty="0" smtClean="0">
                    <a:solidFill>
                      <a:schemeClr val="accent1"/>
                    </a:solidFill>
                  </a:rPr>
                  <a:t>}</a:t>
                </a:r>
                <a:endParaRPr lang="en-US" dirty="0">
                  <a:solidFill>
                    <a:schemeClr val="accent1"/>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7464859" y="2715261"/>
                <a:ext cx="482824" cy="369332"/>
              </a:xfrm>
              <a:prstGeom prst="rect">
                <a:avLst/>
              </a:prstGeom>
              <a:blipFill>
                <a:blip r:embed="rId6"/>
                <a:stretch>
                  <a:fillRect l="-11392" t="-8197" r="-1012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3417595" y="3923540"/>
                <a:ext cx="3620127" cy="1200329"/>
              </a:xfrm>
              <a:prstGeom prst="rect">
                <a:avLst/>
              </a:prstGeom>
            </p:spPr>
            <p:txBody>
              <a:bodyPr wrap="square">
                <a:spAutoFit/>
              </a:bodyPr>
              <a:lstStyle/>
              <a:p>
                <a:pPr algn="ctr"/>
                <a14:m>
                  <m:oMath xmlns:m="http://schemas.openxmlformats.org/officeDocument/2006/math">
                    <m:r>
                      <a:rPr lang="en-US" i="1" dirty="0" smtClean="0">
                        <a:solidFill>
                          <a:schemeClr val="accent1"/>
                        </a:solidFill>
                        <a:latin typeface="Cambria Math" panose="02040503050406030204" pitchFamily="18" charset="0"/>
                      </a:rPr>
                      <m:t>𝐿</m:t>
                    </m:r>
                    <m:r>
                      <a:rPr lang="en-US" i="1" dirty="0" smtClean="0">
                        <a:solidFill>
                          <a:schemeClr val="accent1"/>
                        </a:solidFill>
                        <a:latin typeface="Cambria Math" panose="02040503050406030204" pitchFamily="18" charset="0"/>
                      </a:rPr>
                      <m:t>=(0,4,0)</m:t>
                    </m:r>
                  </m:oMath>
                </a14:m>
                <a:r>
                  <a:rPr lang="en-US" dirty="0">
                    <a:solidFill>
                      <a:schemeClr val="accent1"/>
                    </a:solidFill>
                  </a:rPr>
                  <a:t> </a:t>
                </a:r>
                <a:r>
                  <a:rPr lang="en-US" dirty="0"/>
                  <a:t>means </a:t>
                </a:r>
                <a:r>
                  <a:rPr lang="en-US" dirty="0">
                    <a:solidFill>
                      <a:schemeClr val="accent1"/>
                    </a:solidFill>
                  </a:rPr>
                  <a:t>request </a:t>
                </a:r>
              </a:p>
              <a:p>
                <a:pPr marL="285750" indent="-285750" algn="ctr">
                  <a:buFont typeface="Arial" panose="020B0604020202020204" pitchFamily="34" charset="0"/>
                  <a:buChar char="•"/>
                </a:pPr>
                <a:r>
                  <a:rPr lang="en-US" dirty="0" smtClean="0">
                    <a:solidFill>
                      <a:schemeClr val="accent1"/>
                    </a:solidFill>
                  </a:rPr>
                  <a:t>0</a:t>
                </a:r>
                <a:r>
                  <a:rPr lang="en-US" dirty="0" smtClean="0"/>
                  <a:t> </a:t>
                </a:r>
                <a:r>
                  <a:rPr lang="en-US" dirty="0"/>
                  <a:t>times for {0}</a:t>
                </a:r>
              </a:p>
              <a:p>
                <a:pPr marL="285750" indent="-285750" algn="ctr">
                  <a:buFont typeface="Arial" panose="020B0604020202020204" pitchFamily="34" charset="0"/>
                  <a:buChar char="•"/>
                </a:pPr>
                <a:r>
                  <a:rPr lang="en-US" dirty="0" smtClean="0">
                    <a:solidFill>
                      <a:schemeClr val="accent1"/>
                    </a:solidFill>
                  </a:rPr>
                  <a:t>4</a:t>
                </a:r>
                <a:r>
                  <a:rPr lang="en-US" dirty="0" smtClean="0"/>
                  <a:t> </a:t>
                </a:r>
                <a:r>
                  <a:rPr lang="en-US" dirty="0"/>
                  <a:t>times for {1}</a:t>
                </a:r>
              </a:p>
              <a:p>
                <a:pPr marL="285750" indent="-285750" algn="ctr">
                  <a:buFont typeface="Arial" panose="020B0604020202020204" pitchFamily="34" charset="0"/>
                  <a:buChar char="•"/>
                </a:pPr>
                <a:r>
                  <a:rPr lang="en-US" dirty="0">
                    <a:solidFill>
                      <a:schemeClr val="accent1"/>
                    </a:solidFill>
                  </a:rPr>
                  <a:t>0</a:t>
                </a:r>
                <a:r>
                  <a:rPr lang="en-US" dirty="0"/>
                  <a:t> times for {2} </a:t>
                </a:r>
              </a:p>
            </p:txBody>
          </p:sp>
        </mc:Choice>
        <mc:Fallback xmlns="">
          <p:sp>
            <p:nvSpPr>
              <p:cNvPr id="38" name="Rectangle 37"/>
              <p:cNvSpPr>
                <a:spLocks noRot="1" noChangeAspect="1" noMove="1" noResize="1" noEditPoints="1" noAdjustHandles="1" noChangeArrowheads="1" noChangeShapeType="1" noTextEdit="1"/>
              </p:cNvSpPr>
              <p:nvPr/>
            </p:nvSpPr>
            <p:spPr>
              <a:xfrm>
                <a:off x="3417595" y="3923540"/>
                <a:ext cx="3620127" cy="1200329"/>
              </a:xfrm>
              <a:prstGeom prst="rect">
                <a:avLst/>
              </a:prstGeom>
              <a:blipFill>
                <a:blip r:embed="rId7"/>
                <a:stretch>
                  <a:fillRect t="-3046" b="-7107"/>
                </a:stretch>
              </a:blipFill>
            </p:spPr>
            <p:txBody>
              <a:bodyPr/>
              <a:lstStyle/>
              <a:p>
                <a:r>
                  <a:rPr lang="en-US">
                    <a:noFill/>
                  </a:rPr>
                  <a:t> </a:t>
                </a:r>
              </a:p>
            </p:txBody>
          </p:sp>
        </mc:Fallback>
      </mc:AlternateContent>
      <p:sp>
        <p:nvSpPr>
          <p:cNvPr id="39" name="Rectangle 38"/>
          <p:cNvSpPr/>
          <p:nvPr/>
        </p:nvSpPr>
        <p:spPr>
          <a:xfrm>
            <a:off x="7762650" y="3805081"/>
            <a:ext cx="466794" cy="369332"/>
          </a:xfrm>
          <a:prstGeom prst="rect">
            <a:avLst/>
          </a:prstGeom>
        </p:spPr>
        <p:txBody>
          <a:bodyPr wrap="none">
            <a:spAutoFit/>
          </a:bodyPr>
          <a:lstStyle/>
          <a:p>
            <a:pPr algn="ctr"/>
            <a:r>
              <a:rPr lang="en-US" dirty="0">
                <a:solidFill>
                  <a:schemeClr val="accent1"/>
                </a:solidFill>
              </a:rPr>
              <a:t>{0}</a:t>
            </a:r>
          </a:p>
        </p:txBody>
      </p:sp>
      <p:sp>
        <p:nvSpPr>
          <p:cNvPr id="40" name="Rectangle 39"/>
          <p:cNvSpPr/>
          <p:nvPr/>
        </p:nvSpPr>
        <p:spPr>
          <a:xfrm>
            <a:off x="8818717" y="3805081"/>
            <a:ext cx="466794"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{1}</a:t>
            </a:r>
          </a:p>
        </p:txBody>
      </p:sp>
      <p:sp>
        <p:nvSpPr>
          <p:cNvPr id="41" name="Rectangle 40"/>
          <p:cNvSpPr/>
          <p:nvPr/>
        </p:nvSpPr>
        <p:spPr>
          <a:xfrm>
            <a:off x="9874784" y="3805081"/>
            <a:ext cx="466794"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{2}</a:t>
            </a:r>
          </a:p>
        </p:txBody>
      </p:sp>
      <p:sp>
        <p:nvSpPr>
          <p:cNvPr id="42" name="Rectangle 41"/>
          <p:cNvSpPr/>
          <p:nvPr/>
        </p:nvSpPr>
        <p:spPr>
          <a:xfrm>
            <a:off x="10930851" y="3805081"/>
            <a:ext cx="85151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{0,1,2}</a:t>
            </a:r>
          </a:p>
        </p:txBody>
      </p:sp>
      <p:sp>
        <p:nvSpPr>
          <p:cNvPr id="43" name="Rectangle 42"/>
          <p:cNvSpPr/>
          <p:nvPr/>
        </p:nvSpPr>
        <p:spPr>
          <a:xfrm>
            <a:off x="8489139" y="4716793"/>
            <a:ext cx="65915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{0,1}</a:t>
            </a:r>
          </a:p>
        </p:txBody>
      </p:sp>
      <p:sp>
        <p:nvSpPr>
          <p:cNvPr id="44" name="Rectangle 43"/>
          <p:cNvSpPr/>
          <p:nvPr/>
        </p:nvSpPr>
        <p:spPr>
          <a:xfrm>
            <a:off x="9449026" y="4716793"/>
            <a:ext cx="65915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{0,2}</a:t>
            </a:r>
          </a:p>
        </p:txBody>
      </p:sp>
      <p:sp>
        <p:nvSpPr>
          <p:cNvPr id="45" name="Rectangle 44"/>
          <p:cNvSpPr/>
          <p:nvPr/>
        </p:nvSpPr>
        <p:spPr>
          <a:xfrm>
            <a:off x="10408913" y="4716793"/>
            <a:ext cx="65915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{1,2}</a:t>
            </a:r>
          </a:p>
        </p:txBody>
      </p:sp>
      <p:cxnSp>
        <p:nvCxnSpPr>
          <p:cNvPr id="46" name="Straight Connector 45"/>
          <p:cNvCxnSpPr>
            <a:endCxn id="50" idx="0"/>
          </p:cNvCxnSpPr>
          <p:nvPr/>
        </p:nvCxnSpPr>
        <p:spPr bwMode="auto">
          <a:xfrm flipH="1">
            <a:off x="7515647" y="4261824"/>
            <a:ext cx="1540760" cy="45496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7" name="Straight Connector 46"/>
          <p:cNvCxnSpPr>
            <a:endCxn id="45" idx="0"/>
          </p:cNvCxnSpPr>
          <p:nvPr/>
        </p:nvCxnSpPr>
        <p:spPr bwMode="auto">
          <a:xfrm>
            <a:off x="10101874" y="4261824"/>
            <a:ext cx="636617" cy="45496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8" name="Straight Connector 47"/>
          <p:cNvCxnSpPr>
            <a:endCxn id="44" idx="0"/>
          </p:cNvCxnSpPr>
          <p:nvPr/>
        </p:nvCxnSpPr>
        <p:spPr bwMode="auto">
          <a:xfrm flipH="1">
            <a:off x="9778604" y="4261824"/>
            <a:ext cx="1590197" cy="45496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9" name="Straight Connector 48"/>
          <p:cNvCxnSpPr>
            <a:endCxn id="43" idx="0"/>
          </p:cNvCxnSpPr>
          <p:nvPr/>
        </p:nvCxnSpPr>
        <p:spPr bwMode="auto">
          <a:xfrm>
            <a:off x="7957820" y="4261824"/>
            <a:ext cx="860897" cy="454969"/>
          </a:xfrm>
          <a:prstGeom prst="line">
            <a:avLst/>
          </a:prstGeom>
          <a:solidFill>
            <a:schemeClr val="accent1"/>
          </a:solidFill>
          <a:ln w="2857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50" name="Rectangle 49"/>
              <p:cNvSpPr/>
              <p:nvPr/>
            </p:nvSpPr>
            <p:spPr>
              <a:xfrm>
                <a:off x="7274235" y="4716793"/>
                <a:ext cx="482824" cy="369332"/>
              </a:xfrm>
              <a:prstGeom prst="rect">
                <a:avLst/>
              </a:prstGeom>
            </p:spPr>
            <p:txBody>
              <a:bodyPr wrap="none">
                <a:spAutoFit/>
              </a:bodyPr>
              <a:lstStyle/>
              <a:p>
                <a:pPr algn="ctr"/>
                <a:r>
                  <a:rPr lang="en-US" dirty="0" smtClean="0">
                    <a:solidFill>
                      <a:schemeClr val="accent1"/>
                    </a:solidFill>
                  </a:rPr>
                  <a:t>{</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m:t>
                    </m:r>
                  </m:oMath>
                </a14:m>
                <a:r>
                  <a:rPr lang="en-US" dirty="0" smtClean="0">
                    <a:solidFill>
                      <a:schemeClr val="accent1"/>
                    </a:solidFill>
                  </a:rPr>
                  <a:t>}</a:t>
                </a:r>
                <a:endParaRPr lang="en-US" dirty="0">
                  <a:solidFill>
                    <a:schemeClr val="accent1"/>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7274235" y="4716793"/>
                <a:ext cx="482824" cy="369332"/>
              </a:xfrm>
              <a:prstGeom prst="rect">
                <a:avLst/>
              </a:prstGeom>
              <a:blipFill>
                <a:blip r:embed="rId8"/>
                <a:stretch>
                  <a:fillRect l="-10127" t="-10000" r="-11392" b="-26667"/>
                </a:stretch>
              </a:blipFill>
            </p:spPr>
            <p:txBody>
              <a:bodyPr/>
              <a:lstStyle/>
              <a:p>
                <a:r>
                  <a:rPr lang="en-US">
                    <a:noFill/>
                  </a:rPr>
                  <a:t> </a:t>
                </a:r>
              </a:p>
            </p:txBody>
          </p:sp>
        </mc:Fallback>
      </mc:AlternateContent>
    </p:spTree>
    <p:extLst>
      <p:ext uri="{BB962C8B-B14F-4D97-AF65-F5344CB8AC3E}">
        <p14:creationId xmlns:p14="http://schemas.microsoft.com/office/powerpoint/2010/main" val="327923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par>
                                <p:cTn id="70" presetID="10"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par>
                                <p:cTn id="73" presetID="10" presetClass="entr" presetSubtype="0"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fade">
                                      <p:cBhvr>
                                        <p:cTn id="75" dur="500"/>
                                        <p:tgtEl>
                                          <p:spTgt spid="48"/>
                                        </p:tgtEl>
                                      </p:cBhvr>
                                    </p:animEffect>
                                  </p:childTnLst>
                                </p:cTn>
                              </p:par>
                              <p:par>
                                <p:cTn id="76" presetID="10" presetClass="entr" presetSubtype="0"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500"/>
                                        <p:tgtEl>
                                          <p:spTgt spid="5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21" grpId="0"/>
      <p:bldP spid="22" grpId="0"/>
      <p:bldP spid="23" grpId="0"/>
      <p:bldP spid="24" grpId="0"/>
      <p:bldP spid="25" grpId="0"/>
      <p:bldP spid="26" grpId="0"/>
      <p:bldP spid="37" grpId="0"/>
      <p:bldP spid="38" grpId="0"/>
      <p:bldP spid="39" grpId="0"/>
      <p:bldP spid="40" grpId="0"/>
      <p:bldP spid="41" grpId="0"/>
      <p:bldP spid="42" grpId="0"/>
      <p:bldP spid="43" grpId="0"/>
      <p:bldP spid="44" grpId="0"/>
      <p:bldP spid="45"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Definition</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TextBox 37"/>
              <p:cNvSpPr txBox="1"/>
              <p:nvPr/>
            </p:nvSpPr>
            <p:spPr>
              <a:xfrm>
                <a:off x="1060948" y="1795640"/>
                <a:ext cx="7804010" cy="1310615"/>
              </a:xfrm>
              <a:prstGeom prst="rect">
                <a:avLst/>
              </a:prstGeom>
              <a:noFill/>
            </p:spPr>
            <p:txBody>
              <a:bodyPr wrap="square" rtlCol="0">
                <a:spAutoFit/>
              </a:bodyPr>
              <a:lstStyle/>
              <a:p>
                <a:r>
                  <a:rPr lang="en-US" altLang="zh-CN" sz="2000" dirty="0" smtClean="0">
                    <a:solidFill>
                      <a:srgbClr val="6D6F71"/>
                    </a:solidFill>
                    <a:latin typeface="+mj-ea"/>
                    <a:ea typeface="+mj-ea"/>
                    <a:cs typeface="+mn-ea"/>
                  </a:rPr>
                  <a:t>A request vector </a:t>
                </a:r>
                <a14:m>
                  <m:oMath xmlns:m="http://schemas.openxmlformats.org/officeDocument/2006/math">
                    <m:r>
                      <a:rPr lang="en-US" altLang="zh-CN" sz="2000" b="1" i="1" dirty="0" smtClean="0">
                        <a:solidFill>
                          <a:srgbClr val="6D6F71"/>
                        </a:solidFill>
                        <a:latin typeface="Cambria Math" panose="02040503050406030204" pitchFamily="18" charset="0"/>
                        <a:ea typeface="+mj-ea"/>
                        <a:cs typeface="+mn-ea"/>
                      </a:rPr>
                      <m:t>𝑳</m:t>
                    </m:r>
                  </m:oMath>
                </a14:m>
                <a:r>
                  <a:rPr lang="en-US" altLang="zh-CN" sz="2000" dirty="0" smtClean="0">
                    <a:solidFill>
                      <a:srgbClr val="6D6F71"/>
                    </a:solidFill>
                    <a:latin typeface="+mj-ea"/>
                    <a:ea typeface="+mj-ea"/>
                    <a:cs typeface="+mn-ea"/>
                  </a:rPr>
                  <a:t> on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𝐾</m:t>
                    </m:r>
                  </m:oMath>
                </a14:m>
                <a:r>
                  <a:rPr lang="en-US" altLang="zh-CN" sz="2000" dirty="0" smtClean="0">
                    <a:solidFill>
                      <a:srgbClr val="6D6F71"/>
                    </a:solidFill>
                    <a:latin typeface="+mj-ea"/>
                    <a:ea typeface="+mj-ea"/>
                    <a:cs typeface="+mn-ea"/>
                  </a:rPr>
                  <a:t> input bits is said to be </a:t>
                </a:r>
                <a:r>
                  <a:rPr lang="en-US" altLang="zh-CN" sz="2000" dirty="0" smtClean="0">
                    <a:solidFill>
                      <a:schemeClr val="accent1"/>
                    </a:solidFill>
                    <a:latin typeface="+mj-ea"/>
                    <a:ea typeface="+mj-ea"/>
                    <a:cs typeface="+mn-ea"/>
                  </a:rPr>
                  <a:t>short</a:t>
                </a:r>
                <a:r>
                  <a:rPr lang="en-US" altLang="zh-CN" sz="2000" dirty="0" smtClean="0">
                    <a:solidFill>
                      <a:srgbClr val="6D6F71"/>
                    </a:solidFill>
                    <a:latin typeface="+mj-ea"/>
                    <a:ea typeface="+mj-ea"/>
                    <a:cs typeface="+mn-ea"/>
                  </a:rPr>
                  <a:t> if its length satisfies:</a:t>
                </a:r>
              </a:p>
              <a:p>
                <a:pPr algn="ctr"/>
                <a14:m>
                  <m:oMathPara xmlns:m="http://schemas.openxmlformats.org/officeDocument/2006/math">
                    <m:oMathParaPr>
                      <m:jc m:val="centerGroup"/>
                    </m:oMathParaPr>
                    <m:oMath xmlns:m="http://schemas.openxmlformats.org/officeDocument/2006/math">
                      <m:d>
                        <m:dPr>
                          <m:begChr m:val="|"/>
                          <m:endChr m:val="|"/>
                          <m:ctrlPr>
                            <a:rPr lang="en-US" altLang="zh-CN" sz="2000" b="0" i="1" smtClean="0">
                              <a:solidFill>
                                <a:srgbClr val="6D6F71"/>
                              </a:solidFill>
                              <a:latin typeface="Cambria Math" panose="02040503050406030204" pitchFamily="18" charset="0"/>
                              <a:ea typeface="+mj-ea"/>
                              <a:cs typeface="+mn-ea"/>
                            </a:rPr>
                          </m:ctrlPr>
                        </m:dPr>
                        <m:e>
                          <m:r>
                            <a:rPr lang="en-US" altLang="zh-CN" sz="2000" b="1" i="1" smtClean="0">
                              <a:solidFill>
                                <a:srgbClr val="6D6F71"/>
                              </a:solidFill>
                              <a:latin typeface="Cambria Math" panose="02040503050406030204" pitchFamily="18" charset="0"/>
                              <a:ea typeface="+mj-ea"/>
                              <a:cs typeface="+mn-ea"/>
                            </a:rPr>
                            <m:t>𝑳</m:t>
                          </m:r>
                        </m:e>
                      </m:d>
                      <m:r>
                        <a:rPr lang="en-US" altLang="zh-CN" sz="2000" b="0" i="1" smtClean="0">
                          <a:solidFill>
                            <a:srgbClr val="6D6F71"/>
                          </a:solidFill>
                          <a:latin typeface="Cambria Math" panose="02040503050406030204" pitchFamily="18" charset="0"/>
                          <a:ea typeface="+mj-ea"/>
                          <a:cs typeface="+mn-ea"/>
                        </a:rPr>
                        <m:t>≤</m:t>
                      </m:r>
                      <m:r>
                        <a:rPr lang="en-US" altLang="zh-CN" sz="2000" b="0" i="1" smtClean="0">
                          <a:solidFill>
                            <a:srgbClr val="6D6F71"/>
                          </a:solidFill>
                          <a:latin typeface="Cambria Math" panose="02040503050406030204" pitchFamily="18" charset="0"/>
                          <a:ea typeface="+mj-ea"/>
                          <a:cs typeface="+mn-ea"/>
                        </a:rPr>
                        <m:t>𝑓</m:t>
                      </m:r>
                      <m:d>
                        <m:dPr>
                          <m:ctrlPr>
                            <a:rPr lang="en-US" altLang="zh-CN" sz="2000" b="0" i="1" smtClean="0">
                              <a:solidFill>
                                <a:srgbClr val="6D6F71"/>
                              </a:solidFill>
                              <a:latin typeface="Cambria Math" panose="02040503050406030204" pitchFamily="18" charset="0"/>
                              <a:ea typeface="+mj-ea"/>
                              <a:cs typeface="+mn-ea"/>
                            </a:rPr>
                          </m:ctrlPr>
                        </m:dPr>
                        <m:e>
                          <m:r>
                            <a:rPr lang="en-US" altLang="zh-CN" sz="2000" b="0" i="1" smtClean="0">
                              <a:solidFill>
                                <a:srgbClr val="6D6F71"/>
                              </a:solidFill>
                              <a:latin typeface="Cambria Math" panose="02040503050406030204" pitchFamily="18" charset="0"/>
                              <a:ea typeface="+mj-ea"/>
                              <a:cs typeface="+mn-ea"/>
                            </a:rPr>
                            <m:t>𝐾</m:t>
                          </m:r>
                        </m:e>
                      </m:d>
                      <m:r>
                        <a:rPr lang="en-US" altLang="zh-CN" sz="2000" b="0" i="1" smtClean="0">
                          <a:solidFill>
                            <a:srgbClr val="6D6F71"/>
                          </a:solidFill>
                          <a:latin typeface="Cambria Math" panose="02040503050406030204" pitchFamily="18" charset="0"/>
                          <a:ea typeface="+mj-ea"/>
                          <a:cs typeface="+mn-ea"/>
                        </a:rPr>
                        <m:t>≜</m:t>
                      </m:r>
                      <m:f>
                        <m:fPr>
                          <m:ctrlPr>
                            <a:rPr lang="en-US" altLang="zh-CN" sz="2000" b="0" i="1" smtClean="0">
                              <a:solidFill>
                                <a:srgbClr val="6D6F71"/>
                              </a:solidFill>
                              <a:latin typeface="Cambria Math" panose="02040503050406030204" pitchFamily="18" charset="0"/>
                              <a:ea typeface="+mj-ea"/>
                              <a:cs typeface="+mn-ea"/>
                            </a:rPr>
                          </m:ctrlPr>
                        </m:fPr>
                        <m:num>
                          <m:r>
                            <a:rPr lang="en-US" altLang="zh-CN" sz="2000" b="0" i="1" smtClean="0">
                              <a:solidFill>
                                <a:srgbClr val="6D6F71"/>
                              </a:solidFill>
                              <a:latin typeface="Cambria Math" panose="02040503050406030204" pitchFamily="18" charset="0"/>
                              <a:ea typeface="+mj-ea"/>
                              <a:cs typeface="+mn-ea"/>
                            </a:rPr>
                            <m:t>𝐾</m:t>
                          </m:r>
                        </m:num>
                        <m:den>
                          <m:r>
                            <a:rPr lang="en-US" altLang="zh-CN" sz="2000" b="0" i="1" smtClean="0">
                              <a:solidFill>
                                <a:srgbClr val="6D6F71"/>
                              </a:solidFill>
                              <a:latin typeface="Cambria Math" panose="02040503050406030204" pitchFamily="18" charset="0"/>
                              <a:ea typeface="+mj-ea"/>
                              <a:cs typeface="+mn-ea"/>
                            </a:rPr>
                            <m:t>𝐾</m:t>
                          </m:r>
                          <m:r>
                            <a:rPr lang="en-US" altLang="zh-CN" sz="2000" b="0" i="1" smtClean="0">
                              <a:solidFill>
                                <a:srgbClr val="6D6F71"/>
                              </a:solidFill>
                              <a:latin typeface="Cambria Math" panose="02040503050406030204" pitchFamily="18" charset="0"/>
                              <a:ea typeface="+mj-ea"/>
                              <a:cs typeface="+mn-ea"/>
                            </a:rPr>
                            <m:t>+1</m:t>
                          </m:r>
                        </m:den>
                      </m:f>
                      <m:sSup>
                        <m:sSupPr>
                          <m:ctrlPr>
                            <a:rPr lang="en-US" altLang="zh-CN" sz="2000" b="0" i="1" smtClean="0">
                              <a:solidFill>
                                <a:srgbClr val="6D6F71"/>
                              </a:solidFill>
                              <a:latin typeface="Cambria Math" panose="02040503050406030204" pitchFamily="18" charset="0"/>
                              <a:ea typeface="+mj-ea"/>
                              <a:cs typeface="+mn-ea"/>
                            </a:rPr>
                          </m:ctrlPr>
                        </m:sSupPr>
                        <m:e>
                          <m:r>
                            <a:rPr lang="en-US" altLang="zh-CN" sz="2000" b="0" i="1" smtClean="0">
                              <a:solidFill>
                                <a:srgbClr val="6D6F71"/>
                              </a:solidFill>
                              <a:latin typeface="Cambria Math" panose="02040503050406030204" pitchFamily="18" charset="0"/>
                              <a:ea typeface="+mj-ea"/>
                              <a:cs typeface="+mn-ea"/>
                            </a:rPr>
                            <m:t>2</m:t>
                          </m:r>
                        </m:e>
                        <m:sup>
                          <m:r>
                            <a:rPr lang="en-US" altLang="zh-CN" sz="2000" b="0" i="1" smtClean="0">
                              <a:solidFill>
                                <a:srgbClr val="6D6F71"/>
                              </a:solidFill>
                              <a:latin typeface="Cambria Math" panose="02040503050406030204" pitchFamily="18" charset="0"/>
                              <a:ea typeface="+mj-ea"/>
                              <a:cs typeface="+mn-ea"/>
                            </a:rPr>
                            <m:t>𝐾</m:t>
                          </m:r>
                          <m:r>
                            <a:rPr lang="en-US" altLang="zh-CN" sz="2000" b="0" i="1" smtClean="0">
                              <a:solidFill>
                                <a:srgbClr val="6D6F71"/>
                              </a:solidFill>
                              <a:latin typeface="Cambria Math" panose="02040503050406030204" pitchFamily="18" charset="0"/>
                              <a:ea typeface="+mj-ea"/>
                              <a:cs typeface="+mn-ea"/>
                            </a:rPr>
                            <m:t>−1</m:t>
                          </m:r>
                        </m:sup>
                      </m:sSup>
                    </m:oMath>
                  </m:oMathPara>
                </a14:m>
                <a:endParaRPr lang="zh-CN" altLang="en-US" sz="2000" dirty="0">
                  <a:solidFill>
                    <a:srgbClr val="6D6F71"/>
                  </a:solidFill>
                  <a:latin typeface="+mj-ea"/>
                  <a:ea typeface="+mj-ea"/>
                  <a:cs typeface="+mn-ea"/>
                </a:endParaRPr>
              </a:p>
            </p:txBody>
          </p:sp>
        </mc:Choice>
        <mc:Fallback xmlns="">
          <p:sp>
            <p:nvSpPr>
              <p:cNvPr id="35" name="TextBox 37"/>
              <p:cNvSpPr txBox="1">
                <a:spLocks noRot="1" noChangeAspect="1" noMove="1" noResize="1" noEditPoints="1" noAdjustHandles="1" noChangeArrowheads="1" noChangeShapeType="1" noTextEdit="1"/>
              </p:cNvSpPr>
              <p:nvPr/>
            </p:nvSpPr>
            <p:spPr>
              <a:xfrm>
                <a:off x="1060948" y="1795640"/>
                <a:ext cx="7804010" cy="1310615"/>
              </a:xfrm>
              <a:prstGeom prst="rect">
                <a:avLst/>
              </a:prstGeom>
              <a:blipFill>
                <a:blip r:embed="rId4"/>
                <a:stretch>
                  <a:fillRect l="-781" t="-2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37"/>
              <p:cNvSpPr txBox="1"/>
              <p:nvPr/>
            </p:nvSpPr>
            <p:spPr>
              <a:xfrm>
                <a:off x="1060948" y="3462618"/>
                <a:ext cx="6954004" cy="1015663"/>
              </a:xfrm>
              <a:prstGeom prst="rect">
                <a:avLst/>
              </a:prstGeom>
              <a:noFill/>
            </p:spPr>
            <p:txBody>
              <a:bodyPr wrap="square" rtlCol="0">
                <a:spAutoFit/>
              </a:bodyPr>
              <a:lstStyle/>
              <a:p>
                <a:r>
                  <a:rPr lang="en-US" altLang="zh-CN" sz="2000" dirty="0" smtClean="0">
                    <a:solidFill>
                      <a:srgbClr val="6D6F71"/>
                    </a:solidFill>
                    <a:latin typeface="+mj-ea"/>
                    <a:ea typeface="+mj-ea"/>
                    <a:cs typeface="+mn-ea"/>
                  </a:rPr>
                  <a:t>A solution to a request vector is said to be </a:t>
                </a:r>
                <a:r>
                  <a:rPr lang="en-US" altLang="zh-CN" sz="2000" dirty="0" smtClean="0">
                    <a:solidFill>
                      <a:schemeClr val="accent1"/>
                    </a:solidFill>
                    <a:latin typeface="+mj-ea"/>
                    <a:ea typeface="+mj-ea"/>
                    <a:cs typeface="+mn-ea"/>
                  </a:rPr>
                  <a:t>type </a:t>
                </a:r>
                <a14:m>
                  <m:oMath xmlns:m="http://schemas.openxmlformats.org/officeDocument/2006/math">
                    <m:r>
                      <a:rPr lang="en-US" altLang="zh-CN" sz="2000" i="1" dirty="0" smtClean="0">
                        <a:solidFill>
                          <a:schemeClr val="accent1"/>
                        </a:solidFill>
                        <a:latin typeface="Cambria Math" panose="02040503050406030204" pitchFamily="18" charset="0"/>
                        <a:ea typeface="+mj-ea"/>
                        <a:cs typeface="+mn-ea"/>
                      </a:rPr>
                      <m:t>𝐼</m:t>
                    </m:r>
                  </m:oMath>
                </a14:m>
                <a:r>
                  <a:rPr lang="en-US" altLang="zh-CN" sz="2000" dirty="0" smtClean="0">
                    <a:solidFill>
                      <a:schemeClr val="accent1"/>
                    </a:solidFill>
                    <a:latin typeface="+mj-ea"/>
                    <a:ea typeface="+mj-ea"/>
                    <a:cs typeface="+mn-ea"/>
                  </a:rPr>
                  <a:t> </a:t>
                </a:r>
                <a:r>
                  <a:rPr lang="en-US" altLang="zh-CN" sz="2000" dirty="0" smtClean="0">
                    <a:solidFill>
                      <a:srgbClr val="6D6F71"/>
                    </a:solidFill>
                    <a:latin typeface="+mj-ea"/>
                    <a:ea typeface="+mj-ea"/>
                    <a:cs typeface="+mn-ea"/>
                  </a:rPr>
                  <a:t>if singletons are not used in the solution, and the query size is 2.</a:t>
                </a:r>
                <a:endParaRPr lang="zh-CN" altLang="en-US" sz="2000" dirty="0">
                  <a:solidFill>
                    <a:srgbClr val="6D6F71"/>
                  </a:solidFill>
                  <a:latin typeface="+mj-ea"/>
                  <a:ea typeface="+mj-ea"/>
                  <a:cs typeface="+mn-ea"/>
                </a:endParaRPr>
              </a:p>
            </p:txBody>
          </p:sp>
        </mc:Choice>
        <mc:Fallback xmlns="">
          <p:sp>
            <p:nvSpPr>
              <p:cNvPr id="51" name="TextBox 37"/>
              <p:cNvSpPr txBox="1">
                <a:spLocks noRot="1" noChangeAspect="1" noMove="1" noResize="1" noEditPoints="1" noAdjustHandles="1" noChangeArrowheads="1" noChangeShapeType="1" noTextEdit="1"/>
              </p:cNvSpPr>
              <p:nvPr/>
            </p:nvSpPr>
            <p:spPr>
              <a:xfrm>
                <a:off x="1060948" y="3462618"/>
                <a:ext cx="6954004" cy="1015663"/>
              </a:xfrm>
              <a:prstGeom prst="rect">
                <a:avLst/>
              </a:prstGeom>
              <a:blipFill>
                <a:blip r:embed="rId5"/>
                <a:stretch>
                  <a:fillRect l="-876" t="-2994"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695030" y="1820173"/>
                <a:ext cx="847283" cy="369332"/>
              </a:xfrm>
              <a:prstGeom prst="rect">
                <a:avLst/>
              </a:prstGeom>
            </p:spPr>
            <p:txBody>
              <a:bodyPr wrap="none">
                <a:spAutoFit/>
              </a:bodyPr>
              <a:lstStyle/>
              <a:p>
                <a14:m>
                  <m:oMath xmlns:m="http://schemas.openxmlformats.org/officeDocument/2006/math">
                    <m:r>
                      <a:rPr lang="en-US" i="1" dirty="0">
                        <a:solidFill>
                          <a:schemeClr val="accent1"/>
                        </a:solidFill>
                        <a:latin typeface="Cambria Math" panose="02040503050406030204" pitchFamily="18" charset="0"/>
                      </a:rPr>
                      <m:t>𝐾</m:t>
                    </m:r>
                    <m:r>
                      <a:rPr lang="en-US" i="1" dirty="0">
                        <a:solidFill>
                          <a:schemeClr val="accent1"/>
                        </a:solidFill>
                        <a:latin typeface="Cambria Math" panose="02040503050406030204" pitchFamily="18" charset="0"/>
                      </a:rPr>
                      <m:t>=3</m:t>
                    </m:r>
                  </m:oMath>
                </a14:m>
                <a:r>
                  <a:rPr lang="en-US" dirty="0">
                    <a:solidFill>
                      <a:schemeClr val="accent1"/>
                    </a:solidFill>
                  </a:rPr>
                  <a:t> </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8695030" y="1820173"/>
                <a:ext cx="84728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695030" y="2361202"/>
                <a:ext cx="3101234"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6D6F71"/>
                              </a:solidFill>
                              <a:latin typeface="Cambria Math" panose="02040503050406030204" pitchFamily="18" charset="0"/>
                              <a:cs typeface="+mn-ea"/>
                            </a:rPr>
                          </m:ctrlPr>
                        </m:fPr>
                        <m:num>
                          <m:r>
                            <a:rPr lang="en-US" altLang="zh-CN" i="1">
                              <a:solidFill>
                                <a:srgbClr val="6D6F71"/>
                              </a:solidFill>
                              <a:latin typeface="Cambria Math" panose="02040503050406030204" pitchFamily="18" charset="0"/>
                              <a:cs typeface="+mn-ea"/>
                            </a:rPr>
                            <m:t>𝐾</m:t>
                          </m:r>
                        </m:num>
                        <m:den>
                          <m:r>
                            <a:rPr lang="en-US" altLang="zh-CN" i="1">
                              <a:solidFill>
                                <a:srgbClr val="6D6F71"/>
                              </a:solidFill>
                              <a:latin typeface="Cambria Math" panose="02040503050406030204" pitchFamily="18" charset="0"/>
                              <a:cs typeface="+mn-ea"/>
                            </a:rPr>
                            <m:t>𝐾</m:t>
                          </m:r>
                          <m:r>
                            <a:rPr lang="en-US" altLang="zh-CN" i="1">
                              <a:solidFill>
                                <a:srgbClr val="6D6F71"/>
                              </a:solidFill>
                              <a:latin typeface="Cambria Math" panose="02040503050406030204" pitchFamily="18" charset="0"/>
                              <a:cs typeface="+mn-ea"/>
                            </a:rPr>
                            <m:t>+1</m:t>
                          </m:r>
                        </m:den>
                      </m:f>
                      <m:sSup>
                        <m:sSupPr>
                          <m:ctrlPr>
                            <a:rPr lang="en-US" altLang="zh-CN" i="1">
                              <a:solidFill>
                                <a:srgbClr val="6D6F71"/>
                              </a:solidFill>
                              <a:latin typeface="Cambria Math" panose="02040503050406030204" pitchFamily="18" charset="0"/>
                              <a:cs typeface="+mn-ea"/>
                            </a:rPr>
                          </m:ctrlPr>
                        </m:sSupPr>
                        <m:e>
                          <m:r>
                            <a:rPr lang="en-US" altLang="zh-CN" i="1">
                              <a:solidFill>
                                <a:srgbClr val="6D6F71"/>
                              </a:solidFill>
                              <a:latin typeface="Cambria Math" panose="02040503050406030204" pitchFamily="18" charset="0"/>
                              <a:cs typeface="+mn-ea"/>
                            </a:rPr>
                            <m:t>2</m:t>
                          </m:r>
                        </m:e>
                        <m:sup>
                          <m:r>
                            <a:rPr lang="en-US" altLang="zh-CN" i="1">
                              <a:solidFill>
                                <a:srgbClr val="6D6F71"/>
                              </a:solidFill>
                              <a:latin typeface="Cambria Math" panose="02040503050406030204" pitchFamily="18" charset="0"/>
                              <a:cs typeface="+mn-ea"/>
                            </a:rPr>
                            <m:t>𝐾</m:t>
                          </m:r>
                          <m:r>
                            <a:rPr lang="en-US" altLang="zh-CN" i="1">
                              <a:solidFill>
                                <a:srgbClr val="6D6F71"/>
                              </a:solidFill>
                              <a:latin typeface="Cambria Math" panose="02040503050406030204" pitchFamily="18" charset="0"/>
                              <a:cs typeface="+mn-ea"/>
                            </a:rPr>
                            <m:t>−1</m:t>
                          </m:r>
                        </m:sup>
                      </m:sSup>
                      <m:r>
                        <a:rPr lang="en-US" altLang="zh-CN" b="0" i="0" smtClean="0">
                          <a:solidFill>
                            <a:srgbClr val="6D6F71"/>
                          </a:solidFill>
                          <a:latin typeface="Cambria Math" panose="02040503050406030204" pitchFamily="18" charset="0"/>
                          <a:cs typeface="+mn-ea"/>
                        </a:rPr>
                        <m:t>=</m:t>
                      </m:r>
                      <m:f>
                        <m:fPr>
                          <m:ctrlPr>
                            <a:rPr lang="en-US" altLang="zh-CN" i="1">
                              <a:solidFill>
                                <a:srgbClr val="6D6F71"/>
                              </a:solidFill>
                              <a:latin typeface="Cambria Math" panose="02040503050406030204" pitchFamily="18" charset="0"/>
                              <a:cs typeface="+mn-ea"/>
                            </a:rPr>
                          </m:ctrlPr>
                        </m:fPr>
                        <m:num>
                          <m:r>
                            <a:rPr lang="en-US" altLang="zh-CN" b="0" i="1" smtClean="0">
                              <a:solidFill>
                                <a:srgbClr val="6D6F71"/>
                              </a:solidFill>
                              <a:latin typeface="Cambria Math" panose="02040503050406030204" pitchFamily="18" charset="0"/>
                              <a:cs typeface="+mn-ea"/>
                            </a:rPr>
                            <m:t>3</m:t>
                          </m:r>
                        </m:num>
                        <m:den>
                          <m:r>
                            <a:rPr lang="en-US" altLang="zh-CN" b="0" i="1" smtClean="0">
                              <a:solidFill>
                                <a:srgbClr val="6D6F71"/>
                              </a:solidFill>
                              <a:latin typeface="Cambria Math" panose="02040503050406030204" pitchFamily="18" charset="0"/>
                              <a:cs typeface="+mn-ea"/>
                            </a:rPr>
                            <m:t>3+1</m:t>
                          </m:r>
                        </m:den>
                      </m:f>
                      <m:sSup>
                        <m:sSupPr>
                          <m:ctrlPr>
                            <a:rPr lang="en-US" altLang="zh-CN" i="1">
                              <a:solidFill>
                                <a:srgbClr val="6D6F71"/>
                              </a:solidFill>
                              <a:latin typeface="Cambria Math" panose="02040503050406030204" pitchFamily="18" charset="0"/>
                              <a:cs typeface="+mn-ea"/>
                            </a:rPr>
                          </m:ctrlPr>
                        </m:sSupPr>
                        <m:e>
                          <m:r>
                            <a:rPr lang="en-US" altLang="zh-CN" i="1">
                              <a:solidFill>
                                <a:srgbClr val="6D6F71"/>
                              </a:solidFill>
                              <a:latin typeface="Cambria Math" panose="02040503050406030204" pitchFamily="18" charset="0"/>
                              <a:cs typeface="+mn-ea"/>
                            </a:rPr>
                            <m:t>2</m:t>
                          </m:r>
                        </m:e>
                        <m:sup>
                          <m:r>
                            <a:rPr lang="en-US" altLang="zh-CN" b="0" i="1" smtClean="0">
                              <a:solidFill>
                                <a:srgbClr val="6D6F71"/>
                              </a:solidFill>
                              <a:latin typeface="Cambria Math" panose="02040503050406030204" pitchFamily="18" charset="0"/>
                              <a:cs typeface="+mn-ea"/>
                            </a:rPr>
                            <m:t>3</m:t>
                          </m:r>
                          <m:r>
                            <a:rPr lang="en-US" altLang="zh-CN" i="1">
                              <a:solidFill>
                                <a:srgbClr val="6D6F71"/>
                              </a:solidFill>
                              <a:latin typeface="Cambria Math" panose="02040503050406030204" pitchFamily="18" charset="0"/>
                              <a:cs typeface="+mn-ea"/>
                            </a:rPr>
                            <m:t>−1</m:t>
                          </m:r>
                        </m:sup>
                      </m:sSup>
                      <m:r>
                        <a:rPr lang="en-US" altLang="zh-CN" b="0" i="1" smtClean="0">
                          <a:solidFill>
                            <a:srgbClr val="6D6F71"/>
                          </a:solidFill>
                          <a:latin typeface="Cambria Math" panose="02040503050406030204" pitchFamily="18" charset="0"/>
                          <a:cs typeface="+mn-ea"/>
                        </a:rPr>
                        <m:t>=3</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8695030" y="2361202"/>
                <a:ext cx="3101234" cy="61734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695030" y="3277952"/>
                <a:ext cx="3016160" cy="1754326"/>
              </a:xfrm>
              <a:prstGeom prst="rect">
                <a:avLst/>
              </a:prstGeom>
            </p:spPr>
            <p:txBody>
              <a:bodyPr wrap="square">
                <a:spAutoFit/>
              </a:bodyPr>
              <a:lstStyle/>
              <a:p>
                <a14:m>
                  <m:oMath xmlns:m="http://schemas.openxmlformats.org/officeDocument/2006/math">
                    <m:r>
                      <a:rPr lang="en-US" b="1" i="1" dirty="0" smtClean="0">
                        <a:solidFill>
                          <a:schemeClr val="accent1"/>
                        </a:solidFill>
                        <a:latin typeface="Cambria Math" panose="02040503050406030204" pitchFamily="18" charset="0"/>
                      </a:rPr>
                      <m:t>𝑳</m:t>
                    </m:r>
                    <m:r>
                      <a:rPr lang="en-US" i="1" dirty="0" smtClean="0">
                        <a:solidFill>
                          <a:schemeClr val="accent1"/>
                        </a:solidFill>
                        <a:latin typeface="Cambria Math" panose="02040503050406030204" pitchFamily="18" charset="0"/>
                      </a:rPr>
                      <m:t>=</m:t>
                    </m:r>
                    <m:d>
                      <m:dPr>
                        <m:ctrlPr>
                          <a:rPr lang="en-US" i="1" dirty="0">
                            <a:solidFill>
                              <a:schemeClr val="accent1"/>
                            </a:solidFill>
                            <a:latin typeface="Cambria Math" panose="02040503050406030204" pitchFamily="18" charset="0"/>
                          </a:rPr>
                        </m:ctrlPr>
                      </m:dPr>
                      <m:e>
                        <m:r>
                          <a:rPr lang="en-US" i="1" dirty="0">
                            <a:solidFill>
                              <a:schemeClr val="accent1"/>
                            </a:solidFill>
                            <a:latin typeface="Cambria Math" panose="02040503050406030204" pitchFamily="18" charset="0"/>
                          </a:rPr>
                          <m:t>4,0,0</m:t>
                        </m:r>
                      </m:e>
                    </m:d>
                    <m:r>
                      <a:rPr lang="en-US" b="0" i="1" dirty="0">
                        <a:solidFill>
                          <a:schemeClr val="accent1"/>
                        </a:solidFill>
                        <a:latin typeface="Cambria Math" panose="02040503050406030204" pitchFamily="18" charset="0"/>
                      </a:rPr>
                      <m:t> </m:t>
                    </m:r>
                  </m:oMath>
                </a14:m>
                <a:r>
                  <a:rPr lang="en-US" dirty="0" smtClean="0"/>
                  <a:t>is not </a:t>
                </a:r>
                <a:r>
                  <a:rPr lang="en-US" dirty="0" smtClean="0">
                    <a:solidFill>
                      <a:schemeClr val="accent1"/>
                    </a:solidFill>
                  </a:rPr>
                  <a:t>short</a:t>
                </a:r>
                <a:r>
                  <a:rPr lang="en-US" dirty="0" smtClean="0"/>
                  <a:t>, it uses singletons.</a:t>
                </a:r>
              </a:p>
              <a:p>
                <a14:m>
                  <m:oMath xmlns:m="http://schemas.openxmlformats.org/officeDocument/2006/math">
                    <m:r>
                      <a:rPr lang="en-US" b="1" i="1" dirty="0">
                        <a:solidFill>
                          <a:schemeClr val="accent1"/>
                        </a:solidFill>
                        <a:latin typeface="Cambria Math" panose="02040503050406030204" pitchFamily="18" charset="0"/>
                      </a:rPr>
                      <m:t>𝑳</m:t>
                    </m:r>
                    <m:r>
                      <a:rPr lang="en-US" i="1" dirty="0">
                        <a:solidFill>
                          <a:schemeClr val="accent1"/>
                        </a:solidFill>
                        <a:latin typeface="Cambria Math" panose="02040503050406030204" pitchFamily="18" charset="0"/>
                      </a:rPr>
                      <m:t>=</m:t>
                    </m:r>
                    <m:d>
                      <m:dPr>
                        <m:ctrlPr>
                          <a:rPr lang="en-US" i="1" dirty="0">
                            <a:solidFill>
                              <a:schemeClr val="accent1"/>
                            </a:solidFill>
                            <a:latin typeface="Cambria Math" panose="02040503050406030204" pitchFamily="18" charset="0"/>
                          </a:rPr>
                        </m:ctrlPr>
                      </m:dPr>
                      <m:e>
                        <m:r>
                          <a:rPr lang="en-US" b="0" i="1" dirty="0" smtClean="0">
                            <a:solidFill>
                              <a:schemeClr val="accent1"/>
                            </a:solidFill>
                            <a:latin typeface="Cambria Math" panose="02040503050406030204" pitchFamily="18" charset="0"/>
                          </a:rPr>
                          <m:t>0</m:t>
                        </m:r>
                        <m:r>
                          <a:rPr lang="en-US" i="1" dirty="0">
                            <a:solidFill>
                              <a:schemeClr val="accent1"/>
                            </a:solidFill>
                            <a:latin typeface="Cambria Math" panose="02040503050406030204" pitchFamily="18" charset="0"/>
                          </a:rPr>
                          <m:t>,</m:t>
                        </m:r>
                        <m:r>
                          <a:rPr lang="en-US" b="0" i="1" dirty="0" smtClean="0">
                            <a:solidFill>
                              <a:schemeClr val="accent1"/>
                            </a:solidFill>
                            <a:latin typeface="Cambria Math" panose="02040503050406030204" pitchFamily="18" charset="0"/>
                          </a:rPr>
                          <m:t>4</m:t>
                        </m:r>
                        <m:r>
                          <a:rPr lang="en-US" i="1" dirty="0">
                            <a:solidFill>
                              <a:schemeClr val="accent1"/>
                            </a:solidFill>
                            <a:latin typeface="Cambria Math" panose="02040503050406030204" pitchFamily="18" charset="0"/>
                          </a:rPr>
                          <m:t>,0</m:t>
                        </m:r>
                      </m:e>
                    </m:d>
                  </m:oMath>
                </a14:m>
                <a:r>
                  <a:rPr lang="en-US" dirty="0" smtClean="0"/>
                  <a:t>is </a:t>
                </a:r>
                <a:r>
                  <a:rPr lang="en-US" dirty="0"/>
                  <a:t>not short, it uses singletons</a:t>
                </a:r>
                <a:r>
                  <a:rPr lang="en-US" dirty="0" smtClean="0"/>
                  <a:t>.</a:t>
                </a:r>
              </a:p>
              <a:p>
                <a14:m>
                  <m:oMath xmlns:m="http://schemas.openxmlformats.org/officeDocument/2006/math">
                    <m:r>
                      <a:rPr lang="en-US" b="1" i="1" dirty="0">
                        <a:solidFill>
                          <a:schemeClr val="accent1"/>
                        </a:solidFill>
                        <a:latin typeface="Cambria Math" panose="02040503050406030204" pitchFamily="18" charset="0"/>
                      </a:rPr>
                      <m:t>𝑳</m:t>
                    </m:r>
                    <m:r>
                      <a:rPr lang="en-US" i="1" dirty="0">
                        <a:solidFill>
                          <a:schemeClr val="accent1"/>
                        </a:solidFill>
                        <a:latin typeface="Cambria Math" panose="02040503050406030204" pitchFamily="18" charset="0"/>
                      </a:rPr>
                      <m:t>=</m:t>
                    </m:r>
                    <m:d>
                      <m:dPr>
                        <m:ctrlPr>
                          <a:rPr lang="en-US" i="1" dirty="0">
                            <a:solidFill>
                              <a:schemeClr val="accent1"/>
                            </a:solidFill>
                            <a:latin typeface="Cambria Math" panose="02040503050406030204" pitchFamily="18" charset="0"/>
                          </a:rPr>
                        </m:ctrlPr>
                      </m:dPr>
                      <m:e>
                        <m:r>
                          <a:rPr lang="en-US" b="0" i="1" dirty="0" smtClean="0">
                            <a:solidFill>
                              <a:schemeClr val="accent1"/>
                            </a:solidFill>
                            <a:latin typeface="Cambria Math" panose="02040503050406030204" pitchFamily="18" charset="0"/>
                          </a:rPr>
                          <m:t>3</m:t>
                        </m:r>
                        <m:r>
                          <a:rPr lang="en-US" i="1" dirty="0">
                            <a:solidFill>
                              <a:schemeClr val="accent1"/>
                            </a:solidFill>
                            <a:latin typeface="Cambria Math" panose="02040503050406030204" pitchFamily="18" charset="0"/>
                          </a:rPr>
                          <m:t>,0,0</m:t>
                        </m:r>
                      </m:e>
                    </m:d>
                    <m:r>
                      <a:rPr lang="en-US" i="1" dirty="0">
                        <a:solidFill>
                          <a:schemeClr val="accent1"/>
                        </a:solidFill>
                        <a:latin typeface="Cambria Math" panose="02040503050406030204" pitchFamily="18" charset="0"/>
                      </a:rPr>
                      <m:t> </m:t>
                    </m:r>
                  </m:oMath>
                </a14:m>
                <a:r>
                  <a:rPr lang="en-US" dirty="0"/>
                  <a:t>is </a:t>
                </a:r>
                <a:r>
                  <a:rPr lang="en-US" dirty="0" smtClean="0">
                    <a:solidFill>
                      <a:schemeClr val="accent1"/>
                    </a:solidFill>
                  </a:rPr>
                  <a:t>short</a:t>
                </a:r>
                <a:r>
                  <a:rPr lang="en-US" dirty="0"/>
                  <a:t>, it </a:t>
                </a:r>
                <a:r>
                  <a:rPr lang="en-US" dirty="0" smtClean="0"/>
                  <a:t>has </a:t>
                </a:r>
                <a:r>
                  <a:rPr lang="en-US" dirty="0" smtClean="0">
                    <a:solidFill>
                      <a:schemeClr val="accent1"/>
                    </a:solidFill>
                  </a:rPr>
                  <a:t>type </a:t>
                </a:r>
                <a:r>
                  <a:rPr lang="en-US" i="1" dirty="0" smtClean="0">
                    <a:solidFill>
                      <a:schemeClr val="accent1"/>
                    </a:solidFill>
                  </a:rPr>
                  <a:t>I</a:t>
                </a:r>
                <a:r>
                  <a:rPr lang="en-US" dirty="0" smtClean="0">
                    <a:solidFill>
                      <a:schemeClr val="accent1"/>
                    </a:solidFill>
                  </a:rPr>
                  <a:t> </a:t>
                </a:r>
                <a:r>
                  <a:rPr lang="en-US" dirty="0" smtClean="0"/>
                  <a:t>solution.</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695030" y="3277952"/>
                <a:ext cx="3016160" cy="1754326"/>
              </a:xfrm>
              <a:prstGeom prst="rect">
                <a:avLst/>
              </a:prstGeom>
              <a:blipFill>
                <a:blip r:embed="rId8"/>
                <a:stretch>
                  <a:fillRect l="-1616" t="-2083" b="-4514"/>
                </a:stretch>
              </a:blipFill>
            </p:spPr>
            <p:txBody>
              <a:bodyPr/>
              <a:lstStyle/>
              <a:p>
                <a:r>
                  <a:rPr lang="en-US">
                    <a:noFill/>
                  </a:rPr>
                  <a:t> </a:t>
                </a:r>
              </a:p>
            </p:txBody>
          </p:sp>
        </mc:Fallback>
      </mc:AlternateContent>
    </p:spTree>
    <p:extLst>
      <p:ext uri="{BB962C8B-B14F-4D97-AF65-F5344CB8AC3E}">
        <p14:creationId xmlns:p14="http://schemas.microsoft.com/office/powerpoint/2010/main" val="172239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279650" y="3411538"/>
            <a:ext cx="779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400" dirty="0" smtClean="0">
                <a:solidFill>
                  <a:schemeClr val="tx1">
                    <a:lumMod val="75000"/>
                  </a:schemeClr>
                </a:solidFill>
                <a:latin typeface="+mn-ea"/>
              </a:rPr>
              <a:t>Proofs</a:t>
            </a:r>
            <a:endParaRPr lang="zh-CN" altLang="en-US" sz="2400" b="1"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7" y="2087563"/>
            <a:ext cx="16097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7200" dirty="0">
                <a:solidFill>
                  <a:schemeClr val="tx1">
                    <a:lumMod val="75000"/>
                  </a:schemeClr>
                </a:solidFill>
                <a:latin typeface="Agency FB" panose="020B0503020202020204" pitchFamily="34" charset="0"/>
              </a:rPr>
              <a:t>3</a:t>
            </a:r>
            <a:endParaRPr lang="zh-CN" altLang="en-US" sz="7200" dirty="0">
              <a:solidFill>
                <a:schemeClr val="tx1">
                  <a:lumMod val="75000"/>
                </a:schemeClr>
              </a:solidFill>
              <a:latin typeface="Agency FB" panose="020B0503020202020204" pitchFamily="34" charset="0"/>
            </a:endParaRPr>
          </a:p>
        </p:txBody>
      </p:sp>
      <p:pic>
        <p:nvPicPr>
          <p:cNvPr id="8" name="Picture 7" descr="https://www.ut.ee/sites/default/files/logos/logo_main_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74314495"/>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Lemma 6</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TextBox 37"/>
              <p:cNvSpPr txBox="1"/>
              <p:nvPr/>
            </p:nvSpPr>
            <p:spPr>
              <a:xfrm>
                <a:off x="1060948" y="1795640"/>
                <a:ext cx="5176720" cy="707886"/>
              </a:xfrm>
              <a:prstGeom prst="rect">
                <a:avLst/>
              </a:prstGeom>
              <a:noFill/>
            </p:spPr>
            <p:txBody>
              <a:bodyPr wrap="square" rtlCol="0">
                <a:spAutoFit/>
              </a:bodyPr>
              <a:lstStyle/>
              <a:p>
                <a:r>
                  <a:rPr lang="en-US" altLang="zh-CN" sz="2000" dirty="0" smtClean="0">
                    <a:solidFill>
                      <a:srgbClr val="6D6F71"/>
                    </a:solidFill>
                    <a:latin typeface="+mj-ea"/>
                    <a:ea typeface="+mj-ea"/>
                    <a:cs typeface="+mn-ea"/>
                  </a:rPr>
                  <a:t>There is a </a:t>
                </a:r>
                <a:r>
                  <a:rPr lang="en-US" altLang="zh-CN" sz="2000" dirty="0" smtClean="0">
                    <a:solidFill>
                      <a:schemeClr val="accent1"/>
                    </a:solidFill>
                    <a:latin typeface="+mj-ea"/>
                    <a:ea typeface="+mj-ea"/>
                    <a:cs typeface="+mn-ea"/>
                  </a:rPr>
                  <a:t>type </a:t>
                </a:r>
                <a14:m>
                  <m:oMath xmlns:m="http://schemas.openxmlformats.org/officeDocument/2006/math">
                    <m:r>
                      <a:rPr lang="en-US" altLang="zh-CN" sz="2000" i="1" dirty="0" smtClean="0">
                        <a:solidFill>
                          <a:schemeClr val="accent1"/>
                        </a:solidFill>
                        <a:latin typeface="Cambria Math" panose="02040503050406030204" pitchFamily="18" charset="0"/>
                        <a:ea typeface="+mj-ea"/>
                        <a:cs typeface="+mn-ea"/>
                      </a:rPr>
                      <m:t>𝐼</m:t>
                    </m:r>
                  </m:oMath>
                </a14:m>
                <a:r>
                  <a:rPr lang="en-US" altLang="zh-CN" sz="2000" dirty="0" smtClean="0">
                    <a:solidFill>
                      <a:schemeClr val="accent1"/>
                    </a:solidFill>
                    <a:latin typeface="+mj-ea"/>
                    <a:ea typeface="+mj-ea"/>
                    <a:cs typeface="+mn-ea"/>
                  </a:rPr>
                  <a:t> </a:t>
                </a:r>
                <a:r>
                  <a:rPr lang="en-US" altLang="zh-CN" sz="2000" dirty="0" smtClean="0">
                    <a:solidFill>
                      <a:srgbClr val="6D6F71"/>
                    </a:solidFill>
                    <a:latin typeface="+mj-ea"/>
                    <a:ea typeface="+mj-ea"/>
                    <a:cs typeface="+mn-ea"/>
                  </a:rPr>
                  <a:t>solution to any request of length </a:t>
                </a:r>
                <a14:m>
                  <m:oMath xmlns:m="http://schemas.openxmlformats.org/officeDocument/2006/math">
                    <m:sSup>
                      <m:sSupPr>
                        <m:ctrlPr>
                          <a:rPr lang="en-US" altLang="zh-CN" sz="2000" i="1" smtClean="0">
                            <a:solidFill>
                              <a:srgbClr val="6D6F71"/>
                            </a:solidFill>
                            <a:latin typeface="Cambria Math" panose="02040503050406030204" pitchFamily="18" charset="0"/>
                            <a:ea typeface="+mj-ea"/>
                            <a:cs typeface="+mn-ea"/>
                          </a:rPr>
                        </m:ctrlPr>
                      </m:sSupPr>
                      <m:e>
                        <m:r>
                          <a:rPr lang="en-US" altLang="zh-CN" sz="2000" b="0" i="1" smtClean="0">
                            <a:solidFill>
                              <a:srgbClr val="6D6F71"/>
                            </a:solidFill>
                            <a:latin typeface="Cambria Math" panose="02040503050406030204" pitchFamily="18" charset="0"/>
                            <a:ea typeface="+mj-ea"/>
                            <a:cs typeface="+mn-ea"/>
                          </a:rPr>
                          <m:t>2</m:t>
                        </m:r>
                      </m:e>
                      <m:sup>
                        <m:r>
                          <a:rPr lang="en-US" altLang="zh-CN" sz="2000" b="0" i="1" smtClean="0">
                            <a:solidFill>
                              <a:srgbClr val="6D6F71"/>
                            </a:solidFill>
                            <a:latin typeface="Cambria Math" panose="02040503050406030204" pitchFamily="18" charset="0"/>
                            <a:ea typeface="+mj-ea"/>
                            <a:cs typeface="+mn-ea"/>
                          </a:rPr>
                          <m:t>𝐾</m:t>
                        </m:r>
                        <m:r>
                          <a:rPr lang="en-US" altLang="zh-CN" sz="2000" b="0" i="1" smtClean="0">
                            <a:solidFill>
                              <a:srgbClr val="6D6F71"/>
                            </a:solidFill>
                            <a:latin typeface="Cambria Math" panose="02040503050406030204" pitchFamily="18" charset="0"/>
                            <a:ea typeface="+mj-ea"/>
                            <a:cs typeface="+mn-ea"/>
                          </a:rPr>
                          <m:t>−1</m:t>
                        </m:r>
                      </m:sup>
                    </m:sSup>
                    <m:r>
                      <a:rPr lang="en-US" altLang="zh-CN" sz="2000" b="0" i="1" smtClean="0">
                        <a:solidFill>
                          <a:srgbClr val="6D6F71"/>
                        </a:solidFill>
                        <a:latin typeface="Cambria Math" panose="02040503050406030204" pitchFamily="18" charset="0"/>
                        <a:ea typeface="+mj-ea"/>
                        <a:cs typeface="+mn-ea"/>
                      </a:rPr>
                      <m:t>−</m:t>
                    </m:r>
                    <m:r>
                      <a:rPr lang="en-US" altLang="zh-CN" sz="2000" b="0" i="1" smtClean="0">
                        <a:solidFill>
                          <a:srgbClr val="6D6F71"/>
                        </a:solidFill>
                        <a:latin typeface="Cambria Math" panose="02040503050406030204" pitchFamily="18" charset="0"/>
                        <a:ea typeface="+mj-ea"/>
                        <a:cs typeface="+mn-ea"/>
                      </a:rPr>
                      <m:t>𝐾</m:t>
                    </m:r>
                  </m:oMath>
                </a14:m>
                <a:r>
                  <a:rPr lang="en-US" altLang="zh-CN" sz="2000" dirty="0" smtClean="0">
                    <a:solidFill>
                      <a:srgbClr val="6D6F71"/>
                    </a:solidFill>
                    <a:latin typeface="+mj-ea"/>
                    <a:ea typeface="+mj-ea"/>
                    <a:cs typeface="+mn-ea"/>
                  </a:rPr>
                  <a:t>, for </a:t>
                </a:r>
                <a14:m>
                  <m:oMath xmlns:m="http://schemas.openxmlformats.org/officeDocument/2006/math">
                    <m:r>
                      <a:rPr lang="en-US" altLang="zh-CN" sz="2000" i="1">
                        <a:solidFill>
                          <a:srgbClr val="6D6F71"/>
                        </a:solidFill>
                        <a:latin typeface="Cambria Math" panose="02040503050406030204" pitchFamily="18" charset="0"/>
                        <a:cs typeface="+mn-ea"/>
                      </a:rPr>
                      <m:t>𝐾</m:t>
                    </m:r>
                    <m:r>
                      <a:rPr lang="en-US" altLang="zh-CN" sz="2000" b="0" i="1" smtClean="0">
                        <a:solidFill>
                          <a:srgbClr val="6D6F71"/>
                        </a:solidFill>
                        <a:latin typeface="Cambria Math" panose="02040503050406030204" pitchFamily="18" charset="0"/>
                        <a:cs typeface="+mn-ea"/>
                      </a:rPr>
                      <m:t>≤8</m:t>
                    </m:r>
                  </m:oMath>
                </a14:m>
                <a:r>
                  <a:rPr lang="en-US" altLang="zh-CN" sz="2000" dirty="0" smtClean="0">
                    <a:solidFill>
                      <a:srgbClr val="6D6F71"/>
                    </a:solidFill>
                    <a:latin typeface="+mj-ea"/>
                    <a:ea typeface="+mj-ea"/>
                    <a:cs typeface="+mn-ea"/>
                  </a:rPr>
                  <a:t>. </a:t>
                </a:r>
                <a:endParaRPr lang="zh-CN" altLang="en-US" sz="2000" dirty="0">
                  <a:solidFill>
                    <a:srgbClr val="6D6F71"/>
                  </a:solidFill>
                  <a:latin typeface="+mj-ea"/>
                  <a:ea typeface="+mj-ea"/>
                  <a:cs typeface="+mn-ea"/>
                </a:endParaRPr>
              </a:p>
            </p:txBody>
          </p:sp>
        </mc:Choice>
        <mc:Fallback xmlns="">
          <p:sp>
            <p:nvSpPr>
              <p:cNvPr id="35" name="TextBox 37"/>
              <p:cNvSpPr txBox="1">
                <a:spLocks noRot="1" noChangeAspect="1" noMove="1" noResize="1" noEditPoints="1" noAdjustHandles="1" noChangeArrowheads="1" noChangeShapeType="1" noTextEdit="1"/>
              </p:cNvSpPr>
              <p:nvPr/>
            </p:nvSpPr>
            <p:spPr>
              <a:xfrm>
                <a:off x="1060948" y="1795640"/>
                <a:ext cx="5176720" cy="707886"/>
              </a:xfrm>
              <a:prstGeom prst="rect">
                <a:avLst/>
              </a:prstGeom>
              <a:blipFill>
                <a:blip r:embed="rId4"/>
                <a:stretch>
                  <a:fillRect l="-1178"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37"/>
              <p:cNvSpPr txBox="1"/>
              <p:nvPr/>
            </p:nvSpPr>
            <p:spPr>
              <a:xfrm>
                <a:off x="1060948" y="2581947"/>
                <a:ext cx="4262320" cy="707886"/>
              </a:xfrm>
              <a:prstGeom prst="rect">
                <a:avLst/>
              </a:prstGeom>
              <a:noFill/>
            </p:spPr>
            <p:txBody>
              <a:bodyPr wrap="square" rtlCol="0">
                <a:spAutoFit/>
              </a:bodyPr>
              <a:lstStyle/>
              <a:p>
                <a:r>
                  <a:rPr lang="en-US" altLang="zh-CN" sz="2000" b="1" i="1" dirty="0" smtClean="0">
                    <a:solidFill>
                      <a:schemeClr val="accent1"/>
                    </a:solidFill>
                    <a:latin typeface="Times New Roman" panose="02020603050405020304" pitchFamily="18" charset="0"/>
                    <a:ea typeface="+mj-ea"/>
                    <a:cs typeface="Times New Roman" panose="02020603050405020304" pitchFamily="18" charset="0"/>
                  </a:rPr>
                  <a:t>Proof </a:t>
                </a:r>
                <a:r>
                  <a:rPr lang="en-US" altLang="zh-CN" sz="2000" dirty="0" smtClean="0">
                    <a:solidFill>
                      <a:schemeClr val="accent1"/>
                    </a:solidFill>
                    <a:latin typeface="+mj-ea"/>
                    <a:ea typeface="+mj-ea"/>
                    <a:cs typeface="+mn-ea"/>
                  </a:rPr>
                  <a:t>: </a:t>
                </a:r>
                <a:r>
                  <a:rPr lang="en-US" altLang="zh-CN" sz="2000" dirty="0" smtClean="0">
                    <a:solidFill>
                      <a:srgbClr val="6D6F71"/>
                    </a:solidFill>
                    <a:latin typeface="+mj-ea"/>
                    <a:ea typeface="+mj-ea"/>
                    <a:cs typeface="+mn-ea"/>
                  </a:rPr>
                  <a:t>By computer search.</a:t>
                </a:r>
              </a:p>
              <a:p>
                <a:r>
                  <a:rPr lang="en-US" altLang="zh-CN" sz="2000" dirty="0" smtClean="0">
                    <a:solidFill>
                      <a:srgbClr val="6D6F71"/>
                    </a:solidFill>
                    <a:latin typeface="+mj-ea"/>
                    <a:ea typeface="+mj-ea"/>
                    <a:cs typeface="+mn-ea"/>
                  </a:rPr>
                  <a:t>It is easy to verify for </a:t>
                </a:r>
                <a14:m>
                  <m:oMath xmlns:m="http://schemas.openxmlformats.org/officeDocument/2006/math">
                    <m:r>
                      <a:rPr lang="en-US" altLang="zh-CN" sz="2000" i="1">
                        <a:solidFill>
                          <a:srgbClr val="6D6F71"/>
                        </a:solidFill>
                        <a:latin typeface="Cambria Math" panose="02040503050406030204" pitchFamily="18" charset="0"/>
                        <a:cs typeface="+mn-ea"/>
                      </a:rPr>
                      <m:t>𝐾</m:t>
                    </m:r>
                    <m:r>
                      <a:rPr lang="en-US" altLang="zh-CN" sz="2000" b="0" i="1" smtClean="0">
                        <a:solidFill>
                          <a:srgbClr val="6D6F71"/>
                        </a:solidFill>
                        <a:latin typeface="Cambria Math" panose="02040503050406030204" pitchFamily="18" charset="0"/>
                        <a:cs typeface="+mn-ea"/>
                      </a:rPr>
                      <m:t>=3, 4</m:t>
                    </m:r>
                  </m:oMath>
                </a14:m>
                <a:r>
                  <a:rPr lang="en-US" altLang="zh-CN" sz="2000" dirty="0" smtClean="0">
                    <a:solidFill>
                      <a:srgbClr val="6D6F71"/>
                    </a:solidFill>
                    <a:latin typeface="+mj-ea"/>
                    <a:ea typeface="+mj-ea"/>
                    <a:cs typeface="+mn-ea"/>
                  </a:rPr>
                  <a:t>.</a:t>
                </a:r>
                <a:endParaRPr lang="zh-CN" altLang="en-US" sz="2000" dirty="0">
                  <a:solidFill>
                    <a:srgbClr val="6D6F71"/>
                  </a:solidFill>
                  <a:latin typeface="+mj-ea"/>
                  <a:ea typeface="+mj-ea"/>
                  <a:cs typeface="+mn-ea"/>
                </a:endParaRPr>
              </a:p>
            </p:txBody>
          </p:sp>
        </mc:Choice>
        <mc:Fallback xmlns="">
          <p:sp>
            <p:nvSpPr>
              <p:cNvPr id="51" name="TextBox 37"/>
              <p:cNvSpPr txBox="1">
                <a:spLocks noRot="1" noChangeAspect="1" noMove="1" noResize="1" noEditPoints="1" noAdjustHandles="1" noChangeArrowheads="1" noChangeShapeType="1" noTextEdit="1"/>
              </p:cNvSpPr>
              <p:nvPr/>
            </p:nvSpPr>
            <p:spPr>
              <a:xfrm>
                <a:off x="1060948" y="2581947"/>
                <a:ext cx="4262320" cy="707886"/>
              </a:xfrm>
              <a:prstGeom prst="rect">
                <a:avLst/>
              </a:prstGeom>
              <a:blipFill>
                <a:blip r:embed="rId5"/>
                <a:stretch>
                  <a:fillRect l="-1431"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922038" y="1524036"/>
                <a:ext cx="847283" cy="369332"/>
              </a:xfrm>
              <a:prstGeom prst="rect">
                <a:avLst/>
              </a:prstGeom>
            </p:spPr>
            <p:txBody>
              <a:bodyPr wrap="none">
                <a:spAutoFit/>
              </a:bodyPr>
              <a:lstStyle/>
              <a:p>
                <a14:m>
                  <m:oMath xmlns:m="http://schemas.openxmlformats.org/officeDocument/2006/math">
                    <m:r>
                      <a:rPr lang="en-US" i="1" dirty="0">
                        <a:solidFill>
                          <a:schemeClr val="accent1"/>
                        </a:solidFill>
                        <a:latin typeface="Cambria Math" panose="02040503050406030204" pitchFamily="18" charset="0"/>
                      </a:rPr>
                      <m:t>𝐾</m:t>
                    </m:r>
                    <m:r>
                      <a:rPr lang="en-US" i="1" dirty="0">
                        <a:solidFill>
                          <a:schemeClr val="accent1"/>
                        </a:solidFill>
                        <a:latin typeface="Cambria Math" panose="02040503050406030204" pitchFamily="18" charset="0"/>
                      </a:rPr>
                      <m:t>=3</m:t>
                    </m:r>
                  </m:oMath>
                </a14:m>
                <a:r>
                  <a:rPr lang="en-US" dirty="0">
                    <a:solidFill>
                      <a:schemeClr val="accent1"/>
                    </a:solidFill>
                  </a:rPr>
                  <a:t> </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922038" y="1524036"/>
                <a:ext cx="84728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922038" y="1893368"/>
                <a:ext cx="16072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solidFill>
                                <a:srgbClr val="6D6F71"/>
                              </a:solidFill>
                              <a:latin typeface="Cambria Math" panose="02040503050406030204" pitchFamily="18" charset="0"/>
                              <a:cs typeface="+mn-ea"/>
                            </a:rPr>
                          </m:ctrlPr>
                        </m:sSupPr>
                        <m:e>
                          <m:r>
                            <a:rPr lang="en-US" altLang="zh-CN" i="1">
                              <a:solidFill>
                                <a:srgbClr val="6D6F71"/>
                              </a:solidFill>
                              <a:latin typeface="Cambria Math" panose="02040503050406030204" pitchFamily="18" charset="0"/>
                              <a:cs typeface="+mn-ea"/>
                            </a:rPr>
                            <m:t>2</m:t>
                          </m:r>
                        </m:e>
                        <m:sup>
                          <m:r>
                            <a:rPr lang="en-US" altLang="zh-CN" i="1">
                              <a:solidFill>
                                <a:srgbClr val="6D6F71"/>
                              </a:solidFill>
                              <a:latin typeface="Cambria Math" panose="02040503050406030204" pitchFamily="18" charset="0"/>
                              <a:cs typeface="+mn-ea"/>
                            </a:rPr>
                            <m:t>𝐾</m:t>
                          </m:r>
                          <m:r>
                            <a:rPr lang="en-US" altLang="zh-CN" i="1">
                              <a:solidFill>
                                <a:srgbClr val="6D6F71"/>
                              </a:solidFill>
                              <a:latin typeface="Cambria Math" panose="02040503050406030204" pitchFamily="18" charset="0"/>
                              <a:cs typeface="+mn-ea"/>
                            </a:rPr>
                            <m:t>−1</m:t>
                          </m:r>
                        </m:sup>
                      </m:sSup>
                      <m:r>
                        <a:rPr lang="en-US" altLang="zh-CN" i="1">
                          <a:solidFill>
                            <a:srgbClr val="6D6F71"/>
                          </a:solidFill>
                          <a:latin typeface="Cambria Math" panose="02040503050406030204" pitchFamily="18" charset="0"/>
                          <a:cs typeface="+mn-ea"/>
                        </a:rPr>
                        <m:t>−</m:t>
                      </m:r>
                      <m:r>
                        <a:rPr lang="en-US" altLang="zh-CN" i="1">
                          <a:solidFill>
                            <a:srgbClr val="6D6F71"/>
                          </a:solidFill>
                          <a:latin typeface="Cambria Math" panose="02040503050406030204" pitchFamily="18" charset="0"/>
                          <a:cs typeface="+mn-ea"/>
                        </a:rPr>
                        <m:t>𝐾</m:t>
                      </m:r>
                      <m:r>
                        <a:rPr lang="en-US" altLang="zh-CN" b="0" i="0" smtClean="0">
                          <a:solidFill>
                            <a:srgbClr val="6D6F71"/>
                          </a:solidFill>
                          <a:latin typeface="Cambria Math" panose="02040503050406030204" pitchFamily="18" charset="0"/>
                          <a:cs typeface="+mn-ea"/>
                        </a:rPr>
                        <m:t>=1</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922038" y="1893368"/>
                <a:ext cx="160729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922038" y="2263549"/>
                <a:ext cx="3389646" cy="923330"/>
              </a:xfrm>
              <a:prstGeom prst="rect">
                <a:avLst/>
              </a:prstGeom>
            </p:spPr>
            <p:txBody>
              <a:bodyPr wrap="square">
                <a:spAutoFit/>
              </a:bodyPr>
              <a:lstStyle/>
              <a:p>
                <a14:m>
                  <m:oMath xmlns:m="http://schemas.openxmlformats.org/officeDocument/2006/math">
                    <m:r>
                      <a:rPr lang="en-US" b="1" i="1" dirty="0" smtClean="0">
                        <a:solidFill>
                          <a:schemeClr val="accent1"/>
                        </a:solidFill>
                        <a:latin typeface="Cambria Math" panose="02040503050406030204" pitchFamily="18" charset="0"/>
                      </a:rPr>
                      <m:t>𝑳</m:t>
                    </m:r>
                    <m:r>
                      <a:rPr lang="en-US" i="1" dirty="0">
                        <a:solidFill>
                          <a:schemeClr val="accent1"/>
                        </a:solidFill>
                        <a:latin typeface="Cambria Math" panose="02040503050406030204" pitchFamily="18" charset="0"/>
                      </a:rPr>
                      <m:t>=</m:t>
                    </m:r>
                    <m:d>
                      <m:dPr>
                        <m:ctrlPr>
                          <a:rPr lang="en-US" i="1" dirty="0">
                            <a:solidFill>
                              <a:schemeClr val="accent1"/>
                            </a:solidFill>
                            <a:latin typeface="Cambria Math" panose="02040503050406030204" pitchFamily="18" charset="0"/>
                          </a:rPr>
                        </m:ctrlPr>
                      </m:dPr>
                      <m:e>
                        <m:r>
                          <a:rPr lang="en-US" b="0" i="1" dirty="0" smtClean="0">
                            <a:solidFill>
                              <a:schemeClr val="accent1"/>
                            </a:solidFill>
                            <a:latin typeface="Cambria Math" panose="02040503050406030204" pitchFamily="18" charset="0"/>
                          </a:rPr>
                          <m:t>1</m:t>
                        </m:r>
                        <m:r>
                          <a:rPr lang="en-US" i="1" dirty="0">
                            <a:solidFill>
                              <a:schemeClr val="accent1"/>
                            </a:solidFill>
                            <a:latin typeface="Cambria Math" panose="02040503050406030204" pitchFamily="18" charset="0"/>
                          </a:rPr>
                          <m:t>,0,0</m:t>
                        </m:r>
                      </m:e>
                    </m:d>
                    <m:r>
                      <a:rPr lang="en-US" i="1" dirty="0">
                        <a:solidFill>
                          <a:schemeClr val="accent1"/>
                        </a:solidFill>
                        <a:latin typeface="Cambria Math" panose="02040503050406030204" pitchFamily="18" charset="0"/>
                      </a:rPr>
                      <m:t> </m:t>
                    </m:r>
                  </m:oMath>
                </a14:m>
                <a:r>
                  <a:rPr lang="en-US" dirty="0" smtClean="0"/>
                  <a:t>has </a:t>
                </a:r>
                <a:r>
                  <a:rPr lang="en-US" dirty="0" smtClean="0">
                    <a:solidFill>
                      <a:schemeClr val="accent1"/>
                    </a:solidFill>
                  </a:rPr>
                  <a:t>type </a:t>
                </a:r>
                <a:r>
                  <a:rPr lang="en-US" i="1" dirty="0" smtClean="0">
                    <a:solidFill>
                      <a:schemeClr val="accent1"/>
                    </a:solidFill>
                  </a:rPr>
                  <a:t>I</a:t>
                </a:r>
                <a:r>
                  <a:rPr lang="en-US" dirty="0" smtClean="0">
                    <a:solidFill>
                      <a:schemeClr val="accent1"/>
                    </a:solidFill>
                  </a:rPr>
                  <a:t> </a:t>
                </a:r>
                <a:r>
                  <a:rPr lang="en-US" dirty="0" smtClean="0"/>
                  <a:t>solution.</a:t>
                </a:r>
              </a:p>
              <a:p>
                <a14:m>
                  <m:oMath xmlns:m="http://schemas.openxmlformats.org/officeDocument/2006/math">
                    <m:r>
                      <a:rPr lang="en-US" b="1" i="1" dirty="0">
                        <a:solidFill>
                          <a:schemeClr val="accent1"/>
                        </a:solidFill>
                        <a:latin typeface="Cambria Math" panose="02040503050406030204" pitchFamily="18" charset="0"/>
                      </a:rPr>
                      <m:t>𝑳</m:t>
                    </m:r>
                    <m:r>
                      <a:rPr lang="en-US" i="1" dirty="0">
                        <a:solidFill>
                          <a:schemeClr val="accent1"/>
                        </a:solidFill>
                        <a:latin typeface="Cambria Math" panose="02040503050406030204" pitchFamily="18" charset="0"/>
                      </a:rPr>
                      <m:t>=</m:t>
                    </m:r>
                    <m:d>
                      <m:dPr>
                        <m:ctrlPr>
                          <a:rPr lang="en-US" i="1" dirty="0">
                            <a:solidFill>
                              <a:schemeClr val="accent1"/>
                            </a:solidFill>
                            <a:latin typeface="Cambria Math" panose="02040503050406030204" pitchFamily="18" charset="0"/>
                          </a:rPr>
                        </m:ctrlPr>
                      </m:dPr>
                      <m:e>
                        <m:r>
                          <a:rPr lang="en-US" b="0" i="1" dirty="0" smtClean="0">
                            <a:solidFill>
                              <a:schemeClr val="accent1"/>
                            </a:solidFill>
                            <a:latin typeface="Cambria Math" panose="02040503050406030204" pitchFamily="18" charset="0"/>
                          </a:rPr>
                          <m:t>0</m:t>
                        </m:r>
                        <m:r>
                          <a:rPr lang="en-US" i="1" dirty="0">
                            <a:solidFill>
                              <a:schemeClr val="accent1"/>
                            </a:solidFill>
                            <a:latin typeface="Cambria Math" panose="02040503050406030204" pitchFamily="18" charset="0"/>
                          </a:rPr>
                          <m:t>,</m:t>
                        </m:r>
                        <m:r>
                          <a:rPr lang="en-US" b="0" i="1" dirty="0" smtClean="0">
                            <a:solidFill>
                              <a:schemeClr val="accent1"/>
                            </a:solidFill>
                            <a:latin typeface="Cambria Math" panose="02040503050406030204" pitchFamily="18" charset="0"/>
                          </a:rPr>
                          <m:t>1</m:t>
                        </m:r>
                        <m:r>
                          <a:rPr lang="en-US" i="1" dirty="0">
                            <a:solidFill>
                              <a:schemeClr val="accent1"/>
                            </a:solidFill>
                            <a:latin typeface="Cambria Math" panose="02040503050406030204" pitchFamily="18" charset="0"/>
                          </a:rPr>
                          <m:t>,0</m:t>
                        </m:r>
                      </m:e>
                    </m:d>
                    <m:r>
                      <a:rPr lang="en-US" i="1" dirty="0">
                        <a:solidFill>
                          <a:schemeClr val="accent1"/>
                        </a:solidFill>
                        <a:latin typeface="Cambria Math" panose="02040503050406030204" pitchFamily="18" charset="0"/>
                      </a:rPr>
                      <m:t> </m:t>
                    </m:r>
                  </m:oMath>
                </a14:m>
                <a:r>
                  <a:rPr lang="en-US" dirty="0"/>
                  <a:t>has </a:t>
                </a:r>
                <a:r>
                  <a:rPr lang="en-US" dirty="0">
                    <a:solidFill>
                      <a:schemeClr val="accent1"/>
                    </a:solidFill>
                  </a:rPr>
                  <a:t>type </a:t>
                </a:r>
                <a:r>
                  <a:rPr lang="en-US" i="1" dirty="0">
                    <a:solidFill>
                      <a:schemeClr val="accent1"/>
                    </a:solidFill>
                  </a:rPr>
                  <a:t>I</a:t>
                </a:r>
                <a:r>
                  <a:rPr lang="en-US" dirty="0">
                    <a:solidFill>
                      <a:schemeClr val="accent1"/>
                    </a:solidFill>
                  </a:rPr>
                  <a:t> </a:t>
                </a:r>
                <a:r>
                  <a:rPr lang="en-US" dirty="0"/>
                  <a:t>solution.</a:t>
                </a:r>
              </a:p>
              <a:p>
                <a14:m>
                  <m:oMath xmlns:m="http://schemas.openxmlformats.org/officeDocument/2006/math">
                    <m:r>
                      <a:rPr lang="en-US" b="1" i="1" dirty="0">
                        <a:solidFill>
                          <a:schemeClr val="accent1"/>
                        </a:solidFill>
                        <a:latin typeface="Cambria Math" panose="02040503050406030204" pitchFamily="18" charset="0"/>
                      </a:rPr>
                      <m:t>𝑳</m:t>
                    </m:r>
                    <m:r>
                      <a:rPr lang="en-US" i="1" dirty="0">
                        <a:solidFill>
                          <a:schemeClr val="accent1"/>
                        </a:solidFill>
                        <a:latin typeface="Cambria Math" panose="02040503050406030204" pitchFamily="18" charset="0"/>
                      </a:rPr>
                      <m:t>=</m:t>
                    </m:r>
                    <m:d>
                      <m:dPr>
                        <m:ctrlPr>
                          <a:rPr lang="en-US" i="1" dirty="0">
                            <a:solidFill>
                              <a:schemeClr val="accent1"/>
                            </a:solidFill>
                            <a:latin typeface="Cambria Math" panose="02040503050406030204" pitchFamily="18" charset="0"/>
                          </a:rPr>
                        </m:ctrlPr>
                      </m:dPr>
                      <m:e>
                        <m:r>
                          <a:rPr lang="en-US" b="0" i="1" dirty="0" smtClean="0">
                            <a:solidFill>
                              <a:schemeClr val="accent1"/>
                            </a:solidFill>
                            <a:latin typeface="Cambria Math" panose="02040503050406030204" pitchFamily="18" charset="0"/>
                          </a:rPr>
                          <m:t>0</m:t>
                        </m:r>
                        <m:r>
                          <a:rPr lang="en-US" i="1" dirty="0">
                            <a:solidFill>
                              <a:schemeClr val="accent1"/>
                            </a:solidFill>
                            <a:latin typeface="Cambria Math" panose="02040503050406030204" pitchFamily="18" charset="0"/>
                          </a:rPr>
                          <m:t>,0,</m:t>
                        </m:r>
                        <m:r>
                          <a:rPr lang="en-US" b="0" i="1" dirty="0" smtClean="0">
                            <a:solidFill>
                              <a:schemeClr val="accent1"/>
                            </a:solidFill>
                            <a:latin typeface="Cambria Math" panose="02040503050406030204" pitchFamily="18" charset="0"/>
                          </a:rPr>
                          <m:t>1</m:t>
                        </m:r>
                      </m:e>
                    </m:d>
                    <m:r>
                      <a:rPr lang="en-US" i="1" dirty="0">
                        <a:solidFill>
                          <a:schemeClr val="accent1"/>
                        </a:solidFill>
                        <a:latin typeface="Cambria Math" panose="02040503050406030204" pitchFamily="18" charset="0"/>
                      </a:rPr>
                      <m:t> </m:t>
                    </m:r>
                  </m:oMath>
                </a14:m>
                <a:r>
                  <a:rPr lang="en-US" dirty="0"/>
                  <a:t>has </a:t>
                </a:r>
                <a:r>
                  <a:rPr lang="en-US" dirty="0">
                    <a:solidFill>
                      <a:schemeClr val="accent1"/>
                    </a:solidFill>
                  </a:rPr>
                  <a:t>type </a:t>
                </a:r>
                <a:r>
                  <a:rPr lang="en-US" i="1" dirty="0">
                    <a:solidFill>
                      <a:schemeClr val="accent1"/>
                    </a:solidFill>
                  </a:rPr>
                  <a:t>I</a:t>
                </a:r>
                <a:r>
                  <a:rPr lang="en-US" dirty="0">
                    <a:solidFill>
                      <a:schemeClr val="accent1"/>
                    </a:solidFill>
                  </a:rPr>
                  <a:t> </a:t>
                </a:r>
                <a:r>
                  <a:rPr lang="en-US" dirty="0"/>
                  <a:t>solution</a:t>
                </a:r>
                <a:r>
                  <a:rPr lang="en-US" dirty="0" smtClean="0"/>
                  <a:t>.</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922038" y="2263549"/>
                <a:ext cx="3389646" cy="923330"/>
              </a:xfrm>
              <a:prstGeom prst="rect">
                <a:avLst/>
              </a:prstGeom>
              <a:blipFill>
                <a:blip r:embed="rId8"/>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922038" y="3402205"/>
                <a:ext cx="847283" cy="369332"/>
              </a:xfrm>
              <a:prstGeom prst="rect">
                <a:avLst/>
              </a:prstGeom>
            </p:spPr>
            <p:txBody>
              <a:bodyPr wrap="none">
                <a:spAutoFit/>
              </a:bodyPr>
              <a:lstStyle/>
              <a:p>
                <a14:m>
                  <m:oMath xmlns:m="http://schemas.openxmlformats.org/officeDocument/2006/math">
                    <m:r>
                      <a:rPr lang="en-US" i="1" dirty="0" smtClean="0">
                        <a:solidFill>
                          <a:schemeClr val="accent1"/>
                        </a:solidFill>
                        <a:latin typeface="Cambria Math" panose="02040503050406030204" pitchFamily="18" charset="0"/>
                      </a:rPr>
                      <m:t>𝐾</m:t>
                    </m:r>
                    <m:r>
                      <a:rPr lang="en-US" i="1" dirty="0">
                        <a:solidFill>
                          <a:schemeClr val="accent1"/>
                        </a:solidFill>
                        <a:latin typeface="Cambria Math" panose="02040503050406030204" pitchFamily="18" charset="0"/>
                      </a:rPr>
                      <m:t>=</m:t>
                    </m:r>
                    <m:r>
                      <a:rPr lang="en-US" b="0" i="1" dirty="0" smtClean="0">
                        <a:solidFill>
                          <a:schemeClr val="accent1"/>
                        </a:solidFill>
                        <a:latin typeface="Cambria Math" panose="02040503050406030204" pitchFamily="18" charset="0"/>
                      </a:rPr>
                      <m:t>4</m:t>
                    </m:r>
                  </m:oMath>
                </a14:m>
                <a:r>
                  <a:rPr lang="en-US" dirty="0">
                    <a:solidFill>
                      <a:schemeClr val="accent1"/>
                    </a:solidFill>
                  </a:rPr>
                  <a:t> </a:t>
                </a:r>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922038" y="3402205"/>
                <a:ext cx="84728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922038" y="3771537"/>
                <a:ext cx="16072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solidFill>
                                <a:srgbClr val="6D6F71"/>
                              </a:solidFill>
                              <a:latin typeface="Cambria Math" panose="02040503050406030204" pitchFamily="18" charset="0"/>
                              <a:cs typeface="+mn-ea"/>
                            </a:rPr>
                          </m:ctrlPr>
                        </m:sSupPr>
                        <m:e>
                          <m:r>
                            <a:rPr lang="en-US" altLang="zh-CN" i="1">
                              <a:solidFill>
                                <a:srgbClr val="6D6F71"/>
                              </a:solidFill>
                              <a:latin typeface="Cambria Math" panose="02040503050406030204" pitchFamily="18" charset="0"/>
                              <a:cs typeface="+mn-ea"/>
                            </a:rPr>
                            <m:t>2</m:t>
                          </m:r>
                        </m:e>
                        <m:sup>
                          <m:r>
                            <a:rPr lang="en-US" altLang="zh-CN" i="1">
                              <a:solidFill>
                                <a:srgbClr val="6D6F71"/>
                              </a:solidFill>
                              <a:latin typeface="Cambria Math" panose="02040503050406030204" pitchFamily="18" charset="0"/>
                              <a:cs typeface="+mn-ea"/>
                            </a:rPr>
                            <m:t>𝐾</m:t>
                          </m:r>
                          <m:r>
                            <a:rPr lang="en-US" altLang="zh-CN" i="1">
                              <a:solidFill>
                                <a:srgbClr val="6D6F71"/>
                              </a:solidFill>
                              <a:latin typeface="Cambria Math" panose="02040503050406030204" pitchFamily="18" charset="0"/>
                              <a:cs typeface="+mn-ea"/>
                            </a:rPr>
                            <m:t>−1</m:t>
                          </m:r>
                        </m:sup>
                      </m:sSup>
                      <m:r>
                        <a:rPr lang="en-US" altLang="zh-CN" i="1">
                          <a:solidFill>
                            <a:srgbClr val="6D6F71"/>
                          </a:solidFill>
                          <a:latin typeface="Cambria Math" panose="02040503050406030204" pitchFamily="18" charset="0"/>
                          <a:cs typeface="+mn-ea"/>
                        </a:rPr>
                        <m:t>−</m:t>
                      </m:r>
                      <m:r>
                        <a:rPr lang="en-US" altLang="zh-CN" i="1">
                          <a:solidFill>
                            <a:srgbClr val="6D6F71"/>
                          </a:solidFill>
                          <a:latin typeface="Cambria Math" panose="02040503050406030204" pitchFamily="18" charset="0"/>
                          <a:cs typeface="+mn-ea"/>
                        </a:rPr>
                        <m:t>𝐾</m:t>
                      </m:r>
                      <m:r>
                        <a:rPr lang="en-US" altLang="zh-CN" b="0" i="0" smtClean="0">
                          <a:solidFill>
                            <a:srgbClr val="6D6F71"/>
                          </a:solidFill>
                          <a:latin typeface="Cambria Math" panose="02040503050406030204" pitchFamily="18" charset="0"/>
                          <a:cs typeface="+mn-ea"/>
                        </a:rPr>
                        <m:t>=4</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922038" y="3771537"/>
                <a:ext cx="160729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922038" y="4140869"/>
                <a:ext cx="3439596" cy="1754326"/>
              </a:xfrm>
              <a:prstGeom prst="rect">
                <a:avLst/>
              </a:prstGeom>
              <a:solidFill>
                <a:schemeClr val="bg1"/>
              </a:solidFill>
            </p:spPr>
            <p:txBody>
              <a:bodyPr wrap="none">
                <a:spAutoFit/>
              </a:bodyPr>
              <a:lstStyle/>
              <a:p>
                <a14:m>
                  <m:oMath xmlns:m="http://schemas.openxmlformats.org/officeDocument/2006/math">
                    <m:r>
                      <a:rPr lang="en-US" b="1" i="1" dirty="0" smtClean="0">
                        <a:solidFill>
                          <a:schemeClr val="accent1"/>
                        </a:solidFill>
                        <a:latin typeface="Cambria Math" panose="02040503050406030204" pitchFamily="18" charset="0"/>
                      </a:rPr>
                      <m:t>𝑳</m:t>
                    </m:r>
                    <m:r>
                      <a:rPr lang="en-US" i="1" dirty="0">
                        <a:solidFill>
                          <a:schemeClr val="accent1"/>
                        </a:solidFill>
                        <a:latin typeface="Cambria Math" panose="02040503050406030204" pitchFamily="18" charset="0"/>
                      </a:rPr>
                      <m:t>=</m:t>
                    </m:r>
                    <m:d>
                      <m:dPr>
                        <m:ctrlPr>
                          <a:rPr lang="en-US" i="1" dirty="0">
                            <a:solidFill>
                              <a:schemeClr val="accent1"/>
                            </a:solidFill>
                            <a:latin typeface="Cambria Math" panose="02040503050406030204" pitchFamily="18" charset="0"/>
                          </a:rPr>
                        </m:ctrlPr>
                      </m:dPr>
                      <m:e>
                        <m:r>
                          <a:rPr lang="en-US" b="0" i="1" dirty="0" smtClean="0">
                            <a:solidFill>
                              <a:schemeClr val="accent1"/>
                            </a:solidFill>
                            <a:latin typeface="Cambria Math" panose="02040503050406030204" pitchFamily="18" charset="0"/>
                          </a:rPr>
                          <m:t>1</m:t>
                        </m:r>
                        <m:r>
                          <a:rPr lang="en-US" i="1" dirty="0">
                            <a:solidFill>
                              <a:schemeClr val="accent1"/>
                            </a:solidFill>
                            <a:latin typeface="Cambria Math" panose="02040503050406030204" pitchFamily="18" charset="0"/>
                          </a:rPr>
                          <m:t>,</m:t>
                        </m:r>
                        <m:r>
                          <a:rPr lang="en-US" b="0" i="1" dirty="0" smtClean="0">
                            <a:solidFill>
                              <a:schemeClr val="accent1"/>
                            </a:solidFill>
                            <a:latin typeface="Cambria Math" panose="02040503050406030204" pitchFamily="18" charset="0"/>
                          </a:rPr>
                          <m:t>1</m:t>
                        </m:r>
                        <m:r>
                          <a:rPr lang="en-US" i="1" dirty="0">
                            <a:solidFill>
                              <a:schemeClr val="accent1"/>
                            </a:solidFill>
                            <a:latin typeface="Cambria Math" panose="02040503050406030204" pitchFamily="18" charset="0"/>
                          </a:rPr>
                          <m:t>,</m:t>
                        </m:r>
                        <m:r>
                          <a:rPr lang="en-US" b="0" i="1" dirty="0" smtClean="0">
                            <a:solidFill>
                              <a:schemeClr val="accent1"/>
                            </a:solidFill>
                            <a:latin typeface="Cambria Math" panose="02040503050406030204" pitchFamily="18" charset="0"/>
                          </a:rPr>
                          <m:t>1,1</m:t>
                        </m:r>
                      </m:e>
                    </m:d>
                    <m:r>
                      <a:rPr lang="en-US" i="1" dirty="0">
                        <a:solidFill>
                          <a:schemeClr val="accent1"/>
                        </a:solidFill>
                        <a:latin typeface="Cambria Math" panose="02040503050406030204" pitchFamily="18" charset="0"/>
                      </a:rPr>
                      <m:t> </m:t>
                    </m:r>
                  </m:oMath>
                </a14:m>
                <a:r>
                  <a:rPr lang="en-US" dirty="0"/>
                  <a:t>has </a:t>
                </a:r>
                <a:r>
                  <a:rPr lang="en-US" dirty="0">
                    <a:solidFill>
                      <a:schemeClr val="accent1"/>
                    </a:solidFill>
                  </a:rPr>
                  <a:t>type </a:t>
                </a:r>
                <a:r>
                  <a:rPr lang="en-US" i="1" dirty="0">
                    <a:solidFill>
                      <a:schemeClr val="accent1"/>
                    </a:solidFill>
                  </a:rPr>
                  <a:t>I</a:t>
                </a:r>
                <a:r>
                  <a:rPr lang="en-US" dirty="0">
                    <a:solidFill>
                      <a:schemeClr val="accent1"/>
                    </a:solidFill>
                  </a:rPr>
                  <a:t> </a:t>
                </a:r>
                <a:r>
                  <a:rPr lang="en-US" dirty="0"/>
                  <a:t>solution</a:t>
                </a:r>
                <a:r>
                  <a:rPr lang="en-US" dirty="0" smtClean="0"/>
                  <a:t>.</a:t>
                </a:r>
              </a:p>
              <a:p>
                <a:r>
                  <a:rPr lang="en-US" dirty="0" smtClean="0"/>
                  <a:t>Example:</a:t>
                </a:r>
              </a:p>
              <a:p>
                <a:r>
                  <a:rPr lang="en-US" dirty="0" smtClean="0">
                    <a:solidFill>
                      <a:schemeClr val="accent1"/>
                    </a:solidFill>
                  </a:rPr>
                  <a:t>{0,1,2}, {1,2}</a:t>
                </a:r>
              </a:p>
              <a:p>
                <a:r>
                  <a:rPr lang="en-US" dirty="0" smtClean="0">
                    <a:solidFill>
                      <a:schemeClr val="accent1"/>
                    </a:solidFill>
                  </a:rPr>
                  <a:t>{1,2,3}, {2,3}</a:t>
                </a:r>
              </a:p>
              <a:p>
                <a:r>
                  <a:rPr lang="en-US" dirty="0" smtClean="0">
                    <a:solidFill>
                      <a:schemeClr val="accent1"/>
                    </a:solidFill>
                  </a:rPr>
                  <a:t>{0,2,3}, {0,3}</a:t>
                </a:r>
              </a:p>
              <a:p>
                <a:r>
                  <a:rPr lang="en-US" dirty="0" smtClean="0">
                    <a:solidFill>
                      <a:schemeClr val="accent1"/>
                    </a:solidFill>
                  </a:rPr>
                  <a:t>{0,1,3}, {0,1}</a:t>
                </a:r>
                <a:endParaRPr lang="en-US" dirty="0">
                  <a:solidFill>
                    <a:schemeClr val="accent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6922038" y="4140869"/>
                <a:ext cx="3439596" cy="1754326"/>
              </a:xfrm>
              <a:prstGeom prst="rect">
                <a:avLst/>
              </a:prstGeom>
              <a:blipFill>
                <a:blip r:embed="rId11"/>
                <a:stretch>
                  <a:fillRect l="-1596" t="-1736" r="-887"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60949" y="3632545"/>
                <a:ext cx="5101074" cy="646331"/>
              </a:xfrm>
              <a:prstGeom prst="rect">
                <a:avLst/>
              </a:prstGeom>
            </p:spPr>
            <p:txBody>
              <a:bodyPr wrap="square">
                <a:spAutoFit/>
              </a:bodyPr>
              <a:lstStyle/>
              <a:p>
                <a:r>
                  <a:rPr lang="en-US" altLang="zh-CN" dirty="0" smtClean="0">
                    <a:solidFill>
                      <a:srgbClr val="6D6F71"/>
                    </a:solidFill>
                    <a:latin typeface="+mj-ea"/>
                    <a:cs typeface="+mn-ea"/>
                  </a:rPr>
                  <a:t>There is a </a:t>
                </a:r>
                <a:r>
                  <a:rPr lang="en-US" altLang="zh-CN" dirty="0">
                    <a:solidFill>
                      <a:schemeClr val="accent1"/>
                    </a:solidFill>
                    <a:latin typeface="+mj-ea"/>
                    <a:cs typeface="+mn-ea"/>
                  </a:rPr>
                  <a:t>type </a:t>
                </a:r>
                <a14:m>
                  <m:oMath xmlns:m="http://schemas.openxmlformats.org/officeDocument/2006/math">
                    <m:r>
                      <a:rPr lang="en-US" altLang="zh-CN" i="1" dirty="0">
                        <a:solidFill>
                          <a:schemeClr val="accent1"/>
                        </a:solidFill>
                        <a:latin typeface="Cambria Math" panose="02040503050406030204" pitchFamily="18" charset="0"/>
                        <a:cs typeface="+mn-ea"/>
                      </a:rPr>
                      <m:t>𝐼</m:t>
                    </m:r>
                  </m:oMath>
                </a14:m>
                <a:r>
                  <a:rPr lang="en-US" altLang="zh-CN" dirty="0">
                    <a:solidFill>
                      <a:schemeClr val="accent1"/>
                    </a:solidFill>
                    <a:latin typeface="+mj-ea"/>
                    <a:cs typeface="+mn-ea"/>
                  </a:rPr>
                  <a:t> </a:t>
                </a:r>
                <a:r>
                  <a:rPr lang="en-US" altLang="zh-CN" dirty="0">
                    <a:solidFill>
                      <a:srgbClr val="6D6F71"/>
                    </a:solidFill>
                    <a:latin typeface="+mj-ea"/>
                    <a:cs typeface="+mn-ea"/>
                  </a:rPr>
                  <a:t>solution to any </a:t>
                </a:r>
                <a:r>
                  <a:rPr lang="en-US" altLang="zh-CN" dirty="0" smtClean="0">
                    <a:solidFill>
                      <a:srgbClr val="6D6F71"/>
                    </a:solidFill>
                    <a:latin typeface="+mj-ea"/>
                    <a:cs typeface="+mn-ea"/>
                  </a:rPr>
                  <a:t>short request for </a:t>
                </a:r>
                <a14:m>
                  <m:oMath xmlns:m="http://schemas.openxmlformats.org/officeDocument/2006/math">
                    <m:r>
                      <a:rPr lang="en-US" altLang="zh-CN" i="1">
                        <a:solidFill>
                          <a:srgbClr val="6D6F71"/>
                        </a:solidFill>
                        <a:latin typeface="Cambria Math" panose="02040503050406030204" pitchFamily="18" charset="0"/>
                        <a:cs typeface="+mn-ea"/>
                      </a:rPr>
                      <m:t>𝐾</m:t>
                    </m:r>
                    <m:r>
                      <a:rPr lang="en-US" altLang="zh-CN" b="0" i="1" smtClean="0">
                        <a:solidFill>
                          <a:srgbClr val="6D6F71"/>
                        </a:solidFill>
                        <a:latin typeface="Cambria Math" panose="02040503050406030204" pitchFamily="18" charset="0"/>
                        <a:cs typeface="+mn-ea"/>
                      </a:rPr>
                      <m:t>=</m:t>
                    </m:r>
                    <m:r>
                      <a:rPr lang="en-US" altLang="zh-CN" i="1">
                        <a:solidFill>
                          <a:srgbClr val="6D6F71"/>
                        </a:solidFill>
                        <a:latin typeface="Cambria Math" panose="02040503050406030204" pitchFamily="18" charset="0"/>
                        <a:cs typeface="+mn-ea"/>
                      </a:rPr>
                      <m:t>8</m:t>
                    </m:r>
                  </m:oMath>
                </a14:m>
                <a:r>
                  <a:rPr lang="en-US" altLang="zh-CN" dirty="0">
                    <a:solidFill>
                      <a:srgbClr val="6D6F71"/>
                    </a:solidFill>
                    <a:latin typeface="+mj-ea"/>
                    <a:cs typeface="+mn-ea"/>
                  </a:rPr>
                  <a:t>. </a:t>
                </a:r>
                <a:endParaRPr lang="zh-CN" altLang="en-US" dirty="0">
                  <a:solidFill>
                    <a:srgbClr val="6D6F71"/>
                  </a:solidFill>
                  <a:latin typeface="+mj-ea"/>
                  <a:cs typeface="+mn-ea"/>
                </a:endParaRPr>
              </a:p>
            </p:txBody>
          </p:sp>
        </mc:Choice>
        <mc:Fallback xmlns="">
          <p:sp>
            <p:nvSpPr>
              <p:cNvPr id="5" name="Rectangle 4"/>
              <p:cNvSpPr>
                <a:spLocks noRot="1" noChangeAspect="1" noMove="1" noResize="1" noEditPoints="1" noAdjustHandles="1" noChangeArrowheads="1" noChangeShapeType="1" noTextEdit="1"/>
              </p:cNvSpPr>
              <p:nvPr/>
            </p:nvSpPr>
            <p:spPr>
              <a:xfrm>
                <a:off x="1060949" y="3632545"/>
                <a:ext cx="5101074" cy="646331"/>
              </a:xfrm>
              <a:prstGeom prst="rect">
                <a:avLst/>
              </a:prstGeom>
              <a:blipFill>
                <a:blip r:embed="rId12"/>
                <a:stretch>
                  <a:fillRect l="-956"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37"/>
              <p:cNvSpPr txBox="1"/>
              <p:nvPr/>
            </p:nvSpPr>
            <p:spPr>
              <a:xfrm>
                <a:off x="1060948" y="4428405"/>
                <a:ext cx="4262320" cy="529312"/>
              </a:xfrm>
              <a:prstGeom prst="rect">
                <a:avLst/>
              </a:prstGeom>
              <a:noFill/>
            </p:spPr>
            <p:txBody>
              <a:bodyPr wrap="square" rtlCol="0">
                <a:spAutoFit/>
              </a:bodyPr>
              <a:lstStyle/>
              <a:p>
                <a:r>
                  <a:rPr lang="en-US" altLang="zh-CN" sz="2000" b="1" i="1" dirty="0" smtClean="0">
                    <a:solidFill>
                      <a:schemeClr val="accent1"/>
                    </a:solidFill>
                    <a:latin typeface="Times New Roman" panose="02020603050405020304" pitchFamily="18" charset="0"/>
                    <a:ea typeface="+mj-ea"/>
                    <a:cs typeface="Times New Roman" panose="02020603050405020304" pitchFamily="18" charset="0"/>
                  </a:rPr>
                  <a:t>Proof </a:t>
                </a:r>
                <a:r>
                  <a:rPr lang="en-US" altLang="zh-CN" sz="2000" dirty="0" smtClean="0">
                    <a:solidFill>
                      <a:schemeClr val="accent1"/>
                    </a:solidFill>
                    <a:latin typeface="+mj-ea"/>
                    <a:ea typeface="+mj-ea"/>
                    <a:cs typeface="+mn-ea"/>
                  </a:rPr>
                  <a:t>: </a:t>
                </a:r>
                <a14:m>
                  <m:oMath xmlns:m="http://schemas.openxmlformats.org/officeDocument/2006/math">
                    <m:sSup>
                      <m:sSupPr>
                        <m:ctrlPr>
                          <a:rPr lang="en-US" altLang="zh-CN" sz="2000" i="1">
                            <a:solidFill>
                              <a:srgbClr val="6D6F71"/>
                            </a:solidFill>
                            <a:latin typeface="Cambria Math" panose="02040503050406030204" pitchFamily="18" charset="0"/>
                            <a:cs typeface="+mn-ea"/>
                          </a:rPr>
                        </m:ctrlPr>
                      </m:sSupPr>
                      <m:e>
                        <m:r>
                          <a:rPr lang="en-US" altLang="zh-CN" sz="2000" i="1">
                            <a:solidFill>
                              <a:srgbClr val="6D6F71"/>
                            </a:solidFill>
                            <a:latin typeface="Cambria Math" panose="02040503050406030204" pitchFamily="18" charset="0"/>
                            <a:cs typeface="+mn-ea"/>
                          </a:rPr>
                          <m:t>2</m:t>
                        </m:r>
                      </m:e>
                      <m:sup>
                        <m:r>
                          <a:rPr lang="en-US" altLang="zh-CN" sz="2000" i="1">
                            <a:solidFill>
                              <a:srgbClr val="6D6F71"/>
                            </a:solidFill>
                            <a:latin typeface="Cambria Math" panose="02040503050406030204" pitchFamily="18" charset="0"/>
                            <a:cs typeface="+mn-ea"/>
                          </a:rPr>
                          <m:t>𝐾</m:t>
                        </m:r>
                        <m:r>
                          <a:rPr lang="en-US" altLang="zh-CN" sz="2000" i="1">
                            <a:solidFill>
                              <a:srgbClr val="6D6F71"/>
                            </a:solidFill>
                            <a:latin typeface="Cambria Math" panose="02040503050406030204" pitchFamily="18" charset="0"/>
                            <a:cs typeface="+mn-ea"/>
                          </a:rPr>
                          <m:t>−1</m:t>
                        </m:r>
                      </m:sup>
                    </m:sSup>
                    <m:r>
                      <a:rPr lang="en-US" altLang="zh-CN" sz="2000" i="1">
                        <a:solidFill>
                          <a:srgbClr val="6D6F71"/>
                        </a:solidFill>
                        <a:latin typeface="Cambria Math" panose="02040503050406030204" pitchFamily="18" charset="0"/>
                        <a:cs typeface="+mn-ea"/>
                      </a:rPr>
                      <m:t>−</m:t>
                    </m:r>
                    <m:r>
                      <a:rPr lang="en-US" altLang="zh-CN" sz="2000" i="1">
                        <a:solidFill>
                          <a:srgbClr val="6D6F71"/>
                        </a:solidFill>
                        <a:latin typeface="Cambria Math" panose="02040503050406030204" pitchFamily="18" charset="0"/>
                        <a:cs typeface="+mn-ea"/>
                      </a:rPr>
                      <m:t>𝐾</m:t>
                    </m:r>
                    <m:r>
                      <a:rPr lang="en-US" altLang="zh-CN" sz="2000" b="0" i="0" smtClean="0">
                        <a:solidFill>
                          <a:srgbClr val="6D6F71"/>
                        </a:solidFill>
                        <a:latin typeface="Cambria Math" panose="02040503050406030204" pitchFamily="18" charset="0"/>
                        <a:cs typeface="+mn-ea"/>
                      </a:rPr>
                      <m:t>≥</m:t>
                    </m:r>
                    <m:f>
                      <m:fPr>
                        <m:ctrlPr>
                          <a:rPr lang="en-US" altLang="zh-CN" sz="2000" i="1">
                            <a:solidFill>
                              <a:srgbClr val="6D6F71"/>
                            </a:solidFill>
                            <a:latin typeface="Cambria Math" panose="02040503050406030204" pitchFamily="18" charset="0"/>
                            <a:cs typeface="+mn-ea"/>
                          </a:rPr>
                        </m:ctrlPr>
                      </m:fPr>
                      <m:num>
                        <m:r>
                          <a:rPr lang="en-US" altLang="zh-CN" sz="2000" i="1">
                            <a:solidFill>
                              <a:srgbClr val="6D6F71"/>
                            </a:solidFill>
                            <a:latin typeface="Cambria Math" panose="02040503050406030204" pitchFamily="18" charset="0"/>
                            <a:cs typeface="+mn-ea"/>
                          </a:rPr>
                          <m:t>𝐾</m:t>
                        </m:r>
                      </m:num>
                      <m:den>
                        <m:r>
                          <a:rPr lang="en-US" altLang="zh-CN" sz="2000" i="1">
                            <a:solidFill>
                              <a:srgbClr val="6D6F71"/>
                            </a:solidFill>
                            <a:latin typeface="Cambria Math" panose="02040503050406030204" pitchFamily="18" charset="0"/>
                            <a:cs typeface="+mn-ea"/>
                          </a:rPr>
                          <m:t>𝐾</m:t>
                        </m:r>
                        <m:r>
                          <a:rPr lang="en-US" altLang="zh-CN" sz="2000" i="1">
                            <a:solidFill>
                              <a:srgbClr val="6D6F71"/>
                            </a:solidFill>
                            <a:latin typeface="Cambria Math" panose="02040503050406030204" pitchFamily="18" charset="0"/>
                            <a:cs typeface="+mn-ea"/>
                          </a:rPr>
                          <m:t>+1</m:t>
                        </m:r>
                      </m:den>
                    </m:f>
                    <m:sSup>
                      <m:sSupPr>
                        <m:ctrlPr>
                          <a:rPr lang="en-US" altLang="zh-CN" sz="2000" i="1">
                            <a:solidFill>
                              <a:srgbClr val="6D6F71"/>
                            </a:solidFill>
                            <a:latin typeface="Cambria Math" panose="02040503050406030204" pitchFamily="18" charset="0"/>
                            <a:cs typeface="+mn-ea"/>
                          </a:rPr>
                        </m:ctrlPr>
                      </m:sSupPr>
                      <m:e>
                        <m:r>
                          <a:rPr lang="en-US" altLang="zh-CN" sz="2000" i="1">
                            <a:solidFill>
                              <a:srgbClr val="6D6F71"/>
                            </a:solidFill>
                            <a:latin typeface="Cambria Math" panose="02040503050406030204" pitchFamily="18" charset="0"/>
                            <a:cs typeface="+mn-ea"/>
                          </a:rPr>
                          <m:t>2</m:t>
                        </m:r>
                      </m:e>
                      <m:sup>
                        <m:r>
                          <a:rPr lang="en-US" altLang="zh-CN" sz="2000" i="1">
                            <a:solidFill>
                              <a:srgbClr val="6D6F71"/>
                            </a:solidFill>
                            <a:latin typeface="Cambria Math" panose="02040503050406030204" pitchFamily="18" charset="0"/>
                            <a:cs typeface="+mn-ea"/>
                          </a:rPr>
                          <m:t>𝐾</m:t>
                        </m:r>
                        <m:r>
                          <a:rPr lang="en-US" altLang="zh-CN" sz="2000" i="1">
                            <a:solidFill>
                              <a:srgbClr val="6D6F71"/>
                            </a:solidFill>
                            <a:latin typeface="Cambria Math" panose="02040503050406030204" pitchFamily="18" charset="0"/>
                            <a:cs typeface="+mn-ea"/>
                          </a:rPr>
                          <m:t>−1</m:t>
                        </m:r>
                      </m:sup>
                    </m:sSup>
                  </m:oMath>
                </a14:m>
                <a:endParaRPr lang="zh-CN" altLang="en-US" sz="2000" dirty="0">
                  <a:solidFill>
                    <a:srgbClr val="6D6F71"/>
                  </a:solidFill>
                  <a:latin typeface="+mj-ea"/>
                  <a:ea typeface="+mj-ea"/>
                  <a:cs typeface="+mn-ea"/>
                </a:endParaRPr>
              </a:p>
            </p:txBody>
          </p:sp>
        </mc:Choice>
        <mc:Fallback xmlns="">
          <p:sp>
            <p:nvSpPr>
              <p:cNvPr id="13" name="TextBox 37"/>
              <p:cNvSpPr txBox="1">
                <a:spLocks noRot="1" noChangeAspect="1" noMove="1" noResize="1" noEditPoints="1" noAdjustHandles="1" noChangeArrowheads="1" noChangeShapeType="1" noTextEdit="1"/>
              </p:cNvSpPr>
              <p:nvPr/>
            </p:nvSpPr>
            <p:spPr>
              <a:xfrm>
                <a:off x="1060948" y="4428405"/>
                <a:ext cx="4262320" cy="529312"/>
              </a:xfrm>
              <a:prstGeom prst="rect">
                <a:avLst/>
              </a:prstGeom>
              <a:blipFill>
                <a:blip r:embed="rId13"/>
                <a:stretch>
                  <a:fillRect l="-1431" b="-6897"/>
                </a:stretch>
              </a:blipFill>
            </p:spPr>
            <p:txBody>
              <a:bodyPr/>
              <a:lstStyle/>
              <a:p>
                <a:r>
                  <a:rPr lang="en-US">
                    <a:noFill/>
                  </a:rPr>
                  <a:t> </a:t>
                </a:r>
              </a:p>
            </p:txBody>
          </p:sp>
        </mc:Fallback>
      </mc:AlternateContent>
    </p:spTree>
    <p:extLst>
      <p:ext uri="{BB962C8B-B14F-4D97-AF65-F5344CB8AC3E}">
        <p14:creationId xmlns:p14="http://schemas.microsoft.com/office/powerpoint/2010/main" val="95516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4" grpId="0" animBg="1"/>
      <p:bldP spid="5"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Lemma 6</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TextBox 37"/>
              <p:cNvSpPr txBox="1"/>
              <p:nvPr/>
            </p:nvSpPr>
            <p:spPr>
              <a:xfrm>
                <a:off x="1060948" y="1795640"/>
                <a:ext cx="4962072" cy="707886"/>
              </a:xfrm>
              <a:prstGeom prst="rect">
                <a:avLst/>
              </a:prstGeom>
              <a:noFill/>
            </p:spPr>
            <p:txBody>
              <a:bodyPr wrap="square" rtlCol="0">
                <a:spAutoFit/>
              </a:bodyPr>
              <a:lstStyle/>
              <a:p>
                <a:r>
                  <a:rPr lang="en-US" altLang="zh-CN" sz="2000" dirty="0" smtClean="0">
                    <a:solidFill>
                      <a:srgbClr val="6D6F71"/>
                    </a:solidFill>
                    <a:latin typeface="+mj-ea"/>
                    <a:ea typeface="+mj-ea"/>
                    <a:cs typeface="+mn-ea"/>
                  </a:rPr>
                  <a:t>There is a solution of query size 2 to any request of length </a:t>
                </a:r>
                <a14:m>
                  <m:oMath xmlns:m="http://schemas.openxmlformats.org/officeDocument/2006/math">
                    <m:sSup>
                      <m:sSupPr>
                        <m:ctrlPr>
                          <a:rPr lang="en-US" altLang="zh-CN" sz="2000" i="1" smtClean="0">
                            <a:solidFill>
                              <a:srgbClr val="6D6F71"/>
                            </a:solidFill>
                            <a:latin typeface="Cambria Math" panose="02040503050406030204" pitchFamily="18" charset="0"/>
                            <a:ea typeface="+mj-ea"/>
                            <a:cs typeface="+mn-ea"/>
                          </a:rPr>
                        </m:ctrlPr>
                      </m:sSupPr>
                      <m:e>
                        <m:r>
                          <a:rPr lang="en-US" altLang="zh-CN" sz="2000" b="0" i="1" smtClean="0">
                            <a:solidFill>
                              <a:srgbClr val="6D6F71"/>
                            </a:solidFill>
                            <a:latin typeface="Cambria Math" panose="02040503050406030204" pitchFamily="18" charset="0"/>
                            <a:ea typeface="+mj-ea"/>
                            <a:cs typeface="+mn-ea"/>
                          </a:rPr>
                          <m:t>2</m:t>
                        </m:r>
                      </m:e>
                      <m:sup>
                        <m:r>
                          <a:rPr lang="en-US" altLang="zh-CN" sz="2000" b="0" i="1" smtClean="0">
                            <a:solidFill>
                              <a:srgbClr val="6D6F71"/>
                            </a:solidFill>
                            <a:latin typeface="Cambria Math" panose="02040503050406030204" pitchFamily="18" charset="0"/>
                            <a:ea typeface="+mj-ea"/>
                            <a:cs typeface="+mn-ea"/>
                          </a:rPr>
                          <m:t>𝐾</m:t>
                        </m:r>
                        <m:r>
                          <a:rPr lang="en-US" altLang="zh-CN" sz="2000" b="0" i="1" smtClean="0">
                            <a:solidFill>
                              <a:srgbClr val="6D6F71"/>
                            </a:solidFill>
                            <a:latin typeface="Cambria Math" panose="02040503050406030204" pitchFamily="18" charset="0"/>
                            <a:ea typeface="+mj-ea"/>
                            <a:cs typeface="+mn-ea"/>
                          </a:rPr>
                          <m:t>−1</m:t>
                        </m:r>
                      </m:sup>
                    </m:sSup>
                  </m:oMath>
                </a14:m>
                <a:r>
                  <a:rPr lang="en-US" altLang="zh-CN" sz="2000" dirty="0" smtClean="0">
                    <a:solidFill>
                      <a:srgbClr val="6D6F71"/>
                    </a:solidFill>
                    <a:latin typeface="+mj-ea"/>
                    <a:ea typeface="+mj-ea"/>
                    <a:cs typeface="+mn-ea"/>
                  </a:rPr>
                  <a:t>, for </a:t>
                </a:r>
                <a14:m>
                  <m:oMath xmlns:m="http://schemas.openxmlformats.org/officeDocument/2006/math">
                    <m:r>
                      <a:rPr lang="en-US" altLang="zh-CN" sz="2000" i="1">
                        <a:solidFill>
                          <a:srgbClr val="6D6F71"/>
                        </a:solidFill>
                        <a:latin typeface="Cambria Math" panose="02040503050406030204" pitchFamily="18" charset="0"/>
                        <a:cs typeface="+mn-ea"/>
                      </a:rPr>
                      <m:t>𝐾</m:t>
                    </m:r>
                    <m:r>
                      <a:rPr lang="en-US" altLang="zh-CN" sz="2000" b="0" i="1" smtClean="0">
                        <a:solidFill>
                          <a:srgbClr val="6D6F71"/>
                        </a:solidFill>
                        <a:latin typeface="Cambria Math" panose="02040503050406030204" pitchFamily="18" charset="0"/>
                        <a:cs typeface="+mn-ea"/>
                      </a:rPr>
                      <m:t>≤8</m:t>
                    </m:r>
                  </m:oMath>
                </a14:m>
                <a:r>
                  <a:rPr lang="en-US" altLang="zh-CN" sz="2000" dirty="0" smtClean="0">
                    <a:solidFill>
                      <a:srgbClr val="6D6F71"/>
                    </a:solidFill>
                    <a:latin typeface="+mj-ea"/>
                    <a:ea typeface="+mj-ea"/>
                    <a:cs typeface="+mn-ea"/>
                  </a:rPr>
                  <a:t>. </a:t>
                </a:r>
                <a:endParaRPr lang="zh-CN" altLang="en-US" sz="2000" dirty="0">
                  <a:solidFill>
                    <a:srgbClr val="6D6F71"/>
                  </a:solidFill>
                  <a:latin typeface="+mj-ea"/>
                  <a:ea typeface="+mj-ea"/>
                  <a:cs typeface="+mn-ea"/>
                </a:endParaRPr>
              </a:p>
            </p:txBody>
          </p:sp>
        </mc:Choice>
        <mc:Fallback xmlns="">
          <p:sp>
            <p:nvSpPr>
              <p:cNvPr id="35" name="TextBox 37"/>
              <p:cNvSpPr txBox="1">
                <a:spLocks noRot="1" noChangeAspect="1" noMove="1" noResize="1" noEditPoints="1" noAdjustHandles="1" noChangeArrowheads="1" noChangeShapeType="1" noTextEdit="1"/>
              </p:cNvSpPr>
              <p:nvPr/>
            </p:nvSpPr>
            <p:spPr>
              <a:xfrm>
                <a:off x="1060948" y="1795640"/>
                <a:ext cx="4962072" cy="707886"/>
              </a:xfrm>
              <a:prstGeom prst="rect">
                <a:avLst/>
              </a:prstGeom>
              <a:blipFill>
                <a:blip r:embed="rId4"/>
                <a:stretch>
                  <a:fillRect l="-1229"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37"/>
              <p:cNvSpPr txBox="1"/>
              <p:nvPr/>
            </p:nvSpPr>
            <p:spPr>
              <a:xfrm>
                <a:off x="1060948" y="2581947"/>
                <a:ext cx="4262320" cy="1631216"/>
              </a:xfrm>
              <a:prstGeom prst="rect">
                <a:avLst/>
              </a:prstGeom>
              <a:noFill/>
            </p:spPr>
            <p:txBody>
              <a:bodyPr wrap="square" rtlCol="0">
                <a:spAutoFit/>
              </a:bodyPr>
              <a:lstStyle/>
              <a:p>
                <a:r>
                  <a:rPr lang="en-US" altLang="zh-CN" sz="2000" b="1" i="1" dirty="0" smtClean="0">
                    <a:solidFill>
                      <a:schemeClr val="accent1"/>
                    </a:solidFill>
                    <a:latin typeface="Times New Roman" panose="02020603050405020304" pitchFamily="18" charset="0"/>
                    <a:ea typeface="+mj-ea"/>
                    <a:cs typeface="Times New Roman" panose="02020603050405020304" pitchFamily="18" charset="0"/>
                  </a:rPr>
                  <a:t>Proof (sketch)</a:t>
                </a:r>
                <a:r>
                  <a:rPr lang="en-US" altLang="zh-CN" sz="2000" dirty="0" smtClean="0">
                    <a:solidFill>
                      <a:schemeClr val="accent1"/>
                    </a:solidFill>
                    <a:latin typeface="+mj-ea"/>
                    <a:ea typeface="+mj-ea"/>
                    <a:cs typeface="+mn-ea"/>
                  </a:rPr>
                  <a:t>: </a:t>
                </a:r>
                <a:endParaRPr lang="en-US" altLang="zh-CN" sz="2000" dirty="0">
                  <a:solidFill>
                    <a:schemeClr val="accent1"/>
                  </a:solidFill>
                  <a:latin typeface="+mj-ea"/>
                  <a:ea typeface="+mj-ea"/>
                  <a:cs typeface="+mn-ea"/>
                </a:endParaRPr>
              </a:p>
              <a:p>
                <a:r>
                  <a:rPr lang="en-US" altLang="zh-CN" sz="2000" dirty="0">
                    <a:solidFill>
                      <a:schemeClr val="accent1"/>
                    </a:solidFill>
                    <a:latin typeface="+mj-ea"/>
                    <a:cs typeface="+mn-ea"/>
                  </a:rPr>
                  <a:t>type </a:t>
                </a:r>
                <a14:m>
                  <m:oMath xmlns:m="http://schemas.openxmlformats.org/officeDocument/2006/math">
                    <m:r>
                      <a:rPr lang="en-US" altLang="zh-CN" sz="2000" i="1" dirty="0">
                        <a:solidFill>
                          <a:schemeClr val="accent1"/>
                        </a:solidFill>
                        <a:latin typeface="Cambria Math" panose="02040503050406030204" pitchFamily="18" charset="0"/>
                        <a:cs typeface="+mn-ea"/>
                      </a:rPr>
                      <m:t>𝐼</m:t>
                    </m:r>
                  </m:oMath>
                </a14:m>
                <a:r>
                  <a:rPr lang="en-US" altLang="zh-CN" sz="2000" dirty="0">
                    <a:solidFill>
                      <a:schemeClr val="accent1"/>
                    </a:solidFill>
                    <a:latin typeface="+mj-ea"/>
                    <a:cs typeface="+mn-ea"/>
                  </a:rPr>
                  <a:t> </a:t>
                </a:r>
                <a:r>
                  <a:rPr lang="en-US" altLang="zh-CN" sz="2000" dirty="0">
                    <a:solidFill>
                      <a:srgbClr val="6D6F71"/>
                    </a:solidFill>
                    <a:latin typeface="+mj-ea"/>
                    <a:cs typeface="+mn-ea"/>
                  </a:rPr>
                  <a:t>solution to any request of length </a:t>
                </a:r>
                <a14:m>
                  <m:oMath xmlns:m="http://schemas.openxmlformats.org/officeDocument/2006/math">
                    <m:sSup>
                      <m:sSupPr>
                        <m:ctrlPr>
                          <a:rPr lang="en-US" altLang="zh-CN" sz="2000" i="1">
                            <a:solidFill>
                              <a:srgbClr val="6D6F71"/>
                            </a:solidFill>
                            <a:latin typeface="Cambria Math" panose="02040503050406030204" pitchFamily="18" charset="0"/>
                            <a:cs typeface="+mn-ea"/>
                          </a:rPr>
                        </m:ctrlPr>
                      </m:sSupPr>
                      <m:e>
                        <m:r>
                          <a:rPr lang="en-US" altLang="zh-CN" sz="2000" i="1">
                            <a:solidFill>
                              <a:srgbClr val="6D6F71"/>
                            </a:solidFill>
                            <a:latin typeface="Cambria Math" panose="02040503050406030204" pitchFamily="18" charset="0"/>
                            <a:cs typeface="+mn-ea"/>
                          </a:rPr>
                          <m:t>2</m:t>
                        </m:r>
                      </m:e>
                      <m:sup>
                        <m:r>
                          <a:rPr lang="en-US" altLang="zh-CN" sz="2000" i="1">
                            <a:solidFill>
                              <a:srgbClr val="6D6F71"/>
                            </a:solidFill>
                            <a:latin typeface="Cambria Math" panose="02040503050406030204" pitchFamily="18" charset="0"/>
                            <a:cs typeface="+mn-ea"/>
                          </a:rPr>
                          <m:t>𝐾</m:t>
                        </m:r>
                        <m:r>
                          <a:rPr lang="en-US" altLang="zh-CN" sz="2000" i="1">
                            <a:solidFill>
                              <a:srgbClr val="6D6F71"/>
                            </a:solidFill>
                            <a:latin typeface="Cambria Math" panose="02040503050406030204" pitchFamily="18" charset="0"/>
                            <a:cs typeface="+mn-ea"/>
                          </a:rPr>
                          <m:t>−1</m:t>
                        </m:r>
                      </m:sup>
                    </m:sSup>
                    <m:r>
                      <a:rPr lang="en-US" altLang="zh-CN" sz="2000" i="1">
                        <a:solidFill>
                          <a:srgbClr val="6D6F71"/>
                        </a:solidFill>
                        <a:latin typeface="Cambria Math" panose="02040503050406030204" pitchFamily="18" charset="0"/>
                        <a:cs typeface="+mn-ea"/>
                      </a:rPr>
                      <m:t>−</m:t>
                    </m:r>
                    <m:r>
                      <a:rPr lang="en-US" altLang="zh-CN" sz="2000" i="1">
                        <a:solidFill>
                          <a:srgbClr val="6D6F71"/>
                        </a:solidFill>
                        <a:latin typeface="Cambria Math" panose="02040503050406030204" pitchFamily="18" charset="0"/>
                        <a:cs typeface="+mn-ea"/>
                      </a:rPr>
                      <m:t>𝐾</m:t>
                    </m:r>
                  </m:oMath>
                </a14:m>
                <a:r>
                  <a:rPr lang="en-US" altLang="zh-CN" sz="2000" dirty="0" smtClean="0">
                    <a:solidFill>
                      <a:srgbClr val="6D6F71"/>
                    </a:solidFill>
                    <a:latin typeface="+mj-ea"/>
                    <a:ea typeface="+mj-ea"/>
                    <a:cs typeface="+mn-ea"/>
                  </a:rPr>
                  <a:t>, and singletons solution </a:t>
                </a:r>
                <a:r>
                  <a:rPr lang="en-US" altLang="zh-CN" sz="2000" dirty="0">
                    <a:solidFill>
                      <a:srgbClr val="6D6F71"/>
                    </a:solidFill>
                    <a:latin typeface="+mj-ea"/>
                    <a:cs typeface="+mn-ea"/>
                  </a:rPr>
                  <a:t>to any request of length </a:t>
                </a:r>
                <a14:m>
                  <m:oMath xmlns:m="http://schemas.openxmlformats.org/officeDocument/2006/math">
                    <m:r>
                      <a:rPr lang="en-US" altLang="zh-CN" sz="2000" i="1">
                        <a:solidFill>
                          <a:srgbClr val="6D6F71"/>
                        </a:solidFill>
                        <a:latin typeface="Cambria Math" panose="02040503050406030204" pitchFamily="18" charset="0"/>
                        <a:cs typeface="+mn-ea"/>
                      </a:rPr>
                      <m:t>𝐾</m:t>
                    </m:r>
                  </m:oMath>
                </a14:m>
                <a:r>
                  <a:rPr lang="en-US" altLang="zh-CN" sz="2000" dirty="0" smtClean="0">
                    <a:solidFill>
                      <a:srgbClr val="6D6F71"/>
                    </a:solidFill>
                    <a:latin typeface="+mj-ea"/>
                    <a:ea typeface="+mj-ea"/>
                    <a:cs typeface="+mn-ea"/>
                  </a:rPr>
                  <a:t>. </a:t>
                </a:r>
              </a:p>
            </p:txBody>
          </p:sp>
        </mc:Choice>
        <mc:Fallback xmlns="">
          <p:sp>
            <p:nvSpPr>
              <p:cNvPr id="51" name="TextBox 37"/>
              <p:cNvSpPr txBox="1">
                <a:spLocks noRot="1" noChangeAspect="1" noMove="1" noResize="1" noEditPoints="1" noAdjustHandles="1" noChangeArrowheads="1" noChangeShapeType="1" noTextEdit="1"/>
              </p:cNvSpPr>
              <p:nvPr/>
            </p:nvSpPr>
            <p:spPr>
              <a:xfrm>
                <a:off x="1060948" y="2581947"/>
                <a:ext cx="4262320" cy="1631216"/>
              </a:xfrm>
              <a:prstGeom prst="rect">
                <a:avLst/>
              </a:prstGeom>
              <a:blipFill>
                <a:blip r:embed="rId5"/>
                <a:stretch>
                  <a:fillRect l="-1431" t="-2247" r="-1288" b="-5993"/>
                </a:stretch>
              </a:blipFill>
            </p:spPr>
            <p:txBody>
              <a:bodyPr/>
              <a:lstStyle/>
              <a:p>
                <a:r>
                  <a:rPr lang="en-US">
                    <a:noFill/>
                  </a:rPr>
                  <a:t> </a:t>
                </a:r>
              </a:p>
            </p:txBody>
          </p:sp>
        </mc:Fallback>
      </mc:AlternateContent>
    </p:spTree>
    <p:extLst>
      <p:ext uri="{BB962C8B-B14F-4D97-AF65-F5344CB8AC3E}">
        <p14:creationId xmlns:p14="http://schemas.microsoft.com/office/powerpoint/2010/main" val="1241149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Lemma 6</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TextBox 37"/>
              <p:cNvSpPr txBox="1"/>
              <p:nvPr/>
            </p:nvSpPr>
            <p:spPr>
              <a:xfrm>
                <a:off x="1060948" y="1795640"/>
                <a:ext cx="4962072" cy="707886"/>
              </a:xfrm>
              <a:prstGeom prst="rect">
                <a:avLst/>
              </a:prstGeom>
              <a:noFill/>
            </p:spPr>
            <p:txBody>
              <a:bodyPr wrap="square" rtlCol="0">
                <a:spAutoFit/>
              </a:bodyPr>
              <a:lstStyle/>
              <a:p>
                <a:r>
                  <a:rPr lang="en-US" altLang="zh-CN" sz="2000" dirty="0" smtClean="0">
                    <a:solidFill>
                      <a:srgbClr val="6D6F71"/>
                    </a:solidFill>
                    <a:latin typeface="+mj-ea"/>
                    <a:ea typeface="+mj-ea"/>
                    <a:cs typeface="+mn-ea"/>
                  </a:rPr>
                  <a:t>There is a solution of query size 2 to any request of length </a:t>
                </a:r>
                <a14:m>
                  <m:oMath xmlns:m="http://schemas.openxmlformats.org/officeDocument/2006/math">
                    <m:sSup>
                      <m:sSupPr>
                        <m:ctrlPr>
                          <a:rPr lang="en-US" altLang="zh-CN" sz="2000" i="1" smtClean="0">
                            <a:solidFill>
                              <a:srgbClr val="6D6F71"/>
                            </a:solidFill>
                            <a:latin typeface="Cambria Math" panose="02040503050406030204" pitchFamily="18" charset="0"/>
                            <a:ea typeface="+mj-ea"/>
                            <a:cs typeface="+mn-ea"/>
                          </a:rPr>
                        </m:ctrlPr>
                      </m:sSupPr>
                      <m:e>
                        <m:r>
                          <a:rPr lang="en-US" altLang="zh-CN" sz="2000" b="0" i="1" smtClean="0">
                            <a:solidFill>
                              <a:srgbClr val="6D6F71"/>
                            </a:solidFill>
                            <a:latin typeface="Cambria Math" panose="02040503050406030204" pitchFamily="18" charset="0"/>
                            <a:ea typeface="+mj-ea"/>
                            <a:cs typeface="+mn-ea"/>
                          </a:rPr>
                          <m:t>2</m:t>
                        </m:r>
                      </m:e>
                      <m:sup>
                        <m:r>
                          <a:rPr lang="en-US" altLang="zh-CN" sz="2000" b="0" i="1" smtClean="0">
                            <a:solidFill>
                              <a:srgbClr val="6D6F71"/>
                            </a:solidFill>
                            <a:latin typeface="Cambria Math" panose="02040503050406030204" pitchFamily="18" charset="0"/>
                            <a:ea typeface="+mj-ea"/>
                            <a:cs typeface="+mn-ea"/>
                          </a:rPr>
                          <m:t>𝐾</m:t>
                        </m:r>
                        <m:r>
                          <a:rPr lang="en-US" altLang="zh-CN" sz="2000" b="0" i="1" smtClean="0">
                            <a:solidFill>
                              <a:srgbClr val="6D6F71"/>
                            </a:solidFill>
                            <a:latin typeface="Cambria Math" panose="02040503050406030204" pitchFamily="18" charset="0"/>
                            <a:ea typeface="+mj-ea"/>
                            <a:cs typeface="+mn-ea"/>
                          </a:rPr>
                          <m:t>−1</m:t>
                        </m:r>
                      </m:sup>
                    </m:sSup>
                  </m:oMath>
                </a14:m>
                <a:r>
                  <a:rPr lang="en-US" altLang="zh-CN" sz="2000" dirty="0" smtClean="0">
                    <a:solidFill>
                      <a:srgbClr val="6D6F71"/>
                    </a:solidFill>
                    <a:latin typeface="+mj-ea"/>
                    <a:ea typeface="+mj-ea"/>
                    <a:cs typeface="+mn-ea"/>
                  </a:rPr>
                  <a:t>, for </a:t>
                </a:r>
                <a14:m>
                  <m:oMath xmlns:m="http://schemas.openxmlformats.org/officeDocument/2006/math">
                    <m:r>
                      <a:rPr lang="en-US" altLang="zh-CN" sz="2000" i="1">
                        <a:solidFill>
                          <a:srgbClr val="6D6F71"/>
                        </a:solidFill>
                        <a:latin typeface="Cambria Math" panose="02040503050406030204" pitchFamily="18" charset="0"/>
                        <a:cs typeface="+mn-ea"/>
                      </a:rPr>
                      <m:t>𝐾</m:t>
                    </m:r>
                    <m:r>
                      <a:rPr lang="en-US" altLang="zh-CN" sz="2000" b="0" i="1" smtClean="0">
                        <a:solidFill>
                          <a:srgbClr val="6D6F71"/>
                        </a:solidFill>
                        <a:latin typeface="Cambria Math" panose="02040503050406030204" pitchFamily="18" charset="0"/>
                        <a:cs typeface="+mn-ea"/>
                      </a:rPr>
                      <m:t>≤8</m:t>
                    </m:r>
                  </m:oMath>
                </a14:m>
                <a:r>
                  <a:rPr lang="en-US" altLang="zh-CN" sz="2000" dirty="0" smtClean="0">
                    <a:solidFill>
                      <a:srgbClr val="6D6F71"/>
                    </a:solidFill>
                    <a:latin typeface="+mj-ea"/>
                    <a:ea typeface="+mj-ea"/>
                    <a:cs typeface="+mn-ea"/>
                  </a:rPr>
                  <a:t>. </a:t>
                </a:r>
                <a:endParaRPr lang="zh-CN" altLang="en-US" sz="2000" dirty="0">
                  <a:solidFill>
                    <a:srgbClr val="6D6F71"/>
                  </a:solidFill>
                  <a:latin typeface="+mj-ea"/>
                  <a:ea typeface="+mj-ea"/>
                  <a:cs typeface="+mn-ea"/>
                </a:endParaRPr>
              </a:p>
            </p:txBody>
          </p:sp>
        </mc:Choice>
        <mc:Fallback xmlns="">
          <p:sp>
            <p:nvSpPr>
              <p:cNvPr id="35" name="TextBox 37"/>
              <p:cNvSpPr txBox="1">
                <a:spLocks noRot="1" noChangeAspect="1" noMove="1" noResize="1" noEditPoints="1" noAdjustHandles="1" noChangeArrowheads="1" noChangeShapeType="1" noTextEdit="1"/>
              </p:cNvSpPr>
              <p:nvPr/>
            </p:nvSpPr>
            <p:spPr>
              <a:xfrm>
                <a:off x="1060948" y="1795640"/>
                <a:ext cx="4962072" cy="707886"/>
              </a:xfrm>
              <a:prstGeom prst="rect">
                <a:avLst/>
              </a:prstGeom>
              <a:blipFill>
                <a:blip r:embed="rId4"/>
                <a:stretch>
                  <a:fillRect l="-1229"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37"/>
              <p:cNvSpPr txBox="1"/>
              <p:nvPr/>
            </p:nvSpPr>
            <p:spPr>
              <a:xfrm>
                <a:off x="1060948" y="2581947"/>
                <a:ext cx="4262320" cy="1631216"/>
              </a:xfrm>
              <a:prstGeom prst="rect">
                <a:avLst/>
              </a:prstGeom>
              <a:noFill/>
            </p:spPr>
            <p:txBody>
              <a:bodyPr wrap="square" rtlCol="0">
                <a:spAutoFit/>
              </a:bodyPr>
              <a:lstStyle/>
              <a:p>
                <a:r>
                  <a:rPr lang="en-US" altLang="zh-CN" sz="2000" b="1" i="1" dirty="0" smtClean="0">
                    <a:solidFill>
                      <a:schemeClr val="accent1"/>
                    </a:solidFill>
                    <a:latin typeface="Times New Roman" panose="02020603050405020304" pitchFamily="18" charset="0"/>
                    <a:ea typeface="+mj-ea"/>
                    <a:cs typeface="Times New Roman" panose="02020603050405020304" pitchFamily="18" charset="0"/>
                  </a:rPr>
                  <a:t>Proof (sketch)</a:t>
                </a:r>
                <a:r>
                  <a:rPr lang="en-US" altLang="zh-CN" sz="2000" dirty="0" smtClean="0">
                    <a:solidFill>
                      <a:schemeClr val="accent1"/>
                    </a:solidFill>
                    <a:latin typeface="+mj-ea"/>
                    <a:ea typeface="+mj-ea"/>
                    <a:cs typeface="+mn-ea"/>
                  </a:rPr>
                  <a:t>: </a:t>
                </a:r>
                <a:endParaRPr lang="en-US" altLang="zh-CN" sz="2000" dirty="0">
                  <a:solidFill>
                    <a:schemeClr val="accent1"/>
                  </a:solidFill>
                  <a:latin typeface="+mj-ea"/>
                  <a:ea typeface="+mj-ea"/>
                  <a:cs typeface="+mn-ea"/>
                </a:endParaRPr>
              </a:p>
              <a:p>
                <a:r>
                  <a:rPr lang="en-US" altLang="zh-CN" sz="2000" dirty="0">
                    <a:solidFill>
                      <a:schemeClr val="accent1"/>
                    </a:solidFill>
                    <a:latin typeface="+mj-ea"/>
                    <a:cs typeface="+mn-ea"/>
                  </a:rPr>
                  <a:t>type </a:t>
                </a:r>
                <a14:m>
                  <m:oMath xmlns:m="http://schemas.openxmlformats.org/officeDocument/2006/math">
                    <m:r>
                      <a:rPr lang="en-US" altLang="zh-CN" sz="2000" i="1" dirty="0">
                        <a:solidFill>
                          <a:schemeClr val="accent1"/>
                        </a:solidFill>
                        <a:latin typeface="Cambria Math" panose="02040503050406030204" pitchFamily="18" charset="0"/>
                        <a:cs typeface="+mn-ea"/>
                      </a:rPr>
                      <m:t>𝐼</m:t>
                    </m:r>
                  </m:oMath>
                </a14:m>
                <a:r>
                  <a:rPr lang="en-US" altLang="zh-CN" sz="2000" dirty="0">
                    <a:solidFill>
                      <a:schemeClr val="accent1"/>
                    </a:solidFill>
                    <a:latin typeface="+mj-ea"/>
                    <a:cs typeface="+mn-ea"/>
                  </a:rPr>
                  <a:t> </a:t>
                </a:r>
                <a:r>
                  <a:rPr lang="en-US" altLang="zh-CN" sz="2000" dirty="0">
                    <a:solidFill>
                      <a:srgbClr val="6D6F71"/>
                    </a:solidFill>
                    <a:latin typeface="+mj-ea"/>
                    <a:cs typeface="+mn-ea"/>
                  </a:rPr>
                  <a:t>solution to any request of length </a:t>
                </a:r>
                <a14:m>
                  <m:oMath xmlns:m="http://schemas.openxmlformats.org/officeDocument/2006/math">
                    <m:sSup>
                      <m:sSupPr>
                        <m:ctrlPr>
                          <a:rPr lang="en-US" altLang="zh-CN" sz="2000" i="1">
                            <a:solidFill>
                              <a:srgbClr val="6D6F71"/>
                            </a:solidFill>
                            <a:latin typeface="Cambria Math" panose="02040503050406030204" pitchFamily="18" charset="0"/>
                            <a:cs typeface="+mn-ea"/>
                          </a:rPr>
                        </m:ctrlPr>
                      </m:sSupPr>
                      <m:e>
                        <m:r>
                          <a:rPr lang="en-US" altLang="zh-CN" sz="2000" i="1">
                            <a:solidFill>
                              <a:srgbClr val="6D6F71"/>
                            </a:solidFill>
                            <a:latin typeface="Cambria Math" panose="02040503050406030204" pitchFamily="18" charset="0"/>
                            <a:cs typeface="+mn-ea"/>
                          </a:rPr>
                          <m:t>2</m:t>
                        </m:r>
                      </m:e>
                      <m:sup>
                        <m:r>
                          <a:rPr lang="en-US" altLang="zh-CN" sz="2000" i="1">
                            <a:solidFill>
                              <a:srgbClr val="6D6F71"/>
                            </a:solidFill>
                            <a:latin typeface="Cambria Math" panose="02040503050406030204" pitchFamily="18" charset="0"/>
                            <a:cs typeface="+mn-ea"/>
                          </a:rPr>
                          <m:t>𝐾</m:t>
                        </m:r>
                        <m:r>
                          <a:rPr lang="en-US" altLang="zh-CN" sz="2000" i="1">
                            <a:solidFill>
                              <a:srgbClr val="6D6F71"/>
                            </a:solidFill>
                            <a:latin typeface="Cambria Math" panose="02040503050406030204" pitchFamily="18" charset="0"/>
                            <a:cs typeface="+mn-ea"/>
                          </a:rPr>
                          <m:t>−1</m:t>
                        </m:r>
                      </m:sup>
                    </m:sSup>
                    <m:r>
                      <a:rPr lang="en-US" altLang="zh-CN" sz="2000" i="1">
                        <a:solidFill>
                          <a:srgbClr val="6D6F71"/>
                        </a:solidFill>
                        <a:latin typeface="Cambria Math" panose="02040503050406030204" pitchFamily="18" charset="0"/>
                        <a:cs typeface="+mn-ea"/>
                      </a:rPr>
                      <m:t>−</m:t>
                    </m:r>
                    <m:r>
                      <a:rPr lang="en-US" altLang="zh-CN" sz="2000" i="1">
                        <a:solidFill>
                          <a:srgbClr val="6D6F71"/>
                        </a:solidFill>
                        <a:latin typeface="Cambria Math" panose="02040503050406030204" pitchFamily="18" charset="0"/>
                        <a:cs typeface="+mn-ea"/>
                      </a:rPr>
                      <m:t>𝐾</m:t>
                    </m:r>
                  </m:oMath>
                </a14:m>
                <a:r>
                  <a:rPr lang="en-US" altLang="zh-CN" sz="2000" dirty="0" smtClean="0">
                    <a:solidFill>
                      <a:srgbClr val="6D6F71"/>
                    </a:solidFill>
                    <a:latin typeface="+mj-ea"/>
                    <a:ea typeface="+mj-ea"/>
                    <a:cs typeface="+mn-ea"/>
                  </a:rPr>
                  <a:t>, and singletons solution </a:t>
                </a:r>
                <a:r>
                  <a:rPr lang="en-US" altLang="zh-CN" sz="2000" dirty="0">
                    <a:solidFill>
                      <a:srgbClr val="6D6F71"/>
                    </a:solidFill>
                    <a:latin typeface="+mj-ea"/>
                    <a:cs typeface="+mn-ea"/>
                  </a:rPr>
                  <a:t>to any request of length </a:t>
                </a:r>
                <a14:m>
                  <m:oMath xmlns:m="http://schemas.openxmlformats.org/officeDocument/2006/math">
                    <m:r>
                      <a:rPr lang="en-US" altLang="zh-CN" sz="2000" i="1">
                        <a:solidFill>
                          <a:srgbClr val="6D6F71"/>
                        </a:solidFill>
                        <a:latin typeface="Cambria Math" panose="02040503050406030204" pitchFamily="18" charset="0"/>
                        <a:cs typeface="+mn-ea"/>
                      </a:rPr>
                      <m:t>𝐾</m:t>
                    </m:r>
                  </m:oMath>
                </a14:m>
                <a:r>
                  <a:rPr lang="en-US" altLang="zh-CN" sz="2000" dirty="0" smtClean="0">
                    <a:solidFill>
                      <a:srgbClr val="6D6F71"/>
                    </a:solidFill>
                    <a:latin typeface="+mj-ea"/>
                    <a:ea typeface="+mj-ea"/>
                    <a:cs typeface="+mn-ea"/>
                  </a:rPr>
                  <a:t>. </a:t>
                </a:r>
              </a:p>
            </p:txBody>
          </p:sp>
        </mc:Choice>
        <mc:Fallback xmlns="">
          <p:sp>
            <p:nvSpPr>
              <p:cNvPr id="51" name="TextBox 37"/>
              <p:cNvSpPr txBox="1">
                <a:spLocks noRot="1" noChangeAspect="1" noMove="1" noResize="1" noEditPoints="1" noAdjustHandles="1" noChangeArrowheads="1" noChangeShapeType="1" noTextEdit="1"/>
              </p:cNvSpPr>
              <p:nvPr/>
            </p:nvSpPr>
            <p:spPr>
              <a:xfrm>
                <a:off x="1060948" y="2581947"/>
                <a:ext cx="4262320" cy="1631216"/>
              </a:xfrm>
              <a:prstGeom prst="rect">
                <a:avLst/>
              </a:prstGeom>
              <a:blipFill>
                <a:blip r:embed="rId5"/>
                <a:stretch>
                  <a:fillRect l="-1431" t="-2247" r="-1288" b="-59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285479" y="1795640"/>
                <a:ext cx="5101074" cy="646331"/>
              </a:xfrm>
              <a:prstGeom prst="rect">
                <a:avLst/>
              </a:prstGeom>
            </p:spPr>
            <p:txBody>
              <a:bodyPr wrap="square">
                <a:spAutoFit/>
              </a:bodyPr>
              <a:lstStyle/>
              <a:p>
                <a:r>
                  <a:rPr lang="en-US" altLang="zh-CN" dirty="0" smtClean="0">
                    <a:solidFill>
                      <a:srgbClr val="6D6F71"/>
                    </a:solidFill>
                    <a:latin typeface="+mj-ea"/>
                    <a:cs typeface="+mn-ea"/>
                  </a:rPr>
                  <a:t>There is a </a:t>
                </a:r>
                <a:r>
                  <a:rPr lang="en-US" altLang="zh-CN" dirty="0">
                    <a:solidFill>
                      <a:schemeClr val="accent1"/>
                    </a:solidFill>
                    <a:latin typeface="+mj-ea"/>
                    <a:cs typeface="+mn-ea"/>
                  </a:rPr>
                  <a:t>type </a:t>
                </a:r>
                <a14:m>
                  <m:oMath xmlns:m="http://schemas.openxmlformats.org/officeDocument/2006/math">
                    <m:r>
                      <a:rPr lang="en-US" altLang="zh-CN" i="1" dirty="0">
                        <a:solidFill>
                          <a:schemeClr val="accent1"/>
                        </a:solidFill>
                        <a:latin typeface="Cambria Math" panose="02040503050406030204" pitchFamily="18" charset="0"/>
                        <a:cs typeface="+mn-ea"/>
                      </a:rPr>
                      <m:t>𝐼</m:t>
                    </m:r>
                  </m:oMath>
                </a14:m>
                <a:r>
                  <a:rPr lang="en-US" altLang="zh-CN" dirty="0">
                    <a:solidFill>
                      <a:schemeClr val="accent1"/>
                    </a:solidFill>
                    <a:latin typeface="+mj-ea"/>
                    <a:cs typeface="+mn-ea"/>
                  </a:rPr>
                  <a:t> </a:t>
                </a:r>
                <a:r>
                  <a:rPr lang="en-US" altLang="zh-CN" dirty="0">
                    <a:solidFill>
                      <a:srgbClr val="6D6F71"/>
                    </a:solidFill>
                    <a:latin typeface="+mj-ea"/>
                    <a:cs typeface="+mn-ea"/>
                  </a:rPr>
                  <a:t>solution to any </a:t>
                </a:r>
                <a:r>
                  <a:rPr lang="en-US" altLang="zh-CN" dirty="0" smtClean="0">
                    <a:solidFill>
                      <a:schemeClr val="accent1"/>
                    </a:solidFill>
                    <a:latin typeface="+mj-ea"/>
                    <a:cs typeface="+mn-ea"/>
                  </a:rPr>
                  <a:t>short</a:t>
                </a:r>
                <a:r>
                  <a:rPr lang="en-US" altLang="zh-CN" dirty="0" smtClean="0">
                    <a:solidFill>
                      <a:srgbClr val="6D6F71"/>
                    </a:solidFill>
                    <a:latin typeface="+mj-ea"/>
                    <a:cs typeface="+mn-ea"/>
                  </a:rPr>
                  <a:t> request for </a:t>
                </a:r>
                <a14:m>
                  <m:oMath xmlns:m="http://schemas.openxmlformats.org/officeDocument/2006/math">
                    <m:r>
                      <a:rPr lang="en-US" altLang="zh-CN" i="1">
                        <a:solidFill>
                          <a:srgbClr val="6D6F71"/>
                        </a:solidFill>
                        <a:latin typeface="Cambria Math" panose="02040503050406030204" pitchFamily="18" charset="0"/>
                        <a:cs typeface="+mn-ea"/>
                      </a:rPr>
                      <m:t>𝐾</m:t>
                    </m:r>
                    <m:r>
                      <a:rPr lang="en-US" altLang="zh-CN" b="0" i="1" smtClean="0">
                        <a:solidFill>
                          <a:srgbClr val="6D6F71"/>
                        </a:solidFill>
                        <a:latin typeface="Cambria Math" panose="02040503050406030204" pitchFamily="18" charset="0"/>
                        <a:cs typeface="+mn-ea"/>
                      </a:rPr>
                      <m:t>≥</m:t>
                    </m:r>
                    <m:r>
                      <a:rPr lang="en-US" altLang="zh-CN" i="1">
                        <a:solidFill>
                          <a:srgbClr val="6D6F71"/>
                        </a:solidFill>
                        <a:latin typeface="Cambria Math" panose="02040503050406030204" pitchFamily="18" charset="0"/>
                        <a:cs typeface="+mn-ea"/>
                      </a:rPr>
                      <m:t>8</m:t>
                    </m:r>
                  </m:oMath>
                </a14:m>
                <a:r>
                  <a:rPr lang="en-US" altLang="zh-CN" dirty="0">
                    <a:solidFill>
                      <a:srgbClr val="6D6F71"/>
                    </a:solidFill>
                    <a:latin typeface="+mj-ea"/>
                    <a:cs typeface="+mn-ea"/>
                  </a:rPr>
                  <a:t>. </a:t>
                </a:r>
                <a:endParaRPr lang="zh-CN" altLang="en-US" dirty="0">
                  <a:solidFill>
                    <a:srgbClr val="6D6F71"/>
                  </a:solidFill>
                  <a:latin typeface="+mj-ea"/>
                  <a:cs typeface="+mn-ea"/>
                </a:endParaRPr>
              </a:p>
            </p:txBody>
          </p:sp>
        </mc:Choice>
        <mc:Fallback xmlns="">
          <p:sp>
            <p:nvSpPr>
              <p:cNvPr id="14" name="Rectangle 13"/>
              <p:cNvSpPr>
                <a:spLocks noRot="1" noChangeAspect="1" noMove="1" noResize="1" noEditPoints="1" noAdjustHandles="1" noChangeArrowheads="1" noChangeShapeType="1" noTextEdit="1"/>
              </p:cNvSpPr>
              <p:nvPr/>
            </p:nvSpPr>
            <p:spPr>
              <a:xfrm>
                <a:off x="6285479" y="1795640"/>
                <a:ext cx="5101074" cy="646331"/>
              </a:xfrm>
              <a:prstGeom prst="rect">
                <a:avLst/>
              </a:prstGeom>
              <a:blipFill>
                <a:blip r:embed="rId6"/>
                <a:stretch>
                  <a:fillRect l="-956"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37"/>
              <p:cNvSpPr txBox="1"/>
              <p:nvPr/>
            </p:nvSpPr>
            <p:spPr>
              <a:xfrm>
                <a:off x="6237668" y="2581947"/>
                <a:ext cx="4262320" cy="2246769"/>
              </a:xfrm>
              <a:prstGeom prst="rect">
                <a:avLst/>
              </a:prstGeom>
              <a:noFill/>
            </p:spPr>
            <p:txBody>
              <a:bodyPr wrap="square" rtlCol="0">
                <a:spAutoFit/>
              </a:bodyPr>
              <a:lstStyle/>
              <a:p>
                <a:r>
                  <a:rPr lang="en-US" altLang="zh-CN" sz="2000" b="1" i="1" dirty="0" smtClean="0">
                    <a:solidFill>
                      <a:schemeClr val="accent1"/>
                    </a:solidFill>
                    <a:latin typeface="Times New Roman" panose="02020603050405020304" pitchFamily="18" charset="0"/>
                    <a:ea typeface="+mj-ea"/>
                    <a:cs typeface="Times New Roman" panose="02020603050405020304" pitchFamily="18" charset="0"/>
                  </a:rPr>
                  <a:t>Proof </a:t>
                </a:r>
                <a:r>
                  <a:rPr lang="en-US" altLang="zh-CN" sz="2000" dirty="0" smtClean="0">
                    <a:solidFill>
                      <a:schemeClr val="accent1"/>
                    </a:solidFill>
                    <a:latin typeface="+mj-ea"/>
                    <a:ea typeface="+mj-ea"/>
                    <a:cs typeface="+mn-ea"/>
                  </a:rPr>
                  <a:t>: </a:t>
                </a:r>
                <a:endParaRPr lang="en-US" altLang="zh-CN" sz="2000" dirty="0">
                  <a:solidFill>
                    <a:schemeClr val="accent1"/>
                  </a:solidFill>
                  <a:latin typeface="+mj-ea"/>
                  <a:ea typeface="+mj-ea"/>
                  <a:cs typeface="+mn-ea"/>
                </a:endParaRPr>
              </a:p>
              <a:p>
                <a:r>
                  <a:rPr lang="en-US" altLang="zh-CN" dirty="0">
                    <a:solidFill>
                      <a:srgbClr val="6D6F71"/>
                    </a:solidFill>
                    <a:latin typeface="+mj-ea"/>
                    <a:cs typeface="+mn-ea"/>
                  </a:rPr>
                  <a:t>By</a:t>
                </a:r>
                <a:r>
                  <a:rPr lang="en-US" altLang="zh-CN" sz="2000" dirty="0" smtClean="0">
                    <a:solidFill>
                      <a:schemeClr val="accent1"/>
                    </a:solidFill>
                    <a:latin typeface="+mj-ea"/>
                    <a:cs typeface="+mn-ea"/>
                  </a:rPr>
                  <a:t> induction.</a:t>
                </a:r>
              </a:p>
              <a:p>
                <a14:m>
                  <m:oMath xmlns:m="http://schemas.openxmlformats.org/officeDocument/2006/math">
                    <m:r>
                      <a:rPr lang="zh-CN" altLang="en-US" sz="2000" i="1" dirty="0" smtClean="0">
                        <a:solidFill>
                          <a:srgbClr val="6D6F71"/>
                        </a:solidFill>
                        <a:latin typeface="Cambria Math" panose="02040503050406030204" pitchFamily="18" charset="0"/>
                        <a:cs typeface="+mn-ea"/>
                      </a:rPr>
                      <m:t>𝐾</m:t>
                    </m:r>
                    <m:r>
                      <a:rPr lang="en-US" altLang="zh-CN" sz="2000" i="1" dirty="0">
                        <a:solidFill>
                          <a:srgbClr val="6D6F71"/>
                        </a:solidFill>
                        <a:latin typeface="Cambria Math" panose="02040503050406030204" pitchFamily="18" charset="0"/>
                        <a:cs typeface="+mn-ea"/>
                      </a:rPr>
                      <m:t>=</m:t>
                    </m:r>
                    <m:r>
                      <a:rPr lang="en-US" altLang="zh-CN" sz="2000" i="1" dirty="0" smtClean="0">
                        <a:solidFill>
                          <a:srgbClr val="6D6F71"/>
                        </a:solidFill>
                        <a:latin typeface="Cambria Math" panose="02040503050406030204" pitchFamily="18" charset="0"/>
                        <a:cs typeface="+mn-ea"/>
                      </a:rPr>
                      <m:t>8</m:t>
                    </m:r>
                  </m:oMath>
                </a14:m>
                <a:r>
                  <a:rPr lang="en-US" altLang="zh-CN" sz="2000" dirty="0" smtClean="0">
                    <a:solidFill>
                      <a:srgbClr val="6D6F71"/>
                    </a:solidFill>
                    <a:latin typeface="+mj-ea"/>
                    <a:cs typeface="+mn-ea"/>
                  </a:rPr>
                  <a:t>: there </a:t>
                </a:r>
                <a:r>
                  <a:rPr lang="en-US" altLang="zh-CN" sz="2000" dirty="0">
                    <a:solidFill>
                      <a:srgbClr val="6D6F71"/>
                    </a:solidFill>
                    <a:latin typeface="+mj-ea"/>
                    <a:cs typeface="+mn-ea"/>
                  </a:rPr>
                  <a:t>is a </a:t>
                </a:r>
                <a:r>
                  <a:rPr lang="en-US" altLang="zh-CN" sz="2000" dirty="0">
                    <a:solidFill>
                      <a:schemeClr val="accent1"/>
                    </a:solidFill>
                    <a:latin typeface="+mj-ea"/>
                    <a:cs typeface="+mn-ea"/>
                  </a:rPr>
                  <a:t>type </a:t>
                </a:r>
                <a14:m>
                  <m:oMath xmlns:m="http://schemas.openxmlformats.org/officeDocument/2006/math">
                    <m:r>
                      <a:rPr lang="en-US" altLang="zh-CN" sz="2000" i="1" dirty="0">
                        <a:solidFill>
                          <a:schemeClr val="accent1"/>
                        </a:solidFill>
                        <a:latin typeface="Cambria Math" panose="02040503050406030204" pitchFamily="18" charset="0"/>
                        <a:cs typeface="+mn-ea"/>
                      </a:rPr>
                      <m:t>𝐼</m:t>
                    </m:r>
                  </m:oMath>
                </a14:m>
                <a:r>
                  <a:rPr lang="en-US" altLang="zh-CN" sz="2000" dirty="0">
                    <a:solidFill>
                      <a:schemeClr val="accent1"/>
                    </a:solidFill>
                    <a:latin typeface="+mj-ea"/>
                    <a:cs typeface="+mn-ea"/>
                  </a:rPr>
                  <a:t> </a:t>
                </a:r>
                <a:r>
                  <a:rPr lang="en-US" altLang="zh-CN" sz="2000" dirty="0" smtClean="0">
                    <a:solidFill>
                      <a:srgbClr val="6D6F71"/>
                    </a:solidFill>
                    <a:latin typeface="+mj-ea"/>
                    <a:ea typeface="+mj-ea"/>
                    <a:cs typeface="+mn-ea"/>
                  </a:rPr>
                  <a:t>solution </a:t>
                </a:r>
                <a:r>
                  <a:rPr lang="en-US" altLang="zh-CN" sz="2000" dirty="0">
                    <a:solidFill>
                      <a:srgbClr val="6D6F71"/>
                    </a:solidFill>
                    <a:latin typeface="+mj-ea"/>
                    <a:ea typeface="+mj-ea"/>
                    <a:cs typeface="+mn-ea"/>
                  </a:rPr>
                  <a:t>to any short </a:t>
                </a:r>
                <a:r>
                  <a:rPr lang="en-US" altLang="zh-CN" sz="2000" dirty="0" smtClean="0">
                    <a:solidFill>
                      <a:srgbClr val="6D6F71"/>
                    </a:solidFill>
                    <a:latin typeface="+mj-ea"/>
                    <a:ea typeface="+mj-ea"/>
                    <a:cs typeface="+mn-ea"/>
                  </a:rPr>
                  <a:t>request.</a:t>
                </a:r>
              </a:p>
              <a:p>
                <a14:m>
                  <m:oMath xmlns:m="http://schemas.openxmlformats.org/officeDocument/2006/math">
                    <m:r>
                      <a:rPr lang="zh-CN" altLang="en-US" sz="2000" i="1" dirty="0">
                        <a:solidFill>
                          <a:srgbClr val="6D6F71"/>
                        </a:solidFill>
                        <a:latin typeface="Cambria Math" panose="02040503050406030204" pitchFamily="18" charset="0"/>
                        <a:cs typeface="+mn-ea"/>
                      </a:rPr>
                      <m:t>𝐾</m:t>
                    </m:r>
                    <m:r>
                      <a:rPr lang="en-US" altLang="zh-CN" sz="2000" b="0" i="1" dirty="0" smtClean="0">
                        <a:solidFill>
                          <a:srgbClr val="6D6F71"/>
                        </a:solidFill>
                        <a:latin typeface="Cambria Math" panose="02040503050406030204" pitchFamily="18" charset="0"/>
                        <a:cs typeface="+mn-ea"/>
                      </a:rPr>
                      <m:t>&gt;</m:t>
                    </m:r>
                    <m:r>
                      <a:rPr lang="en-US" altLang="zh-CN" sz="2000" i="1" dirty="0">
                        <a:solidFill>
                          <a:srgbClr val="6D6F71"/>
                        </a:solidFill>
                        <a:latin typeface="Cambria Math" panose="02040503050406030204" pitchFamily="18" charset="0"/>
                        <a:cs typeface="+mn-ea"/>
                      </a:rPr>
                      <m:t>8</m:t>
                    </m:r>
                  </m:oMath>
                </a14:m>
                <a:r>
                  <a:rPr lang="en-US" altLang="zh-CN" sz="2000" dirty="0" smtClean="0">
                    <a:solidFill>
                      <a:srgbClr val="6D6F71"/>
                    </a:solidFill>
                    <a:latin typeface="+mj-ea"/>
                    <a:cs typeface="+mn-ea"/>
                  </a:rPr>
                  <a:t>: </a:t>
                </a:r>
              </a:p>
              <a:p>
                <a:r>
                  <a:rPr lang="en-US" altLang="zh-CN" sz="2000" dirty="0" smtClean="0">
                    <a:solidFill>
                      <a:srgbClr val="6D6F71"/>
                    </a:solidFill>
                    <a:latin typeface="+mj-ea"/>
                    <a:cs typeface="+mn-ea"/>
                  </a:rPr>
                  <a:t>let </a:t>
                </a:r>
                <a14:m>
                  <m:oMath xmlns:m="http://schemas.openxmlformats.org/officeDocument/2006/math">
                    <m:r>
                      <a:rPr lang="en-US" altLang="zh-CN" sz="2000" b="1" i="1" dirty="0" smtClean="0">
                        <a:solidFill>
                          <a:srgbClr val="6D6F71"/>
                        </a:solidFill>
                        <a:latin typeface="Cambria Math" panose="02040503050406030204" pitchFamily="18" charset="0"/>
                        <a:cs typeface="+mn-ea"/>
                      </a:rPr>
                      <m:t>𝑳</m:t>
                    </m:r>
                    <m:r>
                      <a:rPr lang="en-US" altLang="zh-CN" sz="2000" i="1" dirty="0" smtClean="0">
                        <a:solidFill>
                          <a:srgbClr val="6D6F71"/>
                        </a:solidFill>
                        <a:latin typeface="Cambria Math" panose="02040503050406030204" pitchFamily="18" charset="0"/>
                        <a:cs typeface="+mn-ea"/>
                      </a:rPr>
                      <m:t>=</m:t>
                    </m:r>
                    <m:r>
                      <a:rPr lang="en-US" altLang="zh-CN" sz="2000" b="0" i="1" dirty="0" smtClean="0">
                        <a:solidFill>
                          <a:srgbClr val="6D6F71"/>
                        </a:solidFill>
                        <a:latin typeface="Cambria Math" panose="02040503050406030204" pitchFamily="18" charset="0"/>
                        <a:cs typeface="+mn-ea"/>
                      </a:rPr>
                      <m:t>(</m:t>
                    </m:r>
                    <m:sSub>
                      <m:sSubPr>
                        <m:ctrlPr>
                          <a:rPr lang="en-US" altLang="zh-CN" sz="2000" b="0" i="1" dirty="0" smtClean="0">
                            <a:solidFill>
                              <a:srgbClr val="6D6F71"/>
                            </a:solidFill>
                            <a:latin typeface="Cambria Math" panose="02040503050406030204" pitchFamily="18" charset="0"/>
                            <a:cs typeface="+mn-ea"/>
                          </a:rPr>
                        </m:ctrlPr>
                      </m:sSubPr>
                      <m:e>
                        <m:r>
                          <a:rPr lang="en-US" altLang="zh-CN" sz="2000" b="0" i="1" dirty="0" smtClean="0">
                            <a:solidFill>
                              <a:srgbClr val="6D6F71"/>
                            </a:solidFill>
                            <a:latin typeface="Cambria Math" panose="02040503050406030204" pitchFamily="18" charset="0"/>
                            <a:cs typeface="+mn-ea"/>
                          </a:rPr>
                          <m:t>𝑙</m:t>
                        </m:r>
                      </m:e>
                      <m:sub>
                        <m:r>
                          <a:rPr lang="en-US" altLang="zh-CN" sz="2000" b="0" i="1" dirty="0" smtClean="0">
                            <a:solidFill>
                              <a:srgbClr val="6D6F71"/>
                            </a:solidFill>
                            <a:latin typeface="Cambria Math" panose="02040503050406030204" pitchFamily="18" charset="0"/>
                            <a:cs typeface="+mn-ea"/>
                          </a:rPr>
                          <m:t>0</m:t>
                        </m:r>
                      </m:sub>
                    </m:sSub>
                    <m:r>
                      <a:rPr lang="en-US" altLang="zh-CN" sz="2000" b="0" i="1" dirty="0" smtClean="0">
                        <a:solidFill>
                          <a:srgbClr val="6D6F71"/>
                        </a:solidFill>
                        <a:latin typeface="Cambria Math" panose="02040503050406030204" pitchFamily="18" charset="0"/>
                        <a:cs typeface="+mn-ea"/>
                      </a:rPr>
                      <m:t>,</m:t>
                    </m:r>
                    <m:sSub>
                      <m:sSubPr>
                        <m:ctrlPr>
                          <a:rPr lang="en-US" altLang="zh-CN" sz="2000" b="0" i="1" dirty="0" smtClean="0">
                            <a:solidFill>
                              <a:srgbClr val="6D6F71"/>
                            </a:solidFill>
                            <a:latin typeface="Cambria Math" panose="02040503050406030204" pitchFamily="18" charset="0"/>
                            <a:cs typeface="+mn-ea"/>
                          </a:rPr>
                        </m:ctrlPr>
                      </m:sSubPr>
                      <m:e>
                        <m:r>
                          <a:rPr lang="en-US" altLang="zh-CN" sz="2000" b="0" i="1" dirty="0" smtClean="0">
                            <a:solidFill>
                              <a:srgbClr val="6D6F71"/>
                            </a:solidFill>
                            <a:latin typeface="Cambria Math" panose="02040503050406030204" pitchFamily="18" charset="0"/>
                            <a:cs typeface="+mn-ea"/>
                          </a:rPr>
                          <m:t>𝑙</m:t>
                        </m:r>
                      </m:e>
                      <m:sub>
                        <m:r>
                          <a:rPr lang="en-US" altLang="zh-CN" sz="2000" b="0" i="1" dirty="0" smtClean="0">
                            <a:solidFill>
                              <a:srgbClr val="6D6F71"/>
                            </a:solidFill>
                            <a:latin typeface="Cambria Math" panose="02040503050406030204" pitchFamily="18" charset="0"/>
                            <a:cs typeface="+mn-ea"/>
                          </a:rPr>
                          <m:t>1</m:t>
                        </m:r>
                      </m:sub>
                    </m:sSub>
                    <m:r>
                      <a:rPr lang="en-US" altLang="zh-CN" sz="2000" b="0" i="1" dirty="0" smtClean="0">
                        <a:solidFill>
                          <a:srgbClr val="6D6F71"/>
                        </a:solidFill>
                        <a:latin typeface="Cambria Math" panose="02040503050406030204" pitchFamily="18" charset="0"/>
                        <a:cs typeface="+mn-ea"/>
                      </a:rPr>
                      <m:t>,…,</m:t>
                    </m:r>
                    <m:sSub>
                      <m:sSubPr>
                        <m:ctrlPr>
                          <a:rPr lang="en-US" altLang="zh-CN" sz="2000" b="0" i="1" dirty="0" smtClean="0">
                            <a:solidFill>
                              <a:srgbClr val="6D6F71"/>
                            </a:solidFill>
                            <a:latin typeface="Cambria Math" panose="02040503050406030204" pitchFamily="18" charset="0"/>
                            <a:cs typeface="+mn-ea"/>
                          </a:rPr>
                        </m:ctrlPr>
                      </m:sSubPr>
                      <m:e>
                        <m:r>
                          <a:rPr lang="en-US" altLang="zh-CN" sz="2000" b="0" i="1" dirty="0" smtClean="0">
                            <a:solidFill>
                              <a:srgbClr val="6D6F71"/>
                            </a:solidFill>
                            <a:latin typeface="Cambria Math" panose="02040503050406030204" pitchFamily="18" charset="0"/>
                            <a:cs typeface="+mn-ea"/>
                          </a:rPr>
                          <m:t>𝑙</m:t>
                        </m:r>
                      </m:e>
                      <m:sub>
                        <m:r>
                          <a:rPr lang="en-US" altLang="zh-CN" sz="2000" b="0" i="1" dirty="0" smtClean="0">
                            <a:solidFill>
                              <a:srgbClr val="6D6F71"/>
                            </a:solidFill>
                            <a:latin typeface="Cambria Math" panose="02040503050406030204" pitchFamily="18" charset="0"/>
                            <a:cs typeface="+mn-ea"/>
                          </a:rPr>
                          <m:t>𝐾</m:t>
                        </m:r>
                        <m:r>
                          <a:rPr lang="en-US" altLang="zh-CN" sz="2000" b="0" i="1" dirty="0" smtClean="0">
                            <a:solidFill>
                              <a:srgbClr val="6D6F71"/>
                            </a:solidFill>
                            <a:latin typeface="Cambria Math" panose="02040503050406030204" pitchFamily="18" charset="0"/>
                            <a:cs typeface="+mn-ea"/>
                          </a:rPr>
                          <m:t>−1</m:t>
                        </m:r>
                      </m:sub>
                    </m:sSub>
                    <m:r>
                      <a:rPr lang="en-US" altLang="zh-CN" sz="2000" b="0" i="1" dirty="0" smtClean="0">
                        <a:solidFill>
                          <a:srgbClr val="6D6F71"/>
                        </a:solidFill>
                        <a:latin typeface="Cambria Math" panose="02040503050406030204" pitchFamily="18" charset="0"/>
                        <a:cs typeface="+mn-ea"/>
                      </a:rPr>
                      <m:t>)</m:t>
                    </m:r>
                  </m:oMath>
                </a14:m>
                <a:r>
                  <a:rPr lang="en-US" altLang="zh-CN" sz="2000" dirty="0" smtClean="0">
                    <a:solidFill>
                      <a:srgbClr val="6D6F71"/>
                    </a:solidFill>
                    <a:latin typeface="+mj-ea"/>
                    <a:ea typeface="+mj-ea"/>
                    <a:cs typeface="+mn-ea"/>
                  </a:rPr>
                  <a:t>, assume </a:t>
                </a:r>
                <a14:m>
                  <m:oMath xmlns:m="http://schemas.openxmlformats.org/officeDocument/2006/math">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0</m:t>
                        </m:r>
                      </m:sub>
                    </m:sSub>
                    <m:r>
                      <a:rPr lang="en-US" altLang="zh-CN" sz="2000" b="0" i="1" dirty="0" smtClean="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1</m:t>
                        </m:r>
                      </m:sub>
                    </m:sSub>
                    <m:r>
                      <a:rPr lang="en-US" altLang="zh-CN" sz="2000" b="0" i="1" dirty="0" smtClean="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𝐾</m:t>
                        </m:r>
                        <m:r>
                          <a:rPr lang="en-US" altLang="zh-CN" sz="2000" i="1" dirty="0">
                            <a:solidFill>
                              <a:srgbClr val="6D6F71"/>
                            </a:solidFill>
                            <a:latin typeface="Cambria Math" panose="02040503050406030204" pitchFamily="18" charset="0"/>
                            <a:cs typeface="+mn-ea"/>
                          </a:rPr>
                          <m:t>−1</m:t>
                        </m:r>
                      </m:sub>
                    </m:sSub>
                  </m:oMath>
                </a14:m>
                <a:r>
                  <a:rPr lang="en-US" altLang="zh-CN" sz="2000" dirty="0" smtClean="0">
                    <a:solidFill>
                      <a:srgbClr val="6D6F71"/>
                    </a:solidFill>
                    <a:latin typeface="+mj-ea"/>
                    <a:ea typeface="+mj-ea"/>
                    <a:cs typeface="+mn-ea"/>
                  </a:rPr>
                  <a:t>. (next slide)</a:t>
                </a:r>
              </a:p>
            </p:txBody>
          </p:sp>
        </mc:Choice>
        <mc:Fallback xmlns="">
          <p:sp>
            <p:nvSpPr>
              <p:cNvPr id="15" name="TextBox 37"/>
              <p:cNvSpPr txBox="1">
                <a:spLocks noRot="1" noChangeAspect="1" noMove="1" noResize="1" noEditPoints="1" noAdjustHandles="1" noChangeArrowheads="1" noChangeShapeType="1" noTextEdit="1"/>
              </p:cNvSpPr>
              <p:nvPr/>
            </p:nvSpPr>
            <p:spPr>
              <a:xfrm>
                <a:off x="6237668" y="2581947"/>
                <a:ext cx="4262320" cy="2246769"/>
              </a:xfrm>
              <a:prstGeom prst="rect">
                <a:avLst/>
              </a:prstGeom>
              <a:blipFill>
                <a:blip r:embed="rId7"/>
                <a:stretch>
                  <a:fillRect l="-1431" t="-1630" b="-4076"/>
                </a:stretch>
              </a:blipFill>
            </p:spPr>
            <p:txBody>
              <a:bodyPr/>
              <a:lstStyle/>
              <a:p>
                <a:r>
                  <a:rPr lang="en-US">
                    <a:noFill/>
                  </a:rPr>
                  <a:t> </a:t>
                </a:r>
              </a:p>
            </p:txBody>
          </p:sp>
        </mc:Fallback>
      </mc:AlternateContent>
    </p:spTree>
    <p:extLst>
      <p:ext uri="{BB962C8B-B14F-4D97-AF65-F5344CB8AC3E}">
        <p14:creationId xmlns:p14="http://schemas.microsoft.com/office/powerpoint/2010/main" val="3127076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Lemma 7</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1" name="TextBox 37"/>
              <p:cNvSpPr txBox="1"/>
              <p:nvPr/>
            </p:nvSpPr>
            <p:spPr>
              <a:xfrm>
                <a:off x="566670" y="2516099"/>
                <a:ext cx="5520743" cy="3436325"/>
              </a:xfrm>
              <a:prstGeom prst="rect">
                <a:avLst/>
              </a:prstGeom>
              <a:solidFill>
                <a:schemeClr val="bg1"/>
              </a:solidFill>
            </p:spPr>
            <p:txBody>
              <a:bodyPr wrap="square" rtlCol="0">
                <a:spAutoFit/>
              </a:bodyPr>
              <a:lstStyle/>
              <a:p>
                <a:r>
                  <a:rPr lang="en-US" altLang="zh-CN" sz="2000" b="1" i="1" dirty="0" smtClean="0">
                    <a:solidFill>
                      <a:schemeClr val="accent1"/>
                    </a:solidFill>
                    <a:latin typeface="Times New Roman" panose="02020603050405020304" pitchFamily="18" charset="0"/>
                    <a:cs typeface="Times New Roman" panose="02020603050405020304" pitchFamily="18" charset="0"/>
                  </a:rPr>
                  <a:t>Proof </a:t>
                </a:r>
                <a:r>
                  <a:rPr lang="en-US" altLang="zh-CN" sz="2000" dirty="0">
                    <a:solidFill>
                      <a:schemeClr val="accent1"/>
                    </a:solidFill>
                    <a:latin typeface="+mj-ea"/>
                    <a:cs typeface="+mn-ea"/>
                  </a:rPr>
                  <a:t>: </a:t>
                </a:r>
                <a14:m>
                  <m:oMath xmlns:m="http://schemas.openxmlformats.org/officeDocument/2006/math">
                    <m:r>
                      <a:rPr lang="en-US" altLang="zh-CN" sz="2000" b="1" i="1" dirty="0" smtClean="0">
                        <a:solidFill>
                          <a:srgbClr val="6D6F71"/>
                        </a:solidFill>
                        <a:latin typeface="Cambria Math" panose="02040503050406030204" pitchFamily="18" charset="0"/>
                        <a:cs typeface="+mn-ea"/>
                      </a:rPr>
                      <m:t>𝑳</m:t>
                    </m:r>
                    <m:r>
                      <a:rPr lang="en-US" altLang="zh-CN" sz="2000" i="1" dirty="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0</m:t>
                        </m:r>
                      </m:sub>
                    </m:sSub>
                    <m:r>
                      <a:rPr lang="en-US" altLang="zh-CN" sz="2000" i="1" dirty="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1</m:t>
                        </m:r>
                      </m:sub>
                    </m:sSub>
                    <m:r>
                      <a:rPr lang="en-US" altLang="zh-CN" sz="2000" i="1" dirty="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𝐾</m:t>
                        </m:r>
                        <m:r>
                          <a:rPr lang="en-US" altLang="zh-CN" sz="2000" i="1" dirty="0">
                            <a:solidFill>
                              <a:srgbClr val="6D6F71"/>
                            </a:solidFill>
                            <a:latin typeface="Cambria Math" panose="02040503050406030204" pitchFamily="18" charset="0"/>
                            <a:cs typeface="+mn-ea"/>
                          </a:rPr>
                          <m:t>−1</m:t>
                        </m:r>
                      </m:sub>
                    </m:sSub>
                    <m:r>
                      <a:rPr lang="en-US" altLang="zh-CN" sz="2000" i="1" dirty="0">
                        <a:solidFill>
                          <a:srgbClr val="6D6F71"/>
                        </a:solidFill>
                        <a:latin typeface="Cambria Math" panose="02040503050406030204" pitchFamily="18" charset="0"/>
                        <a:cs typeface="+mn-ea"/>
                      </a:rPr>
                      <m:t>)</m:t>
                    </m:r>
                  </m:oMath>
                </a14:m>
                <a:r>
                  <a:rPr lang="en-US" altLang="zh-CN" sz="2000" dirty="0" smtClean="0">
                    <a:solidFill>
                      <a:srgbClr val="6D6F71"/>
                    </a:solidFill>
                    <a:latin typeface="+mj-ea"/>
                    <a:cs typeface="+mn-ea"/>
                  </a:rPr>
                  <a:t>.</a:t>
                </a:r>
              </a:p>
              <a:p>
                <a:r>
                  <a:rPr lang="en-US" altLang="zh-CN" sz="2000" dirty="0" smtClean="0">
                    <a:solidFill>
                      <a:srgbClr val="6D6F71"/>
                    </a:solidFill>
                    <a:latin typeface="+mj-ea"/>
                    <a:ea typeface="+mj-ea"/>
                    <a:cs typeface="+mn-ea"/>
                  </a:rPr>
                  <a:t>Let </a:t>
                </a:r>
                <a14:m>
                  <m:oMath xmlns:m="http://schemas.openxmlformats.org/officeDocument/2006/math">
                    <m:r>
                      <a:rPr lang="en-US" altLang="zh-CN" sz="2000" b="1" i="1" dirty="0">
                        <a:solidFill>
                          <a:srgbClr val="6D6F71"/>
                        </a:solidFill>
                        <a:latin typeface="Cambria Math" panose="02040503050406030204" pitchFamily="18" charset="0"/>
                        <a:cs typeface="+mn-ea"/>
                      </a:rPr>
                      <m:t>𝑳</m:t>
                    </m:r>
                    <m:r>
                      <a:rPr lang="en-US" altLang="zh-CN" sz="2000" b="1" i="1" dirty="0" smtClean="0">
                        <a:solidFill>
                          <a:srgbClr val="6D6F71"/>
                        </a:solidFill>
                        <a:latin typeface="Cambria Math" panose="02040503050406030204" pitchFamily="18" charset="0"/>
                        <a:cs typeface="+mn-ea"/>
                      </a:rPr>
                      <m:t>′</m:t>
                    </m:r>
                    <m:r>
                      <a:rPr lang="en-US" altLang="zh-CN" sz="2000" i="1" dirty="0">
                        <a:solidFill>
                          <a:srgbClr val="6D6F71"/>
                        </a:solidFill>
                        <a:latin typeface="Cambria Math" panose="02040503050406030204" pitchFamily="18" charset="0"/>
                        <a:cs typeface="+mn-ea"/>
                      </a:rPr>
                      <m:t>=(</m:t>
                    </m:r>
                    <m:r>
                      <a:rPr lang="en-US" altLang="zh-CN" sz="2000" b="0" i="1" dirty="0" smtClean="0">
                        <a:solidFill>
                          <a:srgbClr val="6D6F71"/>
                        </a:solidFill>
                        <a:latin typeface="Cambria Math" panose="02040503050406030204" pitchFamily="18" charset="0"/>
                        <a:cs typeface="+mn-ea"/>
                      </a:rPr>
                      <m:t>0</m:t>
                    </m:r>
                    <m:r>
                      <a:rPr lang="en-US" altLang="zh-CN" sz="2000" i="1" dirty="0">
                        <a:solidFill>
                          <a:srgbClr val="6D6F71"/>
                        </a:solidFill>
                        <a:latin typeface="Cambria Math" panose="02040503050406030204" pitchFamily="18" charset="0"/>
                        <a:cs typeface="+mn-ea"/>
                      </a:rPr>
                      <m:t>,</m:t>
                    </m:r>
                    <m:d>
                      <m:dPr>
                        <m:begChr m:val="⌈"/>
                        <m:endChr m:val="⌉"/>
                        <m:ctrlPr>
                          <a:rPr lang="en-US" altLang="zh-CN" sz="2000" i="1" dirty="0" smtClean="0">
                            <a:solidFill>
                              <a:srgbClr val="6D6F71"/>
                            </a:solidFill>
                            <a:latin typeface="Cambria Math" panose="02040503050406030204" pitchFamily="18" charset="0"/>
                            <a:cs typeface="+mn-ea"/>
                          </a:rPr>
                        </m:ctrlPr>
                      </m:dPr>
                      <m:e>
                        <m:f>
                          <m:fPr>
                            <m:ctrlPr>
                              <a:rPr lang="en-US" altLang="zh-CN" sz="2000" i="1" dirty="0" smtClean="0">
                                <a:solidFill>
                                  <a:srgbClr val="6D6F71"/>
                                </a:solidFill>
                                <a:latin typeface="Cambria Math" panose="02040503050406030204" pitchFamily="18" charset="0"/>
                                <a:cs typeface="+mn-ea"/>
                              </a:rPr>
                            </m:ctrlPr>
                          </m:fPr>
                          <m:num>
                            <m:sSub>
                              <m:sSubPr>
                                <m:ctrlPr>
                                  <a:rPr lang="en-US" altLang="zh-CN" sz="2000" i="1" dirty="0" smtClean="0">
                                    <a:solidFill>
                                      <a:srgbClr val="6D6F71"/>
                                    </a:solidFill>
                                    <a:latin typeface="Cambria Math" panose="02040503050406030204" pitchFamily="18" charset="0"/>
                                    <a:cs typeface="+mn-ea"/>
                                  </a:rPr>
                                </m:ctrlPr>
                              </m:sSubPr>
                              <m:e>
                                <m:r>
                                  <a:rPr lang="en-US" altLang="zh-CN" sz="2000" b="0" i="1" dirty="0" smtClean="0">
                                    <a:solidFill>
                                      <a:srgbClr val="6D6F71"/>
                                    </a:solidFill>
                                    <a:latin typeface="Cambria Math" panose="02040503050406030204" pitchFamily="18" charset="0"/>
                                    <a:cs typeface="+mn-ea"/>
                                  </a:rPr>
                                  <m:t>𝑙</m:t>
                                </m:r>
                              </m:e>
                              <m:sub>
                                <m:r>
                                  <a:rPr lang="en-US" altLang="zh-CN" sz="2000" b="0" i="1" dirty="0" smtClean="0">
                                    <a:solidFill>
                                      <a:srgbClr val="6D6F71"/>
                                    </a:solidFill>
                                    <a:latin typeface="Cambria Math" panose="02040503050406030204" pitchFamily="18" charset="0"/>
                                    <a:cs typeface="+mn-ea"/>
                                  </a:rPr>
                                  <m:t>1</m:t>
                                </m:r>
                              </m:sub>
                            </m:sSub>
                          </m:num>
                          <m:den>
                            <m:r>
                              <a:rPr lang="en-US" altLang="zh-CN" sz="2000" b="0" i="1" dirty="0" smtClean="0">
                                <a:solidFill>
                                  <a:srgbClr val="6D6F71"/>
                                </a:solidFill>
                                <a:latin typeface="Cambria Math" panose="02040503050406030204" pitchFamily="18" charset="0"/>
                                <a:cs typeface="+mn-ea"/>
                              </a:rPr>
                              <m:t>2</m:t>
                            </m:r>
                          </m:den>
                        </m:f>
                      </m:e>
                    </m:d>
                    <m:r>
                      <a:rPr lang="en-US" altLang="zh-CN" sz="2000" i="1" dirty="0">
                        <a:solidFill>
                          <a:srgbClr val="6D6F71"/>
                        </a:solidFill>
                        <a:latin typeface="Cambria Math" panose="02040503050406030204" pitchFamily="18" charset="0"/>
                        <a:cs typeface="+mn-ea"/>
                      </a:rPr>
                      <m:t>,</m:t>
                    </m:r>
                    <m:d>
                      <m:dPr>
                        <m:begChr m:val="⌈"/>
                        <m:endChr m:val="⌉"/>
                        <m:ctrlPr>
                          <a:rPr lang="en-US" altLang="zh-CN" sz="2000" i="1" dirty="0">
                            <a:solidFill>
                              <a:srgbClr val="6D6F71"/>
                            </a:solidFill>
                            <a:latin typeface="Cambria Math" panose="02040503050406030204" pitchFamily="18" charset="0"/>
                            <a:cs typeface="+mn-ea"/>
                          </a:rPr>
                        </m:ctrlPr>
                      </m:dPr>
                      <m:e>
                        <m:f>
                          <m:fPr>
                            <m:ctrlPr>
                              <a:rPr lang="en-US" altLang="zh-CN" sz="2000" i="1" dirty="0">
                                <a:solidFill>
                                  <a:srgbClr val="6D6F71"/>
                                </a:solidFill>
                                <a:latin typeface="Cambria Math" panose="02040503050406030204" pitchFamily="18" charset="0"/>
                                <a:cs typeface="+mn-ea"/>
                              </a:rPr>
                            </m:ctrlPr>
                          </m:fPr>
                          <m:num>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b="0" i="1" dirty="0" smtClean="0">
                                    <a:solidFill>
                                      <a:srgbClr val="6D6F71"/>
                                    </a:solidFill>
                                    <a:latin typeface="Cambria Math" panose="02040503050406030204" pitchFamily="18" charset="0"/>
                                    <a:cs typeface="+mn-ea"/>
                                  </a:rPr>
                                  <m:t>2</m:t>
                                </m:r>
                              </m:sub>
                            </m:sSub>
                          </m:num>
                          <m:den>
                            <m:r>
                              <a:rPr lang="en-US" altLang="zh-CN" sz="2000" i="1" dirty="0">
                                <a:solidFill>
                                  <a:srgbClr val="6D6F71"/>
                                </a:solidFill>
                                <a:latin typeface="Cambria Math" panose="02040503050406030204" pitchFamily="18" charset="0"/>
                                <a:cs typeface="+mn-ea"/>
                              </a:rPr>
                              <m:t>2</m:t>
                            </m:r>
                          </m:den>
                        </m:f>
                      </m:e>
                    </m:d>
                    <m:r>
                      <a:rPr lang="en-US" altLang="zh-CN" sz="2000" i="1" dirty="0">
                        <a:solidFill>
                          <a:srgbClr val="6D6F71"/>
                        </a:solidFill>
                        <a:latin typeface="Cambria Math" panose="02040503050406030204" pitchFamily="18" charset="0"/>
                        <a:cs typeface="+mn-ea"/>
                      </a:rPr>
                      <m:t>…,</m:t>
                    </m:r>
                    <m:d>
                      <m:dPr>
                        <m:begChr m:val="⌈"/>
                        <m:endChr m:val="⌉"/>
                        <m:ctrlPr>
                          <a:rPr lang="en-US" altLang="zh-CN" sz="2000" i="1" dirty="0">
                            <a:solidFill>
                              <a:srgbClr val="6D6F71"/>
                            </a:solidFill>
                            <a:latin typeface="Cambria Math" panose="02040503050406030204" pitchFamily="18" charset="0"/>
                            <a:cs typeface="+mn-ea"/>
                          </a:rPr>
                        </m:ctrlPr>
                      </m:dPr>
                      <m:e>
                        <m:f>
                          <m:fPr>
                            <m:ctrlPr>
                              <a:rPr lang="en-US" altLang="zh-CN" sz="2000" i="1" dirty="0">
                                <a:solidFill>
                                  <a:srgbClr val="6D6F71"/>
                                </a:solidFill>
                                <a:latin typeface="Cambria Math" panose="02040503050406030204" pitchFamily="18" charset="0"/>
                                <a:cs typeface="+mn-ea"/>
                              </a:rPr>
                            </m:ctrlPr>
                          </m:fPr>
                          <m:num>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b="0" i="1" dirty="0" smtClean="0">
                                    <a:solidFill>
                                      <a:srgbClr val="6D6F71"/>
                                    </a:solidFill>
                                    <a:latin typeface="Cambria Math" panose="02040503050406030204" pitchFamily="18" charset="0"/>
                                    <a:cs typeface="+mn-ea"/>
                                  </a:rPr>
                                  <m:t>𝐾</m:t>
                                </m:r>
                                <m:r>
                                  <a:rPr lang="en-US" altLang="zh-CN" sz="2000" b="0" i="1" dirty="0" smtClean="0">
                                    <a:solidFill>
                                      <a:srgbClr val="6D6F71"/>
                                    </a:solidFill>
                                    <a:latin typeface="Cambria Math" panose="02040503050406030204" pitchFamily="18" charset="0"/>
                                    <a:cs typeface="+mn-ea"/>
                                  </a:rPr>
                                  <m:t>−1</m:t>
                                </m:r>
                              </m:sub>
                            </m:sSub>
                          </m:num>
                          <m:den>
                            <m:r>
                              <a:rPr lang="en-US" altLang="zh-CN" sz="2000" i="1" dirty="0">
                                <a:solidFill>
                                  <a:srgbClr val="6D6F71"/>
                                </a:solidFill>
                                <a:latin typeface="Cambria Math" panose="02040503050406030204" pitchFamily="18" charset="0"/>
                                <a:cs typeface="+mn-ea"/>
                              </a:rPr>
                              <m:t>2</m:t>
                            </m:r>
                          </m:den>
                        </m:f>
                      </m:e>
                    </m:d>
                    <m:r>
                      <a:rPr lang="en-US" altLang="zh-CN" sz="2000" i="1" dirty="0">
                        <a:solidFill>
                          <a:srgbClr val="6D6F71"/>
                        </a:solidFill>
                        <a:latin typeface="Cambria Math" panose="02040503050406030204" pitchFamily="18" charset="0"/>
                        <a:cs typeface="+mn-ea"/>
                      </a:rPr>
                      <m:t>)</m:t>
                    </m:r>
                  </m:oMath>
                </a14:m>
                <a:r>
                  <a:rPr lang="en-US" altLang="zh-CN" sz="2000" dirty="0">
                    <a:solidFill>
                      <a:srgbClr val="6D6F71"/>
                    </a:solidFill>
                    <a:latin typeface="+mj-ea"/>
                    <a:cs typeface="+mn-ea"/>
                  </a:rPr>
                  <a:t>,</a:t>
                </a:r>
                <a:r>
                  <a:rPr lang="en-US" altLang="zh-CN" sz="2000" dirty="0" smtClean="0">
                    <a:solidFill>
                      <a:srgbClr val="6D6F71"/>
                    </a:solidFill>
                    <a:latin typeface="+mj-ea"/>
                    <a:cs typeface="+mn-ea"/>
                  </a:rPr>
                  <a:t> </a:t>
                </a:r>
                <a14:m>
                  <m:oMath xmlns:m="http://schemas.openxmlformats.org/officeDocument/2006/math">
                    <m:r>
                      <a:rPr lang="en-US" altLang="zh-CN" sz="2000" b="1" i="1" dirty="0">
                        <a:solidFill>
                          <a:srgbClr val="6D6F71"/>
                        </a:solidFill>
                        <a:latin typeface="Cambria Math" panose="02040503050406030204" pitchFamily="18" charset="0"/>
                        <a:cs typeface="+mn-ea"/>
                      </a:rPr>
                      <m:t>𝑳</m:t>
                    </m:r>
                    <m:r>
                      <a:rPr lang="en-US" altLang="zh-CN" sz="2000" b="1" i="1" dirty="0">
                        <a:solidFill>
                          <a:srgbClr val="6D6F71"/>
                        </a:solidFill>
                        <a:latin typeface="Cambria Math" panose="02040503050406030204" pitchFamily="18" charset="0"/>
                        <a:cs typeface="+mn-ea"/>
                      </a:rPr>
                      <m:t>′′</m:t>
                    </m:r>
                    <m:r>
                      <a:rPr lang="en-US" altLang="zh-CN" sz="2000" i="1" dirty="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0</m:t>
                        </m:r>
                      </m:sub>
                    </m:sSub>
                    <m:r>
                      <a:rPr lang="en-US" altLang="zh-CN" sz="2000" i="1" dirty="0">
                        <a:solidFill>
                          <a:srgbClr val="6D6F71"/>
                        </a:solidFill>
                        <a:latin typeface="Cambria Math" panose="02040503050406030204" pitchFamily="18" charset="0"/>
                        <a:cs typeface="+mn-ea"/>
                      </a:rPr>
                      <m:t>,</m:t>
                    </m:r>
                    <m:r>
                      <a:rPr lang="en-US" altLang="zh-CN" sz="2000" b="0" i="1" dirty="0" smtClean="0">
                        <a:solidFill>
                          <a:srgbClr val="6D6F71"/>
                        </a:solidFill>
                        <a:latin typeface="Cambria Math" panose="02040503050406030204" pitchFamily="18" charset="0"/>
                        <a:cs typeface="+mn-ea"/>
                      </a:rPr>
                      <m:t>0</m:t>
                    </m:r>
                    <m:r>
                      <a:rPr lang="en-US" altLang="zh-CN" sz="2000" i="1" dirty="0">
                        <a:solidFill>
                          <a:srgbClr val="6D6F71"/>
                        </a:solidFill>
                        <a:latin typeface="Cambria Math" panose="02040503050406030204" pitchFamily="18" charset="0"/>
                        <a:cs typeface="+mn-ea"/>
                      </a:rPr>
                      <m:t>,</m:t>
                    </m:r>
                    <m:r>
                      <a:rPr lang="en-US" altLang="zh-CN" sz="2000" b="0" i="1" dirty="0" smtClean="0">
                        <a:solidFill>
                          <a:srgbClr val="6D6F71"/>
                        </a:solidFill>
                        <a:latin typeface="Cambria Math" panose="02040503050406030204" pitchFamily="18" charset="0"/>
                        <a:cs typeface="+mn-ea"/>
                      </a:rPr>
                      <m:t>0</m:t>
                    </m:r>
                    <m:r>
                      <a:rPr lang="en-US" altLang="zh-CN" sz="2000" i="1" dirty="0">
                        <a:solidFill>
                          <a:srgbClr val="6D6F71"/>
                        </a:solidFill>
                        <a:latin typeface="Cambria Math" panose="02040503050406030204" pitchFamily="18" charset="0"/>
                        <a:cs typeface="+mn-ea"/>
                      </a:rPr>
                      <m:t>…,</m:t>
                    </m:r>
                    <m:r>
                      <a:rPr lang="en-US" altLang="zh-CN" sz="2000" b="0" i="1" dirty="0" smtClean="0">
                        <a:solidFill>
                          <a:srgbClr val="6D6F71"/>
                        </a:solidFill>
                        <a:latin typeface="Cambria Math" panose="02040503050406030204" pitchFamily="18" charset="0"/>
                        <a:cs typeface="+mn-ea"/>
                      </a:rPr>
                      <m:t>0</m:t>
                    </m:r>
                    <m:r>
                      <a:rPr lang="en-US" altLang="zh-CN" sz="2000" i="1" dirty="0" smtClean="0">
                        <a:solidFill>
                          <a:srgbClr val="6D6F71"/>
                        </a:solidFill>
                        <a:latin typeface="Cambria Math" panose="02040503050406030204" pitchFamily="18" charset="0"/>
                        <a:cs typeface="+mn-ea"/>
                      </a:rPr>
                      <m:t>)</m:t>
                    </m:r>
                  </m:oMath>
                </a14:m>
                <a:r>
                  <a:rPr lang="en-US" altLang="zh-CN" sz="2000" dirty="0" smtClean="0">
                    <a:solidFill>
                      <a:srgbClr val="6D6F71"/>
                    </a:solidFill>
                    <a:latin typeface="+mj-ea"/>
                    <a:cs typeface="+mn-ea"/>
                  </a:rPr>
                  <a:t>, we need to show </a:t>
                </a:r>
                <a14:m>
                  <m:oMath xmlns:m="http://schemas.openxmlformats.org/officeDocument/2006/math">
                    <m:r>
                      <a:rPr lang="en-US" altLang="zh-CN" sz="2000" i="1" dirty="0" smtClean="0">
                        <a:solidFill>
                          <a:srgbClr val="6D6F71"/>
                        </a:solidFill>
                        <a:latin typeface="Cambria Math" panose="02040503050406030204" pitchFamily="18" charset="0"/>
                        <a:cs typeface="+mn-ea"/>
                      </a:rPr>
                      <m:t>2</m:t>
                    </m:r>
                    <m:r>
                      <a:rPr lang="en-US" altLang="zh-CN" sz="2000" b="1" i="1" dirty="0" smtClean="0">
                        <a:solidFill>
                          <a:srgbClr val="6D6F71"/>
                        </a:solidFill>
                        <a:latin typeface="Cambria Math" panose="02040503050406030204" pitchFamily="18" charset="0"/>
                        <a:cs typeface="+mn-ea"/>
                      </a:rPr>
                      <m:t>𝑳</m:t>
                    </m:r>
                    <m:r>
                      <a:rPr lang="en-US" altLang="zh-CN" sz="2000" b="0" i="1" dirty="0" smtClean="0">
                        <a:solidFill>
                          <a:srgbClr val="6D6F71"/>
                        </a:solidFill>
                        <a:latin typeface="Cambria Math" panose="02040503050406030204" pitchFamily="18" charset="0"/>
                        <a:cs typeface="+mn-ea"/>
                      </a:rPr>
                      <m:t>′</m:t>
                    </m:r>
                    <m:r>
                      <a:rPr lang="en-US" altLang="zh-CN" sz="2000" i="1" dirty="0" smtClean="0">
                        <a:solidFill>
                          <a:srgbClr val="6D6F71"/>
                        </a:solidFill>
                        <a:latin typeface="Cambria Math" panose="02040503050406030204" pitchFamily="18" charset="0"/>
                        <a:cs typeface="+mn-ea"/>
                      </a:rPr>
                      <m:t>+</m:t>
                    </m:r>
                    <m:r>
                      <a:rPr lang="en-US" altLang="zh-CN" sz="2000" b="1" i="1" dirty="0" smtClean="0">
                        <a:solidFill>
                          <a:srgbClr val="6D6F71"/>
                        </a:solidFill>
                        <a:latin typeface="Cambria Math" panose="02040503050406030204" pitchFamily="18" charset="0"/>
                        <a:cs typeface="+mn-ea"/>
                      </a:rPr>
                      <m:t>𝑳</m:t>
                    </m:r>
                    <m:r>
                      <a:rPr lang="en-US" altLang="zh-CN" sz="2000" b="0" i="1" dirty="0" smtClean="0">
                        <a:solidFill>
                          <a:srgbClr val="6D6F71"/>
                        </a:solidFill>
                        <a:latin typeface="Cambria Math" panose="02040503050406030204" pitchFamily="18" charset="0"/>
                        <a:cs typeface="+mn-ea"/>
                      </a:rPr>
                      <m:t>′′</m:t>
                    </m:r>
                  </m:oMath>
                </a14:m>
                <a:r>
                  <a:rPr lang="en-US" altLang="zh-CN" sz="2000" dirty="0" smtClean="0">
                    <a:solidFill>
                      <a:srgbClr val="6D6F71"/>
                    </a:solidFill>
                    <a:latin typeface="+mj-ea"/>
                    <a:cs typeface="+mn-ea"/>
                  </a:rPr>
                  <a:t> has </a:t>
                </a:r>
                <a:r>
                  <a:rPr lang="en-US" altLang="zh-CN" sz="2000" dirty="0">
                    <a:solidFill>
                      <a:schemeClr val="accent1"/>
                    </a:solidFill>
                    <a:latin typeface="+mj-ea"/>
                    <a:cs typeface="+mn-ea"/>
                  </a:rPr>
                  <a:t>type </a:t>
                </a:r>
                <a14:m>
                  <m:oMath xmlns:m="http://schemas.openxmlformats.org/officeDocument/2006/math">
                    <m:r>
                      <a:rPr lang="en-US" altLang="zh-CN" sz="2000" i="1" dirty="0">
                        <a:solidFill>
                          <a:schemeClr val="accent1"/>
                        </a:solidFill>
                        <a:latin typeface="Cambria Math" panose="02040503050406030204" pitchFamily="18" charset="0"/>
                        <a:cs typeface="+mn-ea"/>
                      </a:rPr>
                      <m:t>𝐼</m:t>
                    </m:r>
                  </m:oMath>
                </a14:m>
                <a:r>
                  <a:rPr lang="en-US" altLang="zh-CN" sz="2000" dirty="0">
                    <a:solidFill>
                      <a:schemeClr val="accent1"/>
                    </a:solidFill>
                    <a:latin typeface="+mj-ea"/>
                    <a:cs typeface="+mn-ea"/>
                  </a:rPr>
                  <a:t> </a:t>
                </a:r>
                <a:r>
                  <a:rPr lang="en-US" altLang="zh-CN" sz="2000" dirty="0" smtClean="0">
                    <a:solidFill>
                      <a:srgbClr val="6D6F71"/>
                    </a:solidFill>
                    <a:latin typeface="+mj-ea"/>
                    <a:cs typeface="+mn-ea"/>
                  </a:rPr>
                  <a:t>solution.</a:t>
                </a:r>
              </a:p>
              <a:p>
                <a:pPr/>
                <a14:m>
                  <m:oMathPara xmlns:m="http://schemas.openxmlformats.org/officeDocument/2006/math">
                    <m:oMathParaPr>
                      <m:jc m:val="left"/>
                    </m:oMathParaPr>
                    <m:oMath xmlns:m="http://schemas.openxmlformats.org/officeDocument/2006/math">
                      <m:d>
                        <m:dPr>
                          <m:begChr m:val="|"/>
                          <m:endChr m:val="|"/>
                          <m:ctrlPr>
                            <a:rPr lang="en-US" altLang="zh-CN" sz="1600" b="1" i="1" dirty="0" smtClean="0">
                              <a:solidFill>
                                <a:srgbClr val="6D6F71"/>
                              </a:solidFill>
                              <a:latin typeface="Cambria Math" panose="02040503050406030204" pitchFamily="18" charset="0"/>
                              <a:cs typeface="+mn-ea"/>
                            </a:rPr>
                          </m:ctrlPr>
                        </m:dPr>
                        <m:e>
                          <m:r>
                            <a:rPr lang="en-US" altLang="zh-CN" sz="1600" b="1" i="1" dirty="0">
                              <a:solidFill>
                                <a:srgbClr val="6D6F71"/>
                              </a:solidFill>
                              <a:latin typeface="Cambria Math" panose="02040503050406030204" pitchFamily="18" charset="0"/>
                              <a:cs typeface="+mn-ea"/>
                            </a:rPr>
                            <m:t>𝑳</m:t>
                          </m:r>
                          <m:r>
                            <a:rPr lang="en-US" altLang="zh-CN" sz="1600" b="1" i="1" dirty="0">
                              <a:solidFill>
                                <a:srgbClr val="6D6F71"/>
                              </a:solidFill>
                              <a:latin typeface="Cambria Math" panose="02040503050406030204" pitchFamily="18" charset="0"/>
                              <a:cs typeface="+mn-ea"/>
                            </a:rPr>
                            <m:t>′</m:t>
                          </m:r>
                        </m:e>
                      </m:d>
                      <m:r>
                        <a:rPr lang="en-US" altLang="zh-CN" sz="1600" b="1" i="1" dirty="0" smtClean="0">
                          <a:solidFill>
                            <a:srgbClr val="6D6F71"/>
                          </a:solidFill>
                          <a:latin typeface="Cambria Math" panose="02040503050406030204" pitchFamily="18" charset="0"/>
                          <a:cs typeface="+mn-ea"/>
                        </a:rPr>
                        <m:t>≤</m:t>
                      </m:r>
                      <m:f>
                        <m:fPr>
                          <m:ctrlPr>
                            <a:rPr lang="en-US" altLang="zh-CN" sz="1600" i="1" dirty="0" smtClean="0">
                              <a:solidFill>
                                <a:srgbClr val="6D6F71"/>
                              </a:solidFill>
                              <a:latin typeface="Cambria Math" panose="02040503050406030204" pitchFamily="18" charset="0"/>
                              <a:cs typeface="+mn-ea"/>
                            </a:rPr>
                          </m:ctrlPr>
                        </m:fPr>
                        <m:num>
                          <m:r>
                            <a:rPr lang="en-US" altLang="zh-CN" sz="1600" b="0" i="1" dirty="0" smtClean="0">
                              <a:solidFill>
                                <a:srgbClr val="6D6F71"/>
                              </a:solidFill>
                              <a:latin typeface="Cambria Math" panose="02040503050406030204" pitchFamily="18" charset="0"/>
                              <a:cs typeface="+mn-ea"/>
                            </a:rPr>
                            <m:t>1</m:t>
                          </m:r>
                        </m:num>
                        <m:den>
                          <m:r>
                            <a:rPr lang="en-US" altLang="zh-CN" sz="1600" b="0" i="1" dirty="0" smtClean="0">
                              <a:solidFill>
                                <a:srgbClr val="6D6F71"/>
                              </a:solidFill>
                              <a:latin typeface="Cambria Math" panose="02040503050406030204" pitchFamily="18" charset="0"/>
                              <a:cs typeface="+mn-ea"/>
                            </a:rPr>
                            <m:t>2</m:t>
                          </m:r>
                        </m:den>
                      </m:f>
                      <m:d>
                        <m:dPr>
                          <m:ctrlPr>
                            <a:rPr lang="en-US" altLang="zh-CN" sz="1600" b="0" i="1" dirty="0" smtClean="0">
                              <a:solidFill>
                                <a:srgbClr val="6D6F71"/>
                              </a:solidFill>
                              <a:latin typeface="Cambria Math" panose="02040503050406030204" pitchFamily="18" charset="0"/>
                              <a:cs typeface="+mn-ea"/>
                            </a:rPr>
                          </m:ctrlPr>
                        </m:dPr>
                        <m:e>
                          <m:nary>
                            <m:naryPr>
                              <m:chr m:val="∑"/>
                              <m:ctrlPr>
                                <a:rPr lang="en-US" altLang="zh-CN" sz="1600" b="0" i="1" dirty="0" smtClean="0">
                                  <a:solidFill>
                                    <a:srgbClr val="6D6F71"/>
                                  </a:solidFill>
                                  <a:latin typeface="Cambria Math" panose="02040503050406030204" pitchFamily="18" charset="0"/>
                                  <a:cs typeface="+mn-ea"/>
                                </a:rPr>
                              </m:ctrlPr>
                            </m:naryPr>
                            <m:sub>
                              <m:r>
                                <m:rPr>
                                  <m:brk m:alnAt="23"/>
                                </m:rPr>
                                <a:rPr lang="en-US" altLang="zh-CN" sz="1600" b="0" i="1" dirty="0" smtClean="0">
                                  <a:solidFill>
                                    <a:srgbClr val="6D6F71"/>
                                  </a:solidFill>
                                  <a:latin typeface="Cambria Math" panose="02040503050406030204" pitchFamily="18" charset="0"/>
                                  <a:cs typeface="+mn-ea"/>
                                </a:rPr>
                                <m:t>𝑖</m:t>
                              </m:r>
                              <m:r>
                                <a:rPr lang="en-US" altLang="zh-CN" sz="1600" b="0" i="1" dirty="0" smtClean="0">
                                  <a:solidFill>
                                    <a:srgbClr val="6D6F71"/>
                                  </a:solidFill>
                                  <a:latin typeface="Cambria Math" panose="02040503050406030204" pitchFamily="18" charset="0"/>
                                  <a:cs typeface="+mn-ea"/>
                                </a:rPr>
                                <m:t>=1</m:t>
                              </m:r>
                            </m:sub>
                            <m:sup>
                              <m:r>
                                <a:rPr lang="en-US" altLang="zh-CN" sz="1600" b="0" i="1" dirty="0" smtClean="0">
                                  <a:solidFill>
                                    <a:srgbClr val="6D6F71"/>
                                  </a:solidFill>
                                  <a:latin typeface="Cambria Math" panose="02040503050406030204" pitchFamily="18" charset="0"/>
                                  <a:cs typeface="+mn-ea"/>
                                </a:rPr>
                                <m:t>𝐾</m:t>
                              </m:r>
                              <m:r>
                                <a:rPr lang="en-US" altLang="zh-CN" sz="1600" b="0" i="1" dirty="0" smtClean="0">
                                  <a:solidFill>
                                    <a:srgbClr val="6D6F71"/>
                                  </a:solidFill>
                                  <a:latin typeface="Cambria Math" panose="02040503050406030204" pitchFamily="18" charset="0"/>
                                  <a:cs typeface="+mn-ea"/>
                                </a:rPr>
                                <m:t>−1</m:t>
                              </m:r>
                            </m:sup>
                            <m:e>
                              <m:sSub>
                                <m:sSubPr>
                                  <m:ctrlPr>
                                    <a:rPr lang="en-US" altLang="zh-CN" sz="1600" i="1" dirty="0">
                                      <a:solidFill>
                                        <a:srgbClr val="6D6F71"/>
                                      </a:solidFill>
                                      <a:latin typeface="Cambria Math" panose="02040503050406030204" pitchFamily="18" charset="0"/>
                                      <a:cs typeface="+mn-ea"/>
                                    </a:rPr>
                                  </m:ctrlPr>
                                </m:sSubPr>
                                <m:e>
                                  <m:r>
                                    <a:rPr lang="en-US" altLang="zh-CN" sz="1600" i="1" dirty="0">
                                      <a:solidFill>
                                        <a:srgbClr val="6D6F71"/>
                                      </a:solidFill>
                                      <a:latin typeface="Cambria Math" panose="02040503050406030204" pitchFamily="18" charset="0"/>
                                      <a:cs typeface="+mn-ea"/>
                                    </a:rPr>
                                    <m:t>𝑙</m:t>
                                  </m:r>
                                </m:e>
                                <m:sub>
                                  <m:r>
                                    <a:rPr lang="en-US" altLang="zh-CN" sz="1600" b="0" i="1" dirty="0" smtClean="0">
                                      <a:solidFill>
                                        <a:srgbClr val="6D6F71"/>
                                      </a:solidFill>
                                      <a:latin typeface="Cambria Math" panose="02040503050406030204" pitchFamily="18" charset="0"/>
                                      <a:cs typeface="+mn-ea"/>
                                    </a:rPr>
                                    <m:t>𝑖</m:t>
                                  </m:r>
                                </m:sub>
                              </m:sSub>
                            </m:e>
                          </m:nary>
                          <m:r>
                            <a:rPr lang="en-US" altLang="zh-CN" sz="1600" b="0" i="0" dirty="0" smtClean="0">
                              <a:solidFill>
                                <a:srgbClr val="6D6F71"/>
                              </a:solidFill>
                              <a:latin typeface="Cambria Math" panose="02040503050406030204" pitchFamily="18" charset="0"/>
                              <a:cs typeface="+mn-ea"/>
                            </a:rPr>
                            <m:t>+</m:t>
                          </m:r>
                          <m:r>
                            <m:rPr>
                              <m:sty m:val="p"/>
                            </m:rPr>
                            <a:rPr lang="en-US" altLang="zh-CN" sz="1600" b="0" i="0" dirty="0" smtClean="0">
                              <a:solidFill>
                                <a:srgbClr val="6D6F71"/>
                              </a:solidFill>
                              <a:latin typeface="Cambria Math" panose="02040503050406030204" pitchFamily="18" charset="0"/>
                              <a:cs typeface="+mn-ea"/>
                            </a:rPr>
                            <m:t>K</m:t>
                          </m:r>
                          <m:r>
                            <a:rPr lang="en-US" altLang="zh-CN" sz="1600" b="0" i="0" dirty="0" smtClean="0">
                              <a:solidFill>
                                <a:srgbClr val="6D6F71"/>
                              </a:solidFill>
                              <a:latin typeface="Cambria Math" panose="02040503050406030204" pitchFamily="18" charset="0"/>
                              <a:cs typeface="+mn-ea"/>
                            </a:rPr>
                            <m:t>−1</m:t>
                          </m:r>
                        </m:e>
                      </m:d>
                      <m:r>
                        <a:rPr lang="en-US" altLang="zh-CN" sz="1600" b="0" i="0" dirty="0" smtClean="0">
                          <a:solidFill>
                            <a:srgbClr val="6D6F71"/>
                          </a:solidFill>
                          <a:latin typeface="Cambria Math" panose="02040503050406030204" pitchFamily="18" charset="0"/>
                          <a:cs typeface="+mn-ea"/>
                        </a:rPr>
                        <m:t>≤</m:t>
                      </m:r>
                      <m:f>
                        <m:fPr>
                          <m:ctrlPr>
                            <a:rPr lang="en-US" altLang="zh-CN" sz="1600" i="1" dirty="0">
                              <a:solidFill>
                                <a:srgbClr val="6D6F71"/>
                              </a:solidFill>
                              <a:latin typeface="Cambria Math" panose="02040503050406030204" pitchFamily="18" charset="0"/>
                              <a:cs typeface="+mn-ea"/>
                            </a:rPr>
                          </m:ctrlPr>
                        </m:fPr>
                        <m:num>
                          <m:r>
                            <a:rPr lang="en-US" altLang="zh-CN" sz="1600" i="1" dirty="0">
                              <a:solidFill>
                                <a:srgbClr val="6D6F71"/>
                              </a:solidFill>
                              <a:latin typeface="Cambria Math" panose="02040503050406030204" pitchFamily="18" charset="0"/>
                              <a:cs typeface="+mn-ea"/>
                            </a:rPr>
                            <m:t>1</m:t>
                          </m:r>
                        </m:num>
                        <m:den>
                          <m:r>
                            <a:rPr lang="en-US" altLang="zh-CN" sz="1600" i="1" dirty="0">
                              <a:solidFill>
                                <a:srgbClr val="6D6F71"/>
                              </a:solidFill>
                              <a:latin typeface="Cambria Math" panose="02040503050406030204" pitchFamily="18" charset="0"/>
                              <a:cs typeface="+mn-ea"/>
                            </a:rPr>
                            <m:t>2</m:t>
                          </m:r>
                        </m:den>
                      </m:f>
                      <m:d>
                        <m:dPr>
                          <m:ctrlPr>
                            <a:rPr lang="en-US" altLang="zh-CN" sz="1600" i="1" dirty="0">
                              <a:solidFill>
                                <a:srgbClr val="6D6F71"/>
                              </a:solidFill>
                              <a:latin typeface="Cambria Math" panose="02040503050406030204" pitchFamily="18" charset="0"/>
                              <a:cs typeface="+mn-ea"/>
                            </a:rPr>
                          </m:ctrlPr>
                        </m:dPr>
                        <m:e>
                          <m:f>
                            <m:fPr>
                              <m:ctrlPr>
                                <a:rPr lang="en-US" altLang="zh-CN" sz="1600" i="1" dirty="0" smtClean="0">
                                  <a:solidFill>
                                    <a:srgbClr val="6D6F71"/>
                                  </a:solidFill>
                                  <a:latin typeface="Cambria Math" panose="02040503050406030204" pitchFamily="18" charset="0"/>
                                  <a:cs typeface="+mn-ea"/>
                                </a:rPr>
                              </m:ctrlPr>
                            </m:fPr>
                            <m:num>
                              <m:r>
                                <a:rPr lang="en-US" altLang="zh-CN" sz="1600" b="0" i="1" dirty="0" smtClean="0">
                                  <a:solidFill>
                                    <a:srgbClr val="6D6F71"/>
                                  </a:solidFill>
                                  <a:latin typeface="Cambria Math" panose="02040503050406030204" pitchFamily="18" charset="0"/>
                                  <a:cs typeface="+mn-ea"/>
                                </a:rPr>
                                <m:t>𝐾</m:t>
                              </m:r>
                              <m:r>
                                <a:rPr lang="en-US" altLang="zh-CN" sz="1600" b="0" i="1" dirty="0" smtClean="0">
                                  <a:solidFill>
                                    <a:srgbClr val="6D6F71"/>
                                  </a:solidFill>
                                  <a:latin typeface="Cambria Math" panose="02040503050406030204" pitchFamily="18" charset="0"/>
                                  <a:cs typeface="+mn-ea"/>
                                </a:rPr>
                                <m:t>−1</m:t>
                              </m:r>
                            </m:num>
                            <m:den>
                              <m:r>
                                <a:rPr lang="en-US" altLang="zh-CN" sz="1600" b="0" i="1" dirty="0" smtClean="0">
                                  <a:solidFill>
                                    <a:srgbClr val="6D6F71"/>
                                  </a:solidFill>
                                  <a:latin typeface="Cambria Math" panose="02040503050406030204" pitchFamily="18" charset="0"/>
                                  <a:cs typeface="+mn-ea"/>
                                </a:rPr>
                                <m:t>𝐾</m:t>
                              </m:r>
                            </m:den>
                          </m:f>
                          <m:r>
                            <a:rPr lang="en-US" altLang="zh-CN" sz="1600" b="0" i="1" dirty="0" smtClean="0">
                              <a:solidFill>
                                <a:srgbClr val="6D6F71"/>
                              </a:solidFill>
                              <a:latin typeface="Cambria Math" panose="02040503050406030204" pitchFamily="18" charset="0"/>
                              <a:cs typeface="+mn-ea"/>
                            </a:rPr>
                            <m:t>𝑓</m:t>
                          </m:r>
                          <m:d>
                            <m:dPr>
                              <m:ctrlPr>
                                <a:rPr lang="en-US" altLang="zh-CN" sz="1600" b="0" i="1" dirty="0" smtClean="0">
                                  <a:solidFill>
                                    <a:srgbClr val="6D6F71"/>
                                  </a:solidFill>
                                  <a:latin typeface="Cambria Math" panose="02040503050406030204" pitchFamily="18" charset="0"/>
                                  <a:cs typeface="+mn-ea"/>
                                </a:rPr>
                              </m:ctrlPr>
                            </m:dPr>
                            <m:e>
                              <m:r>
                                <a:rPr lang="en-US" altLang="zh-CN" sz="1600" b="0" i="1" dirty="0" smtClean="0">
                                  <a:solidFill>
                                    <a:srgbClr val="6D6F71"/>
                                  </a:solidFill>
                                  <a:latin typeface="Cambria Math" panose="02040503050406030204" pitchFamily="18" charset="0"/>
                                  <a:cs typeface="+mn-ea"/>
                                </a:rPr>
                                <m:t>𝐾</m:t>
                              </m:r>
                            </m:e>
                          </m:d>
                          <m:r>
                            <a:rPr lang="en-US" altLang="zh-CN" sz="1600" dirty="0">
                              <a:solidFill>
                                <a:srgbClr val="6D6F71"/>
                              </a:solidFill>
                              <a:latin typeface="Cambria Math" panose="02040503050406030204" pitchFamily="18" charset="0"/>
                              <a:cs typeface="+mn-ea"/>
                            </a:rPr>
                            <m:t>+</m:t>
                          </m:r>
                          <m:r>
                            <m:rPr>
                              <m:sty m:val="p"/>
                            </m:rPr>
                            <a:rPr lang="en-US" altLang="zh-CN" sz="1600" dirty="0">
                              <a:solidFill>
                                <a:srgbClr val="6D6F71"/>
                              </a:solidFill>
                              <a:latin typeface="Cambria Math" panose="02040503050406030204" pitchFamily="18" charset="0"/>
                              <a:cs typeface="+mn-ea"/>
                            </a:rPr>
                            <m:t>K</m:t>
                          </m:r>
                          <m:r>
                            <a:rPr lang="en-US" altLang="zh-CN" sz="1600" dirty="0">
                              <a:solidFill>
                                <a:srgbClr val="6D6F71"/>
                              </a:solidFill>
                              <a:latin typeface="Cambria Math" panose="02040503050406030204" pitchFamily="18" charset="0"/>
                              <a:cs typeface="+mn-ea"/>
                            </a:rPr>
                            <m:t>−1</m:t>
                          </m:r>
                        </m:e>
                      </m:d>
                      <m:r>
                        <a:rPr lang="en-US" altLang="zh-CN" sz="1600" b="0" i="0" dirty="0" smtClean="0">
                          <a:solidFill>
                            <a:srgbClr val="6D6F71"/>
                          </a:solidFill>
                          <a:latin typeface="Cambria Math" panose="02040503050406030204" pitchFamily="18" charset="0"/>
                          <a:cs typeface="+mn-ea"/>
                        </a:rPr>
                        <m:t>≤</m:t>
                      </m:r>
                      <m:r>
                        <a:rPr lang="en-US" altLang="zh-CN" sz="1600" b="0" i="1" dirty="0" smtClean="0">
                          <a:solidFill>
                            <a:srgbClr val="6D6F71"/>
                          </a:solidFill>
                          <a:latin typeface="Cambria Math" panose="02040503050406030204" pitchFamily="18" charset="0"/>
                          <a:cs typeface="+mn-ea"/>
                        </a:rPr>
                        <m:t>𝑓</m:t>
                      </m:r>
                      <m:r>
                        <a:rPr lang="en-US" altLang="zh-CN" sz="1600" b="0" i="1" dirty="0" smtClean="0">
                          <a:solidFill>
                            <a:srgbClr val="6D6F71"/>
                          </a:solidFill>
                          <a:latin typeface="Cambria Math" panose="02040503050406030204" pitchFamily="18" charset="0"/>
                          <a:cs typeface="+mn-ea"/>
                        </a:rPr>
                        <m:t>(</m:t>
                      </m:r>
                      <m:r>
                        <a:rPr lang="en-US" altLang="zh-CN" sz="1600" b="0" i="1" dirty="0" smtClean="0">
                          <a:solidFill>
                            <a:srgbClr val="6D6F71"/>
                          </a:solidFill>
                          <a:latin typeface="Cambria Math" panose="02040503050406030204" pitchFamily="18" charset="0"/>
                          <a:cs typeface="+mn-ea"/>
                        </a:rPr>
                        <m:t>𝐾</m:t>
                      </m:r>
                      <m:r>
                        <a:rPr lang="en-US" altLang="zh-CN" sz="1600" b="0" i="1" dirty="0" smtClean="0">
                          <a:solidFill>
                            <a:srgbClr val="6D6F71"/>
                          </a:solidFill>
                          <a:latin typeface="Cambria Math" panose="02040503050406030204" pitchFamily="18" charset="0"/>
                          <a:cs typeface="+mn-ea"/>
                        </a:rPr>
                        <m:t>−1)</m:t>
                      </m:r>
                    </m:oMath>
                  </m:oMathPara>
                </a14:m>
                <a:endParaRPr lang="en-US" altLang="zh-CN" sz="1600" i="1" dirty="0" smtClean="0">
                  <a:solidFill>
                    <a:srgbClr val="6D6F71"/>
                  </a:solidFill>
                  <a:latin typeface="+mj-ea"/>
                  <a:cs typeface="+mn-ea"/>
                </a:endParaRPr>
              </a:p>
              <a:p>
                <a:r>
                  <a:rPr lang="en-US" altLang="zh-CN" sz="2000" dirty="0" smtClean="0">
                    <a:solidFill>
                      <a:srgbClr val="6D6F71"/>
                    </a:solidFill>
                    <a:cs typeface="+mn-ea"/>
                  </a:rPr>
                  <a:t>Since</a:t>
                </a:r>
                <a:r>
                  <a:rPr lang="en-US" altLang="zh-CN" sz="2000" b="1" dirty="0" smtClean="0">
                    <a:solidFill>
                      <a:srgbClr val="6D6F71"/>
                    </a:solidFill>
                    <a:cs typeface="+mn-ea"/>
                  </a:rPr>
                  <a:t> </a:t>
                </a:r>
                <a14:m>
                  <m:oMath xmlns:m="http://schemas.openxmlformats.org/officeDocument/2006/math">
                    <m:r>
                      <a:rPr lang="en-US" altLang="zh-CN" sz="2000" b="1" i="1" dirty="0">
                        <a:solidFill>
                          <a:srgbClr val="6D6F71"/>
                        </a:solidFill>
                        <a:latin typeface="Cambria Math" panose="02040503050406030204" pitchFamily="18" charset="0"/>
                        <a:cs typeface="+mn-ea"/>
                      </a:rPr>
                      <m:t>𝑳</m:t>
                    </m:r>
                    <m:r>
                      <a:rPr lang="en-US" altLang="zh-CN" sz="2000" i="1" dirty="0">
                        <a:solidFill>
                          <a:srgbClr val="6D6F71"/>
                        </a:solidFill>
                        <a:latin typeface="Cambria Math" panose="02040503050406030204" pitchFamily="18" charset="0"/>
                        <a:cs typeface="+mn-ea"/>
                      </a:rPr>
                      <m:t>′</m:t>
                    </m:r>
                  </m:oMath>
                </a14:m>
                <a:r>
                  <a:rPr lang="en-US" altLang="zh-CN" sz="2000" i="1" dirty="0" smtClean="0">
                    <a:solidFill>
                      <a:srgbClr val="6D6F71"/>
                    </a:solidFill>
                    <a:latin typeface="+mj-ea"/>
                    <a:cs typeface="+mn-ea"/>
                  </a:rPr>
                  <a:t> </a:t>
                </a:r>
                <a:r>
                  <a:rPr lang="en-US" altLang="zh-CN" sz="2000" dirty="0" smtClean="0">
                    <a:solidFill>
                      <a:srgbClr val="6D6F71"/>
                    </a:solidFill>
                    <a:latin typeface="+mj-ea"/>
                    <a:cs typeface="+mn-ea"/>
                  </a:rPr>
                  <a:t>has </a:t>
                </a:r>
                <a:r>
                  <a:rPr lang="en-US" altLang="zh-CN" sz="2000" dirty="0">
                    <a:solidFill>
                      <a:schemeClr val="accent1"/>
                    </a:solidFill>
                    <a:latin typeface="+mj-ea"/>
                    <a:cs typeface="+mn-ea"/>
                  </a:rPr>
                  <a:t>type </a:t>
                </a:r>
                <a14:m>
                  <m:oMath xmlns:m="http://schemas.openxmlformats.org/officeDocument/2006/math">
                    <m:r>
                      <a:rPr lang="en-US" altLang="zh-CN" sz="2000" i="1" dirty="0">
                        <a:solidFill>
                          <a:schemeClr val="accent1"/>
                        </a:solidFill>
                        <a:latin typeface="Cambria Math" panose="02040503050406030204" pitchFamily="18" charset="0"/>
                        <a:cs typeface="+mn-ea"/>
                      </a:rPr>
                      <m:t>𝐼</m:t>
                    </m:r>
                  </m:oMath>
                </a14:m>
                <a:r>
                  <a:rPr lang="en-US" altLang="zh-CN" sz="2000" dirty="0">
                    <a:solidFill>
                      <a:schemeClr val="accent1"/>
                    </a:solidFill>
                    <a:latin typeface="+mj-ea"/>
                    <a:cs typeface="+mn-ea"/>
                  </a:rPr>
                  <a:t> </a:t>
                </a:r>
                <a:r>
                  <a:rPr lang="en-US" altLang="zh-CN" sz="2000" dirty="0" smtClean="0">
                    <a:solidFill>
                      <a:srgbClr val="6D6F71"/>
                    </a:solidFill>
                    <a:latin typeface="+mj-ea"/>
                    <a:cs typeface="+mn-ea"/>
                  </a:rPr>
                  <a:t>solution for </a:t>
                </a:r>
                <a14:m>
                  <m:oMath xmlns:m="http://schemas.openxmlformats.org/officeDocument/2006/math">
                    <m:r>
                      <a:rPr lang="en-US" altLang="zh-CN" sz="2000" i="1" dirty="0">
                        <a:solidFill>
                          <a:srgbClr val="6D6F71"/>
                        </a:solidFill>
                        <a:latin typeface="Cambria Math" panose="02040503050406030204" pitchFamily="18" charset="0"/>
                        <a:cs typeface="+mn-ea"/>
                      </a:rPr>
                      <m:t>𝐾</m:t>
                    </m:r>
                    <m:r>
                      <a:rPr lang="en-US" altLang="zh-CN" sz="2000" i="1" dirty="0">
                        <a:solidFill>
                          <a:srgbClr val="6D6F71"/>
                        </a:solidFill>
                        <a:latin typeface="Cambria Math" panose="02040503050406030204" pitchFamily="18" charset="0"/>
                        <a:cs typeface="+mn-ea"/>
                      </a:rPr>
                      <m:t>−1</m:t>
                    </m:r>
                  </m:oMath>
                </a14:m>
                <a:r>
                  <a:rPr lang="en-US" altLang="zh-CN" sz="2000" dirty="0" smtClean="0">
                    <a:solidFill>
                      <a:srgbClr val="6D6F71"/>
                    </a:solidFill>
                    <a:latin typeface="+mj-ea"/>
                    <a:cs typeface="+mn-ea"/>
                  </a:rPr>
                  <a:t> inputs, each pair </a:t>
                </a:r>
                <a14:m>
                  <m:oMath xmlns:m="http://schemas.openxmlformats.org/officeDocument/2006/math">
                    <m:r>
                      <a:rPr lang="en-US" altLang="zh-CN" sz="2000" i="1" dirty="0" smtClean="0">
                        <a:solidFill>
                          <a:srgbClr val="6D6F71"/>
                        </a:solidFill>
                        <a:latin typeface="Cambria Math" panose="02040503050406030204" pitchFamily="18" charset="0"/>
                        <a:cs typeface="+mn-ea"/>
                      </a:rPr>
                      <m:t>(</m:t>
                    </m:r>
                    <m:r>
                      <a:rPr lang="en-US" altLang="zh-CN" sz="2000" i="1" dirty="0" smtClean="0">
                        <a:solidFill>
                          <a:srgbClr val="6D6F71"/>
                        </a:solidFill>
                        <a:latin typeface="Cambria Math" panose="02040503050406030204" pitchFamily="18" charset="0"/>
                        <a:cs typeface="+mn-ea"/>
                      </a:rPr>
                      <m:t>𝑆</m:t>
                    </m:r>
                    <m:r>
                      <a:rPr lang="en-US" altLang="zh-CN" sz="2000" i="1" dirty="0" smtClean="0">
                        <a:solidFill>
                          <a:srgbClr val="6D6F71"/>
                        </a:solidFill>
                        <a:latin typeface="Cambria Math" panose="02040503050406030204" pitchFamily="18" charset="0"/>
                        <a:cs typeface="+mn-ea"/>
                      </a:rPr>
                      <m:t>, </m:t>
                    </m:r>
                    <m:r>
                      <a:rPr lang="en-US" altLang="zh-CN" sz="2000" i="1" dirty="0" smtClean="0">
                        <a:solidFill>
                          <a:srgbClr val="6D6F71"/>
                        </a:solidFill>
                        <a:latin typeface="Cambria Math" panose="02040503050406030204" pitchFamily="18" charset="0"/>
                        <a:cs typeface="+mn-ea"/>
                      </a:rPr>
                      <m:t>𝑅</m:t>
                    </m:r>
                    <m:r>
                      <a:rPr lang="en-US" altLang="zh-CN" sz="2000" i="1" dirty="0" smtClean="0">
                        <a:solidFill>
                          <a:srgbClr val="6D6F71"/>
                        </a:solidFill>
                        <a:latin typeface="Cambria Math" panose="02040503050406030204" pitchFamily="18" charset="0"/>
                        <a:cs typeface="+mn-ea"/>
                      </a:rPr>
                      <m:t>)∈</m:t>
                    </m:r>
                    <m:r>
                      <a:rPr lang="en-US" altLang="zh-CN" sz="2000" b="0" i="1" dirty="0" smtClean="0">
                        <a:solidFill>
                          <a:srgbClr val="6D6F71"/>
                        </a:solidFill>
                        <a:latin typeface="Cambria Math" panose="02040503050406030204" pitchFamily="18" charset="0"/>
                        <a:ea typeface="Cambria Math" panose="02040503050406030204" pitchFamily="18" charset="0"/>
                        <a:cs typeface="+mn-ea"/>
                      </a:rPr>
                      <m:t>𝐵</m:t>
                    </m:r>
                  </m:oMath>
                </a14:m>
                <a:r>
                  <a:rPr lang="en-US" altLang="zh-CN" sz="2000" dirty="0" smtClean="0">
                    <a:solidFill>
                      <a:srgbClr val="6D6F71"/>
                    </a:solidFill>
                    <a:latin typeface="+mj-ea"/>
                    <a:cs typeface="+mn-ea"/>
                  </a:rPr>
                  <a:t> has </a:t>
                </a:r>
                <a14:m>
                  <m:oMath xmlns:m="http://schemas.openxmlformats.org/officeDocument/2006/math">
                    <m:d>
                      <m:dPr>
                        <m:ctrlPr>
                          <a:rPr lang="en-US" altLang="zh-CN" sz="2000" i="1" dirty="0">
                            <a:solidFill>
                              <a:srgbClr val="6D6F71"/>
                            </a:solidFill>
                            <a:latin typeface="Cambria Math" panose="02040503050406030204" pitchFamily="18" charset="0"/>
                            <a:cs typeface="+mn-ea"/>
                          </a:rPr>
                        </m:ctrlPr>
                      </m:dPr>
                      <m:e>
                        <m:r>
                          <a:rPr lang="en-US" altLang="zh-CN" sz="2000" i="1" dirty="0">
                            <a:solidFill>
                              <a:srgbClr val="6D6F71"/>
                            </a:solidFill>
                            <a:latin typeface="Cambria Math" panose="02040503050406030204" pitchFamily="18" charset="0"/>
                            <a:cs typeface="+mn-ea"/>
                          </a:rPr>
                          <m:t>𝑆</m:t>
                        </m:r>
                        <m:r>
                          <a:rPr lang="en-US" altLang="zh-CN" sz="2000" i="1" dirty="0" smtClean="0">
                            <a:solidFill>
                              <a:srgbClr val="6D6F71"/>
                            </a:solidFill>
                            <a:latin typeface="Cambria Math" panose="02040503050406030204" pitchFamily="18" charset="0"/>
                            <a:ea typeface="Cambria Math" panose="02040503050406030204" pitchFamily="18" charset="0"/>
                            <a:cs typeface="+mn-ea"/>
                          </a:rPr>
                          <m:t>∪</m:t>
                        </m:r>
                        <m:d>
                          <m:dPr>
                            <m:begChr m:val="{"/>
                            <m:endChr m:val="}"/>
                            <m:ctrlPr>
                              <a:rPr lang="en-US" altLang="zh-CN" sz="2000" b="0" i="1" dirty="0" smtClean="0">
                                <a:solidFill>
                                  <a:srgbClr val="6D6F71"/>
                                </a:solidFill>
                                <a:latin typeface="Cambria Math" panose="02040503050406030204" pitchFamily="18" charset="0"/>
                                <a:ea typeface="Cambria Math" panose="02040503050406030204" pitchFamily="18" charset="0"/>
                                <a:cs typeface="+mn-ea"/>
                              </a:rPr>
                            </m:ctrlPr>
                          </m:dPr>
                          <m:e>
                            <m:r>
                              <a:rPr lang="en-US" altLang="zh-CN" sz="2000" b="0" i="1" dirty="0" smtClean="0">
                                <a:solidFill>
                                  <a:srgbClr val="6D6F71"/>
                                </a:solidFill>
                                <a:latin typeface="Cambria Math" panose="02040503050406030204" pitchFamily="18" charset="0"/>
                                <a:ea typeface="Cambria Math" panose="02040503050406030204" pitchFamily="18" charset="0"/>
                                <a:cs typeface="+mn-ea"/>
                              </a:rPr>
                              <m:t>0</m:t>
                            </m:r>
                          </m:e>
                        </m:d>
                        <m:r>
                          <a:rPr lang="en-US" altLang="zh-CN" sz="2000" i="1" dirty="0">
                            <a:solidFill>
                              <a:srgbClr val="6D6F71"/>
                            </a:solidFill>
                            <a:latin typeface="Cambria Math" panose="02040503050406030204" pitchFamily="18" charset="0"/>
                            <a:cs typeface="+mn-ea"/>
                          </a:rPr>
                          <m:t>, </m:t>
                        </m:r>
                        <m:r>
                          <a:rPr lang="en-US" altLang="zh-CN" sz="2000" i="1" dirty="0">
                            <a:solidFill>
                              <a:srgbClr val="6D6F71"/>
                            </a:solidFill>
                            <a:latin typeface="Cambria Math" panose="02040503050406030204" pitchFamily="18" charset="0"/>
                            <a:cs typeface="+mn-ea"/>
                          </a:rPr>
                          <m:t>𝑅</m:t>
                        </m:r>
                        <m:r>
                          <a:rPr lang="en-US" altLang="zh-CN" sz="2000" i="1" dirty="0" smtClean="0">
                            <a:solidFill>
                              <a:srgbClr val="6D6F71"/>
                            </a:solidFill>
                            <a:latin typeface="Cambria Math" panose="02040503050406030204" pitchFamily="18" charset="0"/>
                            <a:ea typeface="Cambria Math" panose="02040503050406030204" pitchFamily="18" charset="0"/>
                            <a:cs typeface="+mn-ea"/>
                          </a:rPr>
                          <m:t>∪</m:t>
                        </m:r>
                        <m:d>
                          <m:dPr>
                            <m:begChr m:val="{"/>
                            <m:endChr m:val="}"/>
                            <m:ctrlPr>
                              <a:rPr lang="en-US" altLang="zh-CN" sz="2000" b="0" i="1" dirty="0" smtClean="0">
                                <a:solidFill>
                                  <a:srgbClr val="6D6F71"/>
                                </a:solidFill>
                                <a:latin typeface="Cambria Math" panose="02040503050406030204" pitchFamily="18" charset="0"/>
                                <a:ea typeface="Cambria Math" panose="02040503050406030204" pitchFamily="18" charset="0"/>
                                <a:cs typeface="+mn-ea"/>
                              </a:rPr>
                            </m:ctrlPr>
                          </m:dPr>
                          <m:e>
                            <m:r>
                              <a:rPr lang="en-US" altLang="zh-CN" sz="2000" b="0" i="1" dirty="0" smtClean="0">
                                <a:solidFill>
                                  <a:srgbClr val="6D6F71"/>
                                </a:solidFill>
                                <a:latin typeface="Cambria Math" panose="02040503050406030204" pitchFamily="18" charset="0"/>
                                <a:ea typeface="Cambria Math" panose="02040503050406030204" pitchFamily="18" charset="0"/>
                                <a:cs typeface="+mn-ea"/>
                              </a:rPr>
                              <m:t>0</m:t>
                            </m:r>
                          </m:e>
                        </m:d>
                      </m:e>
                    </m:d>
                    <m:r>
                      <a:rPr lang="en-US" altLang="zh-CN" sz="2000" b="0" i="1" dirty="0" smtClean="0">
                        <a:solidFill>
                          <a:srgbClr val="6D6F71"/>
                        </a:solidFill>
                        <a:latin typeface="Cambria Math" panose="02040503050406030204" pitchFamily="18" charset="0"/>
                        <a:ea typeface="Cambria Math" panose="02040503050406030204" pitchFamily="18" charset="0"/>
                        <a:cs typeface="+mn-ea"/>
                      </a:rPr>
                      <m:t>∈</m:t>
                    </m:r>
                    <m:r>
                      <a:rPr lang="en-US" altLang="zh-CN" sz="2000" b="0" i="1" dirty="0" smtClean="0">
                        <a:solidFill>
                          <a:srgbClr val="6D6F71"/>
                        </a:solidFill>
                        <a:latin typeface="Cambria Math" panose="02040503050406030204" pitchFamily="18" charset="0"/>
                        <a:ea typeface="Cambria Math" panose="02040503050406030204" pitchFamily="18" charset="0"/>
                        <a:cs typeface="+mn-ea"/>
                      </a:rPr>
                      <m:t>𝐶</m:t>
                    </m:r>
                  </m:oMath>
                </a14:m>
                <a:r>
                  <a:rPr lang="en-US" altLang="zh-CN" sz="2000" dirty="0">
                    <a:solidFill>
                      <a:srgbClr val="6D6F71"/>
                    </a:solidFill>
                    <a:latin typeface="+mj-ea"/>
                    <a:cs typeface="+mn-ea"/>
                  </a:rPr>
                  <a:t> </a:t>
                </a:r>
                <a:r>
                  <a:rPr lang="en-US" altLang="zh-CN" sz="2000" dirty="0" smtClean="0">
                    <a:solidFill>
                      <a:srgbClr val="6D6F71"/>
                    </a:solidFill>
                    <a:latin typeface="+mj-ea"/>
                    <a:cs typeface="+mn-ea"/>
                  </a:rPr>
                  <a:t>to reconstruct </a:t>
                </a:r>
                <a:r>
                  <a:rPr lang="zh-CN" altLang="en-US" sz="2000" dirty="0">
                    <a:solidFill>
                      <a:srgbClr val="6D6F71"/>
                    </a:solidFill>
                    <a:latin typeface="+mj-ea"/>
                    <a:cs typeface="+mn-ea"/>
                  </a:rPr>
                  <a:t>𝑳</a:t>
                </a:r>
                <a:r>
                  <a:rPr lang="en-US" altLang="zh-CN" sz="2000" dirty="0">
                    <a:solidFill>
                      <a:srgbClr val="6D6F71"/>
                    </a:solidFill>
                    <a:latin typeface="+mj-ea"/>
                    <a:cs typeface="+mn-ea"/>
                  </a:rPr>
                  <a:t>′ for </a:t>
                </a:r>
                <a14:m>
                  <m:oMath xmlns:m="http://schemas.openxmlformats.org/officeDocument/2006/math">
                    <m:r>
                      <a:rPr lang="en-US" altLang="zh-CN" sz="2000" i="1" dirty="0">
                        <a:solidFill>
                          <a:srgbClr val="6D6F71"/>
                        </a:solidFill>
                        <a:latin typeface="Cambria Math" panose="02040503050406030204" pitchFamily="18" charset="0"/>
                        <a:cs typeface="+mn-ea"/>
                      </a:rPr>
                      <m:t>𝐾</m:t>
                    </m:r>
                  </m:oMath>
                </a14:m>
                <a:r>
                  <a:rPr lang="en-US" altLang="zh-CN" sz="2000" dirty="0" smtClean="0">
                    <a:solidFill>
                      <a:srgbClr val="6D6F71"/>
                    </a:solidFill>
                    <a:latin typeface="+mj-ea"/>
                    <a:cs typeface="+mn-ea"/>
                  </a:rPr>
                  <a:t> inputs.</a:t>
                </a:r>
                <a:endParaRPr lang="en-US" altLang="zh-CN" sz="2000" dirty="0">
                  <a:solidFill>
                    <a:srgbClr val="6D6F71"/>
                  </a:solidFill>
                  <a:latin typeface="+mj-ea"/>
                  <a:cs typeface="+mn-ea"/>
                </a:endParaRPr>
              </a:p>
            </p:txBody>
          </p:sp>
        </mc:Choice>
        <mc:Fallback xmlns="">
          <p:sp>
            <p:nvSpPr>
              <p:cNvPr id="51" name="TextBox 37"/>
              <p:cNvSpPr txBox="1">
                <a:spLocks noRot="1" noChangeAspect="1" noMove="1" noResize="1" noEditPoints="1" noAdjustHandles="1" noChangeArrowheads="1" noChangeShapeType="1" noTextEdit="1"/>
              </p:cNvSpPr>
              <p:nvPr/>
            </p:nvSpPr>
            <p:spPr>
              <a:xfrm>
                <a:off x="566670" y="2516099"/>
                <a:ext cx="5520743" cy="3436325"/>
              </a:xfrm>
              <a:prstGeom prst="rect">
                <a:avLst/>
              </a:prstGeom>
              <a:blipFill>
                <a:blip r:embed="rId4"/>
                <a:stretch>
                  <a:fillRect l="-1214" t="-1066" r="-1214" b="-23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060948" y="1696902"/>
                <a:ext cx="5101074" cy="646331"/>
              </a:xfrm>
              <a:prstGeom prst="rect">
                <a:avLst/>
              </a:prstGeom>
            </p:spPr>
            <p:txBody>
              <a:bodyPr wrap="square">
                <a:spAutoFit/>
              </a:bodyPr>
              <a:lstStyle/>
              <a:p>
                <a:r>
                  <a:rPr lang="en-US" altLang="zh-CN" dirty="0" smtClean="0">
                    <a:solidFill>
                      <a:srgbClr val="6D6F71"/>
                    </a:solidFill>
                    <a:latin typeface="+mj-ea"/>
                    <a:cs typeface="+mn-ea"/>
                  </a:rPr>
                  <a:t>There is a </a:t>
                </a:r>
                <a:r>
                  <a:rPr lang="en-US" altLang="zh-CN" dirty="0">
                    <a:solidFill>
                      <a:schemeClr val="accent1"/>
                    </a:solidFill>
                    <a:latin typeface="+mj-ea"/>
                    <a:cs typeface="+mn-ea"/>
                  </a:rPr>
                  <a:t>type </a:t>
                </a:r>
                <a14:m>
                  <m:oMath xmlns:m="http://schemas.openxmlformats.org/officeDocument/2006/math">
                    <m:r>
                      <a:rPr lang="en-US" altLang="zh-CN" i="1" dirty="0">
                        <a:solidFill>
                          <a:schemeClr val="accent1"/>
                        </a:solidFill>
                        <a:latin typeface="Cambria Math" panose="02040503050406030204" pitchFamily="18" charset="0"/>
                        <a:cs typeface="+mn-ea"/>
                      </a:rPr>
                      <m:t>𝐼</m:t>
                    </m:r>
                  </m:oMath>
                </a14:m>
                <a:r>
                  <a:rPr lang="en-US" altLang="zh-CN" dirty="0">
                    <a:solidFill>
                      <a:schemeClr val="accent1"/>
                    </a:solidFill>
                    <a:latin typeface="+mj-ea"/>
                    <a:cs typeface="+mn-ea"/>
                  </a:rPr>
                  <a:t> </a:t>
                </a:r>
                <a:r>
                  <a:rPr lang="en-US" altLang="zh-CN" dirty="0">
                    <a:solidFill>
                      <a:srgbClr val="6D6F71"/>
                    </a:solidFill>
                    <a:latin typeface="+mj-ea"/>
                    <a:cs typeface="+mn-ea"/>
                  </a:rPr>
                  <a:t>solution to any </a:t>
                </a:r>
                <a:r>
                  <a:rPr lang="en-US" altLang="zh-CN" dirty="0" smtClean="0">
                    <a:solidFill>
                      <a:schemeClr val="accent1"/>
                    </a:solidFill>
                    <a:latin typeface="+mj-ea"/>
                    <a:cs typeface="+mn-ea"/>
                  </a:rPr>
                  <a:t>short</a:t>
                </a:r>
                <a:r>
                  <a:rPr lang="en-US" altLang="zh-CN" dirty="0" smtClean="0">
                    <a:solidFill>
                      <a:srgbClr val="6D6F71"/>
                    </a:solidFill>
                    <a:latin typeface="+mj-ea"/>
                    <a:cs typeface="+mn-ea"/>
                  </a:rPr>
                  <a:t> request for </a:t>
                </a:r>
                <a14:m>
                  <m:oMath xmlns:m="http://schemas.openxmlformats.org/officeDocument/2006/math">
                    <m:r>
                      <a:rPr lang="en-US" altLang="zh-CN" i="1">
                        <a:solidFill>
                          <a:srgbClr val="6D6F71"/>
                        </a:solidFill>
                        <a:latin typeface="Cambria Math" panose="02040503050406030204" pitchFamily="18" charset="0"/>
                        <a:cs typeface="+mn-ea"/>
                      </a:rPr>
                      <m:t>𝐾</m:t>
                    </m:r>
                    <m:r>
                      <a:rPr lang="en-US" altLang="zh-CN" b="0" i="1" smtClean="0">
                        <a:solidFill>
                          <a:srgbClr val="6D6F71"/>
                        </a:solidFill>
                        <a:latin typeface="Cambria Math" panose="02040503050406030204" pitchFamily="18" charset="0"/>
                        <a:cs typeface="+mn-ea"/>
                      </a:rPr>
                      <m:t>≥</m:t>
                    </m:r>
                    <m:r>
                      <a:rPr lang="en-US" altLang="zh-CN" i="1">
                        <a:solidFill>
                          <a:srgbClr val="6D6F71"/>
                        </a:solidFill>
                        <a:latin typeface="Cambria Math" panose="02040503050406030204" pitchFamily="18" charset="0"/>
                        <a:cs typeface="+mn-ea"/>
                      </a:rPr>
                      <m:t>8</m:t>
                    </m:r>
                  </m:oMath>
                </a14:m>
                <a:r>
                  <a:rPr lang="en-US" altLang="zh-CN" dirty="0">
                    <a:solidFill>
                      <a:srgbClr val="6D6F71"/>
                    </a:solidFill>
                    <a:latin typeface="+mj-ea"/>
                    <a:cs typeface="+mn-ea"/>
                  </a:rPr>
                  <a:t>. </a:t>
                </a:r>
                <a:endParaRPr lang="zh-CN" altLang="en-US" dirty="0">
                  <a:solidFill>
                    <a:srgbClr val="6D6F71"/>
                  </a:solidFill>
                  <a:latin typeface="+mj-ea"/>
                  <a:cs typeface="+mn-ea"/>
                </a:endParaRPr>
              </a:p>
            </p:txBody>
          </p:sp>
        </mc:Choice>
        <mc:Fallback xmlns="">
          <p:sp>
            <p:nvSpPr>
              <p:cNvPr id="14" name="Rectangle 13"/>
              <p:cNvSpPr>
                <a:spLocks noRot="1" noChangeAspect="1" noMove="1" noResize="1" noEditPoints="1" noAdjustHandles="1" noChangeArrowheads="1" noChangeShapeType="1" noTextEdit="1"/>
              </p:cNvSpPr>
              <p:nvPr/>
            </p:nvSpPr>
            <p:spPr>
              <a:xfrm>
                <a:off x="1060948" y="1696902"/>
                <a:ext cx="5101074" cy="646331"/>
              </a:xfrm>
              <a:prstGeom prst="rect">
                <a:avLst/>
              </a:prstGeom>
              <a:blipFill>
                <a:blip r:embed="rId5"/>
                <a:stretch>
                  <a:fillRect l="-956"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37"/>
              <p:cNvSpPr txBox="1"/>
              <p:nvPr/>
            </p:nvSpPr>
            <p:spPr>
              <a:xfrm>
                <a:off x="6259132" y="1524036"/>
                <a:ext cx="5404833" cy="1325235"/>
              </a:xfrm>
              <a:prstGeom prst="rect">
                <a:avLst/>
              </a:prstGeom>
              <a:noFill/>
            </p:spPr>
            <p:txBody>
              <a:bodyPr wrap="square" rtlCol="0">
                <a:spAutoFit/>
              </a:bodyPr>
              <a:lstStyle/>
              <a:p>
                <a:r>
                  <a:rPr lang="en-US" altLang="zh-CN" sz="2000" dirty="0" smtClean="0">
                    <a:solidFill>
                      <a:srgbClr val="6D6F71"/>
                    </a:solidFill>
                    <a:latin typeface="+mj-ea"/>
                    <a:ea typeface="+mj-ea"/>
                    <a:cs typeface="+mn-ea"/>
                  </a:rPr>
                  <a:t>Since</a:t>
                </a:r>
                <a:r>
                  <a:rPr lang="en-US" altLang="zh-CN" sz="2000" b="1" dirty="0">
                    <a:solidFill>
                      <a:srgbClr val="6D6F71"/>
                    </a:solidFill>
                    <a:cs typeface="+mn-ea"/>
                  </a:rPr>
                  <a:t> </a:t>
                </a:r>
                <a14:m>
                  <m:oMath xmlns:m="http://schemas.openxmlformats.org/officeDocument/2006/math">
                    <m:sSup>
                      <m:sSupPr>
                        <m:ctrlPr>
                          <a:rPr lang="en-US" altLang="zh-CN" sz="2000" b="1" i="1" dirty="0">
                            <a:solidFill>
                              <a:srgbClr val="6D6F71"/>
                            </a:solidFill>
                            <a:latin typeface="Cambria Math" panose="02040503050406030204" pitchFamily="18" charset="0"/>
                            <a:cs typeface="+mn-ea"/>
                          </a:rPr>
                        </m:ctrlPr>
                      </m:sSupPr>
                      <m:e>
                        <m:r>
                          <a:rPr lang="en-US" altLang="zh-CN" sz="2000" b="1" i="1" dirty="0">
                            <a:solidFill>
                              <a:srgbClr val="6D6F71"/>
                            </a:solidFill>
                            <a:latin typeface="Cambria Math" panose="02040503050406030204" pitchFamily="18" charset="0"/>
                            <a:cs typeface="+mn-ea"/>
                          </a:rPr>
                          <m:t>𝑳</m:t>
                        </m:r>
                      </m:e>
                      <m:sup>
                        <m:r>
                          <a:rPr lang="en-US" altLang="zh-CN" sz="2000" b="1" i="1" dirty="0">
                            <a:solidFill>
                              <a:srgbClr val="6D6F71"/>
                            </a:solidFill>
                            <a:latin typeface="Cambria Math" panose="02040503050406030204" pitchFamily="18" charset="0"/>
                            <a:cs typeface="+mn-ea"/>
                          </a:rPr>
                          <m:t>′</m:t>
                        </m:r>
                      </m:sup>
                    </m:sSup>
                  </m:oMath>
                </a14:m>
                <a:r>
                  <a:rPr lang="en-US" altLang="zh-CN" sz="2000" dirty="0" smtClean="0">
                    <a:solidFill>
                      <a:srgbClr val="6D6F71"/>
                    </a:solidFill>
                    <a:latin typeface="+mj-ea"/>
                    <a:ea typeface="+mj-ea"/>
                    <a:cs typeface="+mn-ea"/>
                  </a:rPr>
                  <a:t> can be solved in two groups, </a:t>
                </a:r>
                <a14:m>
                  <m:oMath xmlns:m="http://schemas.openxmlformats.org/officeDocument/2006/math">
                    <m:r>
                      <a:rPr lang="en-US" altLang="zh-CN" sz="2000" i="1" dirty="0">
                        <a:solidFill>
                          <a:srgbClr val="6D6F71"/>
                        </a:solidFill>
                        <a:latin typeface="Cambria Math" panose="02040503050406030204" pitchFamily="18" charset="0"/>
                        <a:ea typeface="Cambria Math" panose="02040503050406030204" pitchFamily="18" charset="0"/>
                        <a:cs typeface="+mn-ea"/>
                      </a:rPr>
                      <m:t>𝐵</m:t>
                    </m:r>
                    <m:r>
                      <a:rPr lang="en-US" altLang="zh-CN" sz="2000" i="1" dirty="0">
                        <a:solidFill>
                          <a:srgbClr val="6D6F71"/>
                        </a:solidFill>
                        <a:latin typeface="Cambria Math" panose="02040503050406030204" pitchFamily="18" charset="0"/>
                        <a:ea typeface="Cambria Math" panose="02040503050406030204" pitchFamily="18" charset="0"/>
                        <a:cs typeface="+mn-ea"/>
                      </a:rPr>
                      <m:t> ∈</m:t>
                    </m:r>
                    <m:sSub>
                      <m:sSubPr>
                        <m:ctrlPr>
                          <a:rPr lang="en-US" altLang="zh-CN" sz="2000" i="1" smtClean="0">
                            <a:solidFill>
                              <a:srgbClr val="6D6F71"/>
                            </a:solidFill>
                            <a:latin typeface="Cambria Math" panose="02040503050406030204" pitchFamily="18" charset="0"/>
                            <a:ea typeface="+mj-ea"/>
                            <a:cs typeface="+mn-ea"/>
                          </a:rPr>
                        </m:ctrlPr>
                      </m:sSubPr>
                      <m:e>
                        <m:r>
                          <a:rPr lang="en-US" altLang="zh-CN" sz="2000" b="0" i="1" smtClean="0">
                            <a:solidFill>
                              <a:srgbClr val="6D6F71"/>
                            </a:solidFill>
                            <a:latin typeface="Cambria Math" panose="02040503050406030204" pitchFamily="18" charset="0"/>
                            <a:ea typeface="+mj-ea"/>
                            <a:cs typeface="+mn-ea"/>
                          </a:rPr>
                          <m:t>𝐴</m:t>
                        </m:r>
                      </m:e>
                      <m:sub>
                        <m:r>
                          <a:rPr lang="en-US" altLang="zh-CN" sz="2000" b="0" i="1" smtClean="0">
                            <a:solidFill>
                              <a:srgbClr val="6D6F71"/>
                            </a:solidFill>
                            <a:latin typeface="Cambria Math" panose="02040503050406030204" pitchFamily="18" charset="0"/>
                            <a:ea typeface="+mj-ea"/>
                            <a:cs typeface="+mn-ea"/>
                          </a:rPr>
                          <m:t>0</m:t>
                        </m:r>
                      </m:sub>
                    </m:sSub>
                  </m:oMath>
                </a14:m>
                <a:r>
                  <a:rPr lang="en-US" altLang="zh-CN" sz="2000" dirty="0" smtClean="0">
                    <a:solidFill>
                      <a:srgbClr val="6D6F71"/>
                    </a:solidFill>
                    <a:latin typeface="+mj-ea"/>
                    <a:ea typeface="+mj-ea"/>
                    <a:cs typeface="+mn-ea"/>
                  </a:rPr>
                  <a:t> and </a:t>
                </a:r>
                <a14:m>
                  <m:oMath xmlns:m="http://schemas.openxmlformats.org/officeDocument/2006/math">
                    <m:r>
                      <a:rPr lang="en-US" altLang="zh-CN" sz="2000" b="0" i="1" smtClean="0">
                        <a:solidFill>
                          <a:srgbClr val="6D6F71"/>
                        </a:solidFill>
                        <a:latin typeface="Cambria Math" panose="02040503050406030204" pitchFamily="18" charset="0"/>
                        <a:cs typeface="+mn-ea"/>
                      </a:rPr>
                      <m:t>𝐶</m:t>
                    </m:r>
                    <m:r>
                      <a:rPr lang="en-US" altLang="zh-CN" sz="2000" b="0" i="1" smtClean="0">
                        <a:solidFill>
                          <a:srgbClr val="6D6F71"/>
                        </a:solidFill>
                        <a:latin typeface="Cambria Math" panose="02040503050406030204" pitchFamily="18" charset="0"/>
                        <a:ea typeface="Cambria Math" panose="02040503050406030204" pitchFamily="18" charset="0"/>
                        <a:cs typeface="+mn-ea"/>
                      </a:rPr>
                      <m:t>∈</m:t>
                    </m:r>
                    <m:acc>
                      <m:accPr>
                        <m:chr m:val="̅"/>
                        <m:ctrlPr>
                          <a:rPr lang="en-US" altLang="zh-CN" sz="2000" i="1" smtClean="0">
                            <a:solidFill>
                              <a:srgbClr val="6D6F71"/>
                            </a:solidFill>
                            <a:latin typeface="Cambria Math" panose="02040503050406030204" pitchFamily="18" charset="0"/>
                            <a:cs typeface="+mn-ea"/>
                          </a:rPr>
                        </m:ctrlPr>
                      </m:accPr>
                      <m:e>
                        <m:sSub>
                          <m:sSubPr>
                            <m:ctrlPr>
                              <a:rPr lang="en-US" altLang="zh-CN" sz="2000" i="1">
                                <a:solidFill>
                                  <a:srgbClr val="6D6F71"/>
                                </a:solidFill>
                                <a:latin typeface="Cambria Math" panose="02040503050406030204" pitchFamily="18" charset="0"/>
                                <a:cs typeface="+mn-ea"/>
                              </a:rPr>
                            </m:ctrlPr>
                          </m:sSubPr>
                          <m:e>
                            <m:r>
                              <a:rPr lang="en-US" altLang="zh-CN" sz="2000" i="1">
                                <a:solidFill>
                                  <a:srgbClr val="6D6F71"/>
                                </a:solidFill>
                                <a:latin typeface="Cambria Math" panose="02040503050406030204" pitchFamily="18" charset="0"/>
                                <a:cs typeface="+mn-ea"/>
                              </a:rPr>
                              <m:t>𝐴</m:t>
                            </m:r>
                          </m:e>
                          <m:sub>
                            <m:r>
                              <a:rPr lang="en-US" altLang="zh-CN" sz="2000" i="1">
                                <a:solidFill>
                                  <a:srgbClr val="6D6F71"/>
                                </a:solidFill>
                                <a:latin typeface="Cambria Math" panose="02040503050406030204" pitchFamily="18" charset="0"/>
                                <a:cs typeface="+mn-ea"/>
                              </a:rPr>
                              <m:t>0</m:t>
                            </m:r>
                          </m:sub>
                        </m:sSub>
                      </m:e>
                    </m:acc>
                  </m:oMath>
                </a14:m>
                <a:r>
                  <a:rPr lang="en-US" altLang="zh-CN" sz="2000" dirty="0" smtClean="0">
                    <a:solidFill>
                      <a:srgbClr val="6D6F71"/>
                    </a:solidFill>
                    <a:latin typeface="+mj-ea"/>
                    <a:ea typeface="+mj-ea"/>
                    <a:cs typeface="+mn-ea"/>
                  </a:rPr>
                  <a:t>. </a:t>
                </a:r>
              </a:p>
              <a:p>
                <a:r>
                  <a:rPr lang="en-US" altLang="zh-CN" sz="2000" dirty="0" smtClean="0">
                    <a:solidFill>
                      <a:srgbClr val="6D6F71"/>
                    </a:solidFill>
                    <a:latin typeface="+mj-ea"/>
                    <a:ea typeface="+mj-ea"/>
                    <a:cs typeface="+mn-ea"/>
                  </a:rPr>
                  <a:t>If we pick one element </a:t>
                </a:r>
                <a14:m>
                  <m:oMath xmlns:m="http://schemas.openxmlformats.org/officeDocument/2006/math">
                    <m:r>
                      <a:rPr lang="en-US" altLang="zh-CN" sz="2000" i="1" dirty="0" smtClean="0">
                        <a:solidFill>
                          <a:srgbClr val="6D6F71"/>
                        </a:solidFill>
                        <a:latin typeface="Cambria Math" panose="02040503050406030204" pitchFamily="18" charset="0"/>
                        <a:ea typeface="+mj-ea"/>
                        <a:cs typeface="+mn-ea"/>
                      </a:rPr>
                      <m:t>𝑆</m:t>
                    </m:r>
                    <m:r>
                      <a:rPr lang="en-US" altLang="zh-CN" sz="2000" i="1" dirty="0" smtClean="0">
                        <a:solidFill>
                          <a:srgbClr val="6D6F71"/>
                        </a:solidFill>
                        <a:latin typeface="Cambria Math" panose="02040503050406030204" pitchFamily="18" charset="0"/>
                        <a:ea typeface="Cambria Math" panose="02040503050406030204" pitchFamily="18" charset="0"/>
                        <a:cs typeface="+mn-ea"/>
                      </a:rPr>
                      <m:t>∈</m:t>
                    </m:r>
                    <m:sSub>
                      <m:sSubPr>
                        <m:ctrlPr>
                          <a:rPr lang="en-US" altLang="zh-CN" sz="2000" i="1">
                            <a:solidFill>
                              <a:srgbClr val="6D6F71"/>
                            </a:solidFill>
                            <a:latin typeface="Cambria Math" panose="02040503050406030204" pitchFamily="18" charset="0"/>
                            <a:cs typeface="+mn-ea"/>
                          </a:rPr>
                        </m:ctrlPr>
                      </m:sSubPr>
                      <m:e>
                        <m:r>
                          <a:rPr lang="en-US" altLang="zh-CN" sz="2000" i="1">
                            <a:solidFill>
                              <a:srgbClr val="6D6F71"/>
                            </a:solidFill>
                            <a:latin typeface="Cambria Math" panose="02040503050406030204" pitchFamily="18" charset="0"/>
                            <a:cs typeface="+mn-ea"/>
                          </a:rPr>
                          <m:t>𝐴</m:t>
                        </m:r>
                      </m:e>
                      <m:sub>
                        <m:r>
                          <a:rPr lang="en-US" altLang="zh-CN" sz="2000" i="1">
                            <a:solidFill>
                              <a:srgbClr val="6D6F71"/>
                            </a:solidFill>
                            <a:latin typeface="Cambria Math" panose="02040503050406030204" pitchFamily="18" charset="0"/>
                            <a:cs typeface="+mn-ea"/>
                          </a:rPr>
                          <m:t>0</m:t>
                        </m:r>
                      </m:sub>
                    </m:sSub>
                    <m:r>
                      <a:rPr lang="en-US" altLang="zh-CN" sz="2000" i="1" dirty="0" smtClean="0">
                        <a:solidFill>
                          <a:srgbClr val="6D6F71"/>
                        </a:solidFill>
                        <a:latin typeface="Cambria Math" panose="02040503050406030204" pitchFamily="18" charset="0"/>
                        <a:ea typeface="+mj-ea"/>
                        <a:cs typeface="+mn-ea"/>
                      </a:rPr>
                      <m:t>/</m:t>
                    </m:r>
                    <m:r>
                      <a:rPr lang="en-US" altLang="zh-CN" sz="2000" i="1" dirty="0" smtClean="0">
                        <a:solidFill>
                          <a:srgbClr val="6D6F71"/>
                        </a:solidFill>
                        <a:latin typeface="Cambria Math" panose="02040503050406030204" pitchFamily="18" charset="0"/>
                        <a:ea typeface="+mj-ea"/>
                        <a:cs typeface="+mn-ea"/>
                      </a:rPr>
                      <m:t>𝐵</m:t>
                    </m:r>
                  </m:oMath>
                </a14:m>
                <a:r>
                  <a:rPr lang="en-US" altLang="zh-CN" sz="2000" dirty="0" smtClean="0">
                    <a:solidFill>
                      <a:srgbClr val="6D6F71"/>
                    </a:solidFill>
                    <a:latin typeface="+mj-ea"/>
                    <a:ea typeface="+mj-ea"/>
                    <a:cs typeface="+mn-ea"/>
                  </a:rPr>
                  <a:t>, then </a:t>
                </a:r>
                <a14:m>
                  <m:oMath xmlns:m="http://schemas.openxmlformats.org/officeDocument/2006/math">
                    <m:r>
                      <a:rPr lang="en-US" altLang="zh-CN" sz="2000" i="1" dirty="0">
                        <a:solidFill>
                          <a:srgbClr val="6D6F71"/>
                        </a:solidFill>
                        <a:latin typeface="Cambria Math" panose="02040503050406030204" pitchFamily="18" charset="0"/>
                        <a:cs typeface="+mn-ea"/>
                      </a:rPr>
                      <m:t>𝑆</m:t>
                    </m:r>
                    <m:r>
                      <a:rPr lang="en-US" altLang="zh-CN" sz="2000" b="0" i="1" dirty="0" smtClean="0">
                        <a:solidFill>
                          <a:srgbClr val="6D6F71"/>
                        </a:solidFill>
                        <a:latin typeface="Cambria Math" panose="02040503050406030204" pitchFamily="18" charset="0"/>
                        <a:cs typeface="+mn-ea"/>
                      </a:rPr>
                      <m:t>/{0}</m:t>
                    </m:r>
                    <m:r>
                      <a:rPr lang="en-US" altLang="zh-CN" sz="2000" i="1" dirty="0">
                        <a:solidFill>
                          <a:srgbClr val="6D6F71"/>
                        </a:solidFill>
                        <a:latin typeface="Cambria Math" panose="02040503050406030204" pitchFamily="18" charset="0"/>
                        <a:ea typeface="Cambria Math" panose="02040503050406030204" pitchFamily="18" charset="0"/>
                        <a:cs typeface="+mn-ea"/>
                      </a:rPr>
                      <m:t>∈</m:t>
                    </m:r>
                    <m:acc>
                      <m:accPr>
                        <m:chr m:val="̅"/>
                        <m:ctrlPr>
                          <a:rPr lang="en-US" altLang="zh-CN" sz="2000" i="1">
                            <a:solidFill>
                              <a:srgbClr val="6D6F71"/>
                            </a:solidFill>
                            <a:latin typeface="Cambria Math" panose="02040503050406030204" pitchFamily="18" charset="0"/>
                            <a:cs typeface="+mn-ea"/>
                          </a:rPr>
                        </m:ctrlPr>
                      </m:accPr>
                      <m:e>
                        <m:sSub>
                          <m:sSubPr>
                            <m:ctrlPr>
                              <a:rPr lang="en-US" altLang="zh-CN" sz="2000" i="1">
                                <a:solidFill>
                                  <a:srgbClr val="6D6F71"/>
                                </a:solidFill>
                                <a:latin typeface="Cambria Math" panose="02040503050406030204" pitchFamily="18" charset="0"/>
                                <a:cs typeface="+mn-ea"/>
                              </a:rPr>
                            </m:ctrlPr>
                          </m:sSubPr>
                          <m:e>
                            <m:r>
                              <a:rPr lang="en-US" altLang="zh-CN" sz="2000" i="1">
                                <a:solidFill>
                                  <a:srgbClr val="6D6F71"/>
                                </a:solidFill>
                                <a:latin typeface="Cambria Math" panose="02040503050406030204" pitchFamily="18" charset="0"/>
                                <a:cs typeface="+mn-ea"/>
                              </a:rPr>
                              <m:t>𝐴</m:t>
                            </m:r>
                          </m:e>
                          <m:sub>
                            <m:r>
                              <a:rPr lang="en-US" altLang="zh-CN" sz="2000" i="1">
                                <a:solidFill>
                                  <a:srgbClr val="6D6F71"/>
                                </a:solidFill>
                                <a:latin typeface="Cambria Math" panose="02040503050406030204" pitchFamily="18" charset="0"/>
                                <a:cs typeface="+mn-ea"/>
                              </a:rPr>
                              <m:t>0</m:t>
                            </m:r>
                          </m:sub>
                        </m:sSub>
                      </m:e>
                    </m:acc>
                    <m:r>
                      <a:rPr lang="en-US" altLang="zh-CN" sz="2000" i="1" dirty="0">
                        <a:solidFill>
                          <a:srgbClr val="6D6F71"/>
                        </a:solidFill>
                        <a:latin typeface="Cambria Math" panose="02040503050406030204" pitchFamily="18" charset="0"/>
                        <a:cs typeface="+mn-ea"/>
                      </a:rPr>
                      <m:t>/</m:t>
                    </m:r>
                    <m:r>
                      <a:rPr lang="en-US" altLang="zh-CN" sz="2000" b="0" i="1" dirty="0" smtClean="0">
                        <a:solidFill>
                          <a:srgbClr val="6D6F71"/>
                        </a:solidFill>
                        <a:latin typeface="Cambria Math" panose="02040503050406030204" pitchFamily="18" charset="0"/>
                        <a:cs typeface="+mn-ea"/>
                      </a:rPr>
                      <m:t>𝐶</m:t>
                    </m:r>
                  </m:oMath>
                </a14:m>
                <a:r>
                  <a:rPr lang="en-US" altLang="zh-CN" sz="2000" dirty="0" smtClean="0">
                    <a:solidFill>
                      <a:srgbClr val="6D6F71"/>
                    </a:solidFill>
                    <a:latin typeface="+mj-ea"/>
                    <a:ea typeface="+mj-ea"/>
                    <a:cs typeface="+mn-ea"/>
                  </a:rPr>
                  <a:t>. They can reconstruct </a:t>
                </a:r>
                <a14:m>
                  <m:oMath xmlns:m="http://schemas.openxmlformats.org/officeDocument/2006/math">
                    <m:r>
                      <a:rPr lang="en-US" altLang="zh-CN" sz="2000" i="1" dirty="0">
                        <a:solidFill>
                          <a:srgbClr val="6D6F71"/>
                        </a:solidFill>
                        <a:latin typeface="Cambria Math" panose="02040503050406030204" pitchFamily="18" charset="0"/>
                        <a:cs typeface="+mn-ea"/>
                      </a:rPr>
                      <m:t>{0}</m:t>
                    </m:r>
                  </m:oMath>
                </a14:m>
                <a:r>
                  <a:rPr lang="en-US" altLang="zh-CN" sz="2000" dirty="0" smtClean="0">
                    <a:solidFill>
                      <a:srgbClr val="6D6F71"/>
                    </a:solidFill>
                    <a:latin typeface="+mj-ea"/>
                    <a:ea typeface="+mj-ea"/>
                    <a:cs typeface="+mn-ea"/>
                  </a:rPr>
                  <a:t>.</a:t>
                </a:r>
              </a:p>
            </p:txBody>
          </p:sp>
        </mc:Choice>
        <mc:Fallback xmlns="">
          <p:sp>
            <p:nvSpPr>
              <p:cNvPr id="15" name="TextBox 37"/>
              <p:cNvSpPr txBox="1">
                <a:spLocks noRot="1" noChangeAspect="1" noMove="1" noResize="1" noEditPoints="1" noAdjustHandles="1" noChangeArrowheads="1" noChangeShapeType="1" noTextEdit="1"/>
              </p:cNvSpPr>
              <p:nvPr/>
            </p:nvSpPr>
            <p:spPr>
              <a:xfrm>
                <a:off x="6259132" y="1524036"/>
                <a:ext cx="5404833" cy="1325235"/>
              </a:xfrm>
              <a:prstGeom prst="rect">
                <a:avLst/>
              </a:prstGeom>
              <a:blipFill>
                <a:blip r:embed="rId6"/>
                <a:stretch>
                  <a:fillRect l="-1242" t="-2304" b="-7373"/>
                </a:stretch>
              </a:blipFill>
            </p:spPr>
            <p:txBody>
              <a:bodyPr/>
              <a:lstStyle/>
              <a:p>
                <a:r>
                  <a:rPr lang="en-US">
                    <a:noFill/>
                  </a:rPr>
                  <a:t> </a:t>
                </a:r>
              </a:p>
            </p:txBody>
          </p:sp>
        </mc:Fallback>
      </mc:AlternateContent>
      <p:cxnSp>
        <p:nvCxnSpPr>
          <p:cNvPr id="7" name="Straight Connector 6"/>
          <p:cNvCxnSpPr/>
          <p:nvPr/>
        </p:nvCxnSpPr>
        <p:spPr bwMode="auto">
          <a:xfrm>
            <a:off x="7856114" y="3620369"/>
            <a:ext cx="106465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p:cNvCxnSpPr/>
          <p:nvPr/>
        </p:nvCxnSpPr>
        <p:spPr bwMode="auto">
          <a:xfrm>
            <a:off x="7856114" y="3620369"/>
            <a:ext cx="0" cy="95303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bwMode="auto">
          <a:xfrm>
            <a:off x="8914329" y="3620369"/>
            <a:ext cx="0" cy="953036"/>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bwMode="auto">
          <a:xfrm>
            <a:off x="7856114" y="4573405"/>
            <a:ext cx="105821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bwMode="auto">
          <a:xfrm>
            <a:off x="8315460" y="3279079"/>
            <a:ext cx="106465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bwMode="auto">
          <a:xfrm>
            <a:off x="9380114" y="3285518"/>
            <a:ext cx="0" cy="953036"/>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bwMode="auto">
          <a:xfrm flipV="1">
            <a:off x="7856114" y="3285518"/>
            <a:ext cx="459346" cy="334851"/>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7" name="Straight Connector 26"/>
          <p:cNvCxnSpPr/>
          <p:nvPr/>
        </p:nvCxnSpPr>
        <p:spPr bwMode="auto">
          <a:xfrm flipV="1">
            <a:off x="8920768" y="3285518"/>
            <a:ext cx="459346" cy="334851"/>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8" name="Straight Connector 27"/>
          <p:cNvCxnSpPr/>
          <p:nvPr/>
        </p:nvCxnSpPr>
        <p:spPr bwMode="auto">
          <a:xfrm flipV="1">
            <a:off x="8907891" y="4238554"/>
            <a:ext cx="459346" cy="334851"/>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bwMode="auto">
          <a:xfrm flipV="1">
            <a:off x="7847530" y="4238554"/>
            <a:ext cx="459346" cy="334851"/>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 name="Straight Connector 30"/>
          <p:cNvCxnSpPr/>
          <p:nvPr/>
        </p:nvCxnSpPr>
        <p:spPr bwMode="auto">
          <a:xfrm>
            <a:off x="8306876" y="4234261"/>
            <a:ext cx="106465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bwMode="auto">
          <a:xfrm>
            <a:off x="8315460" y="3281225"/>
            <a:ext cx="0" cy="95303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3" name="Rectangle 32"/>
          <p:cNvSpPr/>
          <p:nvPr/>
        </p:nvSpPr>
        <p:spPr>
          <a:xfrm>
            <a:off x="8728151" y="4558311"/>
            <a:ext cx="466794" cy="369332"/>
          </a:xfrm>
          <a:prstGeom prst="rect">
            <a:avLst/>
          </a:prstGeom>
        </p:spPr>
        <p:txBody>
          <a:bodyPr wrap="none">
            <a:spAutoFit/>
          </a:bodyPr>
          <a:lstStyle/>
          <a:p>
            <a:pPr algn="ctr"/>
            <a:r>
              <a:rPr lang="en-US" dirty="0">
                <a:solidFill>
                  <a:schemeClr val="accent1"/>
                </a:solidFill>
              </a:rPr>
              <a:t>{0}</a:t>
            </a:r>
          </a:p>
        </p:txBody>
      </p:sp>
      <p:sp>
        <p:nvSpPr>
          <p:cNvPr id="34" name="Rectangle 33"/>
          <p:cNvSpPr/>
          <p:nvPr/>
        </p:nvSpPr>
        <p:spPr>
          <a:xfrm>
            <a:off x="7398345" y="3389863"/>
            <a:ext cx="466794"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{1}</a:t>
            </a:r>
          </a:p>
        </p:txBody>
      </p:sp>
      <p:sp>
        <p:nvSpPr>
          <p:cNvPr id="36" name="Rectangle 35"/>
          <p:cNvSpPr/>
          <p:nvPr/>
        </p:nvSpPr>
        <p:spPr>
          <a:xfrm>
            <a:off x="7903974" y="3972401"/>
            <a:ext cx="466794"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{2}</a:t>
            </a:r>
          </a:p>
        </p:txBody>
      </p:sp>
      <p:sp>
        <p:nvSpPr>
          <p:cNvPr id="37" name="Rectangle 36"/>
          <p:cNvSpPr/>
          <p:nvPr/>
        </p:nvSpPr>
        <p:spPr>
          <a:xfrm>
            <a:off x="8961548" y="2892713"/>
            <a:ext cx="85151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{0,1,2}</a:t>
            </a:r>
          </a:p>
        </p:txBody>
      </p:sp>
      <p:sp>
        <p:nvSpPr>
          <p:cNvPr id="38" name="Rectangle 37"/>
          <p:cNvSpPr/>
          <p:nvPr/>
        </p:nvSpPr>
        <p:spPr>
          <a:xfrm>
            <a:off x="8609422" y="3603069"/>
            <a:ext cx="65915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{0,1}</a:t>
            </a:r>
          </a:p>
        </p:txBody>
      </p:sp>
      <p:sp>
        <p:nvSpPr>
          <p:cNvPr id="39" name="Rectangle 38"/>
          <p:cNvSpPr/>
          <p:nvPr/>
        </p:nvSpPr>
        <p:spPr>
          <a:xfrm>
            <a:off x="9373675" y="4036647"/>
            <a:ext cx="65915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{0,2}</a:t>
            </a:r>
          </a:p>
        </p:txBody>
      </p:sp>
      <p:sp>
        <p:nvSpPr>
          <p:cNvPr id="40" name="Rectangle 39"/>
          <p:cNvSpPr/>
          <p:nvPr/>
        </p:nvSpPr>
        <p:spPr>
          <a:xfrm>
            <a:off x="7973642" y="2901098"/>
            <a:ext cx="659155" cy="369332"/>
          </a:xfrm>
          <a:prstGeom prst="rect">
            <a:avLst/>
          </a:prstGeom>
        </p:spPr>
        <p:txBody>
          <a:bodyPr wrap="none">
            <a:spAutoFit/>
          </a:bodyPr>
          <a:lstStyle/>
          <a:p>
            <a:pPr lvl="0" algn="ctr" eaLnBrk="1" fontAlgn="auto" hangingPunct="1">
              <a:spcBef>
                <a:spcPts val="0"/>
              </a:spcBef>
              <a:spcAft>
                <a:spcPts val="0"/>
              </a:spcAft>
              <a:defRPr/>
            </a:pPr>
            <a:r>
              <a:rPr lang="en-US" dirty="0">
                <a:solidFill>
                  <a:schemeClr val="accent1"/>
                </a:solidFill>
              </a:rPr>
              <a:t>{1,2}</a:t>
            </a:r>
          </a:p>
        </p:txBody>
      </p:sp>
      <mc:AlternateContent xmlns:mc="http://schemas.openxmlformats.org/markup-compatibility/2006" xmlns:a14="http://schemas.microsoft.com/office/drawing/2010/main">
        <mc:Choice Requires="a14">
          <p:sp>
            <p:nvSpPr>
              <p:cNvPr id="41" name="Rectangle 40"/>
              <p:cNvSpPr/>
              <p:nvPr/>
            </p:nvSpPr>
            <p:spPr>
              <a:xfrm>
                <a:off x="7390330" y="4558311"/>
                <a:ext cx="482824" cy="369332"/>
              </a:xfrm>
              <a:prstGeom prst="rect">
                <a:avLst/>
              </a:prstGeom>
            </p:spPr>
            <p:txBody>
              <a:bodyPr wrap="none">
                <a:spAutoFit/>
              </a:bodyPr>
              <a:lstStyle/>
              <a:p>
                <a:pPr algn="ctr"/>
                <a:r>
                  <a:rPr lang="en-US" dirty="0" smtClean="0">
                    <a:solidFill>
                      <a:schemeClr val="accent1"/>
                    </a:solidFill>
                  </a:rPr>
                  <a:t>{</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m:t>
                    </m:r>
                  </m:oMath>
                </a14:m>
                <a:r>
                  <a:rPr lang="en-US" dirty="0" smtClean="0">
                    <a:solidFill>
                      <a:schemeClr val="accent1"/>
                    </a:solidFill>
                  </a:rPr>
                  <a:t>}</a:t>
                </a:r>
                <a:endParaRPr lang="en-US" dirty="0">
                  <a:solidFill>
                    <a:schemeClr val="accent1"/>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7390330" y="4558311"/>
                <a:ext cx="482824" cy="369332"/>
              </a:xfrm>
              <a:prstGeom prst="rect">
                <a:avLst/>
              </a:prstGeom>
              <a:blipFill>
                <a:blip r:embed="rId7"/>
                <a:stretch>
                  <a:fillRect l="-10000" t="-10000" r="-10000" b="-26667"/>
                </a:stretch>
              </a:blipFill>
            </p:spPr>
            <p:txBody>
              <a:bodyPr/>
              <a:lstStyle/>
              <a:p>
                <a:r>
                  <a:rPr lang="en-US">
                    <a:noFill/>
                  </a:rPr>
                  <a:t> </a:t>
                </a:r>
              </a:p>
            </p:txBody>
          </p:sp>
        </mc:Fallback>
      </mc:AlternateContent>
      <p:sp>
        <p:nvSpPr>
          <p:cNvPr id="45" name="TextBox 37"/>
          <p:cNvSpPr txBox="1"/>
          <p:nvPr/>
        </p:nvSpPr>
        <p:spPr>
          <a:xfrm>
            <a:off x="6259132" y="2934030"/>
            <a:ext cx="1485364"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Example:</a:t>
            </a:r>
          </a:p>
        </p:txBody>
      </p:sp>
      <mc:AlternateContent xmlns:mc="http://schemas.openxmlformats.org/markup-compatibility/2006" xmlns:a14="http://schemas.microsoft.com/office/drawing/2010/main">
        <mc:Choice Requires="a14">
          <p:sp>
            <p:nvSpPr>
              <p:cNvPr id="44" name="Rectangle 43"/>
              <p:cNvSpPr/>
              <p:nvPr/>
            </p:nvSpPr>
            <p:spPr>
              <a:xfrm>
                <a:off x="6259861" y="4942737"/>
                <a:ext cx="5329472" cy="1508105"/>
              </a:xfrm>
              <a:prstGeom prst="rect">
                <a:avLst/>
              </a:prstGeom>
              <a:solidFill>
                <a:schemeClr val="bg1"/>
              </a:solidFill>
            </p:spPr>
            <p:txBody>
              <a:bodyPr wrap="none">
                <a:spAutoFit/>
              </a:bodyPr>
              <a:lstStyle/>
              <a:p>
                <a:r>
                  <a:rPr lang="en-US" altLang="zh-CN" dirty="0" smtClean="0">
                    <a:solidFill>
                      <a:srgbClr val="6D6F71"/>
                    </a:solidFill>
                    <a:latin typeface="+mj-ea"/>
                    <a:cs typeface="+mn-ea"/>
                  </a:rPr>
                  <a:t>Except singletons, </a:t>
                </a:r>
                <a14:m>
                  <m:oMath xmlns:m="http://schemas.openxmlformats.org/officeDocument/2006/math">
                    <m:d>
                      <m:dPr>
                        <m:begChr m:val="|"/>
                        <m:endChr m:val="|"/>
                        <m:ctrlPr>
                          <a:rPr lang="en-US" altLang="zh-CN" i="1" smtClean="0">
                            <a:solidFill>
                              <a:srgbClr val="6D6F71"/>
                            </a:solidFill>
                            <a:latin typeface="Cambria Math" panose="02040503050406030204" pitchFamily="18" charset="0"/>
                            <a:cs typeface="+mn-ea"/>
                          </a:rPr>
                        </m:ctrlPr>
                      </m:dPr>
                      <m:e>
                        <m:sSub>
                          <m:sSubPr>
                            <m:ctrlPr>
                              <a:rPr lang="en-US" altLang="zh-CN" i="1">
                                <a:solidFill>
                                  <a:srgbClr val="6D6F71"/>
                                </a:solidFill>
                                <a:latin typeface="Cambria Math" panose="02040503050406030204" pitchFamily="18" charset="0"/>
                                <a:cs typeface="+mn-ea"/>
                              </a:rPr>
                            </m:ctrlPr>
                          </m:sSubPr>
                          <m:e>
                            <m:r>
                              <a:rPr lang="en-US" altLang="zh-CN" i="1">
                                <a:solidFill>
                                  <a:srgbClr val="6D6F71"/>
                                </a:solidFill>
                                <a:latin typeface="Cambria Math" panose="02040503050406030204" pitchFamily="18" charset="0"/>
                                <a:cs typeface="+mn-ea"/>
                              </a:rPr>
                              <m:t>𝐴</m:t>
                            </m:r>
                          </m:e>
                          <m:sub>
                            <m:r>
                              <a:rPr lang="en-US" altLang="zh-CN" i="1">
                                <a:solidFill>
                                  <a:srgbClr val="6D6F71"/>
                                </a:solidFill>
                                <a:latin typeface="Cambria Math" panose="02040503050406030204" pitchFamily="18" charset="0"/>
                                <a:cs typeface="+mn-ea"/>
                              </a:rPr>
                              <m:t>0</m:t>
                            </m:r>
                          </m:sub>
                        </m:sSub>
                        <m:r>
                          <a:rPr lang="en-US" altLang="zh-CN" i="1" dirty="0">
                            <a:solidFill>
                              <a:srgbClr val="6D6F71"/>
                            </a:solidFill>
                            <a:latin typeface="Cambria Math" panose="02040503050406030204" pitchFamily="18" charset="0"/>
                            <a:cs typeface="+mn-ea"/>
                          </a:rPr>
                          <m:t>/</m:t>
                        </m:r>
                        <m:r>
                          <a:rPr lang="en-US" altLang="zh-CN" i="1" dirty="0">
                            <a:solidFill>
                              <a:srgbClr val="6D6F71"/>
                            </a:solidFill>
                            <a:latin typeface="Cambria Math" panose="02040503050406030204" pitchFamily="18" charset="0"/>
                            <a:cs typeface="+mn-ea"/>
                          </a:rPr>
                          <m:t>𝐵</m:t>
                        </m:r>
                      </m:e>
                    </m:d>
                    <m:r>
                      <a:rPr lang="en-US" altLang="zh-CN" b="0" i="1" smtClean="0">
                        <a:solidFill>
                          <a:srgbClr val="6D6F71"/>
                        </a:solidFill>
                        <a:latin typeface="Cambria Math" panose="02040503050406030204" pitchFamily="18" charset="0"/>
                        <a:cs typeface="+mn-ea"/>
                      </a:rPr>
                      <m:t>−</m:t>
                    </m:r>
                    <m:r>
                      <a:rPr lang="en-US" altLang="zh-CN" b="0" i="1" smtClean="0">
                        <a:solidFill>
                          <a:srgbClr val="6D6F71"/>
                        </a:solidFill>
                        <a:latin typeface="Cambria Math" panose="02040503050406030204" pitchFamily="18" charset="0"/>
                        <a:cs typeface="+mn-ea"/>
                      </a:rPr>
                      <m:t>𝐾</m:t>
                    </m:r>
                    <m:r>
                      <a:rPr lang="en-US" altLang="zh-CN" b="0" i="1" smtClean="0">
                        <a:solidFill>
                          <a:srgbClr val="6D6F71"/>
                        </a:solidFill>
                        <a:latin typeface="Cambria Math" panose="02040503050406030204" pitchFamily="18" charset="0"/>
                        <a:cs typeface="+mn-ea"/>
                      </a:rPr>
                      <m:t>=</m:t>
                    </m:r>
                    <m:sSup>
                      <m:sSupPr>
                        <m:ctrlPr>
                          <a:rPr lang="en-US" altLang="zh-CN" b="0" i="1" smtClean="0">
                            <a:solidFill>
                              <a:srgbClr val="6D6F71"/>
                            </a:solidFill>
                            <a:latin typeface="Cambria Math" panose="02040503050406030204" pitchFamily="18" charset="0"/>
                            <a:cs typeface="+mn-ea"/>
                          </a:rPr>
                        </m:ctrlPr>
                      </m:sSupPr>
                      <m:e>
                        <m:r>
                          <a:rPr lang="en-US" altLang="zh-CN" b="0" i="1" smtClean="0">
                            <a:solidFill>
                              <a:srgbClr val="6D6F71"/>
                            </a:solidFill>
                            <a:latin typeface="Cambria Math" panose="02040503050406030204" pitchFamily="18" charset="0"/>
                            <a:cs typeface="+mn-ea"/>
                          </a:rPr>
                          <m:t>2</m:t>
                        </m:r>
                      </m:e>
                      <m:sup>
                        <m:r>
                          <a:rPr lang="en-US" altLang="zh-CN" b="0" i="1" smtClean="0">
                            <a:solidFill>
                              <a:srgbClr val="6D6F71"/>
                            </a:solidFill>
                            <a:latin typeface="Cambria Math" panose="02040503050406030204" pitchFamily="18" charset="0"/>
                            <a:cs typeface="+mn-ea"/>
                          </a:rPr>
                          <m:t>𝐾</m:t>
                        </m:r>
                        <m:r>
                          <a:rPr lang="en-US" altLang="zh-CN" b="0" i="1" smtClean="0">
                            <a:solidFill>
                              <a:srgbClr val="6D6F71"/>
                            </a:solidFill>
                            <a:latin typeface="Cambria Math" panose="02040503050406030204" pitchFamily="18" charset="0"/>
                            <a:cs typeface="+mn-ea"/>
                          </a:rPr>
                          <m:t>−1</m:t>
                        </m:r>
                      </m:sup>
                    </m:sSup>
                    <m:r>
                      <a:rPr lang="en-US" altLang="zh-CN" b="0" i="1" smtClean="0">
                        <a:solidFill>
                          <a:srgbClr val="6D6F71"/>
                        </a:solidFill>
                        <a:latin typeface="Cambria Math" panose="02040503050406030204" pitchFamily="18" charset="0"/>
                        <a:cs typeface="+mn-ea"/>
                      </a:rPr>
                      <m:t>−</m:t>
                    </m:r>
                    <m:r>
                      <a:rPr lang="en-US" altLang="zh-CN" i="1" dirty="0">
                        <a:solidFill>
                          <a:srgbClr val="6D6F71"/>
                        </a:solidFill>
                        <a:latin typeface="Cambria Math" panose="02040503050406030204" pitchFamily="18" charset="0"/>
                        <a:cs typeface="+mn-ea"/>
                      </a:rPr>
                      <m:t>2</m:t>
                    </m:r>
                    <m:d>
                      <m:dPr>
                        <m:begChr m:val="|"/>
                        <m:endChr m:val="|"/>
                        <m:ctrlPr>
                          <a:rPr lang="en-US" altLang="zh-CN" b="1" i="1" dirty="0" smtClean="0">
                            <a:solidFill>
                              <a:srgbClr val="6D6F71"/>
                            </a:solidFill>
                            <a:latin typeface="Cambria Math" panose="02040503050406030204" pitchFamily="18" charset="0"/>
                            <a:cs typeface="+mn-ea"/>
                          </a:rPr>
                        </m:ctrlPr>
                      </m:dPr>
                      <m:e>
                        <m:sSup>
                          <m:sSupPr>
                            <m:ctrlPr>
                              <a:rPr lang="en-US" altLang="zh-CN"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e>
                    </m:d>
                    <m:r>
                      <a:rPr lang="en-US" altLang="zh-CN" b="0" i="0" dirty="0" smtClean="0">
                        <a:solidFill>
                          <a:srgbClr val="6D6F71"/>
                        </a:solidFill>
                        <a:latin typeface="Cambria Math" panose="02040503050406030204" pitchFamily="18" charset="0"/>
                        <a:cs typeface="+mn-ea"/>
                      </a:rPr>
                      <m:t>−</m:t>
                    </m:r>
                    <m:r>
                      <a:rPr lang="en-US" altLang="zh-CN" b="0" i="1" dirty="0" smtClean="0">
                        <a:solidFill>
                          <a:srgbClr val="6D6F71"/>
                        </a:solidFill>
                        <a:latin typeface="Cambria Math" panose="02040503050406030204" pitchFamily="18" charset="0"/>
                        <a:cs typeface="+mn-ea"/>
                      </a:rPr>
                      <m:t>𝐾</m:t>
                    </m:r>
                  </m:oMath>
                </a14:m>
                <a:endParaRPr lang="en-US" altLang="zh-CN" b="0" i="1" dirty="0" smtClean="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r>
                        <a:rPr lang="en-US" altLang="zh-CN" i="1" dirty="0" smtClean="0">
                          <a:solidFill>
                            <a:srgbClr val="6D6F71"/>
                          </a:solidFill>
                          <a:latin typeface="Cambria Math" panose="02040503050406030204" pitchFamily="18" charset="0"/>
                          <a:cs typeface="+mn-ea"/>
                        </a:rPr>
                        <m:t>≥</m:t>
                      </m:r>
                      <m:sSup>
                        <m:sSupPr>
                          <m:ctrlPr>
                            <a:rPr lang="en-US" altLang="zh-CN" i="1">
                              <a:solidFill>
                                <a:srgbClr val="6D6F71"/>
                              </a:solidFill>
                              <a:latin typeface="Cambria Math" panose="02040503050406030204" pitchFamily="18" charset="0"/>
                              <a:cs typeface="+mn-ea"/>
                            </a:rPr>
                          </m:ctrlPr>
                        </m:sSupPr>
                        <m:e>
                          <m:r>
                            <a:rPr lang="en-US" altLang="zh-CN" i="1">
                              <a:solidFill>
                                <a:srgbClr val="6D6F71"/>
                              </a:solidFill>
                              <a:latin typeface="Cambria Math" panose="02040503050406030204" pitchFamily="18" charset="0"/>
                              <a:cs typeface="+mn-ea"/>
                            </a:rPr>
                            <m:t>2</m:t>
                          </m:r>
                        </m:e>
                        <m:sup>
                          <m:r>
                            <a:rPr lang="en-US" altLang="zh-CN" i="1">
                              <a:solidFill>
                                <a:srgbClr val="6D6F71"/>
                              </a:solidFill>
                              <a:latin typeface="Cambria Math" panose="02040503050406030204" pitchFamily="18" charset="0"/>
                              <a:cs typeface="+mn-ea"/>
                            </a:rPr>
                            <m:t>𝐾</m:t>
                          </m:r>
                          <m:r>
                            <a:rPr lang="en-US" altLang="zh-CN" i="1">
                              <a:solidFill>
                                <a:srgbClr val="6D6F71"/>
                              </a:solidFill>
                              <a:latin typeface="Cambria Math" panose="02040503050406030204" pitchFamily="18" charset="0"/>
                              <a:cs typeface="+mn-ea"/>
                            </a:rPr>
                            <m:t>−1</m:t>
                          </m:r>
                        </m:sup>
                      </m:sSup>
                      <m:r>
                        <a:rPr lang="en-US" altLang="zh-CN" i="1">
                          <a:solidFill>
                            <a:srgbClr val="6D6F71"/>
                          </a:solidFill>
                          <a:latin typeface="Cambria Math" panose="02040503050406030204" pitchFamily="18" charset="0"/>
                          <a:cs typeface="+mn-ea"/>
                        </a:rPr>
                        <m:t>−</m:t>
                      </m:r>
                      <m:r>
                        <a:rPr lang="en-US" altLang="zh-CN" i="1" dirty="0" smtClean="0">
                          <a:solidFill>
                            <a:srgbClr val="6D6F71"/>
                          </a:solidFill>
                          <a:latin typeface="Cambria Math" panose="02040503050406030204" pitchFamily="18" charset="0"/>
                          <a:cs typeface="+mn-ea"/>
                        </a:rPr>
                        <m:t>(</m:t>
                      </m:r>
                      <m:r>
                        <a:rPr lang="en-US" altLang="zh-CN" b="0" i="1" dirty="0" smtClean="0">
                          <a:solidFill>
                            <a:srgbClr val="6D6F71"/>
                          </a:solidFill>
                          <a:latin typeface="Cambria Math" panose="02040503050406030204" pitchFamily="18" charset="0"/>
                          <a:cs typeface="+mn-ea"/>
                        </a:rPr>
                        <m:t>|</m:t>
                      </m:r>
                      <m:r>
                        <a:rPr lang="en-US" altLang="zh-CN" b="1" i="1" dirty="0" smtClean="0">
                          <a:solidFill>
                            <a:srgbClr val="6D6F71"/>
                          </a:solidFill>
                          <a:latin typeface="Cambria Math" panose="02040503050406030204" pitchFamily="18" charset="0"/>
                          <a:cs typeface="+mn-ea"/>
                        </a:rPr>
                        <m:t>𝑳</m:t>
                      </m:r>
                      <m:r>
                        <a:rPr lang="en-US" altLang="zh-CN" b="0" i="1" dirty="0" smtClean="0">
                          <a:solidFill>
                            <a:srgbClr val="6D6F71"/>
                          </a:solidFill>
                          <a:latin typeface="Cambria Math" panose="02040503050406030204" pitchFamily="18" charset="0"/>
                          <a:cs typeface="+mn-ea"/>
                        </a:rPr>
                        <m:t>|−</m:t>
                      </m:r>
                      <m:sSub>
                        <m:sSubPr>
                          <m:ctrlPr>
                            <a:rPr lang="en-US" altLang="zh-CN" b="0" i="1" dirty="0" smtClean="0">
                              <a:solidFill>
                                <a:srgbClr val="6D6F71"/>
                              </a:solidFill>
                              <a:latin typeface="Cambria Math" panose="02040503050406030204" pitchFamily="18" charset="0"/>
                              <a:cs typeface="+mn-ea"/>
                            </a:rPr>
                          </m:ctrlPr>
                        </m:sSubPr>
                        <m:e>
                          <m:r>
                            <a:rPr lang="en-US" altLang="zh-CN" b="0" i="1" dirty="0" smtClean="0">
                              <a:solidFill>
                                <a:srgbClr val="6D6F71"/>
                              </a:solidFill>
                              <a:latin typeface="Cambria Math" panose="02040503050406030204" pitchFamily="18" charset="0"/>
                              <a:cs typeface="+mn-ea"/>
                            </a:rPr>
                            <m:t>𝑙</m:t>
                          </m:r>
                        </m:e>
                        <m:sub>
                          <m:r>
                            <a:rPr lang="en-US" altLang="zh-CN" b="0" i="1" dirty="0" smtClean="0">
                              <a:solidFill>
                                <a:srgbClr val="6D6F71"/>
                              </a:solidFill>
                              <a:latin typeface="Cambria Math" panose="02040503050406030204" pitchFamily="18" charset="0"/>
                              <a:cs typeface="+mn-ea"/>
                            </a:rPr>
                            <m:t>0</m:t>
                          </m:r>
                        </m:sub>
                      </m:sSub>
                      <m:r>
                        <a:rPr lang="en-US" altLang="zh-CN" b="0" i="1" dirty="0" smtClean="0">
                          <a:solidFill>
                            <a:srgbClr val="6D6F71"/>
                          </a:solidFill>
                          <a:latin typeface="Cambria Math" panose="02040503050406030204" pitchFamily="18" charset="0"/>
                          <a:cs typeface="+mn-ea"/>
                        </a:rPr>
                        <m:t>+</m:t>
                      </m:r>
                      <m:r>
                        <a:rPr lang="en-US" altLang="zh-CN" b="0" i="1" dirty="0" smtClean="0">
                          <a:solidFill>
                            <a:srgbClr val="6D6F71"/>
                          </a:solidFill>
                          <a:latin typeface="Cambria Math" panose="02040503050406030204" pitchFamily="18" charset="0"/>
                          <a:cs typeface="+mn-ea"/>
                        </a:rPr>
                        <m:t>𝐾</m:t>
                      </m:r>
                      <m:r>
                        <a:rPr lang="en-US" altLang="zh-CN" b="0" i="1" dirty="0" smtClean="0">
                          <a:solidFill>
                            <a:srgbClr val="6D6F71"/>
                          </a:solidFill>
                          <a:latin typeface="Cambria Math" panose="02040503050406030204" pitchFamily="18" charset="0"/>
                          <a:cs typeface="+mn-ea"/>
                        </a:rPr>
                        <m:t>−1)</m:t>
                      </m:r>
                      <m:r>
                        <a:rPr lang="en-US" altLang="zh-CN" dirty="0">
                          <a:solidFill>
                            <a:srgbClr val="6D6F71"/>
                          </a:solidFill>
                          <a:latin typeface="Cambria Math" panose="02040503050406030204" pitchFamily="18" charset="0"/>
                          <a:cs typeface="+mn-ea"/>
                        </a:rPr>
                        <m:t>−</m:t>
                      </m:r>
                      <m:r>
                        <a:rPr lang="en-US" altLang="zh-CN" i="1" dirty="0">
                          <a:solidFill>
                            <a:srgbClr val="6D6F71"/>
                          </a:solidFill>
                          <a:latin typeface="Cambria Math" panose="02040503050406030204" pitchFamily="18" charset="0"/>
                          <a:cs typeface="+mn-ea"/>
                        </a:rPr>
                        <m:t>𝐾</m:t>
                      </m:r>
                    </m:oMath>
                  </m:oMathPara>
                </a14:m>
                <a:endParaRPr lang="en-US" altLang="zh-CN" i="1" dirty="0" smtClean="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r>
                        <a:rPr lang="en-US" altLang="zh-CN" i="1" dirty="0">
                          <a:solidFill>
                            <a:srgbClr val="6D6F71"/>
                          </a:solidFill>
                          <a:latin typeface="Cambria Math" panose="02040503050406030204" pitchFamily="18" charset="0"/>
                          <a:cs typeface="+mn-ea"/>
                        </a:rPr>
                        <m:t>≥</m:t>
                      </m:r>
                      <m:sSup>
                        <m:sSupPr>
                          <m:ctrlPr>
                            <a:rPr lang="en-US" altLang="zh-CN" i="1">
                              <a:solidFill>
                                <a:srgbClr val="6D6F71"/>
                              </a:solidFill>
                              <a:latin typeface="Cambria Math" panose="02040503050406030204" pitchFamily="18" charset="0"/>
                              <a:cs typeface="+mn-ea"/>
                            </a:rPr>
                          </m:ctrlPr>
                        </m:sSupPr>
                        <m:e>
                          <m:r>
                            <a:rPr lang="en-US" altLang="zh-CN" i="1">
                              <a:solidFill>
                                <a:srgbClr val="6D6F71"/>
                              </a:solidFill>
                              <a:latin typeface="Cambria Math" panose="02040503050406030204" pitchFamily="18" charset="0"/>
                              <a:cs typeface="+mn-ea"/>
                            </a:rPr>
                            <m:t>2</m:t>
                          </m:r>
                        </m:e>
                        <m:sup>
                          <m:r>
                            <a:rPr lang="en-US" altLang="zh-CN" i="1">
                              <a:solidFill>
                                <a:srgbClr val="6D6F71"/>
                              </a:solidFill>
                              <a:latin typeface="Cambria Math" panose="02040503050406030204" pitchFamily="18" charset="0"/>
                              <a:cs typeface="+mn-ea"/>
                            </a:rPr>
                            <m:t>𝐾</m:t>
                          </m:r>
                          <m:r>
                            <a:rPr lang="en-US" altLang="zh-CN" i="1">
                              <a:solidFill>
                                <a:srgbClr val="6D6F71"/>
                              </a:solidFill>
                              <a:latin typeface="Cambria Math" panose="02040503050406030204" pitchFamily="18" charset="0"/>
                              <a:cs typeface="+mn-ea"/>
                            </a:rPr>
                            <m:t>−1</m:t>
                          </m:r>
                        </m:sup>
                      </m:sSup>
                      <m:r>
                        <a:rPr lang="en-US" altLang="zh-CN" i="1">
                          <a:solidFill>
                            <a:srgbClr val="6D6F71"/>
                          </a:solidFill>
                          <a:latin typeface="Cambria Math" panose="02040503050406030204" pitchFamily="18" charset="0"/>
                          <a:cs typeface="+mn-ea"/>
                        </a:rPr>
                        <m:t>−</m:t>
                      </m:r>
                      <m:r>
                        <a:rPr lang="en-US" altLang="zh-CN" b="0" i="1" dirty="0" smtClean="0">
                          <a:solidFill>
                            <a:srgbClr val="6D6F71"/>
                          </a:solidFill>
                          <a:latin typeface="Cambria Math" panose="02040503050406030204" pitchFamily="18" charset="0"/>
                          <a:cs typeface="+mn-ea"/>
                        </a:rPr>
                        <m:t>𝑓</m:t>
                      </m:r>
                      <m:d>
                        <m:dPr>
                          <m:ctrlPr>
                            <a:rPr lang="en-US" altLang="zh-CN" b="0" i="1" dirty="0" smtClean="0">
                              <a:solidFill>
                                <a:srgbClr val="6D6F71"/>
                              </a:solidFill>
                              <a:latin typeface="Cambria Math" panose="02040503050406030204" pitchFamily="18" charset="0"/>
                              <a:cs typeface="+mn-ea"/>
                            </a:rPr>
                          </m:ctrlPr>
                        </m:dPr>
                        <m:e>
                          <m:r>
                            <a:rPr lang="en-US" altLang="zh-CN" b="0" i="1" dirty="0" smtClean="0">
                              <a:solidFill>
                                <a:srgbClr val="6D6F71"/>
                              </a:solidFill>
                              <a:latin typeface="Cambria Math" panose="02040503050406030204" pitchFamily="18" charset="0"/>
                              <a:cs typeface="+mn-ea"/>
                            </a:rPr>
                            <m:t>𝐾</m:t>
                          </m:r>
                        </m:e>
                      </m:d>
                      <m:r>
                        <a:rPr lang="en-US" altLang="zh-CN" b="0" i="1" dirty="0" smtClean="0">
                          <a:solidFill>
                            <a:srgbClr val="6D6F71"/>
                          </a:solidFill>
                          <a:latin typeface="Cambria Math" panose="02040503050406030204" pitchFamily="18" charset="0"/>
                          <a:cs typeface="+mn-ea"/>
                        </a:rPr>
                        <m:t>+</m:t>
                      </m:r>
                      <m:sSub>
                        <m:sSubPr>
                          <m:ctrlPr>
                            <a:rPr lang="en-US" altLang="zh-CN" i="1" dirty="0">
                              <a:solidFill>
                                <a:srgbClr val="6D6F71"/>
                              </a:solidFill>
                              <a:latin typeface="Cambria Math" panose="02040503050406030204" pitchFamily="18" charset="0"/>
                              <a:cs typeface="+mn-ea"/>
                            </a:rPr>
                          </m:ctrlPr>
                        </m:sSubPr>
                        <m:e>
                          <m:r>
                            <a:rPr lang="en-US" altLang="zh-CN" i="1" dirty="0">
                              <a:solidFill>
                                <a:srgbClr val="6D6F71"/>
                              </a:solidFill>
                              <a:latin typeface="Cambria Math" panose="02040503050406030204" pitchFamily="18" charset="0"/>
                              <a:cs typeface="+mn-ea"/>
                            </a:rPr>
                            <m:t>𝑙</m:t>
                          </m:r>
                        </m:e>
                        <m:sub>
                          <m:r>
                            <a:rPr lang="en-US" altLang="zh-CN" i="1" dirty="0">
                              <a:solidFill>
                                <a:srgbClr val="6D6F71"/>
                              </a:solidFill>
                              <a:latin typeface="Cambria Math" panose="02040503050406030204" pitchFamily="18" charset="0"/>
                              <a:cs typeface="+mn-ea"/>
                            </a:rPr>
                            <m:t>0</m:t>
                          </m:r>
                        </m:sub>
                      </m:sSub>
                      <m:r>
                        <a:rPr lang="en-US" altLang="zh-CN" b="0" i="1" dirty="0" smtClean="0">
                          <a:solidFill>
                            <a:srgbClr val="6D6F71"/>
                          </a:solidFill>
                          <a:latin typeface="Cambria Math" panose="02040503050406030204" pitchFamily="18" charset="0"/>
                          <a:cs typeface="+mn-ea"/>
                        </a:rPr>
                        <m:t>−</m:t>
                      </m:r>
                      <m:r>
                        <a:rPr lang="en-US" altLang="zh-CN" i="1" dirty="0">
                          <a:solidFill>
                            <a:srgbClr val="6D6F71"/>
                          </a:solidFill>
                          <a:latin typeface="Cambria Math" panose="02040503050406030204" pitchFamily="18" charset="0"/>
                          <a:cs typeface="+mn-ea"/>
                        </a:rPr>
                        <m:t>𝐾</m:t>
                      </m:r>
                      <m:r>
                        <a:rPr lang="en-US" altLang="zh-CN" b="0" i="1" dirty="0" smtClean="0">
                          <a:solidFill>
                            <a:srgbClr val="6D6F71"/>
                          </a:solidFill>
                          <a:latin typeface="Cambria Math" panose="02040503050406030204" pitchFamily="18" charset="0"/>
                          <a:cs typeface="+mn-ea"/>
                        </a:rPr>
                        <m:t>+</m:t>
                      </m:r>
                      <m:r>
                        <a:rPr lang="en-US" altLang="zh-CN" i="1" dirty="0">
                          <a:solidFill>
                            <a:srgbClr val="6D6F71"/>
                          </a:solidFill>
                          <a:latin typeface="Cambria Math" panose="02040503050406030204" pitchFamily="18" charset="0"/>
                          <a:cs typeface="+mn-ea"/>
                        </a:rPr>
                        <m:t>1</m:t>
                      </m:r>
                      <m:r>
                        <a:rPr lang="en-US" altLang="zh-CN" dirty="0">
                          <a:solidFill>
                            <a:srgbClr val="6D6F71"/>
                          </a:solidFill>
                          <a:latin typeface="Cambria Math" panose="02040503050406030204" pitchFamily="18" charset="0"/>
                          <a:cs typeface="+mn-ea"/>
                        </a:rPr>
                        <m:t>−</m:t>
                      </m:r>
                      <m:r>
                        <a:rPr lang="en-US" altLang="zh-CN" i="1" dirty="0">
                          <a:solidFill>
                            <a:srgbClr val="6D6F71"/>
                          </a:solidFill>
                          <a:latin typeface="Cambria Math" panose="02040503050406030204" pitchFamily="18" charset="0"/>
                          <a:cs typeface="+mn-ea"/>
                        </a:rPr>
                        <m:t>𝐾</m:t>
                      </m:r>
                    </m:oMath>
                  </m:oMathPara>
                </a14:m>
                <a:endParaRPr lang="en-US" altLang="zh-CN" i="1" dirty="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r>
                        <a:rPr lang="en-US" altLang="zh-CN" i="1" dirty="0">
                          <a:solidFill>
                            <a:srgbClr val="6D6F71"/>
                          </a:solidFill>
                          <a:latin typeface="Cambria Math" panose="02040503050406030204" pitchFamily="18" charset="0"/>
                          <a:cs typeface="+mn-ea"/>
                        </a:rPr>
                        <m:t>≥</m:t>
                      </m:r>
                      <m:sSub>
                        <m:sSubPr>
                          <m:ctrlPr>
                            <a:rPr lang="en-US" altLang="zh-CN" i="1" dirty="0">
                              <a:solidFill>
                                <a:srgbClr val="6D6F71"/>
                              </a:solidFill>
                              <a:latin typeface="Cambria Math" panose="02040503050406030204" pitchFamily="18" charset="0"/>
                              <a:cs typeface="+mn-ea"/>
                            </a:rPr>
                          </m:ctrlPr>
                        </m:sSubPr>
                        <m:e>
                          <m:r>
                            <a:rPr lang="en-US" altLang="zh-CN" i="1" dirty="0">
                              <a:solidFill>
                                <a:srgbClr val="6D6F71"/>
                              </a:solidFill>
                              <a:latin typeface="Cambria Math" panose="02040503050406030204" pitchFamily="18" charset="0"/>
                              <a:cs typeface="+mn-ea"/>
                            </a:rPr>
                            <m:t>𝑙</m:t>
                          </m:r>
                        </m:e>
                        <m:sub>
                          <m:r>
                            <a:rPr lang="en-US" altLang="zh-CN" i="1" dirty="0">
                              <a:solidFill>
                                <a:srgbClr val="6D6F71"/>
                              </a:solidFill>
                              <a:latin typeface="Cambria Math" panose="02040503050406030204" pitchFamily="18" charset="0"/>
                              <a:cs typeface="+mn-ea"/>
                            </a:rPr>
                            <m:t>0</m:t>
                          </m:r>
                        </m:sub>
                      </m:sSub>
                    </m:oMath>
                  </m:oMathPara>
                </a14:m>
                <a:endParaRPr lang="en-US" altLang="zh-CN" i="1" dirty="0">
                  <a:solidFill>
                    <a:srgbClr val="6D6F71"/>
                  </a:solidFill>
                  <a:latin typeface="+mj-ea"/>
                  <a:cs typeface="+mn-ea"/>
                </a:endParaRPr>
              </a:p>
              <a:p>
                <a:r>
                  <a:rPr lang="en-US" altLang="zh-CN" dirty="0" smtClean="0">
                    <a:solidFill>
                      <a:srgbClr val="6D6F71"/>
                    </a:solidFill>
                    <a:latin typeface="+mj-ea"/>
                    <a:cs typeface="+mn-ea"/>
                  </a:rPr>
                  <a:t>We have </a:t>
                </a:r>
                <a:r>
                  <a:rPr lang="en-US" altLang="zh-CN" dirty="0">
                    <a:solidFill>
                      <a:schemeClr val="accent1"/>
                    </a:solidFill>
                    <a:latin typeface="+mj-ea"/>
                    <a:cs typeface="+mn-ea"/>
                  </a:rPr>
                  <a:t>type </a:t>
                </a:r>
                <a14:m>
                  <m:oMath xmlns:m="http://schemas.openxmlformats.org/officeDocument/2006/math">
                    <m:r>
                      <a:rPr lang="en-US" altLang="zh-CN" i="1" dirty="0">
                        <a:solidFill>
                          <a:schemeClr val="accent1"/>
                        </a:solidFill>
                        <a:latin typeface="Cambria Math" panose="02040503050406030204" pitchFamily="18" charset="0"/>
                        <a:cs typeface="+mn-ea"/>
                      </a:rPr>
                      <m:t>𝐼</m:t>
                    </m:r>
                  </m:oMath>
                </a14:m>
                <a:r>
                  <a:rPr lang="en-US" altLang="zh-CN" dirty="0">
                    <a:solidFill>
                      <a:schemeClr val="accent1"/>
                    </a:solidFill>
                    <a:latin typeface="+mj-ea"/>
                    <a:cs typeface="+mn-ea"/>
                  </a:rPr>
                  <a:t> </a:t>
                </a:r>
                <a:r>
                  <a:rPr lang="en-US" altLang="zh-CN" dirty="0" smtClean="0">
                    <a:solidFill>
                      <a:srgbClr val="6D6F71"/>
                    </a:solidFill>
                    <a:latin typeface="+mj-ea"/>
                    <a:cs typeface="+mn-ea"/>
                  </a:rPr>
                  <a:t>solution for </a:t>
                </a:r>
                <a14:m>
                  <m:oMath xmlns:m="http://schemas.openxmlformats.org/officeDocument/2006/math">
                    <m:r>
                      <a:rPr lang="en-US" altLang="zh-CN" i="1" dirty="0">
                        <a:solidFill>
                          <a:srgbClr val="6D6F71"/>
                        </a:solidFill>
                        <a:latin typeface="Cambria Math" panose="02040503050406030204" pitchFamily="18" charset="0"/>
                        <a:cs typeface="+mn-ea"/>
                      </a:rPr>
                      <m:t>2</m:t>
                    </m:r>
                    <m:r>
                      <a:rPr lang="en-US" altLang="zh-CN" b="1" i="1" dirty="0">
                        <a:solidFill>
                          <a:srgbClr val="6D6F71"/>
                        </a:solidFill>
                        <a:latin typeface="Cambria Math" panose="02040503050406030204" pitchFamily="18" charset="0"/>
                        <a:cs typeface="+mn-ea"/>
                      </a:rPr>
                      <m:t>𝑳</m:t>
                    </m:r>
                    <m:r>
                      <a:rPr lang="en-US" altLang="zh-CN" i="1" dirty="0">
                        <a:solidFill>
                          <a:srgbClr val="6D6F71"/>
                        </a:solidFill>
                        <a:latin typeface="Cambria Math" panose="02040503050406030204" pitchFamily="18" charset="0"/>
                        <a:cs typeface="+mn-ea"/>
                      </a:rPr>
                      <m:t>′+</m:t>
                    </m:r>
                    <m:r>
                      <a:rPr lang="en-US" altLang="zh-CN" b="1" i="1" dirty="0">
                        <a:solidFill>
                          <a:srgbClr val="6D6F71"/>
                        </a:solidFill>
                        <a:latin typeface="Cambria Math" panose="02040503050406030204" pitchFamily="18" charset="0"/>
                        <a:cs typeface="+mn-ea"/>
                      </a:rPr>
                      <m:t>𝑳</m:t>
                    </m:r>
                    <m:r>
                      <a:rPr lang="en-US" altLang="zh-CN" i="1" dirty="0">
                        <a:solidFill>
                          <a:srgbClr val="6D6F71"/>
                        </a:solidFill>
                        <a:latin typeface="Cambria Math" panose="02040503050406030204" pitchFamily="18" charset="0"/>
                        <a:cs typeface="+mn-ea"/>
                      </a:rPr>
                      <m:t>′′</m:t>
                    </m:r>
                  </m:oMath>
                </a14:m>
                <a:r>
                  <a:rPr lang="en-US" altLang="zh-CN" dirty="0">
                    <a:solidFill>
                      <a:srgbClr val="6D6F71"/>
                    </a:solidFill>
                    <a:latin typeface="+mj-ea"/>
                    <a:cs typeface="+mn-ea"/>
                  </a:rPr>
                  <a:t>,</a:t>
                </a:r>
                <a:r>
                  <a:rPr lang="en-US" altLang="zh-CN" dirty="0" smtClean="0">
                    <a:solidFill>
                      <a:srgbClr val="6D6F71"/>
                    </a:solidFill>
                    <a:latin typeface="+mj-ea"/>
                    <a:cs typeface="+mn-ea"/>
                  </a:rPr>
                  <a:t> for </a:t>
                </a:r>
                <a14:m>
                  <m:oMath xmlns:m="http://schemas.openxmlformats.org/officeDocument/2006/math">
                    <m:r>
                      <a:rPr lang="en-US" altLang="zh-CN" b="1" i="1" dirty="0">
                        <a:solidFill>
                          <a:srgbClr val="6D6F71"/>
                        </a:solidFill>
                        <a:latin typeface="Cambria Math" panose="02040503050406030204" pitchFamily="18" charset="0"/>
                        <a:cs typeface="+mn-ea"/>
                      </a:rPr>
                      <m:t>𝑳</m:t>
                    </m:r>
                  </m:oMath>
                </a14:m>
                <a:r>
                  <a:rPr lang="en-US" altLang="zh-CN" dirty="0" smtClean="0">
                    <a:solidFill>
                      <a:srgbClr val="6D6F71"/>
                    </a:solidFill>
                    <a:latin typeface="+mj-ea"/>
                    <a:cs typeface="+mn-ea"/>
                  </a:rPr>
                  <a:t>.</a:t>
                </a:r>
                <a:endParaRPr lang="en-US" altLang="zh-CN" dirty="0">
                  <a:solidFill>
                    <a:srgbClr val="6D6F71"/>
                  </a:solidFill>
                  <a:latin typeface="+mj-ea"/>
                  <a:cs typeface="+mn-ea"/>
                </a:endParaRPr>
              </a:p>
            </p:txBody>
          </p:sp>
        </mc:Choice>
        <mc:Fallback xmlns="">
          <p:sp>
            <p:nvSpPr>
              <p:cNvPr id="44" name="Rectangle 43"/>
              <p:cNvSpPr>
                <a:spLocks noRot="1" noChangeAspect="1" noMove="1" noResize="1" noEditPoints="1" noAdjustHandles="1" noChangeArrowheads="1" noChangeShapeType="1" noTextEdit="1"/>
              </p:cNvSpPr>
              <p:nvPr/>
            </p:nvSpPr>
            <p:spPr>
              <a:xfrm>
                <a:off x="6259861" y="4942737"/>
                <a:ext cx="5329472" cy="1508105"/>
              </a:xfrm>
              <a:prstGeom prst="rect">
                <a:avLst/>
              </a:prstGeom>
              <a:blipFill>
                <a:blip r:embed="rId8"/>
                <a:stretch>
                  <a:fillRect l="-1030" t="-2429" b="-3644"/>
                </a:stretch>
              </a:blipFill>
            </p:spPr>
            <p:txBody>
              <a:bodyPr/>
              <a:lstStyle/>
              <a:p>
                <a:r>
                  <a:rPr lang="en-US">
                    <a:noFill/>
                  </a:rPr>
                  <a:t> </a:t>
                </a:r>
              </a:p>
            </p:txBody>
          </p:sp>
        </mc:Fallback>
      </mc:AlternateContent>
    </p:spTree>
    <p:extLst>
      <p:ext uri="{BB962C8B-B14F-4D97-AF65-F5344CB8AC3E}">
        <p14:creationId xmlns:p14="http://schemas.microsoft.com/office/powerpoint/2010/main" val="95760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par>
                                <p:cTn id="69" presetID="10"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par>
                                <p:cTn id="75" presetID="10" presetClass="entr" presetSubtype="0" fill="hold"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5" grpId="0"/>
      <p:bldP spid="33" grpId="0"/>
      <p:bldP spid="34" grpId="0"/>
      <p:bldP spid="36" grpId="0"/>
      <p:bldP spid="37" grpId="0"/>
      <p:bldP spid="38" grpId="0"/>
      <p:bldP spid="39" grpId="0"/>
      <p:bldP spid="40" grpId="0"/>
      <p:bldP spid="41" grpId="0"/>
      <p:bldP spid="45" grpId="0"/>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5365750" y="2028674"/>
            <a:ext cx="6607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defRPr/>
            </a:pPr>
            <a:r>
              <a:rPr lang="en-US" altLang="zh-CN" sz="2800" dirty="0">
                <a:solidFill>
                  <a:schemeClr val="tx1">
                    <a:lumMod val="75000"/>
                  </a:schemeClr>
                </a:solidFill>
                <a:latin typeface="Impact" panose="020B0806030902050204" pitchFamily="34" charset="0"/>
              </a:rPr>
              <a:t>1      </a:t>
            </a:r>
            <a:r>
              <a:rPr lang="en-US" altLang="zh-CN" sz="2800" dirty="0" smtClean="0">
                <a:solidFill>
                  <a:schemeClr val="tx1">
                    <a:lumMod val="75000"/>
                  </a:schemeClr>
                </a:solidFill>
                <a:latin typeface="微软雅黑" panose="020B0503020204020204" pitchFamily="34" charset="-122"/>
              </a:rPr>
              <a:t>Background</a:t>
            </a:r>
            <a:endParaRPr lang="zh-CN" altLang="en-US" sz="2800" dirty="0">
              <a:solidFill>
                <a:schemeClr val="tx1">
                  <a:lumMod val="75000"/>
                </a:schemeClr>
              </a:solidFill>
              <a:latin typeface="微软雅黑" panose="020B0503020204020204" pitchFamily="34" charset="-122"/>
            </a:endParaRPr>
          </a:p>
        </p:txBody>
      </p:sp>
      <p:sp>
        <p:nvSpPr>
          <p:cNvPr id="6" name="文本框 2"/>
          <p:cNvSpPr txBox="1">
            <a:spLocks noChangeArrowheads="1"/>
          </p:cNvSpPr>
          <p:nvPr/>
        </p:nvSpPr>
        <p:spPr bwMode="auto">
          <a:xfrm>
            <a:off x="5365750" y="2708664"/>
            <a:ext cx="6607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defRPr/>
            </a:pPr>
            <a:r>
              <a:rPr lang="en-US" altLang="zh-CN" sz="2800" dirty="0">
                <a:solidFill>
                  <a:schemeClr val="tx1">
                    <a:lumMod val="75000"/>
                  </a:schemeClr>
                </a:solidFill>
                <a:latin typeface="Impact" panose="020B0806030902050204" pitchFamily="34" charset="0"/>
              </a:rPr>
              <a:t>2      </a:t>
            </a:r>
            <a:r>
              <a:rPr lang="en-US" altLang="zh-CN" sz="2800" dirty="0" smtClean="0">
                <a:solidFill>
                  <a:schemeClr val="tx1">
                    <a:lumMod val="75000"/>
                  </a:schemeClr>
                </a:solidFill>
                <a:latin typeface="+mj-ea"/>
                <a:ea typeface="+mj-ea"/>
              </a:rPr>
              <a:t>Constructions</a:t>
            </a:r>
            <a:endParaRPr lang="zh-CN" altLang="en-US" sz="2800" dirty="0">
              <a:solidFill>
                <a:schemeClr val="tx1">
                  <a:lumMod val="75000"/>
                </a:schemeClr>
              </a:solidFill>
              <a:latin typeface="+mj-ea"/>
              <a:ea typeface="+mj-ea"/>
            </a:endParaRPr>
          </a:p>
        </p:txBody>
      </p:sp>
      <p:sp>
        <p:nvSpPr>
          <p:cNvPr id="7" name="文本框 2"/>
          <p:cNvSpPr txBox="1">
            <a:spLocks noChangeArrowheads="1"/>
          </p:cNvSpPr>
          <p:nvPr/>
        </p:nvSpPr>
        <p:spPr bwMode="auto">
          <a:xfrm>
            <a:off x="5365749" y="3388654"/>
            <a:ext cx="6607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defRPr/>
            </a:pPr>
            <a:r>
              <a:rPr lang="en-US" altLang="zh-CN" sz="2800" dirty="0" smtClean="0">
                <a:solidFill>
                  <a:schemeClr val="tx1">
                    <a:lumMod val="75000"/>
                  </a:schemeClr>
                </a:solidFill>
                <a:latin typeface="Impact" panose="020B0806030902050204" pitchFamily="34" charset="0"/>
              </a:rPr>
              <a:t>3      </a:t>
            </a:r>
            <a:r>
              <a:rPr lang="en-US" altLang="zh-CN" sz="2800" dirty="0" smtClean="0">
                <a:solidFill>
                  <a:schemeClr val="tx1">
                    <a:lumMod val="75000"/>
                  </a:schemeClr>
                </a:solidFill>
                <a:latin typeface="+mn-ea"/>
                <a:ea typeface="+mn-ea"/>
              </a:rPr>
              <a:t>Proofs</a:t>
            </a:r>
            <a:endParaRPr lang="zh-CN" altLang="en-US" sz="2800" b="1" dirty="0" smtClean="0">
              <a:solidFill>
                <a:schemeClr val="tx1">
                  <a:lumMod val="75000"/>
                </a:schemeClr>
              </a:solidFill>
              <a:latin typeface="微软雅黑" panose="020B0503020204020204" pitchFamily="34" charset="-122"/>
            </a:endParaRPr>
          </a:p>
        </p:txBody>
      </p:sp>
      <p:pic>
        <p:nvPicPr>
          <p:cNvPr id="12" name="Picture 2" descr="https://www.ut.ee/sites/default/files/logos/logo_main_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Theorem 8</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Rectangle 13"/>
              <p:cNvSpPr/>
              <p:nvPr/>
            </p:nvSpPr>
            <p:spPr>
              <a:xfrm>
                <a:off x="1060948" y="1696902"/>
                <a:ext cx="5101074" cy="707886"/>
              </a:xfrm>
              <a:prstGeom prst="rect">
                <a:avLst/>
              </a:prstGeom>
            </p:spPr>
            <p:txBody>
              <a:bodyPr wrap="square">
                <a:spAutoFit/>
              </a:bodyPr>
              <a:lstStyle/>
              <a:p>
                <a:r>
                  <a:rPr lang="en-US" altLang="zh-CN" sz="2000" dirty="0" smtClean="0">
                    <a:solidFill>
                      <a:srgbClr val="6D6F71"/>
                    </a:solidFill>
                    <a:latin typeface="+mj-ea"/>
                    <a:cs typeface="+mn-ea"/>
                  </a:rPr>
                  <a:t>There is a solution of query size 2 to any request of length </a:t>
                </a:r>
                <a14:m>
                  <m:oMath xmlns:m="http://schemas.openxmlformats.org/officeDocument/2006/math">
                    <m:sSup>
                      <m:sSupPr>
                        <m:ctrlPr>
                          <a:rPr lang="en-US" altLang="zh-CN" sz="2000" i="1">
                            <a:solidFill>
                              <a:srgbClr val="6D6F71"/>
                            </a:solidFill>
                            <a:latin typeface="Cambria Math" panose="02040503050406030204" pitchFamily="18" charset="0"/>
                            <a:cs typeface="+mn-ea"/>
                          </a:rPr>
                        </m:ctrlPr>
                      </m:sSupPr>
                      <m:e>
                        <m:r>
                          <a:rPr lang="en-US" altLang="zh-CN" sz="2000" i="1">
                            <a:solidFill>
                              <a:srgbClr val="6D6F71"/>
                            </a:solidFill>
                            <a:latin typeface="Cambria Math" panose="02040503050406030204" pitchFamily="18" charset="0"/>
                            <a:cs typeface="+mn-ea"/>
                          </a:rPr>
                          <m:t>2</m:t>
                        </m:r>
                      </m:e>
                      <m:sup>
                        <m:r>
                          <a:rPr lang="en-US" altLang="zh-CN" sz="2000" i="1">
                            <a:solidFill>
                              <a:srgbClr val="6D6F71"/>
                            </a:solidFill>
                            <a:latin typeface="Cambria Math" panose="02040503050406030204" pitchFamily="18" charset="0"/>
                            <a:cs typeface="+mn-ea"/>
                          </a:rPr>
                          <m:t>𝐾</m:t>
                        </m:r>
                        <m:r>
                          <a:rPr lang="en-US" altLang="zh-CN" sz="2000" i="1">
                            <a:solidFill>
                              <a:srgbClr val="6D6F71"/>
                            </a:solidFill>
                            <a:latin typeface="Cambria Math" panose="02040503050406030204" pitchFamily="18" charset="0"/>
                            <a:cs typeface="+mn-ea"/>
                          </a:rPr>
                          <m:t>−1</m:t>
                        </m:r>
                      </m:sup>
                    </m:sSup>
                  </m:oMath>
                </a14:m>
                <a:r>
                  <a:rPr lang="en-US" altLang="zh-CN" sz="2000" dirty="0" smtClean="0">
                    <a:solidFill>
                      <a:srgbClr val="6D6F71"/>
                    </a:solidFill>
                    <a:latin typeface="+mj-ea"/>
                    <a:cs typeface="+mn-ea"/>
                  </a:rPr>
                  <a:t>. </a:t>
                </a:r>
                <a:endParaRPr lang="zh-CN" altLang="en-US" sz="2000" dirty="0">
                  <a:solidFill>
                    <a:srgbClr val="6D6F71"/>
                  </a:solidFill>
                  <a:latin typeface="+mj-ea"/>
                  <a:cs typeface="+mn-ea"/>
                </a:endParaRPr>
              </a:p>
            </p:txBody>
          </p:sp>
        </mc:Choice>
        <mc:Fallback xmlns="">
          <p:sp>
            <p:nvSpPr>
              <p:cNvPr id="14" name="Rectangle 13"/>
              <p:cNvSpPr>
                <a:spLocks noRot="1" noChangeAspect="1" noMove="1" noResize="1" noEditPoints="1" noAdjustHandles="1" noChangeArrowheads="1" noChangeShapeType="1" noTextEdit="1"/>
              </p:cNvSpPr>
              <p:nvPr/>
            </p:nvSpPr>
            <p:spPr>
              <a:xfrm>
                <a:off x="1060948" y="1696902"/>
                <a:ext cx="5101074" cy="707886"/>
              </a:xfrm>
              <a:prstGeom prst="rect">
                <a:avLst/>
              </a:prstGeom>
              <a:blipFill>
                <a:blip r:embed="rId4"/>
                <a:stretch>
                  <a:fillRect l="-1195" t="-4310" r="-2628"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7"/>
              <p:cNvSpPr txBox="1"/>
              <p:nvPr/>
            </p:nvSpPr>
            <p:spPr>
              <a:xfrm>
                <a:off x="1060948" y="2516099"/>
                <a:ext cx="4262320" cy="2089611"/>
              </a:xfrm>
              <a:prstGeom prst="rect">
                <a:avLst/>
              </a:prstGeom>
              <a:noFill/>
            </p:spPr>
            <p:txBody>
              <a:bodyPr wrap="square" rtlCol="0">
                <a:spAutoFit/>
              </a:bodyPr>
              <a:lstStyle/>
              <a:p>
                <a:r>
                  <a:rPr lang="en-US" altLang="zh-CN" sz="2000" b="1" i="1" dirty="0" smtClean="0">
                    <a:solidFill>
                      <a:schemeClr val="accent1"/>
                    </a:solidFill>
                    <a:latin typeface="Times New Roman" panose="02020603050405020304" pitchFamily="18" charset="0"/>
                    <a:ea typeface="+mj-ea"/>
                    <a:cs typeface="Times New Roman" panose="02020603050405020304" pitchFamily="18" charset="0"/>
                  </a:rPr>
                  <a:t>Proof </a:t>
                </a:r>
                <a:r>
                  <a:rPr lang="en-US" altLang="zh-CN" sz="2000" dirty="0" smtClean="0">
                    <a:solidFill>
                      <a:schemeClr val="accent1"/>
                    </a:solidFill>
                    <a:latin typeface="+mj-ea"/>
                    <a:ea typeface="+mj-ea"/>
                    <a:cs typeface="+mn-ea"/>
                  </a:rPr>
                  <a:t>: </a:t>
                </a:r>
                <a:endParaRPr lang="en-US" altLang="zh-CN" sz="2000" dirty="0">
                  <a:solidFill>
                    <a:schemeClr val="accent1"/>
                  </a:solidFill>
                  <a:latin typeface="+mj-ea"/>
                  <a:ea typeface="+mj-ea"/>
                  <a:cs typeface="+mn-ea"/>
                </a:endParaRPr>
              </a:p>
              <a:p>
                <a14:m>
                  <m:oMath xmlns:m="http://schemas.openxmlformats.org/officeDocument/2006/math">
                    <m:r>
                      <a:rPr lang="en-US" altLang="zh-CN" sz="2000" b="1" i="1" dirty="0">
                        <a:solidFill>
                          <a:srgbClr val="6D6F71"/>
                        </a:solidFill>
                        <a:latin typeface="Cambria Math" panose="02040503050406030204" pitchFamily="18" charset="0"/>
                        <a:cs typeface="+mn-ea"/>
                      </a:rPr>
                      <m:t>𝑳</m:t>
                    </m:r>
                    <m:r>
                      <a:rPr lang="en-US" altLang="zh-CN" sz="2000" i="1" dirty="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0</m:t>
                        </m:r>
                      </m:sub>
                    </m:sSub>
                    <m:r>
                      <a:rPr lang="en-US" altLang="zh-CN" sz="2000" i="1" dirty="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1</m:t>
                        </m:r>
                      </m:sub>
                    </m:sSub>
                    <m:r>
                      <a:rPr lang="en-US" altLang="zh-CN" sz="2000" i="1" dirty="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𝐾</m:t>
                        </m:r>
                        <m:r>
                          <a:rPr lang="en-US" altLang="zh-CN" sz="2000" i="1" dirty="0">
                            <a:solidFill>
                              <a:srgbClr val="6D6F71"/>
                            </a:solidFill>
                            <a:latin typeface="Cambria Math" panose="02040503050406030204" pitchFamily="18" charset="0"/>
                            <a:cs typeface="+mn-ea"/>
                          </a:rPr>
                          <m:t>−1</m:t>
                        </m:r>
                      </m:sub>
                    </m:sSub>
                    <m:r>
                      <a:rPr lang="en-US" altLang="zh-CN" sz="2000" i="1" dirty="0">
                        <a:solidFill>
                          <a:srgbClr val="6D6F71"/>
                        </a:solidFill>
                        <a:latin typeface="Cambria Math" panose="02040503050406030204" pitchFamily="18" charset="0"/>
                        <a:cs typeface="+mn-ea"/>
                      </a:rPr>
                      <m:t>)</m:t>
                    </m:r>
                  </m:oMath>
                </a14:m>
                <a:r>
                  <a:rPr lang="en-US" altLang="zh-CN" sz="2000" dirty="0">
                    <a:solidFill>
                      <a:srgbClr val="6D6F71"/>
                    </a:solidFill>
                    <a:latin typeface="+mj-ea"/>
                    <a:cs typeface="+mn-ea"/>
                  </a:rPr>
                  <a:t>.</a:t>
                </a:r>
              </a:p>
              <a:p>
                <a:r>
                  <a:rPr lang="en-US" altLang="zh-CN" sz="2000" dirty="0">
                    <a:solidFill>
                      <a:srgbClr val="6D6F71"/>
                    </a:solidFill>
                    <a:latin typeface="+mj-ea"/>
                    <a:cs typeface="+mn-ea"/>
                  </a:rPr>
                  <a:t>Let </a:t>
                </a:r>
                <a:endParaRPr lang="en-US" altLang="zh-CN" sz="2000" b="1" i="1" dirty="0" smtClean="0">
                  <a:solidFill>
                    <a:srgbClr val="6D6F71"/>
                  </a:solidFill>
                  <a:latin typeface="Cambria Math" panose="02040503050406030204" pitchFamily="18" charset="0"/>
                  <a:cs typeface="+mn-ea"/>
                </a:endParaRPr>
              </a:p>
              <a:p>
                <a14:m>
                  <m:oMath xmlns:m="http://schemas.openxmlformats.org/officeDocument/2006/math">
                    <m:r>
                      <a:rPr lang="en-US" altLang="zh-CN" sz="2000" b="1" i="1" dirty="0">
                        <a:solidFill>
                          <a:srgbClr val="6D6F71"/>
                        </a:solidFill>
                        <a:latin typeface="Cambria Math" panose="02040503050406030204" pitchFamily="18" charset="0"/>
                        <a:cs typeface="+mn-ea"/>
                      </a:rPr>
                      <m:t>𝑳</m:t>
                    </m:r>
                    <m:r>
                      <a:rPr lang="en-US" altLang="zh-CN" sz="2000" b="1" i="1" dirty="0">
                        <a:solidFill>
                          <a:srgbClr val="6D6F71"/>
                        </a:solidFill>
                        <a:latin typeface="Cambria Math" panose="02040503050406030204" pitchFamily="18" charset="0"/>
                        <a:cs typeface="+mn-ea"/>
                      </a:rPr>
                      <m:t>′</m:t>
                    </m:r>
                    <m:r>
                      <a:rPr lang="en-US" altLang="zh-CN" sz="2000" i="1" dirty="0">
                        <a:solidFill>
                          <a:srgbClr val="6D6F71"/>
                        </a:solidFill>
                        <a:latin typeface="Cambria Math" panose="02040503050406030204" pitchFamily="18" charset="0"/>
                        <a:cs typeface="+mn-ea"/>
                      </a:rPr>
                      <m:t>=(0,</m:t>
                    </m:r>
                    <m:d>
                      <m:dPr>
                        <m:begChr m:val="⌊"/>
                        <m:endChr m:val="⌋"/>
                        <m:ctrlPr>
                          <a:rPr lang="en-US" altLang="zh-CN" sz="2000" i="1" dirty="0" smtClean="0">
                            <a:solidFill>
                              <a:srgbClr val="6D6F71"/>
                            </a:solidFill>
                            <a:latin typeface="Cambria Math" panose="02040503050406030204" pitchFamily="18" charset="0"/>
                            <a:cs typeface="+mn-ea"/>
                          </a:rPr>
                        </m:ctrlPr>
                      </m:dPr>
                      <m:e>
                        <m:f>
                          <m:fPr>
                            <m:ctrlPr>
                              <a:rPr lang="en-US" altLang="zh-CN" sz="2000" i="1" dirty="0">
                                <a:solidFill>
                                  <a:srgbClr val="6D6F71"/>
                                </a:solidFill>
                                <a:latin typeface="Cambria Math" panose="02040503050406030204" pitchFamily="18" charset="0"/>
                                <a:cs typeface="+mn-ea"/>
                              </a:rPr>
                            </m:ctrlPr>
                          </m:fPr>
                          <m:num>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1</m:t>
                                </m:r>
                              </m:sub>
                            </m:sSub>
                          </m:num>
                          <m:den>
                            <m:r>
                              <a:rPr lang="en-US" altLang="zh-CN" sz="2000" i="1" dirty="0">
                                <a:solidFill>
                                  <a:srgbClr val="6D6F71"/>
                                </a:solidFill>
                                <a:latin typeface="Cambria Math" panose="02040503050406030204" pitchFamily="18" charset="0"/>
                                <a:cs typeface="+mn-ea"/>
                              </a:rPr>
                              <m:t>2</m:t>
                            </m:r>
                          </m:den>
                        </m:f>
                      </m:e>
                    </m:d>
                    <m:r>
                      <a:rPr lang="en-US" altLang="zh-CN" sz="2000" i="1" dirty="0">
                        <a:solidFill>
                          <a:srgbClr val="6D6F71"/>
                        </a:solidFill>
                        <a:latin typeface="Cambria Math" panose="02040503050406030204" pitchFamily="18" charset="0"/>
                        <a:cs typeface="+mn-ea"/>
                      </a:rPr>
                      <m:t>,</m:t>
                    </m:r>
                    <m:d>
                      <m:dPr>
                        <m:begChr m:val="⌊"/>
                        <m:endChr m:val="⌋"/>
                        <m:ctrlPr>
                          <a:rPr lang="en-US" altLang="zh-CN" sz="2000" i="1" dirty="0">
                            <a:solidFill>
                              <a:srgbClr val="6D6F71"/>
                            </a:solidFill>
                            <a:latin typeface="Cambria Math" panose="02040503050406030204" pitchFamily="18" charset="0"/>
                            <a:cs typeface="+mn-ea"/>
                          </a:rPr>
                        </m:ctrlPr>
                      </m:dPr>
                      <m:e>
                        <m:f>
                          <m:fPr>
                            <m:ctrlPr>
                              <a:rPr lang="en-US" altLang="zh-CN" sz="2000" i="1" dirty="0">
                                <a:solidFill>
                                  <a:srgbClr val="6D6F71"/>
                                </a:solidFill>
                                <a:latin typeface="Cambria Math" panose="02040503050406030204" pitchFamily="18" charset="0"/>
                                <a:cs typeface="+mn-ea"/>
                              </a:rPr>
                            </m:ctrlPr>
                          </m:fPr>
                          <m:num>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2</m:t>
                                </m:r>
                              </m:sub>
                            </m:sSub>
                          </m:num>
                          <m:den>
                            <m:r>
                              <a:rPr lang="en-US" altLang="zh-CN" sz="2000" i="1" dirty="0">
                                <a:solidFill>
                                  <a:srgbClr val="6D6F71"/>
                                </a:solidFill>
                                <a:latin typeface="Cambria Math" panose="02040503050406030204" pitchFamily="18" charset="0"/>
                                <a:cs typeface="+mn-ea"/>
                              </a:rPr>
                              <m:t>2</m:t>
                            </m:r>
                          </m:den>
                        </m:f>
                      </m:e>
                    </m:d>
                    <m:r>
                      <a:rPr lang="en-US" altLang="zh-CN" sz="2000" i="1" dirty="0">
                        <a:solidFill>
                          <a:srgbClr val="6D6F71"/>
                        </a:solidFill>
                        <a:latin typeface="Cambria Math" panose="02040503050406030204" pitchFamily="18" charset="0"/>
                        <a:cs typeface="+mn-ea"/>
                      </a:rPr>
                      <m:t>…,</m:t>
                    </m:r>
                    <m:d>
                      <m:dPr>
                        <m:begChr m:val="⌊"/>
                        <m:endChr m:val="⌋"/>
                        <m:ctrlPr>
                          <a:rPr lang="en-US" altLang="zh-CN" sz="2000" i="1" dirty="0">
                            <a:solidFill>
                              <a:srgbClr val="6D6F71"/>
                            </a:solidFill>
                            <a:latin typeface="Cambria Math" panose="02040503050406030204" pitchFamily="18" charset="0"/>
                            <a:cs typeface="+mn-ea"/>
                          </a:rPr>
                        </m:ctrlPr>
                      </m:dPr>
                      <m:e>
                        <m:f>
                          <m:fPr>
                            <m:ctrlPr>
                              <a:rPr lang="en-US" altLang="zh-CN" sz="2000" i="1" dirty="0">
                                <a:solidFill>
                                  <a:srgbClr val="6D6F71"/>
                                </a:solidFill>
                                <a:latin typeface="Cambria Math" panose="02040503050406030204" pitchFamily="18" charset="0"/>
                                <a:cs typeface="+mn-ea"/>
                              </a:rPr>
                            </m:ctrlPr>
                          </m:fPr>
                          <m:num>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𝐾</m:t>
                                </m:r>
                                <m:r>
                                  <a:rPr lang="en-US" altLang="zh-CN" sz="2000" i="1" dirty="0">
                                    <a:solidFill>
                                      <a:srgbClr val="6D6F71"/>
                                    </a:solidFill>
                                    <a:latin typeface="Cambria Math" panose="02040503050406030204" pitchFamily="18" charset="0"/>
                                    <a:cs typeface="+mn-ea"/>
                                  </a:rPr>
                                  <m:t>−1</m:t>
                                </m:r>
                              </m:sub>
                            </m:sSub>
                          </m:num>
                          <m:den>
                            <m:r>
                              <a:rPr lang="en-US" altLang="zh-CN" sz="2000" i="1" dirty="0">
                                <a:solidFill>
                                  <a:srgbClr val="6D6F71"/>
                                </a:solidFill>
                                <a:latin typeface="Cambria Math" panose="02040503050406030204" pitchFamily="18" charset="0"/>
                                <a:cs typeface="+mn-ea"/>
                              </a:rPr>
                              <m:t>2</m:t>
                            </m:r>
                          </m:den>
                        </m:f>
                      </m:e>
                    </m:d>
                    <m:r>
                      <a:rPr lang="en-US" altLang="zh-CN" sz="2000" i="1" dirty="0">
                        <a:solidFill>
                          <a:srgbClr val="6D6F71"/>
                        </a:solidFill>
                        <a:latin typeface="Cambria Math" panose="02040503050406030204" pitchFamily="18" charset="0"/>
                        <a:cs typeface="+mn-ea"/>
                      </a:rPr>
                      <m:t>)</m:t>
                    </m:r>
                  </m:oMath>
                </a14:m>
                <a:r>
                  <a:rPr lang="en-US" altLang="zh-CN" sz="2000" dirty="0">
                    <a:solidFill>
                      <a:srgbClr val="6D6F71"/>
                    </a:solidFill>
                    <a:latin typeface="+mj-ea"/>
                    <a:cs typeface="+mn-ea"/>
                  </a:rPr>
                  <a:t>, </a:t>
                </a:r>
                <a:endParaRPr lang="en-US" altLang="zh-CN" sz="2000" b="1" i="1" dirty="0" smtClean="0">
                  <a:solidFill>
                    <a:srgbClr val="6D6F71"/>
                  </a:solidFill>
                  <a:latin typeface="Cambria Math" panose="02040503050406030204" pitchFamily="18" charset="0"/>
                  <a:cs typeface="+mn-ea"/>
                </a:endParaRPr>
              </a:p>
              <a:p>
                <a14:m>
                  <m:oMath xmlns:m="http://schemas.openxmlformats.org/officeDocument/2006/math">
                    <m:r>
                      <a:rPr lang="en-US" altLang="zh-CN" sz="2000" b="1" i="1" dirty="0">
                        <a:solidFill>
                          <a:srgbClr val="6D6F71"/>
                        </a:solidFill>
                        <a:latin typeface="Cambria Math" panose="02040503050406030204" pitchFamily="18" charset="0"/>
                        <a:cs typeface="+mn-ea"/>
                      </a:rPr>
                      <m:t>𝑳</m:t>
                    </m:r>
                    <m:r>
                      <a:rPr lang="en-US" altLang="zh-CN" sz="2000" b="1" i="1" dirty="0">
                        <a:solidFill>
                          <a:srgbClr val="6D6F71"/>
                        </a:solidFill>
                        <a:latin typeface="Cambria Math" panose="02040503050406030204" pitchFamily="18" charset="0"/>
                        <a:cs typeface="+mn-ea"/>
                      </a:rPr>
                      <m:t>′′</m:t>
                    </m:r>
                    <m:r>
                      <a:rPr lang="en-US" altLang="zh-CN" sz="2000" i="1" dirty="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0</m:t>
                        </m:r>
                      </m:sub>
                    </m:sSub>
                    <m:r>
                      <a:rPr lang="en-US" altLang="zh-CN" sz="2000" i="1" dirty="0">
                        <a:solidFill>
                          <a:srgbClr val="6D6F71"/>
                        </a:solidFill>
                        <a:latin typeface="Cambria Math" panose="02040503050406030204" pitchFamily="18" charset="0"/>
                        <a:cs typeface="+mn-ea"/>
                      </a:rPr>
                      <m:t>,0,0…,0)</m:t>
                    </m:r>
                  </m:oMath>
                </a14:m>
                <a:r>
                  <a:rPr lang="en-US" altLang="zh-CN" sz="2000" dirty="0" smtClean="0">
                    <a:solidFill>
                      <a:srgbClr val="6D6F71"/>
                    </a:solidFill>
                    <a:latin typeface="+mj-ea"/>
                    <a:ea typeface="+mj-ea"/>
                    <a:cs typeface="+mn-ea"/>
                  </a:rPr>
                  <a:t>, and </a:t>
                </a:r>
                <a:endParaRPr lang="en-US" altLang="zh-CN" sz="2000" b="1" i="1" dirty="0" smtClean="0">
                  <a:solidFill>
                    <a:srgbClr val="6D6F71"/>
                  </a:solidFill>
                  <a:latin typeface="Cambria Math" panose="02040503050406030204" pitchFamily="18" charset="0"/>
                  <a:cs typeface="+mn-ea"/>
                </a:endParaRPr>
              </a:p>
              <a:p>
                <a14:m>
                  <m:oMath xmlns:m="http://schemas.openxmlformats.org/officeDocument/2006/math">
                    <m:r>
                      <a:rPr lang="en-US" altLang="zh-CN" sz="2000" b="1" i="1" dirty="0">
                        <a:solidFill>
                          <a:srgbClr val="6D6F71"/>
                        </a:solidFill>
                        <a:latin typeface="Cambria Math" panose="02040503050406030204" pitchFamily="18" charset="0"/>
                        <a:cs typeface="+mn-ea"/>
                      </a:rPr>
                      <m:t>𝑳</m:t>
                    </m:r>
                    <m:r>
                      <a:rPr lang="en-US" altLang="zh-CN" sz="2000" b="1" i="1" dirty="0" smtClean="0">
                        <a:solidFill>
                          <a:srgbClr val="6D6F71"/>
                        </a:solidFill>
                        <a:latin typeface="Cambria Math" panose="02040503050406030204" pitchFamily="18" charset="0"/>
                        <a:cs typeface="+mn-ea"/>
                      </a:rPr>
                      <m:t>′′′</m:t>
                    </m:r>
                    <m:r>
                      <a:rPr lang="en-US" altLang="zh-CN" sz="2000" i="1" dirty="0">
                        <a:solidFill>
                          <a:srgbClr val="6D6F71"/>
                        </a:solidFill>
                        <a:latin typeface="Cambria Math" panose="02040503050406030204" pitchFamily="18" charset="0"/>
                        <a:cs typeface="+mn-ea"/>
                      </a:rPr>
                      <m:t>=(</m:t>
                    </m:r>
                    <m:r>
                      <a:rPr lang="en-US" altLang="zh-CN" sz="2000" b="0" i="1" dirty="0" smtClean="0">
                        <a:solidFill>
                          <a:srgbClr val="6D6F71"/>
                        </a:solidFill>
                        <a:latin typeface="Cambria Math" panose="02040503050406030204" pitchFamily="18" charset="0"/>
                        <a:cs typeface="+mn-ea"/>
                      </a:rPr>
                      <m:t>0</m:t>
                    </m:r>
                    <m:r>
                      <a:rPr lang="en-US" altLang="zh-CN" sz="2000" i="1" dirty="0">
                        <a:solidFill>
                          <a:srgbClr val="6D6F71"/>
                        </a:solidFill>
                        <a:latin typeface="Cambria Math" panose="02040503050406030204" pitchFamily="18" charset="0"/>
                        <a:cs typeface="+mn-ea"/>
                      </a:rPr>
                      <m:t>,</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1</m:t>
                        </m:r>
                      </m:sub>
                    </m:sSub>
                    <m:r>
                      <a:rPr lang="en-US" altLang="zh-CN" sz="2000" b="0" i="1" dirty="0" smtClean="0">
                        <a:solidFill>
                          <a:srgbClr val="6D6F71"/>
                        </a:solidFill>
                        <a:latin typeface="Cambria Math" panose="02040503050406030204" pitchFamily="18" charset="0"/>
                        <a:cs typeface="+mn-ea"/>
                      </a:rPr>
                      <m:t> </m:t>
                    </m:r>
                    <m:r>
                      <a:rPr lang="en-US" altLang="zh-CN" sz="2000" b="0" i="1" dirty="0" smtClean="0">
                        <a:solidFill>
                          <a:srgbClr val="6D6F71"/>
                        </a:solidFill>
                        <a:latin typeface="Cambria Math" panose="02040503050406030204" pitchFamily="18" charset="0"/>
                        <a:cs typeface="+mn-ea"/>
                      </a:rPr>
                      <m:t>𝑚𝑜𝑑</m:t>
                    </m:r>
                    <m:r>
                      <a:rPr lang="en-US" altLang="zh-CN" sz="2000" b="0" i="1" dirty="0" smtClean="0">
                        <a:solidFill>
                          <a:srgbClr val="6D6F71"/>
                        </a:solidFill>
                        <a:latin typeface="Cambria Math" panose="02040503050406030204" pitchFamily="18" charset="0"/>
                        <a:cs typeface="+mn-ea"/>
                      </a:rPr>
                      <m:t> 2,…,</m:t>
                    </m:r>
                    <m:sSub>
                      <m:sSubPr>
                        <m:ctrlPr>
                          <a:rPr lang="en-US" altLang="zh-CN" sz="2000" i="1" dirty="0">
                            <a:solidFill>
                              <a:srgbClr val="6D6F71"/>
                            </a:solidFill>
                            <a:latin typeface="Cambria Math" panose="02040503050406030204" pitchFamily="18" charset="0"/>
                            <a:cs typeface="+mn-ea"/>
                          </a:rPr>
                        </m:ctrlPr>
                      </m:sSubPr>
                      <m:e>
                        <m:r>
                          <a:rPr lang="en-US" altLang="zh-CN" sz="2000" i="1" dirty="0">
                            <a:solidFill>
                              <a:srgbClr val="6D6F71"/>
                            </a:solidFill>
                            <a:latin typeface="Cambria Math" panose="02040503050406030204" pitchFamily="18" charset="0"/>
                            <a:cs typeface="+mn-ea"/>
                          </a:rPr>
                          <m:t>𝑙</m:t>
                        </m:r>
                      </m:e>
                      <m:sub>
                        <m:r>
                          <a:rPr lang="en-US" altLang="zh-CN" sz="2000" i="1" dirty="0">
                            <a:solidFill>
                              <a:srgbClr val="6D6F71"/>
                            </a:solidFill>
                            <a:latin typeface="Cambria Math" panose="02040503050406030204" pitchFamily="18" charset="0"/>
                            <a:cs typeface="+mn-ea"/>
                          </a:rPr>
                          <m:t>𝐾</m:t>
                        </m:r>
                        <m:r>
                          <a:rPr lang="en-US" altLang="zh-CN" sz="2000" i="1" dirty="0">
                            <a:solidFill>
                              <a:srgbClr val="6D6F71"/>
                            </a:solidFill>
                            <a:latin typeface="Cambria Math" panose="02040503050406030204" pitchFamily="18" charset="0"/>
                            <a:cs typeface="+mn-ea"/>
                          </a:rPr>
                          <m:t>−1</m:t>
                        </m:r>
                      </m:sub>
                    </m:sSub>
                    <m:r>
                      <a:rPr lang="en-US" altLang="zh-CN" sz="2000" b="0" i="1" dirty="0" smtClean="0">
                        <a:solidFill>
                          <a:srgbClr val="6D6F71"/>
                        </a:solidFill>
                        <a:latin typeface="Cambria Math" panose="02040503050406030204" pitchFamily="18" charset="0"/>
                        <a:cs typeface="+mn-ea"/>
                      </a:rPr>
                      <m:t> </m:t>
                    </m:r>
                    <m:r>
                      <a:rPr lang="en-US" altLang="zh-CN" sz="2000" b="0" i="1" dirty="0" smtClean="0">
                        <a:solidFill>
                          <a:srgbClr val="6D6F71"/>
                        </a:solidFill>
                        <a:latin typeface="Cambria Math" panose="02040503050406030204" pitchFamily="18" charset="0"/>
                        <a:cs typeface="+mn-ea"/>
                      </a:rPr>
                      <m:t>𝑚𝑜𝑑</m:t>
                    </m:r>
                    <m:r>
                      <a:rPr lang="en-US" altLang="zh-CN" sz="2000" b="0" i="1" dirty="0" smtClean="0">
                        <a:solidFill>
                          <a:srgbClr val="6D6F71"/>
                        </a:solidFill>
                        <a:latin typeface="Cambria Math" panose="02040503050406030204" pitchFamily="18" charset="0"/>
                        <a:cs typeface="+mn-ea"/>
                      </a:rPr>
                      <m:t> 2)</m:t>
                    </m:r>
                  </m:oMath>
                </a14:m>
                <a:r>
                  <a:rPr lang="en-US" altLang="zh-CN" sz="2000" dirty="0" smtClean="0">
                    <a:solidFill>
                      <a:srgbClr val="6D6F71"/>
                    </a:solidFill>
                    <a:latin typeface="+mj-ea"/>
                    <a:ea typeface="+mj-ea"/>
                    <a:cs typeface="+mn-ea"/>
                  </a:rPr>
                  <a:t>.</a:t>
                </a:r>
              </a:p>
            </p:txBody>
          </p:sp>
        </mc:Choice>
        <mc:Fallback xmlns="">
          <p:sp>
            <p:nvSpPr>
              <p:cNvPr id="35" name="TextBox 37"/>
              <p:cNvSpPr txBox="1">
                <a:spLocks noRot="1" noChangeAspect="1" noMove="1" noResize="1" noEditPoints="1" noAdjustHandles="1" noChangeArrowheads="1" noChangeShapeType="1" noTextEdit="1"/>
              </p:cNvSpPr>
              <p:nvPr/>
            </p:nvSpPr>
            <p:spPr>
              <a:xfrm>
                <a:off x="1060948" y="2516099"/>
                <a:ext cx="4262320" cy="2089611"/>
              </a:xfrm>
              <a:prstGeom prst="rect">
                <a:avLst/>
              </a:prstGeom>
              <a:blipFill>
                <a:blip r:embed="rId5"/>
                <a:stretch>
                  <a:fillRect l="-1431" t="-1749" b="-4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936994" y="1696902"/>
                <a:ext cx="4271919" cy="258532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dirty="0" smtClean="0">
                          <a:solidFill>
                            <a:srgbClr val="6D6F71"/>
                          </a:solidFill>
                          <a:latin typeface="Cambria Math" panose="02040503050406030204" pitchFamily="18" charset="0"/>
                          <a:cs typeface="+mn-ea"/>
                        </a:rPr>
                        <m:t>𝑳</m:t>
                      </m:r>
                      <m:r>
                        <a:rPr lang="en-US" altLang="zh-CN" b="1" i="1" dirty="0" smtClean="0">
                          <a:solidFill>
                            <a:srgbClr val="6D6F71"/>
                          </a:solidFill>
                          <a:latin typeface="Cambria Math" panose="02040503050406030204" pitchFamily="18" charset="0"/>
                          <a:cs typeface="+mn-ea"/>
                        </a:rPr>
                        <m:t>=</m:t>
                      </m:r>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r>
                        <a:rPr lang="en-US" altLang="zh-CN" b="1" i="1" dirty="0" smtClean="0">
                          <a:solidFill>
                            <a:srgbClr val="6D6F71"/>
                          </a:solidFill>
                          <a:latin typeface="Cambria Math" panose="02040503050406030204" pitchFamily="18" charset="0"/>
                          <a:cs typeface="+mn-ea"/>
                        </a:rPr>
                        <m:t>+</m:t>
                      </m:r>
                      <m:r>
                        <a:rPr lang="en-US" altLang="zh-CN" b="1" i="1" dirty="0" smtClean="0">
                          <a:solidFill>
                            <a:srgbClr val="6D6F71"/>
                          </a:solidFill>
                          <a:latin typeface="Cambria Math" panose="02040503050406030204" pitchFamily="18" charset="0"/>
                          <a:cs typeface="+mn-ea"/>
                        </a:rPr>
                        <m:t>𝟐</m:t>
                      </m:r>
                      <m:sSup>
                        <m:sSupPr>
                          <m:ctrlPr>
                            <a:rPr lang="en-US" altLang="zh-CN" b="1" i="1" dirty="0" smtClean="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r>
                        <a:rPr lang="en-US" altLang="zh-CN" b="1" i="1" dirty="0" smtClean="0">
                          <a:solidFill>
                            <a:srgbClr val="6D6F71"/>
                          </a:solidFill>
                          <a:latin typeface="Cambria Math" panose="02040503050406030204" pitchFamily="18" charset="0"/>
                          <a:cs typeface="+mn-ea"/>
                        </a:rPr>
                        <m:t>+</m:t>
                      </m:r>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oMath>
                  </m:oMathPara>
                </a14:m>
                <a:endParaRPr lang="en-US" altLang="zh-CN" b="1" dirty="0" smtClean="0">
                  <a:solidFill>
                    <a:srgbClr val="6D6F71"/>
                  </a:solidFill>
                  <a:cs typeface="+mn-ea"/>
                </a:endParaRPr>
              </a:p>
              <a:p>
                <a14:m>
                  <m:oMath xmlns:m="http://schemas.openxmlformats.org/officeDocument/2006/math">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oMath>
                </a14:m>
                <a:r>
                  <a:rPr lang="en-US" dirty="0" smtClean="0"/>
                  <a:t> </a:t>
                </a:r>
                <a:r>
                  <a:rPr lang="en-US" dirty="0" smtClean="0">
                    <a:solidFill>
                      <a:srgbClr val="6D6F71"/>
                    </a:solidFill>
                    <a:latin typeface="+mj-ea"/>
                    <a:cs typeface="+mn-ea"/>
                  </a:rPr>
                  <a:t>is a short request on </a:t>
                </a:r>
                <a14:m>
                  <m:oMath xmlns:m="http://schemas.openxmlformats.org/officeDocument/2006/math">
                    <m:r>
                      <a:rPr lang="en-US" i="1" dirty="0" smtClean="0">
                        <a:solidFill>
                          <a:srgbClr val="6D6F71"/>
                        </a:solidFill>
                        <a:latin typeface="Cambria Math" panose="02040503050406030204" pitchFamily="18" charset="0"/>
                        <a:cs typeface="+mn-ea"/>
                      </a:rPr>
                      <m:t>𝐾</m:t>
                    </m:r>
                    <m:r>
                      <a:rPr lang="en-US" i="1" dirty="0" smtClean="0">
                        <a:solidFill>
                          <a:srgbClr val="6D6F71"/>
                        </a:solidFill>
                        <a:latin typeface="Cambria Math" panose="02040503050406030204" pitchFamily="18" charset="0"/>
                        <a:cs typeface="+mn-ea"/>
                      </a:rPr>
                      <m:t>−1</m:t>
                    </m:r>
                  </m:oMath>
                </a14:m>
                <a:r>
                  <a:rPr lang="en-US" dirty="0" smtClean="0">
                    <a:solidFill>
                      <a:srgbClr val="6D6F71"/>
                    </a:solidFill>
                    <a:latin typeface="+mj-ea"/>
                    <a:cs typeface="+mn-ea"/>
                  </a:rPr>
                  <a:t> inputs, thus </a:t>
                </a:r>
                <a14:m>
                  <m:oMath xmlns:m="http://schemas.openxmlformats.org/officeDocument/2006/math">
                    <m:r>
                      <a:rPr lang="en-US" altLang="zh-CN" b="0" i="0" dirty="0" smtClean="0">
                        <a:solidFill>
                          <a:srgbClr val="6D6F71"/>
                        </a:solidFill>
                        <a:latin typeface="Cambria Math" panose="02040503050406030204" pitchFamily="18" charset="0"/>
                        <a:cs typeface="+mn-ea"/>
                      </a:rPr>
                      <m:t>2</m:t>
                    </m:r>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oMath>
                </a14:m>
                <a:r>
                  <a:rPr lang="en-US" dirty="0" smtClean="0">
                    <a:solidFill>
                      <a:srgbClr val="6D6F71"/>
                    </a:solidFill>
                    <a:latin typeface="+mj-ea"/>
                    <a:cs typeface="+mn-ea"/>
                  </a:rPr>
                  <a:t> can be solved on </a:t>
                </a:r>
                <a14:m>
                  <m:oMath xmlns:m="http://schemas.openxmlformats.org/officeDocument/2006/math">
                    <m:r>
                      <a:rPr lang="en-US" i="1" dirty="0" smtClean="0">
                        <a:solidFill>
                          <a:srgbClr val="6D6F71"/>
                        </a:solidFill>
                        <a:latin typeface="Cambria Math" panose="02040503050406030204" pitchFamily="18" charset="0"/>
                        <a:cs typeface="+mn-ea"/>
                      </a:rPr>
                      <m:t>𝐾</m:t>
                    </m:r>
                  </m:oMath>
                </a14:m>
                <a:r>
                  <a:rPr lang="en-US" dirty="0" smtClean="0">
                    <a:solidFill>
                      <a:srgbClr val="6D6F71"/>
                    </a:solidFill>
                    <a:latin typeface="+mj-ea"/>
                    <a:cs typeface="+mn-ea"/>
                  </a:rPr>
                  <a:t> inputs.</a:t>
                </a:r>
              </a:p>
              <a:p>
                <a14:m>
                  <m:oMath xmlns:m="http://schemas.openxmlformats.org/officeDocument/2006/math">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oMath>
                </a14:m>
                <a:r>
                  <a:rPr lang="en-US" dirty="0" smtClean="0">
                    <a:solidFill>
                      <a:srgbClr val="6D6F71"/>
                    </a:solidFill>
                    <a:latin typeface="+mj-ea"/>
                    <a:cs typeface="+mn-ea"/>
                  </a:rPr>
                  <a:t> can be solved with singletons.</a:t>
                </a:r>
              </a:p>
              <a:p>
                <a:r>
                  <a:rPr lang="en-US" dirty="0" smtClean="0">
                    <a:solidFill>
                      <a:srgbClr val="6D6F71"/>
                    </a:solidFill>
                    <a:latin typeface="+mj-ea"/>
                    <a:cs typeface="+mn-ea"/>
                  </a:rPr>
                  <a:t>Similar to the Lemma 7,</a:t>
                </a:r>
              </a:p>
              <a:p>
                <a14:m>
                  <m:oMath xmlns:m="http://schemas.openxmlformats.org/officeDocument/2006/math">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oMath>
                </a14:m>
                <a:r>
                  <a:rPr lang="en-US" dirty="0" smtClean="0">
                    <a:solidFill>
                      <a:srgbClr val="6D6F71"/>
                    </a:solidFill>
                    <a:latin typeface="+mj-ea"/>
                    <a:cs typeface="+mn-ea"/>
                  </a:rPr>
                  <a:t> can be solved by </a:t>
                </a:r>
                <a14:m>
                  <m:oMath xmlns:m="http://schemas.openxmlformats.org/officeDocument/2006/math">
                    <m:sSub>
                      <m:sSubPr>
                        <m:ctrlPr>
                          <a:rPr lang="en-US" altLang="zh-CN" i="1" dirty="0">
                            <a:solidFill>
                              <a:srgbClr val="6D6F71"/>
                            </a:solidFill>
                            <a:latin typeface="Cambria Math" panose="02040503050406030204" pitchFamily="18" charset="0"/>
                            <a:cs typeface="+mn-ea"/>
                          </a:rPr>
                        </m:ctrlPr>
                      </m:sSubPr>
                      <m:e>
                        <m:r>
                          <a:rPr lang="en-US" altLang="zh-CN" i="1" dirty="0">
                            <a:solidFill>
                              <a:srgbClr val="6D6F71"/>
                            </a:solidFill>
                            <a:latin typeface="Cambria Math" panose="02040503050406030204" pitchFamily="18" charset="0"/>
                            <a:cs typeface="+mn-ea"/>
                          </a:rPr>
                          <m:t>𝑙</m:t>
                        </m:r>
                      </m:e>
                      <m:sub>
                        <m:r>
                          <a:rPr lang="en-US" altLang="zh-CN" i="1" dirty="0">
                            <a:solidFill>
                              <a:srgbClr val="6D6F71"/>
                            </a:solidFill>
                            <a:latin typeface="Cambria Math" panose="02040503050406030204" pitchFamily="18" charset="0"/>
                            <a:cs typeface="+mn-ea"/>
                          </a:rPr>
                          <m:t>0</m:t>
                        </m:r>
                      </m:sub>
                    </m:sSub>
                  </m:oMath>
                </a14:m>
                <a:r>
                  <a:rPr lang="en-US" dirty="0" smtClean="0">
                    <a:solidFill>
                      <a:srgbClr val="6D6F71"/>
                    </a:solidFill>
                    <a:latin typeface="+mj-ea"/>
                    <a:cs typeface="+mn-ea"/>
                  </a:rPr>
                  <a:t> pairs.</a:t>
                </a:r>
              </a:p>
              <a:p>
                <a:endParaRPr lang="en-US" dirty="0">
                  <a:solidFill>
                    <a:srgbClr val="6D6F71"/>
                  </a:solidFill>
                  <a:latin typeface="+mj-ea"/>
                  <a:cs typeface="+mn-ea"/>
                </a:endParaRPr>
              </a:p>
              <a:p>
                <a:r>
                  <a:rPr lang="en-US" dirty="0" smtClean="0">
                    <a:solidFill>
                      <a:srgbClr val="6D6F71"/>
                    </a:solidFill>
                    <a:latin typeface="+mj-ea"/>
                    <a:cs typeface="+mn-ea"/>
                  </a:rPr>
                  <a:t>The above proof is the recursive algorithm to find the solution.</a:t>
                </a:r>
              </a:p>
            </p:txBody>
          </p:sp>
        </mc:Choice>
        <mc:Fallback xmlns="">
          <p:sp>
            <p:nvSpPr>
              <p:cNvPr id="4" name="Rectangle 3"/>
              <p:cNvSpPr>
                <a:spLocks noRot="1" noChangeAspect="1" noMove="1" noResize="1" noEditPoints="1" noAdjustHandles="1" noChangeArrowheads="1" noChangeShapeType="1" noTextEdit="1"/>
              </p:cNvSpPr>
              <p:nvPr/>
            </p:nvSpPr>
            <p:spPr>
              <a:xfrm>
                <a:off x="6936994" y="1696902"/>
                <a:ext cx="4271919" cy="2585323"/>
              </a:xfrm>
              <a:prstGeom prst="rect">
                <a:avLst/>
              </a:prstGeom>
              <a:blipFill>
                <a:blip r:embed="rId6"/>
                <a:stretch>
                  <a:fillRect l="-1284" b="-2830"/>
                </a:stretch>
              </a:blipFill>
            </p:spPr>
            <p:txBody>
              <a:bodyPr/>
              <a:lstStyle/>
              <a:p>
                <a:r>
                  <a:rPr lang="en-US">
                    <a:noFill/>
                  </a:rPr>
                  <a:t> </a:t>
                </a:r>
              </a:p>
            </p:txBody>
          </p:sp>
        </mc:Fallback>
      </mc:AlternateContent>
    </p:spTree>
    <p:extLst>
      <p:ext uri="{BB962C8B-B14F-4D97-AF65-F5344CB8AC3E}">
        <p14:creationId xmlns:p14="http://schemas.microsoft.com/office/powerpoint/2010/main" val="4865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smtClean="0"/>
              <a:t>Example</a:t>
            </a:r>
            <a:endParaRPr lang="en-US" altLang="zh-CN" sz="3600" dirty="0"/>
          </a:p>
        </p:txBody>
      </p:sp>
      <p:pic>
        <p:nvPicPr>
          <p:cNvPr id="3" name="Picture 2" descr="https://www.ut.ee/sites/default/files/logos/logo_main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Rectangle 13"/>
              <p:cNvSpPr/>
              <p:nvPr/>
            </p:nvSpPr>
            <p:spPr>
              <a:xfrm>
                <a:off x="3231176" y="1524036"/>
                <a:ext cx="5101074"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b="1" i="1" dirty="0" smtClean="0">
                          <a:solidFill>
                            <a:srgbClr val="6D6F71"/>
                          </a:solidFill>
                          <a:latin typeface="Cambria Math" panose="02040503050406030204" pitchFamily="18" charset="0"/>
                          <a:cs typeface="+mn-ea"/>
                        </a:rPr>
                        <m:t>𝑳</m:t>
                      </m:r>
                      <m:r>
                        <a:rPr lang="en-US" altLang="zh-CN" sz="2000" i="1" dirty="0" smtClean="0">
                          <a:solidFill>
                            <a:srgbClr val="6D6F71"/>
                          </a:solidFill>
                          <a:latin typeface="Cambria Math" panose="02040503050406030204" pitchFamily="18" charset="0"/>
                          <a:cs typeface="+mn-ea"/>
                        </a:rPr>
                        <m:t>=</m:t>
                      </m:r>
                      <m:d>
                        <m:dPr>
                          <m:ctrlPr>
                            <a:rPr lang="en-US" altLang="zh-CN" sz="2000" b="0" i="1" dirty="0" smtClean="0">
                              <a:solidFill>
                                <a:srgbClr val="6D6F71"/>
                              </a:solidFill>
                              <a:latin typeface="Cambria Math" panose="02040503050406030204" pitchFamily="18" charset="0"/>
                              <a:cs typeface="+mn-ea"/>
                            </a:rPr>
                          </m:ctrlPr>
                        </m:dPr>
                        <m:e>
                          <m:r>
                            <a:rPr lang="en-US" altLang="zh-CN" sz="2000" b="0" i="0" dirty="0" smtClean="0">
                              <a:solidFill>
                                <a:srgbClr val="6D6F71"/>
                              </a:solidFill>
                              <a:latin typeface="Cambria Math" panose="02040503050406030204" pitchFamily="18" charset="0"/>
                              <a:cs typeface="+mn-ea"/>
                            </a:rPr>
                            <m:t>62</m:t>
                          </m:r>
                          <m:r>
                            <a:rPr lang="en-US" altLang="zh-CN" sz="2000" b="0" i="0" dirty="0" smtClean="0">
                              <a:solidFill>
                                <a:srgbClr val="6D6F71"/>
                              </a:solidFill>
                              <a:latin typeface="Cambria Math" panose="02040503050406030204" pitchFamily="18" charset="0"/>
                              <a:cs typeface="+mn-ea"/>
                            </a:rPr>
                            <m:t>, </m:t>
                          </m:r>
                          <m:r>
                            <a:rPr lang="en-US" altLang="zh-CN" sz="2000" b="0" i="0" dirty="0" smtClean="0">
                              <a:solidFill>
                                <a:srgbClr val="6D6F71"/>
                              </a:solidFill>
                              <a:latin typeface="Cambria Math" panose="02040503050406030204" pitchFamily="18" charset="0"/>
                              <a:cs typeface="+mn-ea"/>
                            </a:rPr>
                            <m:t>59</m:t>
                          </m:r>
                          <m:r>
                            <a:rPr lang="en-US" altLang="zh-CN" sz="2000" b="0" i="0" dirty="0" smtClean="0">
                              <a:solidFill>
                                <a:srgbClr val="6D6F71"/>
                              </a:solidFill>
                              <a:latin typeface="Cambria Math" panose="02040503050406030204" pitchFamily="18" charset="0"/>
                              <a:cs typeface="+mn-ea"/>
                            </a:rPr>
                            <m:t>, </m:t>
                          </m:r>
                          <m:r>
                            <a:rPr lang="en-US" altLang="zh-CN" sz="2000" b="0" i="0" dirty="0" smtClean="0">
                              <a:solidFill>
                                <a:srgbClr val="6D6F71"/>
                              </a:solidFill>
                              <a:latin typeface="Cambria Math" panose="02040503050406030204" pitchFamily="18" charset="0"/>
                              <a:cs typeface="+mn-ea"/>
                            </a:rPr>
                            <m:t>58</m:t>
                          </m:r>
                          <m:r>
                            <a:rPr lang="en-US" altLang="zh-CN" sz="2000" b="0" i="0" dirty="0" smtClean="0">
                              <a:solidFill>
                                <a:srgbClr val="6D6F71"/>
                              </a:solidFill>
                              <a:latin typeface="Cambria Math" panose="02040503050406030204" pitchFamily="18" charset="0"/>
                              <a:cs typeface="+mn-ea"/>
                            </a:rPr>
                            <m:t>, </m:t>
                          </m:r>
                          <m:r>
                            <a:rPr lang="en-US" altLang="zh-CN" sz="2000" b="0" i="0" dirty="0" smtClean="0">
                              <a:solidFill>
                                <a:srgbClr val="6D6F71"/>
                              </a:solidFill>
                              <a:latin typeface="Cambria Math" panose="02040503050406030204" pitchFamily="18" charset="0"/>
                              <a:cs typeface="+mn-ea"/>
                            </a:rPr>
                            <m:t>55</m:t>
                          </m:r>
                          <m:r>
                            <a:rPr lang="en-US" altLang="zh-CN" sz="2000" b="0" i="0" dirty="0" smtClean="0">
                              <a:solidFill>
                                <a:srgbClr val="6D6F71"/>
                              </a:solidFill>
                              <a:latin typeface="Cambria Math" panose="02040503050406030204" pitchFamily="18" charset="0"/>
                              <a:cs typeface="+mn-ea"/>
                            </a:rPr>
                            <m:t>, </m:t>
                          </m:r>
                          <m:r>
                            <a:rPr lang="en-US" altLang="zh-CN" sz="2000" b="0" i="0" dirty="0" smtClean="0">
                              <a:solidFill>
                                <a:srgbClr val="6D6F71"/>
                              </a:solidFill>
                              <a:latin typeface="Cambria Math" panose="02040503050406030204" pitchFamily="18" charset="0"/>
                              <a:cs typeface="+mn-ea"/>
                            </a:rPr>
                            <m:t>51</m:t>
                          </m:r>
                          <m:r>
                            <a:rPr lang="en-US" altLang="zh-CN" sz="2000" b="0" i="0" dirty="0" smtClean="0">
                              <a:solidFill>
                                <a:srgbClr val="6D6F71"/>
                              </a:solidFill>
                              <a:latin typeface="Cambria Math" panose="02040503050406030204" pitchFamily="18" charset="0"/>
                              <a:cs typeface="+mn-ea"/>
                            </a:rPr>
                            <m:t>, </m:t>
                          </m:r>
                          <m:r>
                            <a:rPr lang="en-US" altLang="zh-CN" sz="2000" b="0" i="0" dirty="0" smtClean="0">
                              <a:solidFill>
                                <a:srgbClr val="6D6F71"/>
                              </a:solidFill>
                              <a:latin typeface="Cambria Math" panose="02040503050406030204" pitchFamily="18" charset="0"/>
                              <a:cs typeface="+mn-ea"/>
                            </a:rPr>
                            <m:t>50</m:t>
                          </m:r>
                          <m:r>
                            <a:rPr lang="en-US" altLang="zh-CN" sz="2000" b="0" i="0" dirty="0" smtClean="0">
                              <a:solidFill>
                                <a:srgbClr val="6D6F71"/>
                              </a:solidFill>
                              <a:latin typeface="Cambria Math" panose="02040503050406030204" pitchFamily="18" charset="0"/>
                              <a:cs typeface="+mn-ea"/>
                            </a:rPr>
                            <m:t>, </m:t>
                          </m:r>
                          <m:r>
                            <a:rPr lang="en-US" altLang="zh-CN" sz="2000" b="0" i="0" dirty="0" smtClean="0">
                              <a:solidFill>
                                <a:srgbClr val="6D6F71"/>
                              </a:solidFill>
                              <a:latin typeface="Cambria Math" panose="02040503050406030204" pitchFamily="18" charset="0"/>
                              <a:cs typeface="+mn-ea"/>
                            </a:rPr>
                            <m:t>49</m:t>
                          </m:r>
                          <m:r>
                            <a:rPr lang="en-US" altLang="zh-CN" sz="2000" b="0" i="0" dirty="0" smtClean="0">
                              <a:solidFill>
                                <a:srgbClr val="6D6F71"/>
                              </a:solidFill>
                              <a:latin typeface="Cambria Math" panose="02040503050406030204" pitchFamily="18" charset="0"/>
                              <a:cs typeface="+mn-ea"/>
                            </a:rPr>
                            <m:t>, </m:t>
                          </m:r>
                          <m:r>
                            <a:rPr lang="en-US" altLang="zh-CN" sz="2000" b="0" i="0" dirty="0" smtClean="0">
                              <a:solidFill>
                                <a:srgbClr val="6D6F71"/>
                              </a:solidFill>
                              <a:latin typeface="Cambria Math" panose="02040503050406030204" pitchFamily="18" charset="0"/>
                              <a:cs typeface="+mn-ea"/>
                            </a:rPr>
                            <m:t>45</m:t>
                          </m:r>
                          <m:r>
                            <a:rPr lang="en-US" altLang="zh-CN" sz="2000" b="0" i="0" dirty="0" smtClean="0">
                              <a:solidFill>
                                <a:srgbClr val="6D6F71"/>
                              </a:solidFill>
                              <a:latin typeface="Cambria Math" panose="02040503050406030204" pitchFamily="18" charset="0"/>
                              <a:cs typeface="+mn-ea"/>
                            </a:rPr>
                            <m:t>, </m:t>
                          </m:r>
                          <m:r>
                            <a:rPr lang="en-US" altLang="zh-CN" sz="2000" b="0" i="0" dirty="0" smtClean="0">
                              <a:solidFill>
                                <a:srgbClr val="6D6F71"/>
                              </a:solidFill>
                              <a:latin typeface="Cambria Math" panose="02040503050406030204" pitchFamily="18" charset="0"/>
                              <a:cs typeface="+mn-ea"/>
                            </a:rPr>
                            <m:t>42</m:t>
                          </m:r>
                          <m:r>
                            <a:rPr lang="en-US" altLang="zh-CN" sz="2000" b="0" i="0" dirty="0" smtClean="0">
                              <a:solidFill>
                                <a:srgbClr val="6D6F71"/>
                              </a:solidFill>
                              <a:latin typeface="Cambria Math" panose="02040503050406030204" pitchFamily="18" charset="0"/>
                              <a:cs typeface="+mn-ea"/>
                            </a:rPr>
                            <m:t>, </m:t>
                          </m:r>
                          <m:r>
                            <a:rPr lang="en-US" altLang="zh-CN" sz="2000" b="0" i="0" dirty="0" smtClean="0">
                              <a:solidFill>
                                <a:srgbClr val="6D6F71"/>
                              </a:solidFill>
                              <a:latin typeface="Cambria Math" panose="02040503050406030204" pitchFamily="18" charset="0"/>
                              <a:cs typeface="+mn-ea"/>
                            </a:rPr>
                            <m:t>41</m:t>
                          </m:r>
                        </m:e>
                      </m:d>
                    </m:oMath>
                  </m:oMathPara>
                </a14:m>
                <a:endParaRPr lang="en-US" altLang="zh-CN" sz="2000" b="0" dirty="0" smtClean="0">
                  <a:solidFill>
                    <a:srgbClr val="6D6F71"/>
                  </a:solidFill>
                  <a:latin typeface="+mj-ea"/>
                  <a:cs typeface="+mn-ea"/>
                </a:endParaRPr>
              </a:p>
            </p:txBody>
          </p:sp>
        </mc:Choice>
        <mc:Fallback xmlns="">
          <p:sp>
            <p:nvSpPr>
              <p:cNvPr id="14" name="Rectangle 13"/>
              <p:cNvSpPr>
                <a:spLocks noRot="1" noChangeAspect="1" noMove="1" noResize="1" noEditPoints="1" noAdjustHandles="1" noChangeArrowheads="1" noChangeShapeType="1" noTextEdit="1"/>
              </p:cNvSpPr>
              <p:nvPr/>
            </p:nvSpPr>
            <p:spPr>
              <a:xfrm>
                <a:off x="3231176" y="1524036"/>
                <a:ext cx="5101074"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58592" y="2734388"/>
                <a:ext cx="4275786"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dirty="0">
                          <a:solidFill>
                            <a:srgbClr val="6D6F71"/>
                          </a:solidFill>
                          <a:latin typeface="Cambria Math" panose="02040503050406030204" pitchFamily="18" charset="0"/>
                          <a:cs typeface="+mn-ea"/>
                        </a:rPr>
                        <m:t>𝑳</m:t>
                      </m:r>
                      <m:r>
                        <a:rPr lang="en-US" altLang="zh-CN" b="1" i="1" dirty="0">
                          <a:solidFill>
                            <a:srgbClr val="6D6F71"/>
                          </a:solidFill>
                          <a:latin typeface="Cambria Math" panose="02040503050406030204" pitchFamily="18" charset="0"/>
                          <a:cs typeface="+mn-ea"/>
                        </a:rPr>
                        <m:t>= </m:t>
                      </m:r>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𝟏</m:t>
                          </m:r>
                        </m:sub>
                      </m:sSub>
                      <m:r>
                        <a:rPr lang="en-US" altLang="zh-CN" b="1" i="1" dirty="0">
                          <a:solidFill>
                            <a:srgbClr val="6D6F71"/>
                          </a:solidFill>
                          <a:latin typeface="Cambria Math" panose="02040503050406030204" pitchFamily="18" charset="0"/>
                          <a:cs typeface="+mn-ea"/>
                        </a:rPr>
                        <m:t>+</m:t>
                      </m:r>
                      <m:r>
                        <a:rPr lang="en-US" altLang="zh-CN" b="1" i="1" dirty="0">
                          <a:solidFill>
                            <a:srgbClr val="6D6F71"/>
                          </a:solidFill>
                          <a:latin typeface="Cambria Math" panose="02040503050406030204" pitchFamily="18" charset="0"/>
                          <a:cs typeface="+mn-ea"/>
                        </a:rPr>
                        <m:t>𝟐</m:t>
                      </m:r>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𝟐</m:t>
                          </m:r>
                        </m:sub>
                      </m:sSub>
                      <m:r>
                        <a:rPr lang="en-US" altLang="zh-CN" b="1" i="1" dirty="0">
                          <a:solidFill>
                            <a:srgbClr val="6D6F71"/>
                          </a:solidFill>
                          <a:latin typeface="Cambria Math" panose="02040503050406030204" pitchFamily="18" charset="0"/>
                          <a:cs typeface="+mn-ea"/>
                        </a:rPr>
                        <m:t>+</m:t>
                      </m:r>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𝟑</m:t>
                          </m:r>
                        </m:sub>
                      </m:sSub>
                    </m:oMath>
                  </m:oMathPara>
                </a14:m>
                <a:endParaRPr lang="en-US" altLang="zh-CN" dirty="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𝟏</m:t>
                          </m:r>
                        </m:sub>
                      </m:sSub>
                      <m:r>
                        <a:rPr lang="en-US" altLang="zh-CN" b="1" i="1" dirty="0">
                          <a:solidFill>
                            <a:srgbClr val="6D6F71"/>
                          </a:solidFill>
                          <a:latin typeface="Cambria Math" panose="02040503050406030204" pitchFamily="18" charset="0"/>
                          <a:cs typeface="+mn-ea"/>
                        </a:rPr>
                        <m:t>=</m:t>
                      </m:r>
                      <m:d>
                        <m:dPr>
                          <m:ctrlPr>
                            <a:rPr lang="en-US" altLang="zh-CN" i="1" dirty="0">
                              <a:solidFill>
                                <a:srgbClr val="6D6F71"/>
                              </a:solidFill>
                              <a:latin typeface="Cambria Math" panose="02040503050406030204" pitchFamily="18" charset="0"/>
                              <a:cs typeface="+mn-ea"/>
                            </a:rPr>
                          </m:ctrlPr>
                        </m:dPr>
                        <m:e>
                          <m:r>
                            <a:rPr lang="en-US" altLang="zh-CN" i="1" dirty="0">
                              <a:solidFill>
                                <a:srgbClr val="6D6F71"/>
                              </a:solidFill>
                              <a:latin typeface="Cambria Math" panose="02040503050406030204" pitchFamily="18" charset="0"/>
                              <a:cs typeface="+mn-ea"/>
                            </a:rPr>
                            <m:t>62</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e>
                      </m:d>
                    </m:oMath>
                  </m:oMathPara>
                </a14:m>
                <a:endParaRPr lang="en-US" altLang="zh-CN" dirty="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𝟐</m:t>
                          </m:r>
                        </m:sub>
                      </m:sSub>
                      <m:r>
                        <a:rPr lang="en-US" altLang="zh-CN" i="1" dirty="0">
                          <a:solidFill>
                            <a:srgbClr val="6D6F71"/>
                          </a:solidFill>
                          <a:latin typeface="Cambria Math" panose="02040503050406030204" pitchFamily="18" charset="0"/>
                          <a:cs typeface="+mn-ea"/>
                        </a:rPr>
                        <m:t>=(</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29</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29</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27</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25</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25</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24</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22</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21</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20</m:t>
                      </m:r>
                      <m:r>
                        <a:rPr lang="en-US" altLang="zh-CN" i="1" dirty="0">
                          <a:solidFill>
                            <a:srgbClr val="6D6F71"/>
                          </a:solidFill>
                          <a:latin typeface="Cambria Math" panose="02040503050406030204" pitchFamily="18" charset="0"/>
                          <a:cs typeface="+mn-ea"/>
                        </a:rPr>
                        <m:t>)</m:t>
                      </m:r>
                    </m:oMath>
                  </m:oMathPara>
                </a14:m>
                <a:endParaRPr lang="en-US" altLang="zh-CN" dirty="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𝟑</m:t>
                          </m:r>
                        </m:sub>
                      </m:sSub>
                      <m:r>
                        <a:rPr lang="en-US" altLang="zh-CN" b="1" i="1" dirty="0">
                          <a:solidFill>
                            <a:srgbClr val="6D6F71"/>
                          </a:solidFill>
                          <a:latin typeface="Cambria Math" panose="02040503050406030204" pitchFamily="18" charset="0"/>
                          <a:cs typeface="+mn-ea"/>
                        </a:rPr>
                        <m:t>=(</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m:t>
                      </m:r>
                      <m:r>
                        <a:rPr lang="en-US" altLang="zh-CN" b="1" i="1" dirty="0">
                          <a:solidFill>
                            <a:srgbClr val="6D6F71"/>
                          </a:solidFill>
                          <a:latin typeface="Cambria Math" panose="02040503050406030204" pitchFamily="18" charset="0"/>
                          <a:cs typeface="+mn-ea"/>
                        </a:rPr>
                        <m:t>)</m:t>
                      </m:r>
                    </m:oMath>
                  </m:oMathPara>
                </a14:m>
                <a:endParaRPr lang="en-US" altLang="zh-CN" dirty="0">
                  <a:solidFill>
                    <a:srgbClr val="6D6F71"/>
                  </a:solidFill>
                  <a:latin typeface="+mj-ea"/>
                  <a:cs typeface="+mn-ea"/>
                </a:endParaRPr>
              </a:p>
            </p:txBody>
          </p:sp>
        </mc:Choice>
        <mc:Fallback xmlns="">
          <p:sp>
            <p:nvSpPr>
              <p:cNvPr id="4" name="Rectangle 3"/>
              <p:cNvSpPr>
                <a:spLocks noRot="1" noChangeAspect="1" noMove="1" noResize="1" noEditPoints="1" noAdjustHandles="1" noChangeArrowheads="1" noChangeShapeType="1" noTextEdit="1"/>
              </p:cNvSpPr>
              <p:nvPr/>
            </p:nvSpPr>
            <p:spPr>
              <a:xfrm>
                <a:off x="858592" y="2734388"/>
                <a:ext cx="4275786" cy="1200329"/>
              </a:xfrm>
              <a:prstGeom prst="rect">
                <a:avLst/>
              </a:prstGeom>
              <a:blipFill>
                <a:blip r:embed="rId5"/>
                <a:stretch>
                  <a:fillRect b="-4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825803" y="2595889"/>
                <a:ext cx="4417453" cy="147732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r>
                            <a:rPr lang="en-US" altLang="zh-CN" b="1" i="1" dirty="0">
                              <a:solidFill>
                                <a:srgbClr val="6D6F71"/>
                              </a:solidFill>
                              <a:latin typeface="Cambria Math" panose="02040503050406030204" pitchFamily="18" charset="0"/>
                              <a:cs typeface="+mn-ea"/>
                            </a:rPr>
                            <m:t>′</m:t>
                          </m:r>
                        </m:e>
                        <m:sub>
                          <m:r>
                            <a:rPr lang="en-US" altLang="zh-CN" b="1" i="1" dirty="0">
                              <a:solidFill>
                                <a:srgbClr val="6D6F71"/>
                              </a:solidFill>
                              <a:latin typeface="Cambria Math" panose="02040503050406030204" pitchFamily="18" charset="0"/>
                              <a:cs typeface="+mn-ea"/>
                            </a:rPr>
                            <m:t>𝟐</m:t>
                          </m:r>
                        </m:sub>
                      </m:sSub>
                      <m:r>
                        <a:rPr lang="en-US" altLang="zh-CN" i="1" dirty="0">
                          <a:solidFill>
                            <a:srgbClr val="6D6F71"/>
                          </a:solidFill>
                          <a:latin typeface="Cambria Math" panose="02040503050406030204" pitchFamily="18" charset="0"/>
                          <a:cs typeface="+mn-ea"/>
                        </a:rPr>
                        <m:t>=</m:t>
                      </m:r>
                      <m:d>
                        <m:dPr>
                          <m:ctrlPr>
                            <a:rPr lang="en-US" altLang="zh-CN" i="1" dirty="0">
                              <a:solidFill>
                                <a:srgbClr val="6D6F71"/>
                              </a:solidFill>
                              <a:latin typeface="Cambria Math" panose="02040503050406030204" pitchFamily="18" charset="0"/>
                              <a:cs typeface="+mn-ea"/>
                            </a:rPr>
                          </m:ctrlPr>
                        </m:dPr>
                        <m:e>
                          <m:r>
                            <a:rPr lang="en-US" altLang="zh-CN" i="1" dirty="0">
                              <a:solidFill>
                                <a:srgbClr val="6D6F71"/>
                              </a:solidFill>
                              <a:latin typeface="Cambria Math" panose="02040503050406030204" pitchFamily="18" charset="0"/>
                              <a:cs typeface="+mn-ea"/>
                            </a:rPr>
                            <m:t>29</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30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28</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26</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26</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24</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22</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22</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20</m:t>
                          </m:r>
                        </m:e>
                      </m:d>
                    </m:oMath>
                  </m:oMathPara>
                </a14:m>
                <a:endParaRPr lang="en-US" altLang="zh-CN" dirty="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d>
                        <m:dPr>
                          <m:begChr m:val="|"/>
                          <m:endChr m:val="|"/>
                          <m:ctrlPr>
                            <a:rPr lang="en-US" altLang="zh-CN" b="1" i="1" dirty="0">
                              <a:solidFill>
                                <a:srgbClr val="6D6F71"/>
                              </a:solidFill>
                              <a:latin typeface="Cambria Math" panose="02040503050406030204" pitchFamily="18" charset="0"/>
                              <a:cs typeface="+mn-ea"/>
                            </a:rPr>
                          </m:ctrlPr>
                        </m:dPr>
                        <m:e>
                          <m:sSub>
                            <m:sSubPr>
                              <m:ctrlPr>
                                <a:rPr lang="en-US" altLang="zh-CN" b="1" i="1" dirty="0">
                                  <a:solidFill>
                                    <a:srgbClr val="6D6F71"/>
                                  </a:solidFill>
                                  <a:latin typeface="Cambria Math" panose="02040503050406030204" pitchFamily="18" charset="0"/>
                                  <a:cs typeface="+mn-ea"/>
                                </a:rPr>
                              </m:ctrlPr>
                            </m:sSubPr>
                            <m:e>
                              <m:sSup>
                                <m:sSupPr>
                                  <m:ctrlPr>
                                    <a:rPr lang="en-US" altLang="zh-CN" b="1" i="1" dirty="0">
                                      <a:solidFill>
                                        <a:srgbClr val="6D6F71"/>
                                      </a:solidFill>
                                      <a:latin typeface="Cambria Math" panose="02040503050406030204" pitchFamily="18" charset="0"/>
                                      <a:cs typeface="+mn-ea"/>
                                    </a:rPr>
                                  </m:ctrlPr>
                                </m:sSupPr>
                                <m:e>
                                  <m:r>
                                    <a:rPr lang="en-US" altLang="zh-CN" b="1" i="1" dirty="0">
                                      <a:solidFill>
                                        <a:srgbClr val="6D6F71"/>
                                      </a:solidFill>
                                      <a:latin typeface="Cambria Math" panose="02040503050406030204" pitchFamily="18" charset="0"/>
                                      <a:cs typeface="+mn-ea"/>
                                    </a:rPr>
                                    <m:t>𝑳</m:t>
                                  </m:r>
                                </m:e>
                                <m:sup>
                                  <m:r>
                                    <a:rPr lang="en-US" altLang="zh-CN" b="1" i="1" dirty="0">
                                      <a:solidFill>
                                        <a:srgbClr val="6D6F71"/>
                                      </a:solidFill>
                                      <a:latin typeface="Cambria Math" panose="02040503050406030204" pitchFamily="18" charset="0"/>
                                      <a:cs typeface="+mn-ea"/>
                                    </a:rPr>
                                    <m:t>′</m:t>
                                  </m:r>
                                </m:sup>
                              </m:sSup>
                            </m:e>
                            <m:sub>
                              <m:r>
                                <a:rPr lang="en-US" altLang="zh-CN" b="1" i="1" dirty="0">
                                  <a:solidFill>
                                    <a:srgbClr val="6D6F71"/>
                                  </a:solidFill>
                                  <a:latin typeface="Cambria Math" panose="02040503050406030204" pitchFamily="18" charset="0"/>
                                  <a:cs typeface="+mn-ea"/>
                                </a:rPr>
                                <m:t>𝟐</m:t>
                              </m:r>
                            </m:sub>
                          </m:sSub>
                        </m:e>
                      </m:d>
                      <m:r>
                        <a:rPr lang="en-US" altLang="zh-CN" b="1" i="1" dirty="0">
                          <a:solidFill>
                            <a:srgbClr val="6D6F71"/>
                          </a:solidFill>
                          <a:latin typeface="Cambria Math" panose="02040503050406030204" pitchFamily="18" charset="0"/>
                          <a:cs typeface="+mn-ea"/>
                        </a:rPr>
                        <m:t>&gt; </m:t>
                      </m:r>
                      <m:d>
                        <m:dPr>
                          <m:begChr m:val="|"/>
                          <m:endChr m:val="|"/>
                          <m:ctrlPr>
                            <a:rPr lang="en-US" altLang="zh-CN" b="1" i="1" dirty="0">
                              <a:solidFill>
                                <a:srgbClr val="6D6F71"/>
                              </a:solidFill>
                              <a:latin typeface="Cambria Math" panose="02040503050406030204" pitchFamily="18" charset="0"/>
                              <a:cs typeface="+mn-ea"/>
                            </a:rPr>
                          </m:ctrlPr>
                        </m:dPr>
                        <m:e>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𝟐</m:t>
                              </m:r>
                            </m:sub>
                          </m:sSub>
                        </m:e>
                      </m:d>
                    </m:oMath>
                  </m:oMathPara>
                </a14:m>
                <a:endParaRPr lang="en-US" altLang="zh-CN" dirty="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r>
                            <a:rPr lang="en-US" altLang="zh-CN" b="1" i="1" dirty="0">
                              <a:solidFill>
                                <a:srgbClr val="6D6F71"/>
                              </a:solidFill>
                              <a:latin typeface="Cambria Math" panose="02040503050406030204" pitchFamily="18" charset="0"/>
                              <a:cs typeface="+mn-ea"/>
                            </a:rPr>
                            <m:t>′</m:t>
                          </m:r>
                        </m:e>
                        <m:sub>
                          <m:r>
                            <a:rPr lang="en-US" altLang="zh-CN" b="1" i="1" dirty="0">
                              <a:solidFill>
                                <a:srgbClr val="6D6F71"/>
                              </a:solidFill>
                              <a:latin typeface="Cambria Math" panose="02040503050406030204" pitchFamily="18" charset="0"/>
                              <a:cs typeface="+mn-ea"/>
                            </a:rPr>
                            <m:t>𝟐</m:t>
                          </m:r>
                        </m:sub>
                      </m:sSub>
                      <m:r>
                        <a:rPr lang="en-US" altLang="zh-CN" dirty="0">
                          <a:solidFill>
                            <a:srgbClr val="6D6F71"/>
                          </a:solidFill>
                          <a:latin typeface="Cambria Math" panose="02040503050406030204" pitchFamily="18" charset="0"/>
                          <a:cs typeface="+mn-ea"/>
                        </a:rPr>
                        <m:t>= </m:t>
                      </m:r>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𝟒</m:t>
                          </m:r>
                        </m:sub>
                      </m:sSub>
                      <m:r>
                        <a:rPr lang="en-US" altLang="zh-CN" b="1" i="1" dirty="0">
                          <a:solidFill>
                            <a:srgbClr val="6D6F71"/>
                          </a:solidFill>
                          <a:latin typeface="Cambria Math" panose="02040503050406030204" pitchFamily="18" charset="0"/>
                          <a:cs typeface="+mn-ea"/>
                        </a:rPr>
                        <m:t>+</m:t>
                      </m:r>
                      <m:r>
                        <a:rPr lang="en-US" altLang="zh-CN" b="1" i="1" dirty="0">
                          <a:solidFill>
                            <a:srgbClr val="6D6F71"/>
                          </a:solidFill>
                          <a:latin typeface="Cambria Math" panose="02040503050406030204" pitchFamily="18" charset="0"/>
                          <a:cs typeface="+mn-ea"/>
                        </a:rPr>
                        <m:t>𝟐</m:t>
                      </m:r>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𝟓</m:t>
                          </m:r>
                        </m:sub>
                      </m:sSub>
                    </m:oMath>
                  </m:oMathPara>
                </a14:m>
                <a:endParaRPr lang="en-US" altLang="zh-CN" dirty="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𝟒</m:t>
                          </m:r>
                        </m:sub>
                      </m:sSub>
                      <m:r>
                        <a:rPr lang="en-US" altLang="zh-CN" b="1" i="1" dirty="0">
                          <a:solidFill>
                            <a:srgbClr val="6D6F71"/>
                          </a:solidFill>
                          <a:latin typeface="Cambria Math" panose="02040503050406030204" pitchFamily="18" charset="0"/>
                          <a:cs typeface="+mn-ea"/>
                        </a:rPr>
                        <m:t>=</m:t>
                      </m:r>
                      <m:d>
                        <m:dPr>
                          <m:ctrlPr>
                            <a:rPr lang="en-US" altLang="zh-CN" i="1" dirty="0">
                              <a:solidFill>
                                <a:srgbClr val="6D6F71"/>
                              </a:solidFill>
                              <a:latin typeface="Cambria Math" panose="02040503050406030204" pitchFamily="18" charset="0"/>
                              <a:cs typeface="+mn-ea"/>
                            </a:rPr>
                          </m:ctrlPr>
                        </m:dPr>
                        <m:e>
                          <m:r>
                            <a:rPr lang="en-US" altLang="zh-CN" i="1" dirty="0">
                              <a:solidFill>
                                <a:srgbClr val="6D6F71"/>
                              </a:solidFill>
                              <a:latin typeface="Cambria Math" panose="02040503050406030204" pitchFamily="18" charset="0"/>
                              <a:cs typeface="+mn-ea"/>
                            </a:rPr>
                            <m:t>29</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0</m:t>
                          </m:r>
                        </m:e>
                      </m:d>
                    </m:oMath>
                  </m:oMathPara>
                </a14:m>
                <a:endParaRPr lang="en-US" altLang="zh-CN" dirty="0">
                  <a:solidFill>
                    <a:srgbClr val="6D6F71"/>
                  </a:solidFill>
                  <a:latin typeface="+mj-ea"/>
                  <a:cs typeface="+mn-ea"/>
                </a:endParaRPr>
              </a:p>
              <a:p>
                <a:pPr/>
                <a14:m>
                  <m:oMathPara xmlns:m="http://schemas.openxmlformats.org/officeDocument/2006/math">
                    <m:oMathParaPr>
                      <m:jc m:val="left"/>
                    </m:oMathParaPr>
                    <m:oMath xmlns:m="http://schemas.openxmlformats.org/officeDocument/2006/math">
                      <m:sSub>
                        <m:sSubPr>
                          <m:ctrlPr>
                            <a:rPr lang="en-US" altLang="zh-CN" b="1" i="1" dirty="0">
                              <a:solidFill>
                                <a:srgbClr val="6D6F71"/>
                              </a:solidFill>
                              <a:latin typeface="Cambria Math" panose="02040503050406030204" pitchFamily="18" charset="0"/>
                              <a:cs typeface="+mn-ea"/>
                            </a:rPr>
                          </m:ctrlPr>
                        </m:sSubPr>
                        <m:e>
                          <m:r>
                            <a:rPr lang="en-US" altLang="zh-CN" b="1" i="1" dirty="0">
                              <a:solidFill>
                                <a:srgbClr val="6D6F71"/>
                              </a:solidFill>
                              <a:latin typeface="Cambria Math" panose="02040503050406030204" pitchFamily="18" charset="0"/>
                              <a:cs typeface="+mn-ea"/>
                            </a:rPr>
                            <m:t>𝑳</m:t>
                          </m:r>
                        </m:e>
                        <m:sub>
                          <m:r>
                            <a:rPr lang="en-US" altLang="zh-CN" b="1" i="1" dirty="0">
                              <a:solidFill>
                                <a:srgbClr val="6D6F71"/>
                              </a:solidFill>
                              <a:latin typeface="Cambria Math" panose="02040503050406030204" pitchFamily="18" charset="0"/>
                              <a:cs typeface="+mn-ea"/>
                            </a:rPr>
                            <m:t>𝟓</m:t>
                          </m:r>
                        </m:sub>
                      </m:sSub>
                      <m:r>
                        <a:rPr lang="en-US" altLang="zh-CN" b="1" i="1" dirty="0">
                          <a:solidFill>
                            <a:srgbClr val="6D6F71"/>
                          </a:solidFill>
                          <a:latin typeface="Cambria Math" panose="02040503050406030204" pitchFamily="18" charset="0"/>
                          <a:cs typeface="+mn-ea"/>
                        </a:rPr>
                        <m:t>=(</m:t>
                      </m:r>
                      <m:r>
                        <a:rPr lang="en-US" altLang="zh-CN" i="1" dirty="0">
                          <a:solidFill>
                            <a:srgbClr val="6D6F71"/>
                          </a:solidFill>
                          <a:latin typeface="Cambria Math" panose="02040503050406030204" pitchFamily="18" charset="0"/>
                          <a:cs typeface="+mn-ea"/>
                        </a:rPr>
                        <m:t>0</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15</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14</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13</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13</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12</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11</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11</m:t>
                      </m:r>
                      <m:r>
                        <a:rPr lang="en-US" altLang="zh-CN" i="1" dirty="0">
                          <a:solidFill>
                            <a:srgbClr val="6D6F71"/>
                          </a:solidFill>
                          <a:latin typeface="Cambria Math" panose="02040503050406030204" pitchFamily="18" charset="0"/>
                          <a:cs typeface="+mn-ea"/>
                        </a:rPr>
                        <m:t>, </m:t>
                      </m:r>
                      <m:r>
                        <a:rPr lang="en-US" altLang="zh-CN" i="1" dirty="0">
                          <a:solidFill>
                            <a:srgbClr val="6D6F71"/>
                          </a:solidFill>
                          <a:latin typeface="Cambria Math" panose="02040503050406030204" pitchFamily="18" charset="0"/>
                          <a:cs typeface="+mn-ea"/>
                        </a:rPr>
                        <m:t>10</m:t>
                      </m:r>
                      <m:r>
                        <a:rPr lang="en-US" altLang="zh-CN" b="1" i="1" dirty="0">
                          <a:solidFill>
                            <a:srgbClr val="6D6F71"/>
                          </a:solidFill>
                          <a:latin typeface="Cambria Math" panose="02040503050406030204" pitchFamily="18" charset="0"/>
                          <a:cs typeface="+mn-ea"/>
                        </a:rPr>
                        <m:t>)</m:t>
                      </m:r>
                    </m:oMath>
                  </m:oMathPara>
                </a14:m>
                <a:endParaRPr lang="en-US" altLang="zh-CN" dirty="0">
                  <a:solidFill>
                    <a:srgbClr val="6D6F71"/>
                  </a:solidFill>
                  <a:latin typeface="+mj-ea"/>
                  <a:cs typeface="+mn-ea"/>
                </a:endParaRPr>
              </a:p>
            </p:txBody>
          </p:sp>
        </mc:Choice>
        <mc:Fallback xmlns="">
          <p:sp>
            <p:nvSpPr>
              <p:cNvPr id="5" name="Rectangle 4"/>
              <p:cNvSpPr>
                <a:spLocks noRot="1" noChangeAspect="1" noMove="1" noResize="1" noEditPoints="1" noAdjustHandles="1" noChangeArrowheads="1" noChangeShapeType="1" noTextEdit="1"/>
              </p:cNvSpPr>
              <p:nvPr/>
            </p:nvSpPr>
            <p:spPr>
              <a:xfrm>
                <a:off x="6825803" y="2595889"/>
                <a:ext cx="4417453" cy="1477328"/>
              </a:xfrm>
              <a:prstGeom prst="rect">
                <a:avLst/>
              </a:prstGeom>
              <a:blipFill>
                <a:blip r:embed="rId6"/>
                <a:stretch>
                  <a:fillRect b="-2893"/>
                </a:stretch>
              </a:blipFill>
            </p:spPr>
            <p:txBody>
              <a:bodyPr/>
              <a:lstStyle/>
              <a:p>
                <a:r>
                  <a:rPr lang="en-US">
                    <a:noFill/>
                  </a:rPr>
                  <a:t> </a:t>
                </a:r>
              </a:p>
            </p:txBody>
          </p:sp>
        </mc:Fallback>
      </mc:AlternateContent>
      <p:cxnSp>
        <p:nvCxnSpPr>
          <p:cNvPr id="7" name="Straight Arrow Connector 6"/>
          <p:cNvCxnSpPr>
            <a:endCxn id="4" idx="0"/>
          </p:cNvCxnSpPr>
          <p:nvPr/>
        </p:nvCxnSpPr>
        <p:spPr bwMode="auto">
          <a:xfrm flipH="1">
            <a:off x="2996485" y="1983346"/>
            <a:ext cx="2785228" cy="75104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p:cNvCxnSpPr>
            <a:stCxn id="4" idx="3"/>
            <a:endCxn id="5" idx="1"/>
          </p:cNvCxnSpPr>
          <p:nvPr/>
        </p:nvCxnSpPr>
        <p:spPr bwMode="auto">
          <a:xfrm>
            <a:off x="5134378" y="3334553"/>
            <a:ext cx="1691425"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Rounded Rectangle 10"/>
          <p:cNvSpPr/>
          <p:nvPr/>
        </p:nvSpPr>
        <p:spPr bwMode="auto">
          <a:xfrm>
            <a:off x="6860147" y="3752045"/>
            <a:ext cx="3683357" cy="291121"/>
          </a:xfrm>
          <a:prstGeom prst="round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微软雅黑" pitchFamily="34" charset="-122"/>
            </a:endParaRPr>
          </a:p>
        </p:txBody>
      </p:sp>
    </p:spTree>
    <p:extLst>
      <p:ext uri="{BB962C8B-B14F-4D97-AF65-F5344CB8AC3E}">
        <p14:creationId xmlns:p14="http://schemas.microsoft.com/office/powerpoint/2010/main" val="2208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2443034" y="2112662"/>
            <a:ext cx="681831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7200" dirty="0" smtClean="0">
                <a:solidFill>
                  <a:schemeClr val="tx1">
                    <a:lumMod val="75000"/>
                  </a:schemeClr>
                </a:solidFill>
                <a:latin typeface="方正兰亭准黑_GBK" panose="02000000000000000000" pitchFamily="2" charset="-122"/>
                <a:ea typeface="方正兰亭准黑_GBK" panose="02000000000000000000" pitchFamily="2" charset="-122"/>
              </a:rPr>
              <a:t>Thanks for your attention.</a:t>
            </a:r>
            <a:endParaRPr lang="zh-CN" altLang="en-US" sz="72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pic>
        <p:nvPicPr>
          <p:cNvPr id="7" name="Picture 6" descr="https://www.ut.ee/sites/default/files/logos/logo_main_e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279650" y="3411538"/>
            <a:ext cx="779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400" dirty="0"/>
              <a:t>Background</a:t>
            </a:r>
          </a:p>
        </p:txBody>
      </p:sp>
      <p:sp>
        <p:nvSpPr>
          <p:cNvPr id="6147" name="文本框 2"/>
          <p:cNvSpPr txBox="1">
            <a:spLocks noChangeArrowheads="1"/>
          </p:cNvSpPr>
          <p:nvPr/>
        </p:nvSpPr>
        <p:spPr bwMode="auto">
          <a:xfrm>
            <a:off x="5373687" y="2087563"/>
            <a:ext cx="16097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7200" dirty="0">
                <a:solidFill>
                  <a:schemeClr val="tx1">
                    <a:lumMod val="75000"/>
                  </a:schemeClr>
                </a:solidFill>
                <a:latin typeface="Agency FB" panose="020B0503020202020204" pitchFamily="34" charset="0"/>
              </a:rPr>
              <a:t>1</a:t>
            </a:r>
            <a:endParaRPr lang="zh-CN" altLang="en-US" sz="7200" dirty="0">
              <a:solidFill>
                <a:schemeClr val="tx1">
                  <a:lumMod val="75000"/>
                </a:schemeClr>
              </a:solidFill>
              <a:latin typeface="Agency FB" panose="020B0503020202020204" pitchFamily="34" charset="0"/>
            </a:endParaRPr>
          </a:p>
        </p:txBody>
      </p:sp>
      <p:pic>
        <p:nvPicPr>
          <p:cNvPr id="8" name="Picture 2" descr="https://www.ut.ee/sites/default/files/logos/logo_main_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a:t>Background</a:t>
            </a:r>
          </a:p>
        </p:txBody>
      </p:sp>
      <p:pic>
        <p:nvPicPr>
          <p:cNvPr id="23" name="Picture 2" descr="https://www.ut.ee/sites/default/files/logos/logo_main_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2348" y="2350753"/>
            <a:ext cx="824493" cy="824493"/>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4961" y="2350752"/>
            <a:ext cx="824493" cy="824493"/>
          </a:xfrm>
          <a:prstGeom prst="rect">
            <a:avLst/>
          </a:prstGeom>
        </p:spPr>
      </p:pic>
      <p:sp>
        <p:nvSpPr>
          <p:cNvPr id="4" name="Rounded Rectangle 3"/>
          <p:cNvSpPr/>
          <p:nvPr/>
        </p:nvSpPr>
        <p:spPr bwMode="auto">
          <a:xfrm>
            <a:off x="4277664" y="2244793"/>
            <a:ext cx="2370376" cy="1652200"/>
          </a:xfrm>
          <a:prstGeom prst="round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微软雅黑" pitchFamily="34" charset="-122"/>
            </a:endParaRPr>
          </a:p>
        </p:txBody>
      </p:sp>
      <p:sp>
        <p:nvSpPr>
          <p:cNvPr id="26" name="TextBox 37"/>
          <p:cNvSpPr txBox="1"/>
          <p:nvPr/>
        </p:nvSpPr>
        <p:spPr>
          <a:xfrm>
            <a:off x="4568131" y="3393763"/>
            <a:ext cx="178944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Data center</a:t>
            </a:r>
            <a:endParaRPr lang="zh-CN" altLang="en-US" sz="2000" dirty="0">
              <a:solidFill>
                <a:srgbClr val="6D6F71"/>
              </a:solidFill>
              <a:latin typeface="+mj-ea"/>
              <a:ea typeface="+mj-ea"/>
              <a:cs typeface="+mn-ea"/>
            </a:endParaRPr>
          </a:p>
        </p:txBody>
      </p:sp>
      <p:cxnSp>
        <p:nvCxnSpPr>
          <p:cNvPr id="27" name="Straight Arrow Connector 26"/>
          <p:cNvCxnSpPr/>
          <p:nvPr/>
        </p:nvCxnSpPr>
        <p:spPr bwMode="auto">
          <a:xfrm>
            <a:off x="2240869" y="3076779"/>
            <a:ext cx="203679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a:off x="6648040" y="3107520"/>
            <a:ext cx="203679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37"/>
          <p:cNvSpPr txBox="1"/>
          <p:nvPr/>
        </p:nvSpPr>
        <p:spPr>
          <a:xfrm>
            <a:off x="2266042" y="2670783"/>
            <a:ext cx="186350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Input data</a:t>
            </a:r>
          </a:p>
        </p:txBody>
      </p:sp>
      <p:sp>
        <p:nvSpPr>
          <p:cNvPr id="32" name="TextBox 37"/>
          <p:cNvSpPr txBox="1"/>
          <p:nvPr/>
        </p:nvSpPr>
        <p:spPr>
          <a:xfrm>
            <a:off x="6922724" y="2670783"/>
            <a:ext cx="257445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Output data</a:t>
            </a:r>
          </a:p>
        </p:txBody>
      </p:sp>
      <p:sp>
        <p:nvSpPr>
          <p:cNvPr id="33" name="TextBox 37"/>
          <p:cNvSpPr txBox="1"/>
          <p:nvPr/>
        </p:nvSpPr>
        <p:spPr>
          <a:xfrm>
            <a:off x="2716522" y="3107520"/>
            <a:ext cx="937493"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B</a:t>
            </a:r>
          </a:p>
        </p:txBody>
      </p:sp>
      <p:sp>
        <p:nvSpPr>
          <p:cNvPr id="34" name="TextBox 37"/>
          <p:cNvSpPr txBox="1"/>
          <p:nvPr/>
        </p:nvSpPr>
        <p:spPr>
          <a:xfrm>
            <a:off x="7527091" y="3102147"/>
            <a:ext cx="832016"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B</a:t>
            </a:r>
          </a:p>
        </p:txBody>
      </p:sp>
      <p:sp>
        <p:nvSpPr>
          <p:cNvPr id="38" name="TextBox 37"/>
          <p:cNvSpPr txBox="1"/>
          <p:nvPr/>
        </p:nvSpPr>
        <p:spPr>
          <a:xfrm>
            <a:off x="4785639" y="1844683"/>
            <a:ext cx="591202"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a:t>
            </a:r>
          </a:p>
        </p:txBody>
      </p:sp>
      <p:sp>
        <p:nvSpPr>
          <p:cNvPr id="39" name="TextBox 38"/>
          <p:cNvSpPr txBox="1"/>
          <p:nvPr/>
        </p:nvSpPr>
        <p:spPr>
          <a:xfrm>
            <a:off x="5751257" y="1841383"/>
            <a:ext cx="591202"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B</a:t>
            </a:r>
          </a:p>
        </p:txBody>
      </p:sp>
    </p:spTree>
    <p:custDataLst>
      <p:tags r:id="rId1"/>
    </p:custDataLst>
    <p:extLst>
      <p:ext uri="{BB962C8B-B14F-4D97-AF65-F5344CB8AC3E}">
        <p14:creationId xmlns:p14="http://schemas.microsoft.com/office/powerpoint/2010/main" val="359578938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a:t>Background</a:t>
            </a:r>
          </a:p>
        </p:txBody>
      </p:sp>
      <p:pic>
        <p:nvPicPr>
          <p:cNvPr id="23" name="Picture 2" descr="https://www.ut.ee/sites/default/files/logos/logo_main_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2348" y="2350753"/>
            <a:ext cx="824493" cy="824493"/>
          </a:xfrm>
          <a:prstGeom prst="rect">
            <a:avLst/>
          </a:prstGeom>
        </p:spPr>
      </p:pic>
      <p:sp>
        <p:nvSpPr>
          <p:cNvPr id="4" name="Rounded Rectangle 3"/>
          <p:cNvSpPr/>
          <p:nvPr/>
        </p:nvSpPr>
        <p:spPr bwMode="auto">
          <a:xfrm>
            <a:off x="4277664" y="2244793"/>
            <a:ext cx="2370376" cy="1652200"/>
          </a:xfrm>
          <a:prstGeom prst="round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微软雅黑" pitchFamily="34" charset="-122"/>
            </a:endParaRPr>
          </a:p>
        </p:txBody>
      </p:sp>
      <p:sp>
        <p:nvSpPr>
          <p:cNvPr id="26" name="TextBox 37"/>
          <p:cNvSpPr txBox="1"/>
          <p:nvPr/>
        </p:nvSpPr>
        <p:spPr>
          <a:xfrm>
            <a:off x="4568131" y="3393763"/>
            <a:ext cx="178944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Data center</a:t>
            </a:r>
            <a:endParaRPr lang="zh-CN" altLang="en-US" sz="2000" dirty="0">
              <a:solidFill>
                <a:srgbClr val="6D6F71"/>
              </a:solidFill>
              <a:latin typeface="+mj-ea"/>
              <a:ea typeface="+mj-ea"/>
              <a:cs typeface="+mn-ea"/>
            </a:endParaRPr>
          </a:p>
        </p:txBody>
      </p:sp>
      <p:cxnSp>
        <p:nvCxnSpPr>
          <p:cNvPr id="27" name="Straight Arrow Connector 26"/>
          <p:cNvCxnSpPr/>
          <p:nvPr/>
        </p:nvCxnSpPr>
        <p:spPr bwMode="auto">
          <a:xfrm>
            <a:off x="2240869" y="3076779"/>
            <a:ext cx="203679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37"/>
          <p:cNvSpPr txBox="1"/>
          <p:nvPr/>
        </p:nvSpPr>
        <p:spPr>
          <a:xfrm>
            <a:off x="2266042" y="2670783"/>
            <a:ext cx="186350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Input data</a:t>
            </a:r>
          </a:p>
        </p:txBody>
      </p:sp>
      <p:sp>
        <p:nvSpPr>
          <p:cNvPr id="33" name="TextBox 37"/>
          <p:cNvSpPr txBox="1"/>
          <p:nvPr/>
        </p:nvSpPr>
        <p:spPr>
          <a:xfrm>
            <a:off x="2716522" y="3107520"/>
            <a:ext cx="937493"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B</a:t>
            </a:r>
          </a:p>
        </p:txBody>
      </p:sp>
      <p:cxnSp>
        <p:nvCxnSpPr>
          <p:cNvPr id="35" name="Straight Arrow Connector 34"/>
          <p:cNvCxnSpPr/>
          <p:nvPr/>
        </p:nvCxnSpPr>
        <p:spPr bwMode="auto">
          <a:xfrm>
            <a:off x="6648040" y="4339026"/>
            <a:ext cx="203679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TextBox 37"/>
          <p:cNvSpPr txBox="1"/>
          <p:nvPr/>
        </p:nvSpPr>
        <p:spPr>
          <a:xfrm>
            <a:off x="6922724" y="3902289"/>
            <a:ext cx="257445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Output data</a:t>
            </a:r>
          </a:p>
        </p:txBody>
      </p:sp>
      <p:sp>
        <p:nvSpPr>
          <p:cNvPr id="37" name="TextBox 37"/>
          <p:cNvSpPr txBox="1"/>
          <p:nvPr/>
        </p:nvSpPr>
        <p:spPr>
          <a:xfrm>
            <a:off x="7527091" y="4333653"/>
            <a:ext cx="832016"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A</a:t>
            </a:r>
          </a:p>
        </p:txBody>
      </p:sp>
      <p:sp>
        <p:nvSpPr>
          <p:cNvPr id="38" name="TextBox 37"/>
          <p:cNvSpPr txBox="1"/>
          <p:nvPr/>
        </p:nvSpPr>
        <p:spPr>
          <a:xfrm>
            <a:off x="4785639" y="1844683"/>
            <a:ext cx="591202"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a:t>
            </a:r>
          </a:p>
        </p:txBody>
      </p:sp>
      <p:sp>
        <p:nvSpPr>
          <p:cNvPr id="40" name="TextBox 37"/>
          <p:cNvSpPr txBox="1"/>
          <p:nvPr/>
        </p:nvSpPr>
        <p:spPr>
          <a:xfrm>
            <a:off x="8684835" y="4133598"/>
            <a:ext cx="257445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Use </a:t>
            </a:r>
            <a:r>
              <a:rPr lang="en-US" altLang="zh-CN" sz="2000" dirty="0" smtClean="0">
                <a:solidFill>
                  <a:srgbClr val="FF0000"/>
                </a:solidFill>
                <a:latin typeface="+mj-ea"/>
                <a:ea typeface="+mj-ea"/>
                <a:cs typeface="+mn-ea"/>
              </a:rPr>
              <a:t>A</a:t>
            </a:r>
            <a:r>
              <a:rPr lang="en-US" altLang="zh-CN" sz="2000" dirty="0" smtClean="0">
                <a:solidFill>
                  <a:srgbClr val="6D6F71"/>
                </a:solidFill>
                <a:latin typeface="+mj-ea"/>
                <a:ea typeface="+mj-ea"/>
                <a:cs typeface="+mn-ea"/>
              </a:rPr>
              <a:t> twice</a:t>
            </a:r>
          </a:p>
        </p:txBody>
      </p:sp>
    </p:spTree>
    <p:custDataLst>
      <p:tags r:id="rId1"/>
    </p:custDataLst>
    <p:extLst>
      <p:ext uri="{BB962C8B-B14F-4D97-AF65-F5344CB8AC3E}">
        <p14:creationId xmlns:p14="http://schemas.microsoft.com/office/powerpoint/2010/main" val="145504799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a:t>Background</a:t>
            </a:r>
          </a:p>
        </p:txBody>
      </p:sp>
      <p:pic>
        <p:nvPicPr>
          <p:cNvPr id="23" name="Picture 2" descr="https://www.ut.ee/sites/default/files/logos/logo_main_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2348" y="2350753"/>
            <a:ext cx="824493" cy="824493"/>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4961" y="2350752"/>
            <a:ext cx="824493" cy="824493"/>
          </a:xfrm>
          <a:prstGeom prst="rect">
            <a:avLst/>
          </a:prstGeom>
        </p:spPr>
      </p:pic>
      <p:sp>
        <p:nvSpPr>
          <p:cNvPr id="4" name="Rounded Rectangle 3"/>
          <p:cNvSpPr/>
          <p:nvPr/>
        </p:nvSpPr>
        <p:spPr bwMode="auto">
          <a:xfrm>
            <a:off x="4277663" y="2244793"/>
            <a:ext cx="3342337" cy="1652200"/>
          </a:xfrm>
          <a:prstGeom prst="round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微软雅黑" pitchFamily="34" charset="-122"/>
            </a:endParaRPr>
          </a:p>
        </p:txBody>
      </p:sp>
      <p:sp>
        <p:nvSpPr>
          <p:cNvPr id="26" name="TextBox 37"/>
          <p:cNvSpPr txBox="1"/>
          <p:nvPr/>
        </p:nvSpPr>
        <p:spPr>
          <a:xfrm>
            <a:off x="5152137" y="3384034"/>
            <a:ext cx="178944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Data center</a:t>
            </a:r>
            <a:endParaRPr lang="zh-CN" altLang="en-US" sz="2000" dirty="0">
              <a:solidFill>
                <a:srgbClr val="6D6F71"/>
              </a:solidFill>
              <a:latin typeface="+mj-ea"/>
              <a:ea typeface="+mj-ea"/>
              <a:cs typeface="+mn-ea"/>
            </a:endParaRPr>
          </a:p>
        </p:txBody>
      </p:sp>
      <p:cxnSp>
        <p:nvCxnSpPr>
          <p:cNvPr id="27" name="Straight Arrow Connector 26"/>
          <p:cNvCxnSpPr/>
          <p:nvPr/>
        </p:nvCxnSpPr>
        <p:spPr bwMode="auto">
          <a:xfrm>
            <a:off x="2240869" y="3076779"/>
            <a:ext cx="203679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37"/>
          <p:cNvSpPr txBox="1"/>
          <p:nvPr/>
        </p:nvSpPr>
        <p:spPr>
          <a:xfrm>
            <a:off x="2266042" y="2670783"/>
            <a:ext cx="186350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Input data</a:t>
            </a:r>
          </a:p>
        </p:txBody>
      </p:sp>
      <p:sp>
        <p:nvSpPr>
          <p:cNvPr id="33" name="TextBox 37"/>
          <p:cNvSpPr txBox="1"/>
          <p:nvPr/>
        </p:nvSpPr>
        <p:spPr>
          <a:xfrm>
            <a:off x="2716522" y="3107520"/>
            <a:ext cx="937493"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B</a:t>
            </a:r>
          </a:p>
        </p:txBody>
      </p:sp>
      <p:cxnSp>
        <p:nvCxnSpPr>
          <p:cNvPr id="35" name="Straight Arrow Connector 34"/>
          <p:cNvCxnSpPr/>
          <p:nvPr/>
        </p:nvCxnSpPr>
        <p:spPr bwMode="auto">
          <a:xfrm>
            <a:off x="7620000" y="3107520"/>
            <a:ext cx="203679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TextBox 37"/>
          <p:cNvSpPr txBox="1"/>
          <p:nvPr/>
        </p:nvSpPr>
        <p:spPr>
          <a:xfrm>
            <a:off x="7894684" y="2670783"/>
            <a:ext cx="257445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Output data</a:t>
            </a:r>
          </a:p>
        </p:txBody>
      </p:sp>
      <p:sp>
        <p:nvSpPr>
          <p:cNvPr id="37" name="TextBox 37"/>
          <p:cNvSpPr txBox="1"/>
          <p:nvPr/>
        </p:nvSpPr>
        <p:spPr>
          <a:xfrm>
            <a:off x="7973642" y="3172655"/>
            <a:ext cx="1953416"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{B, A+B}</a:t>
            </a:r>
          </a:p>
        </p:txBody>
      </p:sp>
      <p:sp>
        <p:nvSpPr>
          <p:cNvPr id="38" name="TextBox 37"/>
          <p:cNvSpPr txBox="1"/>
          <p:nvPr/>
        </p:nvSpPr>
        <p:spPr>
          <a:xfrm>
            <a:off x="4785639" y="1844683"/>
            <a:ext cx="591202"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a:t>
            </a:r>
          </a:p>
        </p:txBody>
      </p:sp>
      <p:sp>
        <p:nvSpPr>
          <p:cNvPr id="39" name="TextBox 38"/>
          <p:cNvSpPr txBox="1"/>
          <p:nvPr/>
        </p:nvSpPr>
        <p:spPr>
          <a:xfrm>
            <a:off x="5751257" y="1841383"/>
            <a:ext cx="591202"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B</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0477" y="2350752"/>
            <a:ext cx="824493" cy="824493"/>
          </a:xfrm>
          <a:prstGeom prst="rect">
            <a:avLst/>
          </a:prstGeom>
        </p:spPr>
      </p:pic>
      <p:sp>
        <p:nvSpPr>
          <p:cNvPr id="20" name="TextBox 19"/>
          <p:cNvSpPr txBox="1"/>
          <p:nvPr/>
        </p:nvSpPr>
        <p:spPr>
          <a:xfrm>
            <a:off x="6543889" y="1850057"/>
            <a:ext cx="879877"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A+B</a:t>
            </a:r>
          </a:p>
        </p:txBody>
      </p:sp>
      <p:sp>
        <p:nvSpPr>
          <p:cNvPr id="21" name="TextBox 37"/>
          <p:cNvSpPr txBox="1"/>
          <p:nvPr/>
        </p:nvSpPr>
        <p:spPr>
          <a:xfrm>
            <a:off x="8308409" y="3674527"/>
            <a:ext cx="1432311"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A</a:t>
            </a:r>
          </a:p>
        </p:txBody>
      </p:sp>
    </p:spTree>
    <p:custDataLst>
      <p:tags r:id="rId1"/>
    </p:custDataLst>
    <p:extLst>
      <p:ext uri="{BB962C8B-B14F-4D97-AF65-F5344CB8AC3E}">
        <p14:creationId xmlns:p14="http://schemas.microsoft.com/office/powerpoint/2010/main" val="361962404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a:t>Background</a:t>
            </a:r>
          </a:p>
        </p:txBody>
      </p:sp>
      <p:pic>
        <p:nvPicPr>
          <p:cNvPr id="23" name="Picture 2" descr="https://www.ut.ee/sites/default/files/logos/logo_main_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2348" y="2350753"/>
            <a:ext cx="824493" cy="824493"/>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4961" y="2350752"/>
            <a:ext cx="824493" cy="824493"/>
          </a:xfrm>
          <a:prstGeom prst="rect">
            <a:avLst/>
          </a:prstGeom>
        </p:spPr>
      </p:pic>
      <p:sp>
        <p:nvSpPr>
          <p:cNvPr id="4" name="Rounded Rectangle 3"/>
          <p:cNvSpPr/>
          <p:nvPr/>
        </p:nvSpPr>
        <p:spPr bwMode="auto">
          <a:xfrm>
            <a:off x="4277663" y="2244793"/>
            <a:ext cx="3342337" cy="1652200"/>
          </a:xfrm>
          <a:prstGeom prst="round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微软雅黑" pitchFamily="34" charset="-122"/>
            </a:endParaRPr>
          </a:p>
        </p:txBody>
      </p:sp>
      <p:sp>
        <p:nvSpPr>
          <p:cNvPr id="26" name="TextBox 37"/>
          <p:cNvSpPr txBox="1"/>
          <p:nvPr/>
        </p:nvSpPr>
        <p:spPr>
          <a:xfrm>
            <a:off x="5152137" y="3384034"/>
            <a:ext cx="178944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Data center</a:t>
            </a:r>
            <a:endParaRPr lang="zh-CN" altLang="en-US" sz="2000" dirty="0">
              <a:solidFill>
                <a:srgbClr val="6D6F71"/>
              </a:solidFill>
              <a:latin typeface="+mj-ea"/>
              <a:ea typeface="+mj-ea"/>
              <a:cs typeface="+mn-ea"/>
            </a:endParaRPr>
          </a:p>
        </p:txBody>
      </p:sp>
      <p:cxnSp>
        <p:nvCxnSpPr>
          <p:cNvPr id="27" name="Straight Arrow Connector 26"/>
          <p:cNvCxnSpPr/>
          <p:nvPr/>
        </p:nvCxnSpPr>
        <p:spPr bwMode="auto">
          <a:xfrm>
            <a:off x="2240869" y="3076779"/>
            <a:ext cx="203679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37"/>
          <p:cNvSpPr txBox="1"/>
          <p:nvPr/>
        </p:nvSpPr>
        <p:spPr>
          <a:xfrm>
            <a:off x="2266042" y="2670783"/>
            <a:ext cx="186350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Input data</a:t>
            </a:r>
          </a:p>
        </p:txBody>
      </p:sp>
      <p:sp>
        <p:nvSpPr>
          <p:cNvPr id="33" name="TextBox 37"/>
          <p:cNvSpPr txBox="1"/>
          <p:nvPr/>
        </p:nvSpPr>
        <p:spPr>
          <a:xfrm>
            <a:off x="2716522" y="3107520"/>
            <a:ext cx="937493"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B</a:t>
            </a:r>
          </a:p>
        </p:txBody>
      </p:sp>
      <p:cxnSp>
        <p:nvCxnSpPr>
          <p:cNvPr id="35" name="Straight Arrow Connector 34"/>
          <p:cNvCxnSpPr/>
          <p:nvPr/>
        </p:nvCxnSpPr>
        <p:spPr bwMode="auto">
          <a:xfrm>
            <a:off x="7620000" y="3107520"/>
            <a:ext cx="203679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TextBox 37"/>
          <p:cNvSpPr txBox="1"/>
          <p:nvPr/>
        </p:nvSpPr>
        <p:spPr>
          <a:xfrm>
            <a:off x="7894684" y="2670783"/>
            <a:ext cx="257445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Output data</a:t>
            </a:r>
          </a:p>
        </p:txBody>
      </p:sp>
      <p:sp>
        <p:nvSpPr>
          <p:cNvPr id="37" name="TextBox 37"/>
          <p:cNvSpPr txBox="1"/>
          <p:nvPr/>
        </p:nvSpPr>
        <p:spPr>
          <a:xfrm>
            <a:off x="7973642" y="3172655"/>
            <a:ext cx="1953416"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 {B, A+B}</a:t>
            </a:r>
          </a:p>
        </p:txBody>
      </p:sp>
      <p:sp>
        <p:nvSpPr>
          <p:cNvPr id="38" name="TextBox 37"/>
          <p:cNvSpPr txBox="1"/>
          <p:nvPr/>
        </p:nvSpPr>
        <p:spPr>
          <a:xfrm>
            <a:off x="4785639" y="1844683"/>
            <a:ext cx="591202"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a:t>
            </a:r>
          </a:p>
        </p:txBody>
      </p:sp>
      <p:sp>
        <p:nvSpPr>
          <p:cNvPr id="39" name="TextBox 38"/>
          <p:cNvSpPr txBox="1"/>
          <p:nvPr/>
        </p:nvSpPr>
        <p:spPr>
          <a:xfrm>
            <a:off x="5751257" y="1841383"/>
            <a:ext cx="591202"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B</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0477" y="2350752"/>
            <a:ext cx="824493" cy="824493"/>
          </a:xfrm>
          <a:prstGeom prst="rect">
            <a:avLst/>
          </a:prstGeom>
        </p:spPr>
      </p:pic>
      <p:sp>
        <p:nvSpPr>
          <p:cNvPr id="20" name="TextBox 19"/>
          <p:cNvSpPr txBox="1"/>
          <p:nvPr/>
        </p:nvSpPr>
        <p:spPr>
          <a:xfrm>
            <a:off x="6543889" y="1850057"/>
            <a:ext cx="879877" cy="400110"/>
          </a:xfrm>
          <a:prstGeom prst="rect">
            <a:avLst/>
          </a:prstGeom>
          <a:noFill/>
        </p:spPr>
        <p:txBody>
          <a:bodyPr wrap="square" rtlCol="0">
            <a:spAutoFit/>
          </a:bodyPr>
          <a:lstStyle/>
          <a:p>
            <a:r>
              <a:rPr lang="en-US" altLang="zh-CN" sz="2000" dirty="0" smtClean="0">
                <a:solidFill>
                  <a:srgbClr val="FF0000"/>
                </a:solidFill>
                <a:latin typeface="+mj-ea"/>
                <a:ea typeface="+mj-ea"/>
                <a:cs typeface="+mn-ea"/>
              </a:rPr>
              <a:t>A+B</a:t>
            </a:r>
          </a:p>
        </p:txBody>
      </p:sp>
      <p:graphicFrame>
        <p:nvGraphicFramePr>
          <p:cNvPr id="3" name="Table 2"/>
          <p:cNvGraphicFramePr>
            <a:graphicFrameLocks noGrp="1"/>
          </p:cNvGraphicFramePr>
          <p:nvPr>
            <p:extLst>
              <p:ext uri="{D42A27DB-BD31-4B8C-83A1-F6EECF244321}">
                <p14:modId xmlns:p14="http://schemas.microsoft.com/office/powerpoint/2010/main" val="2253488723"/>
              </p:ext>
            </p:extLst>
          </p:nvPr>
        </p:nvGraphicFramePr>
        <p:xfrm>
          <a:off x="9247930" y="3896993"/>
          <a:ext cx="1788732" cy="1554480"/>
        </p:xfrm>
        <a:graphic>
          <a:graphicData uri="http://schemas.openxmlformats.org/drawingml/2006/table">
            <a:tbl>
              <a:tblPr firstRow="1" bandRow="1">
                <a:tableStyleId>{F5AB1C69-6EDB-4FF4-983F-18BD219EF322}</a:tableStyleId>
              </a:tblPr>
              <a:tblGrid>
                <a:gridCol w="1144789">
                  <a:extLst>
                    <a:ext uri="{9D8B030D-6E8A-4147-A177-3AD203B41FA5}">
                      <a16:colId xmlns:a16="http://schemas.microsoft.com/office/drawing/2014/main" val="2639382377"/>
                    </a:ext>
                  </a:extLst>
                </a:gridCol>
                <a:gridCol w="643943">
                  <a:extLst>
                    <a:ext uri="{9D8B030D-6E8A-4147-A177-3AD203B41FA5}">
                      <a16:colId xmlns:a16="http://schemas.microsoft.com/office/drawing/2014/main" val="3227865811"/>
                    </a:ext>
                  </a:extLst>
                </a:gridCol>
              </a:tblGrid>
              <a:tr h="370840">
                <a:tc>
                  <a:txBody>
                    <a:bodyPr/>
                    <a:lstStyle/>
                    <a:p>
                      <a:pPr algn="ctr"/>
                      <a:r>
                        <a:rPr lang="en-US" sz="2800" b="1" dirty="0" smtClean="0">
                          <a:solidFill>
                            <a:schemeClr val="accent1"/>
                          </a:solidFill>
                        </a:rPr>
                        <a:t>A:</a:t>
                      </a:r>
                      <a:endParaRPr lang="en-US" sz="2800" b="1" dirty="0">
                        <a:solidFill>
                          <a:schemeClr val="accent1"/>
                        </a:solidFill>
                      </a:endParaRPr>
                    </a:p>
                  </a:txBody>
                  <a:tcPr/>
                </a:tc>
                <a:tc>
                  <a:txBody>
                    <a:bodyPr/>
                    <a:lstStyle/>
                    <a:p>
                      <a:pPr algn="ctr"/>
                      <a:r>
                        <a:rPr lang="en-US" sz="2800" b="1" dirty="0" smtClean="0">
                          <a:solidFill>
                            <a:schemeClr val="tx1"/>
                          </a:solidFill>
                        </a:rPr>
                        <a:t>10</a:t>
                      </a:r>
                      <a:endParaRPr lang="en-US" sz="2800" b="1" dirty="0">
                        <a:solidFill>
                          <a:schemeClr val="tx1"/>
                        </a:solidFill>
                      </a:endParaRPr>
                    </a:p>
                  </a:txBody>
                  <a:tcPr/>
                </a:tc>
                <a:extLst>
                  <a:ext uri="{0D108BD9-81ED-4DB2-BD59-A6C34878D82A}">
                    <a16:rowId xmlns:a16="http://schemas.microsoft.com/office/drawing/2014/main" val="1576701644"/>
                  </a:ext>
                </a:extLst>
              </a:tr>
              <a:tr h="370840">
                <a:tc>
                  <a:txBody>
                    <a:bodyPr/>
                    <a:lstStyle/>
                    <a:p>
                      <a:pPr algn="ctr"/>
                      <a:r>
                        <a:rPr lang="en-US" sz="2800" b="1" dirty="0" smtClean="0">
                          <a:solidFill>
                            <a:schemeClr val="accent1"/>
                          </a:solidFill>
                        </a:rPr>
                        <a:t>B:</a:t>
                      </a:r>
                      <a:endParaRPr lang="en-US" sz="2800" b="1" dirty="0">
                        <a:solidFill>
                          <a:schemeClr val="accent1"/>
                        </a:solidFill>
                      </a:endParaRPr>
                    </a:p>
                  </a:txBody>
                  <a:tcPr/>
                </a:tc>
                <a:tc>
                  <a:txBody>
                    <a:bodyPr/>
                    <a:lstStyle/>
                    <a:p>
                      <a:pPr algn="ctr"/>
                      <a:r>
                        <a:rPr lang="en-US" sz="2800" b="1" dirty="0" smtClean="0">
                          <a:solidFill>
                            <a:schemeClr val="tx1"/>
                          </a:solidFill>
                        </a:rPr>
                        <a:t>01</a:t>
                      </a:r>
                      <a:endParaRPr lang="en-US" sz="2800" b="1" dirty="0">
                        <a:solidFill>
                          <a:schemeClr val="tx1"/>
                        </a:solidFill>
                      </a:endParaRPr>
                    </a:p>
                  </a:txBody>
                  <a:tcPr/>
                </a:tc>
                <a:extLst>
                  <a:ext uri="{0D108BD9-81ED-4DB2-BD59-A6C34878D82A}">
                    <a16:rowId xmlns:a16="http://schemas.microsoft.com/office/drawing/2014/main" val="3137182120"/>
                  </a:ext>
                </a:extLst>
              </a:tr>
              <a:tr h="370840">
                <a:tc>
                  <a:txBody>
                    <a:bodyPr/>
                    <a:lstStyle/>
                    <a:p>
                      <a:pPr algn="ctr"/>
                      <a:r>
                        <a:rPr lang="en-US" sz="2800" b="1" dirty="0" smtClean="0">
                          <a:solidFill>
                            <a:schemeClr val="accent1"/>
                          </a:solidFill>
                        </a:rPr>
                        <a:t>A+B:</a:t>
                      </a:r>
                      <a:endParaRPr lang="en-US" sz="2800" b="1" dirty="0">
                        <a:solidFill>
                          <a:schemeClr val="accent1"/>
                        </a:solidFill>
                      </a:endParaRPr>
                    </a:p>
                  </a:txBody>
                  <a:tcPr/>
                </a:tc>
                <a:tc>
                  <a:txBody>
                    <a:bodyPr/>
                    <a:lstStyle/>
                    <a:p>
                      <a:pPr algn="ctr"/>
                      <a:r>
                        <a:rPr lang="en-US" sz="2800" b="1" dirty="0" smtClean="0">
                          <a:solidFill>
                            <a:schemeClr val="tx1"/>
                          </a:solidFill>
                        </a:rPr>
                        <a:t>11</a:t>
                      </a:r>
                      <a:endParaRPr lang="en-US" sz="2800" b="1" dirty="0">
                        <a:solidFill>
                          <a:schemeClr val="tx1"/>
                        </a:solidFill>
                      </a:endParaRPr>
                    </a:p>
                  </a:txBody>
                  <a:tcPr/>
                </a:tc>
                <a:extLst>
                  <a:ext uri="{0D108BD9-81ED-4DB2-BD59-A6C34878D82A}">
                    <a16:rowId xmlns:a16="http://schemas.microsoft.com/office/drawing/2014/main" val="2420122584"/>
                  </a:ext>
                </a:extLst>
              </a:tr>
            </a:tbl>
          </a:graphicData>
        </a:graphic>
      </p:graphicFrame>
    </p:spTree>
    <p:custDataLst>
      <p:tags r:id="rId1"/>
    </p:custDataLst>
    <p:extLst>
      <p:ext uri="{BB962C8B-B14F-4D97-AF65-F5344CB8AC3E}">
        <p14:creationId xmlns:p14="http://schemas.microsoft.com/office/powerpoint/2010/main" val="355801268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0" y="877705"/>
            <a:ext cx="79736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3600" dirty="0"/>
              <a:t>Background</a:t>
            </a:r>
          </a:p>
        </p:txBody>
      </p:sp>
      <p:pic>
        <p:nvPicPr>
          <p:cNvPr id="23" name="Picture 2" descr="https://www.ut.ee/sites/default/files/logos/logo_main_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0663" y="2376511"/>
            <a:ext cx="824493" cy="824493"/>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3276" y="2376510"/>
            <a:ext cx="824493" cy="824493"/>
          </a:xfrm>
          <a:prstGeom prst="rect">
            <a:avLst/>
          </a:prstGeom>
        </p:spPr>
      </p:pic>
      <p:sp>
        <p:nvSpPr>
          <p:cNvPr id="4" name="Rounded Rectangle 3"/>
          <p:cNvSpPr/>
          <p:nvPr/>
        </p:nvSpPr>
        <p:spPr bwMode="auto">
          <a:xfrm>
            <a:off x="1585978" y="2270551"/>
            <a:ext cx="3342337" cy="1652200"/>
          </a:xfrm>
          <a:prstGeom prst="round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微软雅黑" pitchFamily="34" charset="-122"/>
            </a:endParaRPr>
          </a:p>
        </p:txBody>
      </p:sp>
      <p:sp>
        <p:nvSpPr>
          <p:cNvPr id="26" name="TextBox 37"/>
          <p:cNvSpPr txBox="1"/>
          <p:nvPr/>
        </p:nvSpPr>
        <p:spPr>
          <a:xfrm>
            <a:off x="2460452" y="3409792"/>
            <a:ext cx="178944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Data center</a:t>
            </a:r>
            <a:endParaRPr lang="zh-CN" altLang="en-US" sz="2000" dirty="0">
              <a:solidFill>
                <a:srgbClr val="6D6F71"/>
              </a:solidFill>
              <a:latin typeface="+mj-ea"/>
              <a:ea typeface="+mj-ea"/>
              <a:cs typeface="+mn-ea"/>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8792" y="2376510"/>
            <a:ext cx="824493" cy="824493"/>
          </a:xfrm>
          <a:prstGeom prst="rect">
            <a:avLst/>
          </a:prstGeom>
        </p:spPr>
      </p:pic>
      <p:sp>
        <p:nvSpPr>
          <p:cNvPr id="21" name="TextBox 37"/>
          <p:cNvSpPr txBox="1"/>
          <p:nvPr/>
        </p:nvSpPr>
        <p:spPr>
          <a:xfrm>
            <a:off x="5948256" y="1795020"/>
            <a:ext cx="1863502" cy="400110"/>
          </a:xfrm>
          <a:prstGeom prst="rect">
            <a:avLst/>
          </a:prstGeom>
          <a:noFill/>
        </p:spPr>
        <p:txBody>
          <a:bodyPr wrap="square" rtlCol="0">
            <a:spAutoFit/>
          </a:bodyPr>
          <a:lstStyle/>
          <a:p>
            <a:r>
              <a:rPr lang="en-US" altLang="zh-CN" sz="2000" dirty="0" smtClean="0">
                <a:solidFill>
                  <a:srgbClr val="6D6F71"/>
                </a:solidFill>
                <a:latin typeface="+mj-ea"/>
                <a:ea typeface="+mj-ea"/>
                <a:cs typeface="+mn-ea"/>
              </a:rPr>
              <a:t>Problem:</a:t>
            </a:r>
          </a:p>
        </p:txBody>
      </p:sp>
      <p:sp>
        <p:nvSpPr>
          <p:cNvPr id="22" name="TextBox 37"/>
          <p:cNvSpPr txBox="1"/>
          <p:nvPr/>
        </p:nvSpPr>
        <p:spPr>
          <a:xfrm>
            <a:off x="5948256" y="2478450"/>
            <a:ext cx="5625558" cy="707886"/>
          </a:xfrm>
          <a:prstGeom prst="rect">
            <a:avLst/>
          </a:prstGeom>
          <a:noFill/>
        </p:spPr>
        <p:txBody>
          <a:bodyPr wrap="square" rtlCol="0">
            <a:spAutoFit/>
          </a:bodyPr>
          <a:lstStyle/>
          <a:p>
            <a:r>
              <a:rPr lang="en-US" altLang="zh-CN" sz="2000" dirty="0" smtClean="0">
                <a:solidFill>
                  <a:srgbClr val="6D6F71"/>
                </a:solidFill>
                <a:latin typeface="+mj-ea"/>
                <a:ea typeface="+mj-ea"/>
                <a:cs typeface="+mn-ea"/>
              </a:rPr>
              <a:t>Constructing switch codes solving arbitrary requests and having max query size 2.</a:t>
            </a:r>
          </a:p>
        </p:txBody>
      </p:sp>
    </p:spTree>
    <p:custDataLst>
      <p:tags r:id="rId1"/>
    </p:custDataLst>
    <p:extLst>
      <p:ext uri="{BB962C8B-B14F-4D97-AF65-F5344CB8AC3E}">
        <p14:creationId xmlns:p14="http://schemas.microsoft.com/office/powerpoint/2010/main" val="129143941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279650" y="3411538"/>
            <a:ext cx="779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400" dirty="0">
                <a:solidFill>
                  <a:schemeClr val="tx1">
                    <a:lumMod val="75000"/>
                  </a:schemeClr>
                </a:solidFill>
                <a:latin typeface="+mj-ea"/>
              </a:rPr>
              <a:t>Constructions</a:t>
            </a:r>
            <a:endParaRPr lang="en-US" altLang="zh-CN" sz="2400" dirty="0"/>
          </a:p>
        </p:txBody>
      </p:sp>
      <p:sp>
        <p:nvSpPr>
          <p:cNvPr id="6147" name="文本框 2"/>
          <p:cNvSpPr txBox="1">
            <a:spLocks noChangeArrowheads="1"/>
          </p:cNvSpPr>
          <p:nvPr/>
        </p:nvSpPr>
        <p:spPr bwMode="auto">
          <a:xfrm>
            <a:off x="5373687" y="2087563"/>
            <a:ext cx="16097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7200" dirty="0">
                <a:solidFill>
                  <a:schemeClr val="tx1">
                    <a:lumMod val="75000"/>
                  </a:schemeClr>
                </a:solidFill>
                <a:latin typeface="Agency FB" panose="020B0503020202020204" pitchFamily="34" charset="0"/>
              </a:rPr>
              <a:t>2</a:t>
            </a:r>
            <a:endParaRPr lang="zh-CN" altLang="en-US" sz="7200" dirty="0">
              <a:solidFill>
                <a:schemeClr val="tx1">
                  <a:lumMod val="75000"/>
                </a:schemeClr>
              </a:solidFill>
              <a:latin typeface="Agency FB" panose="020B0503020202020204" pitchFamily="34" charset="0"/>
            </a:endParaRPr>
          </a:p>
        </p:txBody>
      </p:sp>
      <p:pic>
        <p:nvPicPr>
          <p:cNvPr id="8" name="Picture 7" descr="https://www.ut.ee/sites/default/files/logos/logo_main_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42" y="982770"/>
            <a:ext cx="3324890" cy="4565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61881125"/>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姝韵阁唯美 (11).ppt144"/>
</p:tagLst>
</file>

<file path=ppt/tags/tag10.xml><?xml version="1.0" encoding="utf-8"?>
<p:tagLst xmlns:a="http://schemas.openxmlformats.org/drawingml/2006/main" xmlns:r="http://schemas.openxmlformats.org/officeDocument/2006/relationships" xmlns:p="http://schemas.openxmlformats.org/presentationml/2006/main">
  <p:tag name="TIMING" val="|1.5|1.1"/>
</p:tagLst>
</file>

<file path=ppt/tags/tag11.xml><?xml version="1.0" encoding="utf-8"?>
<p:tagLst xmlns:a="http://schemas.openxmlformats.org/drawingml/2006/main" xmlns:r="http://schemas.openxmlformats.org/officeDocument/2006/relationships" xmlns:p="http://schemas.openxmlformats.org/presentationml/2006/main">
  <p:tag name="TIMING" val="|1.5|1.1"/>
</p:tagLst>
</file>

<file path=ppt/tags/tag12.xml><?xml version="1.0" encoding="utf-8"?>
<p:tagLst xmlns:a="http://schemas.openxmlformats.org/drawingml/2006/main" xmlns:r="http://schemas.openxmlformats.org/officeDocument/2006/relationships" xmlns:p="http://schemas.openxmlformats.org/presentationml/2006/main">
  <p:tag name="TIMING" val="|0|1.4"/>
</p:tagLst>
</file>

<file path=ppt/tags/tag2.xml><?xml version="1.0" encoding="utf-8"?>
<p:tagLst xmlns:a="http://schemas.openxmlformats.org/drawingml/2006/main" xmlns:r="http://schemas.openxmlformats.org/officeDocument/2006/relationships" xmlns:p="http://schemas.openxmlformats.org/presentationml/2006/main">
  <p:tag name="TIMING" val="|0.1|1.5|1.7"/>
</p:tagLst>
</file>

<file path=ppt/tags/tag3.xml><?xml version="1.0" encoding="utf-8"?>
<p:tagLst xmlns:a="http://schemas.openxmlformats.org/drawingml/2006/main" xmlns:r="http://schemas.openxmlformats.org/officeDocument/2006/relationships" xmlns:p="http://schemas.openxmlformats.org/presentationml/2006/main">
  <p:tag name="TIMING" val="|1|1.2|1.1|0.8|0.7"/>
</p:tagLst>
</file>

<file path=ppt/tags/tag4.xml><?xml version="1.0" encoding="utf-8"?>
<p:tagLst xmlns:a="http://schemas.openxmlformats.org/drawingml/2006/main" xmlns:r="http://schemas.openxmlformats.org/officeDocument/2006/relationships" xmlns:p="http://schemas.openxmlformats.org/presentationml/2006/main">
  <p:tag name="TIMING" val="|1.5|1.1"/>
</p:tagLst>
</file>

<file path=ppt/tags/tag5.xml><?xml version="1.0" encoding="utf-8"?>
<p:tagLst xmlns:a="http://schemas.openxmlformats.org/drawingml/2006/main" xmlns:r="http://schemas.openxmlformats.org/officeDocument/2006/relationships" xmlns:p="http://schemas.openxmlformats.org/presentationml/2006/main">
  <p:tag name="TIMING" val="|1.5|1.1"/>
</p:tagLst>
</file>

<file path=ppt/tags/tag6.xml><?xml version="1.0" encoding="utf-8"?>
<p:tagLst xmlns:a="http://schemas.openxmlformats.org/drawingml/2006/main" xmlns:r="http://schemas.openxmlformats.org/officeDocument/2006/relationships" xmlns:p="http://schemas.openxmlformats.org/presentationml/2006/main">
  <p:tag name="TIMING" val="|1.5|1.1"/>
</p:tagLst>
</file>

<file path=ppt/tags/tag7.xml><?xml version="1.0" encoding="utf-8"?>
<p:tagLst xmlns:a="http://schemas.openxmlformats.org/drawingml/2006/main" xmlns:r="http://schemas.openxmlformats.org/officeDocument/2006/relationships" xmlns:p="http://schemas.openxmlformats.org/presentationml/2006/main">
  <p:tag name="TIMING" val="|1.5|1.1"/>
</p:tagLst>
</file>

<file path=ppt/tags/tag8.xml><?xml version="1.0" encoding="utf-8"?>
<p:tagLst xmlns:a="http://schemas.openxmlformats.org/drawingml/2006/main" xmlns:r="http://schemas.openxmlformats.org/officeDocument/2006/relationships" xmlns:p="http://schemas.openxmlformats.org/presentationml/2006/main">
  <p:tag name="TIMING" val="|1.5|1.1"/>
</p:tagLst>
</file>

<file path=ppt/tags/tag9.xml><?xml version="1.0" encoding="utf-8"?>
<p:tagLst xmlns:a="http://schemas.openxmlformats.org/drawingml/2006/main" xmlns:r="http://schemas.openxmlformats.org/officeDocument/2006/relationships" xmlns:p="http://schemas.openxmlformats.org/presentationml/2006/main">
  <p:tag name="TIMING" val="|1.5|1.1"/>
</p:tagLst>
</file>

<file path=ppt/theme/theme1.xml><?xml version="1.0" encoding="utf-8"?>
<a:theme xmlns:a="http://schemas.openxmlformats.org/drawingml/2006/main" name="第一PPT，www.1ppt.com">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0</Pages>
  <Words>4258</Words>
  <Characters>0</Characters>
  <Application>Microsoft Office PowerPoint</Application>
  <DocSecurity>0</DocSecurity>
  <PresentationFormat>Widescreen</PresentationFormat>
  <Lines>0</Lines>
  <Paragraphs>291</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等线</vt:lpstr>
      <vt:lpstr>微软雅黑</vt:lpstr>
      <vt:lpstr>宋体</vt:lpstr>
      <vt:lpstr>方正兰亭准黑_GBK</vt:lpstr>
      <vt:lpstr>Agency FB</vt:lpstr>
      <vt:lpstr>Arial</vt:lpstr>
      <vt:lpstr>Calibri</vt:lpstr>
      <vt:lpstr>Cambria Math</vt:lpstr>
      <vt:lpstr>Impact</vt:lpstr>
      <vt:lpstr>Times New Roman</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简洁点线工作总结</dc:title>
  <dc:creator/>
  <cp:keywords>www.1ppt.com</cp:keywords>
  <dc:description>www.1ppt.com</dc:description>
  <cp:lastModifiedBy/>
  <cp:revision>1</cp:revision>
  <dcterms:created xsi:type="dcterms:W3CDTF">2017-04-27T15:08:28Z</dcterms:created>
  <dcterms:modified xsi:type="dcterms:W3CDTF">2020-12-02T08:49:53Z</dcterms:modified>
</cp:coreProperties>
</file>