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334" r:id="rId4"/>
    <p:sldId id="333" r:id="rId5"/>
    <p:sldId id="335" r:id="rId6"/>
    <p:sldId id="324" r:id="rId7"/>
    <p:sldId id="325" r:id="rId8"/>
    <p:sldId id="326" r:id="rId9"/>
    <p:sldId id="347" r:id="rId10"/>
    <p:sldId id="342" r:id="rId11"/>
    <p:sldId id="343" r:id="rId12"/>
    <p:sldId id="345" r:id="rId13"/>
    <p:sldId id="346" r:id="rId14"/>
    <p:sldId id="329" r:id="rId15"/>
    <p:sldId id="332" r:id="rId16"/>
    <p:sldId id="337" r:id="rId17"/>
    <p:sldId id="339" r:id="rId18"/>
    <p:sldId id="29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 autoAdjust="0"/>
    <p:restoredTop sz="96314" autoAdjust="0"/>
  </p:normalViewPr>
  <p:slideViewPr>
    <p:cSldViewPr snapToGrid="0">
      <p:cViewPr varScale="1">
        <p:scale>
          <a:sx n="152" d="100"/>
          <a:sy n="152" d="100"/>
        </p:scale>
        <p:origin x="18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51E5341-57F6-44CA-BD4D-39EE3F309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3F1F94-617F-46C0-A395-E134EEB53C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3AF86-F7E2-487C-BD43-F001A1590CF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7657C97-CBB4-4848-9805-1C0173791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0522478-3250-4D16-9833-7AC3E0ACB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C8861-D0D5-4D1D-801C-FC695D6311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6E901-43AF-4EAB-858A-95B10463A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218A0-7144-4A33-A583-286FD59ED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5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15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points of the projective plane make up the columns of the Hamming Matrix 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4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points of the projective plane make up the columns of the Hamming Matrix 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35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points of the projective plane make up the columns of the Hamming Matrix 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5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8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90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43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02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8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8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1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7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6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7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28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7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points of the projective plane make up the columns of the Hamming Matrix 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2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D8240-3148-4746-BA4B-7B32B016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1CC32A-496B-42D5-8EC6-30D10EB5C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25E7C-B1D9-4999-8D1F-ED84C4EE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A7BBD-E847-449A-AA53-B3DBD3F5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10074-A50B-4F6C-9D3A-997C1681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5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F3415-0A6E-4DE3-88B2-28E30208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1FD0E-70F4-4FE8-BC80-B6DA28E8B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27977-21C6-4B35-81A1-E9ACD684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C14C7-634C-47F0-B111-6D43CB09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A43F5-75A1-4409-ADD1-D790DF59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9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71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7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35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53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06C8B-3FFA-465E-BBD4-66F625EA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2C06C-38E0-4052-90C3-34D76C49C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4FF9F-64CF-48F0-9865-817A3C67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FB08F-E192-48E0-9032-C1389CE0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55902-398F-4442-BFD8-731BAF5A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4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5E3A-4A41-4F73-A3A1-EC72B090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AFC29-6332-4492-9285-A0418B56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3F6DF-3B49-481C-8199-D371B240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8FB59-4AA8-45EA-9B9E-82D9B84B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2A394-124D-4F37-9BD3-DD17561A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0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F11B9-A495-4E50-B767-C28445DE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66B8F-31CE-4C4A-BA93-E9868EAF5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A5FB8-642F-4221-8862-0F7DC55D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2E781-5F45-47EB-85D1-75BCC226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29F42-3063-4EC2-A927-2B503755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9879A-EFE9-4C35-8BC8-83B21551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2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99036-B6F6-4846-9EBC-2D1E2101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01D12E-4C54-40ED-BAD5-EA824CE6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456FEA-986E-44D7-8675-9006DB4F6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BD64E-F292-41EA-A7CE-2DC890263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11F10-D94A-4C55-9672-1DE9FA8F6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3CE2B1-BCED-4AF2-9798-454A9C4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E462DE-4C04-437B-9047-D94E6CB3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BDB45-E029-4677-94CB-8A1A3DFA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837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1ED8-8C3F-4EB3-92C5-33A0EAF4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4D1BAF-403B-4803-86C6-1E3AD3AB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AA558D-D833-4A3D-AAC9-04655BB3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E9AE99-6EBB-4793-8E85-3D8E148B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4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22988-F7A5-40D8-93C2-FFC76DD6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9A7AB5-A93E-4BB9-B456-29E36D7D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456C9-71B0-4254-B323-89F5CF60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33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D1FAB-B226-4561-BB40-89468751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EEBC1-5908-46CD-8BE4-D21430F3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38BA2-129C-4C83-91E4-70AE5F4B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F831B-A5D5-4402-B859-E8CC69FF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1C191-134A-47F1-A55C-C841FFD6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292E3-562D-4157-963D-FA5B17C5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3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76ED4-9A28-4464-992D-FC79EF3E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F03FEC-A4CC-4EAF-8556-78DF6C6E3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E19BE-2FE5-436F-9DEC-0CF40902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F6EAA-3DF6-4EA4-9068-AEE5F78E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C1105-777B-4977-97DA-DF5E17BD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60B3E-6416-47DC-A8AE-3951B072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2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3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51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7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7.png"/><Relationship Id="rId3" Type="http://schemas.openxmlformats.org/officeDocument/2006/relationships/image" Target="../media/image80.png"/><Relationship Id="rId7" Type="http://schemas.openxmlformats.org/officeDocument/2006/relationships/image" Target="../media/image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35.png"/><Relationship Id="rId5" Type="http://schemas.openxmlformats.org/officeDocument/2006/relationships/image" Target="../media/image10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2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3FB528C-5BE7-4E39-B3A6-0E2C314B821A}"/>
              </a:ext>
            </a:extLst>
          </p:cNvPr>
          <p:cNvSpPr/>
          <p:nvPr/>
        </p:nvSpPr>
        <p:spPr>
          <a:xfrm>
            <a:off x="7861581" y="976308"/>
            <a:ext cx="3109871" cy="5080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85ADADC-2D6D-484A-B3F8-65F1F574A4BF}"/>
              </a:ext>
            </a:extLst>
          </p:cNvPr>
          <p:cNvGrpSpPr/>
          <p:nvPr/>
        </p:nvGrpSpPr>
        <p:grpSpPr>
          <a:xfrm rot="19379825">
            <a:off x="385757" y="1116583"/>
            <a:ext cx="4100532" cy="4094812"/>
            <a:chOff x="1637731" y="1040030"/>
            <a:chExt cx="4567454" cy="456108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B79A0F0-20D6-4167-961A-24F7BF8AF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1BE5E19-2A22-4EBF-804B-BAB479839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62804F4-50A8-4C90-8994-237CA4F04351}"/>
              </a:ext>
            </a:extLst>
          </p:cNvPr>
          <p:cNvSpPr/>
          <p:nvPr/>
        </p:nvSpPr>
        <p:spPr>
          <a:xfrm>
            <a:off x="6095999" y="2527952"/>
            <a:ext cx="2711355" cy="19776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D0329A-0C7E-4CCE-B02B-04CE58B7096F}"/>
              </a:ext>
            </a:extLst>
          </p:cNvPr>
          <p:cNvSpPr/>
          <p:nvPr/>
        </p:nvSpPr>
        <p:spPr>
          <a:xfrm>
            <a:off x="1848951" y="2774921"/>
            <a:ext cx="9037347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800" b="1" dirty="0">
                <a:cs typeface="+mn-ea"/>
                <a:sym typeface="+mn-lt"/>
              </a:rPr>
              <a:t>A code construction from finite projective planes</a:t>
            </a:r>
            <a:endParaRPr lang="zh-CN" altLang="en-US" sz="4500" b="1" dirty="0"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B9CAEB8-1AB9-4E0A-903A-01B7A5122C33}"/>
              </a:ext>
            </a:extLst>
          </p:cNvPr>
          <p:cNvSpPr/>
          <p:nvPr/>
        </p:nvSpPr>
        <p:spPr>
          <a:xfrm>
            <a:off x="3847853" y="3693694"/>
            <a:ext cx="6993783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Junming Ke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r"/>
            <a:r>
              <a:rPr lang="en-US" altLang="zh-CN" sz="2000" i="1" spc="15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Institute of Mathematics and Statistics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49BD384-B058-461D-8C7F-8C6F4E7BB5C1}"/>
              </a:ext>
            </a:extLst>
          </p:cNvPr>
          <p:cNvSpPr/>
          <p:nvPr/>
        </p:nvSpPr>
        <p:spPr>
          <a:xfrm>
            <a:off x="2005374" y="3373189"/>
            <a:ext cx="8880924" cy="246221"/>
          </a:xfrm>
          <a:prstGeom prst="rect">
            <a:avLst/>
          </a:prstGeom>
          <a:solidFill>
            <a:srgbClr val="F4F4F4"/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000" spc="3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26" name="Picture 2" descr="University of Tart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024491" y="61831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1 of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315264" y="768354"/>
            <a:ext cx="2993128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Hamming codes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564862" y="2273080"/>
                <a:ext cx="5724144" cy="2059731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2" y="2273080"/>
                <a:ext cx="5724144" cy="2059731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087304" y="5225412"/>
            <a:ext cx="24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Labeling the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Fano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plane</a:t>
            </a:r>
            <a:endParaRPr lang="en-US" dirty="0"/>
          </a:p>
        </p:txBody>
      </p:sp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806" y="1174486"/>
            <a:ext cx="4415898" cy="3783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269933" y="4375579"/>
                <a:ext cx="4314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ncidence matrix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[7, 4, 3] 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Hamming codes</a:t>
                </a:r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33" y="4375579"/>
                <a:ext cx="4314001" cy="369332"/>
              </a:xfrm>
              <a:prstGeom prst="rect">
                <a:avLst/>
              </a:prstGeom>
              <a:blipFill>
                <a:blip r:embed="rId6"/>
                <a:stretch>
                  <a:fillRect l="-1130"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391282" y="1005388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01724" y="477323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409785" y="453765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523525" y="29773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69272" y="28954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74243" y="47922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98533" y="308346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564862" y="5238175"/>
                <a:ext cx="5724144" cy="944939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𝐻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34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2" y="5238175"/>
                <a:ext cx="5724144" cy="944939"/>
              </a:xfrm>
              <a:prstGeom prst="roundRect">
                <a:avLst>
                  <a:gd name="adj" fmla="val 0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53481" y="4856853"/>
                <a:ext cx="52993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Reorder the columns of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𝐻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in order to get the cyclic form of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𝐴</m:t>
                    </m:r>
                  </m:oMath>
                </a14:m>
                <a:r>
                  <a:rPr lang="en-US" altLang="zh-CN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1" y="4856853"/>
                <a:ext cx="5299336" cy="338554"/>
              </a:xfrm>
              <a:prstGeom prst="rect">
                <a:avLst/>
              </a:prstGeom>
              <a:blipFill>
                <a:blip r:embed="rId8"/>
                <a:stretch>
                  <a:fillRect l="-575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0024491" y="618311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10 of 16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65323" y="1684248"/>
                <a:ext cx="2619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23" y="1684248"/>
                <a:ext cx="26196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68744" y="2364419"/>
                <a:ext cx="811440" cy="1917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+mn-lt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+mn-lt"/>
                                          </a:rPr>
                                          <m:t>, 3, 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+mn-lt"/>
                                          </a:rPr>
                                          <m:t>2, 4, 5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+mn-lt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+mn-lt"/>
                                          </a:rPr>
                                          <m:t>, 5, 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+mn-lt"/>
                                          </a:rPr>
                                          <m:t>4, 6, 7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+mn-lt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+mn-lt"/>
                                          </a:rPr>
                                          <m:t>, 5, 7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+mn-lt"/>
                                          </a:rPr>
                                          <m:t>1, 2, 6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2, 3, 7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744" y="2364419"/>
                <a:ext cx="811440" cy="19171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83934" y="5488993"/>
                <a:ext cx="188692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𝑯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𝑨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𝑨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𝑯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</m:t>
                      </m:r>
                      <m:r>
                        <a:rPr lang="en-US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34" y="5488993"/>
                <a:ext cx="1886927" cy="3742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8824969" y="94313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55546" y="449281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010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071032" y="484146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001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272342" y="263394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69272" y="2661590"/>
            <a:ext cx="522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110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889952" y="4792204"/>
            <a:ext cx="522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011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428461" y="3397107"/>
            <a:ext cx="522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315264" y="768354"/>
            <a:ext cx="2993128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Hamming codes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789548" y="4042565"/>
                <a:ext cx="5724144" cy="1226233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48" y="4042565"/>
                <a:ext cx="5724144" cy="1226233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087304" y="5225412"/>
            <a:ext cx="24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Labeling the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Fano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plane</a:t>
            </a:r>
            <a:endParaRPr lang="en-US" dirty="0"/>
          </a:p>
        </p:txBody>
      </p:sp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806" y="1174486"/>
            <a:ext cx="4415898" cy="3783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475383" y="5410078"/>
                <a:ext cx="435247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Generator matrix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[7, 4, 3] 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Hamming </a:t>
                </a:r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codes</a:t>
                </a:r>
              </a:p>
              <a:p>
                <a:pPr algn="ctr"/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Moorhouse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basis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383" y="5410078"/>
                <a:ext cx="4352474" cy="646331"/>
              </a:xfrm>
              <a:prstGeom prst="rect">
                <a:avLst/>
              </a:prstGeom>
              <a:blipFill>
                <a:blip r:embed="rId6"/>
                <a:stretch>
                  <a:fillRect l="-700" t="-4673" r="-700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391282" y="1005388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01724" y="477323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409785" y="453765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523525" y="29773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69272" y="28954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74243" y="47922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98533" y="308346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024491" y="6183114"/>
            <a:ext cx="1452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11 of 16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824969" y="94313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55546" y="449281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010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071032" y="484146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001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272342" y="263394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69272" y="2661590"/>
            <a:ext cx="522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110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889952" y="4792204"/>
            <a:ext cx="522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011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428461" y="3397107"/>
            <a:ext cx="522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789548" y="1637204"/>
                <a:ext cx="5724144" cy="2059731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42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48" y="1637204"/>
                <a:ext cx="5724144" cy="2059731"/>
              </a:xfrm>
              <a:prstGeom prst="roundRect">
                <a:avLst>
                  <a:gd name="adj" fmla="val 0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57537" y="6168330"/>
            <a:ext cx="9293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[1]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Moorhouse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G. Eric. "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Bruck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nets, codes, and characters of loops." Designs, Codes and Cryptography 1.1 (1991): 7-29.</a:t>
            </a:r>
          </a:p>
        </p:txBody>
      </p:sp>
    </p:spTree>
    <p:extLst>
      <p:ext uri="{BB962C8B-B14F-4D97-AF65-F5344CB8AC3E}">
        <p14:creationId xmlns:p14="http://schemas.microsoft.com/office/powerpoint/2010/main" val="145253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918797" y="768354"/>
            <a:ext cx="1786066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Encoding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695752" y="1650136"/>
                <a:ext cx="5724144" cy="1226233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52" y="1650136"/>
                <a:ext cx="5724144" cy="1226233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858109" y="4401026"/>
                <a:ext cx="482286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Assume the first column is broken [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𝑎</m:t>
                    </m:r>
                  </m:oMath>
                </a14:m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].</a:t>
                </a:r>
              </a:p>
              <a:p>
                <a:pPr algn="ctr"/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We can reconstruct it by [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𝑏</m:t>
                    </m:r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 +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 +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𝑏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 +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 +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]</a:t>
                </a:r>
              </a:p>
              <a:p>
                <a:pPr algn="ctr"/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or [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 +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𝑐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 +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𝑐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 +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 +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].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109" y="4401026"/>
                <a:ext cx="4822860" cy="923330"/>
              </a:xfrm>
              <a:prstGeom prst="rect">
                <a:avLst/>
              </a:prstGeom>
              <a:blipFill>
                <a:blip r:embed="rId5"/>
                <a:stretch>
                  <a:fillRect l="-506" t="-3974" r="-50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0024491" y="618311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12 of 16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7537" y="6168330"/>
            <a:ext cx="9293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[1]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Moorhouse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G. Eric. "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Bruck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nets, codes, and characters of loops." Designs, Codes and Cryptography 1.1 (1991): 7-29.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638487" y="3161990"/>
                <a:ext cx="5724144" cy="1841786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𝑐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𝑑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 algn="ctr"/>
                <a:endParaRPr lang="en-US" altLang="zh-CN" sz="2000" b="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=[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,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34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7" y="3161990"/>
                <a:ext cx="5724144" cy="1841786"/>
              </a:xfrm>
              <a:prstGeom prst="roundRect">
                <a:avLst>
                  <a:gd name="adj" fmla="val 0"/>
                </a:avLst>
              </a:prstGeom>
              <a:blipFill>
                <a:blip r:embed="rId6"/>
                <a:stretch>
                  <a:fillRect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60" y="1382831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596" y="1382829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4" name="Rounded Rectangle 43"/>
          <p:cNvSpPr/>
          <p:nvPr/>
        </p:nvSpPr>
        <p:spPr bwMode="auto">
          <a:xfrm>
            <a:off x="7883675" y="1276871"/>
            <a:ext cx="3342337" cy="1652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5" name="TextBox 37"/>
          <p:cNvSpPr txBox="1"/>
          <p:nvPr/>
        </p:nvSpPr>
        <p:spPr>
          <a:xfrm>
            <a:off x="8796927" y="2443055"/>
            <a:ext cx="178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Data center</a:t>
            </a:r>
            <a:endParaRPr lang="zh-CN" altLang="en-US" sz="2000" dirty="0">
              <a:solidFill>
                <a:srgbClr val="6D6F71"/>
              </a:solidFill>
              <a:latin typeface="+mj-ea"/>
              <a:ea typeface="+mj-ea"/>
              <a:cs typeface="+mn-ea"/>
            </a:endParaRPr>
          </a:p>
        </p:txBody>
      </p:sp>
      <p:sp>
        <p:nvSpPr>
          <p:cNvPr id="47" name="TextBox 37"/>
          <p:cNvSpPr txBox="1"/>
          <p:nvPr/>
        </p:nvSpPr>
        <p:spPr>
          <a:xfrm>
            <a:off x="362136" y="3062640"/>
            <a:ext cx="1472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Input data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89" y="1382830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838" y="1309432"/>
                <a:ext cx="387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838" y="1309432"/>
                <a:ext cx="3874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362994" y="1309279"/>
                <a:ext cx="3836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994" y="1309279"/>
                <a:ext cx="3836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164679" y="1309279"/>
                <a:ext cx="776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𝑎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679" y="1309279"/>
                <a:ext cx="77630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946914" y="1588398"/>
                <a:ext cx="1209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𝑎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𝑏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914" y="1588398"/>
                <a:ext cx="12093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188306" y="1599903"/>
                <a:ext cx="7725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𝑏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306" y="1599903"/>
                <a:ext cx="77251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158114" y="1588398"/>
                <a:ext cx="782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𝑐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114" y="1588398"/>
                <a:ext cx="78277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78801" y="1911388"/>
                <a:ext cx="3939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801" y="1911388"/>
                <a:ext cx="39395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7504385" y="3326245"/>
                <a:ext cx="3823279" cy="944939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𝐻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51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85" y="3326245"/>
                <a:ext cx="3823279" cy="944939"/>
              </a:xfrm>
              <a:prstGeom prst="roundRect">
                <a:avLst>
                  <a:gd name="adj" fmla="val 0"/>
                </a:avLst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5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287750" y="776692"/>
            <a:ext cx="3029997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Incidence Matrix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566927" y="1485631"/>
                <a:ext cx="6693409" cy="3410421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Incidence Matrix: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𝑞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1</m:t>
                                </m:r>
                                <m: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if</m:t>
                                </m:r>
                                <m: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the</m:t>
                                </m:r>
                                <m: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point</m:t>
                                </m:r>
                                <m: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𝑖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is</m:t>
                                </m:r>
                                <m: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incident</m:t>
                                </m:r>
                                <m: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with</m:t>
                                </m:r>
                                <m: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the</m:t>
                                </m:r>
                                <m: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hyperplane</m:t>
                                </m:r>
                                <m: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0, 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𝒑</m:t>
                    </m:r>
                  </m:oMath>
                </a14:m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-Rank: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rank of the incidence matrix of points and hyperplanes in the PG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𝑡</m:t>
                        </m:r>
                        <m:r>
                          <a:rPr lang="en-US" altLang="zh-CN" sz="2000" i="1" dirty="0" err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000" i="1" dirty="0" err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𝑝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+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𝑡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In PG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(2,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𝑞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𝑞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odd: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𝑞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+1= 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+1)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7" y="1485631"/>
                <a:ext cx="6693409" cy="3410421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911" t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566927" y="5907555"/>
            <a:ext cx="89927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[1] Smith, Kempton JC. "On the p-rank of the incidence matrix of points and hyperplanes in a finite projective geometry." </a:t>
            </a: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Journal of Combinatorial Theory 7.2 (1969): 122-129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</a:t>
            </a: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Moorhouse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G. Eric. "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Bruck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nets, codes, and characters of loops." Designs, Codes and Cryptography 1.1 (1991): 7-29.</a:t>
            </a:r>
          </a:p>
        </p:txBody>
      </p:sp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63587" y="3767096"/>
                <a:ext cx="3396123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rank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3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3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+1)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+1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=7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587" y="3767096"/>
                <a:ext cx="3396123" cy="496354"/>
              </a:xfrm>
              <a:prstGeom prst="rect">
                <a:avLst/>
              </a:prstGeom>
              <a:blipFill>
                <a:blip r:embed="rId5"/>
                <a:stretch>
                  <a:fillRect l="-161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985" y="1342114"/>
            <a:ext cx="4867776" cy="215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0213" y="4263450"/>
            <a:ext cx="4076700" cy="14668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024491" y="618311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13 of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9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321953" y="745480"/>
            <a:ext cx="1165384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Cyclic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566927" y="1485631"/>
                <a:ext cx="6321553" cy="4264565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Cyclic codes: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Codes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closed under cyclic shifts of </a:t>
                </a:r>
                <a:r>
                  <a:rPr lang="en-US" altLang="zh-CN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codewords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Example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𝑞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 = 2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Short description: 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7" y="1485631"/>
                <a:ext cx="6321553" cy="4264565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964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489150" y="5705517"/>
            <a:ext cx="110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[1]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Chowla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S. "On difference sets." Proceedings of the National Academy of Sciences of the United States of America 35.2 (1949): 92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</a:t>
            </a: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]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Pless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Vera. "Cyclic projective planes and binary, extended cyclic self-dual codes." Journal of Combinatorial Theory, Series A 43.2 (1986): 331-333.</a:t>
            </a:r>
          </a:p>
        </p:txBody>
      </p:sp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934771" y="1268700"/>
                <a:ext cx="6096000" cy="37548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Example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𝑞</m:t>
                    </m:r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 =3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lt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+mn-lt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+mn-lt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+mn-lt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+mn-lt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600"/>
                  </a:spcBef>
                </a:pP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always find the short description when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𝑞</m:t>
                    </m:r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 =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altLang="zh-CN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+1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according to the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perfect difference set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properties: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Cyclic,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two different rows will intersect at exactly one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zh-CN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’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Hamming weight of each row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771" y="1268700"/>
                <a:ext cx="6096000" cy="3754874"/>
              </a:xfrm>
              <a:prstGeom prst="rect">
                <a:avLst/>
              </a:prstGeom>
              <a:blipFill>
                <a:blip r:embed="rId5"/>
                <a:stretch>
                  <a:fillRect l="-900" t="-812" b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0024491" y="618311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14 of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0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506532" y="776692"/>
            <a:ext cx="2592441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Repair locality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566927" y="1485631"/>
                <a:ext cx="6028945" cy="3786742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</a:t>
                </a: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locality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of a coded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is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is a function of some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coded symbols </a:t>
                </a:r>
                <a:endPara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\</m:t>
                      </m:r>
                      <m:r>
                        <m:rPr>
                          <m:lit/>
                        </m:rP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}.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is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a </a:t>
                </a: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repair group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</a:t>
                </a: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repair locality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of the code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repair locality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of the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linear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code from finite projective plane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PG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(2,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𝑞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𝑞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with respect to the 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codeword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𝑞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+1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 </a:t>
                </a:r>
                <a:endPara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Note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: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exactly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+1 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points in one line.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7" y="1485631"/>
                <a:ext cx="6028945" cy="3786742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1011" t="-966" r="-809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985" y="1342114"/>
            <a:ext cx="4867776" cy="2158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7061" y="3976196"/>
            <a:ext cx="4076700" cy="14668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024491" y="618311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15 of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209463" y="776692"/>
            <a:ext cx="3186578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Repair availability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566927" y="1485631"/>
                <a:ext cx="6028945" cy="3424079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(repair) </a:t>
                </a: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availability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of a coded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is its maximum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of pairwise disjoint repair groups;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</a:t>
                </a: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repair </a:t>
                </a: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availability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of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code given by generator matrix G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repair availability of the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linear code from finite projective plane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PG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(2,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𝑞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𝑞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+1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with respect to the 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codeword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𝑞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Note: exactly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+1 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lines pass through each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point.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7" y="1485631"/>
                <a:ext cx="6028945" cy="3424079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1011" t="-1070"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985" y="1342114"/>
            <a:ext cx="4867776" cy="2158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199" y="3821531"/>
            <a:ext cx="4520888" cy="13417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24491" y="618311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16 of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1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C6914B4-A0B3-45CD-94A2-056AC08750B0}"/>
              </a:ext>
            </a:extLst>
          </p:cNvPr>
          <p:cNvSpPr/>
          <p:nvPr/>
        </p:nvSpPr>
        <p:spPr>
          <a:xfrm>
            <a:off x="7451677" y="984334"/>
            <a:ext cx="3109871" cy="5080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83895D-BCA7-4BCF-8514-F07347543672}"/>
              </a:ext>
            </a:extLst>
          </p:cNvPr>
          <p:cNvGrpSpPr/>
          <p:nvPr/>
        </p:nvGrpSpPr>
        <p:grpSpPr>
          <a:xfrm rot="19379825">
            <a:off x="1307157" y="1214531"/>
            <a:ext cx="4100532" cy="4094812"/>
            <a:chOff x="1637731" y="1040030"/>
            <a:chExt cx="4567454" cy="456108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A71B333-0AE0-4D2F-89F4-051406DD7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E78631A-E815-49DF-A636-3DFFFD230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8CEAB41-44ED-48F3-996D-E10AE3E64585}"/>
              </a:ext>
            </a:extLst>
          </p:cNvPr>
          <p:cNvSpPr/>
          <p:nvPr/>
        </p:nvSpPr>
        <p:spPr>
          <a:xfrm>
            <a:off x="6095999" y="2527952"/>
            <a:ext cx="2711355" cy="19776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7650C6-84FF-41E6-9405-9297F5E77C0A}"/>
              </a:ext>
            </a:extLst>
          </p:cNvPr>
          <p:cNvSpPr/>
          <p:nvPr/>
        </p:nvSpPr>
        <p:spPr>
          <a:xfrm>
            <a:off x="3015002" y="2870601"/>
            <a:ext cx="7353423" cy="7848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500" spc="50" dirty="0" smtClean="0">
                <a:cs typeface="+mn-ea"/>
                <a:sym typeface="+mn-lt"/>
              </a:rPr>
              <a:t>Thanks for your attention</a:t>
            </a:r>
            <a:endParaRPr lang="zh-CN" altLang="en-US" sz="4500" spc="50" dirty="0">
              <a:cs typeface="+mn-ea"/>
              <a:sym typeface="+mn-lt"/>
            </a:endParaRPr>
          </a:p>
        </p:txBody>
      </p:sp>
      <p:pic>
        <p:nvPicPr>
          <p:cNvPr id="13" name="Picture 2" descr="University of Tart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190823" y="776692"/>
            <a:ext cx="2238177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Background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48" y="2350753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61" y="2350752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Rounded Rectangle 10"/>
          <p:cNvSpPr/>
          <p:nvPr/>
        </p:nvSpPr>
        <p:spPr bwMode="auto">
          <a:xfrm>
            <a:off x="4277663" y="2244793"/>
            <a:ext cx="2379169" cy="1652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" name="TextBox 37"/>
          <p:cNvSpPr txBox="1"/>
          <p:nvPr/>
        </p:nvSpPr>
        <p:spPr>
          <a:xfrm>
            <a:off x="4631074" y="3336063"/>
            <a:ext cx="178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Data center</a:t>
            </a:r>
            <a:endParaRPr lang="zh-CN" altLang="en-US" sz="2000" dirty="0">
              <a:solidFill>
                <a:srgbClr val="6D6F71"/>
              </a:solidFill>
              <a:latin typeface="+mj-ea"/>
              <a:ea typeface="+mj-ea"/>
              <a:cs typeface="+mn-ea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240869" y="3076779"/>
            <a:ext cx="20367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37"/>
          <p:cNvSpPr txBox="1"/>
          <p:nvPr/>
        </p:nvSpPr>
        <p:spPr>
          <a:xfrm>
            <a:off x="2266042" y="2670783"/>
            <a:ext cx="1863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Input data</a:t>
            </a:r>
          </a:p>
        </p:txBody>
      </p:sp>
      <p:sp>
        <p:nvSpPr>
          <p:cNvPr id="15" name="TextBox 37"/>
          <p:cNvSpPr txBox="1"/>
          <p:nvPr/>
        </p:nvSpPr>
        <p:spPr>
          <a:xfrm>
            <a:off x="2716522" y="3107520"/>
            <a:ext cx="93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A, B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6656832" y="3070873"/>
            <a:ext cx="20367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37"/>
          <p:cNvSpPr txBox="1"/>
          <p:nvPr/>
        </p:nvSpPr>
        <p:spPr>
          <a:xfrm>
            <a:off x="6931516" y="2634136"/>
            <a:ext cx="257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Output data</a:t>
            </a:r>
          </a:p>
        </p:txBody>
      </p:sp>
      <p:sp>
        <p:nvSpPr>
          <p:cNvPr id="18" name="TextBox 37"/>
          <p:cNvSpPr txBox="1"/>
          <p:nvPr/>
        </p:nvSpPr>
        <p:spPr>
          <a:xfrm>
            <a:off x="7010474" y="3136008"/>
            <a:ext cx="195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A, B, A, A, 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5639" y="1844683"/>
            <a:ext cx="59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1257" y="1841383"/>
            <a:ext cx="59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B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76014"/>
              </p:ext>
            </p:extLst>
          </p:nvPr>
        </p:nvGraphicFramePr>
        <p:xfrm>
          <a:off x="7987182" y="3945761"/>
          <a:ext cx="1788732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789">
                  <a:extLst>
                    <a:ext uri="{9D8B030D-6E8A-4147-A177-3AD203B41FA5}">
                      <a16:colId xmlns:a16="http://schemas.microsoft.com/office/drawing/2014/main" val="2639382377"/>
                    </a:ext>
                  </a:extLst>
                </a:gridCol>
                <a:gridCol w="643943">
                  <a:extLst>
                    <a:ext uri="{9D8B030D-6E8A-4147-A177-3AD203B41FA5}">
                      <a16:colId xmlns:a16="http://schemas.microsoft.com/office/drawing/2014/main" val="3227865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A: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7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B: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82120"/>
                  </a:ext>
                </a:extLst>
              </a:tr>
            </a:tbl>
          </a:graphicData>
        </a:graphic>
      </p:graphicFrame>
      <p:sp>
        <p:nvSpPr>
          <p:cNvPr id="40" name="TextBox 37"/>
          <p:cNvSpPr txBox="1"/>
          <p:nvPr/>
        </p:nvSpPr>
        <p:spPr>
          <a:xfrm>
            <a:off x="1522541" y="4063811"/>
            <a:ext cx="22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ea"/>
                <a:ea typeface="+mj-ea"/>
                <a:cs typeface="+mn-ea"/>
              </a:rPr>
              <a:t>Storage</a:t>
            </a:r>
            <a:endParaRPr lang="zh-CN" altLang="en-US" sz="2000" b="1" dirty="0">
              <a:latin typeface="+mj-ea"/>
              <a:ea typeface="+mj-ea"/>
              <a:cs typeface="+mn-ea"/>
            </a:endParaRPr>
          </a:p>
        </p:txBody>
      </p:sp>
      <p:sp>
        <p:nvSpPr>
          <p:cNvPr id="31" name="TextBox 37"/>
          <p:cNvSpPr txBox="1"/>
          <p:nvPr/>
        </p:nvSpPr>
        <p:spPr>
          <a:xfrm>
            <a:off x="9144799" y="2870838"/>
            <a:ext cx="1194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Clients</a:t>
            </a:r>
          </a:p>
        </p:txBody>
      </p:sp>
      <p:sp>
        <p:nvSpPr>
          <p:cNvPr id="33" name="TextBox 37"/>
          <p:cNvSpPr txBox="1"/>
          <p:nvPr/>
        </p:nvSpPr>
        <p:spPr>
          <a:xfrm>
            <a:off x="2716522" y="5020102"/>
            <a:ext cx="6043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Two main drawbacks: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Nodes </a:t>
            </a:r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that </a:t>
            </a:r>
            <a:r>
              <a:rPr lang="en-US" altLang="zh-CN" sz="2000" dirty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store </a:t>
            </a:r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</a:t>
            </a:r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have </a:t>
            </a:r>
            <a:r>
              <a:rPr lang="en-US" altLang="zh-CN" sz="2000" dirty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high </a:t>
            </a:r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</a:t>
            </a:r>
            <a:r>
              <a:rPr lang="en-US" altLang="zh-CN" sz="2000" dirty="0">
                <a:solidFill>
                  <a:srgbClr val="6D6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d;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is broken, a data center cannot reconstruct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24491" y="61831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2 of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190823" y="776692"/>
            <a:ext cx="2238177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Background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48" y="2350753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61" y="2350752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Rounded Rectangle 10"/>
          <p:cNvSpPr/>
          <p:nvPr/>
        </p:nvSpPr>
        <p:spPr bwMode="auto">
          <a:xfrm>
            <a:off x="4277663" y="2244793"/>
            <a:ext cx="3342337" cy="1652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" name="TextBox 37"/>
          <p:cNvSpPr txBox="1"/>
          <p:nvPr/>
        </p:nvSpPr>
        <p:spPr>
          <a:xfrm>
            <a:off x="5102179" y="1350846"/>
            <a:ext cx="178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Data center</a:t>
            </a:r>
            <a:endParaRPr lang="zh-CN" altLang="en-US" sz="2000" dirty="0">
              <a:solidFill>
                <a:srgbClr val="6D6F71"/>
              </a:solidFill>
              <a:latin typeface="+mj-ea"/>
              <a:ea typeface="+mj-ea"/>
              <a:cs typeface="+mn-ea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240869" y="3076779"/>
            <a:ext cx="20367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37"/>
          <p:cNvSpPr txBox="1"/>
          <p:nvPr/>
        </p:nvSpPr>
        <p:spPr>
          <a:xfrm>
            <a:off x="2266042" y="2670783"/>
            <a:ext cx="1863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Input data</a:t>
            </a:r>
          </a:p>
        </p:txBody>
      </p:sp>
      <p:sp>
        <p:nvSpPr>
          <p:cNvPr id="15" name="TextBox 37"/>
          <p:cNvSpPr txBox="1"/>
          <p:nvPr/>
        </p:nvSpPr>
        <p:spPr>
          <a:xfrm>
            <a:off x="2716522" y="3107520"/>
            <a:ext cx="93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A, B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7620000" y="3107520"/>
            <a:ext cx="20367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37"/>
          <p:cNvSpPr txBox="1"/>
          <p:nvPr/>
        </p:nvSpPr>
        <p:spPr>
          <a:xfrm>
            <a:off x="7894684" y="2670783"/>
            <a:ext cx="257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Output data</a:t>
            </a:r>
          </a:p>
        </p:txBody>
      </p:sp>
      <p:sp>
        <p:nvSpPr>
          <p:cNvPr id="18" name="TextBox 37"/>
          <p:cNvSpPr txBox="1"/>
          <p:nvPr/>
        </p:nvSpPr>
        <p:spPr>
          <a:xfrm>
            <a:off x="7973642" y="3172655"/>
            <a:ext cx="195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{A}, {B, A+B}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5639" y="1844683"/>
            <a:ext cx="59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1257" y="1841383"/>
            <a:ext cx="59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B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77" y="2350752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2" name="TextBox 21"/>
          <p:cNvSpPr txBox="1"/>
          <p:nvPr/>
        </p:nvSpPr>
        <p:spPr>
          <a:xfrm>
            <a:off x="6543889" y="1850057"/>
            <a:ext cx="87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A+B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53076"/>
              </p:ext>
            </p:extLst>
          </p:nvPr>
        </p:nvGraphicFramePr>
        <p:xfrm>
          <a:off x="9247930" y="3896993"/>
          <a:ext cx="1788732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789">
                  <a:extLst>
                    <a:ext uri="{9D8B030D-6E8A-4147-A177-3AD203B41FA5}">
                      <a16:colId xmlns:a16="http://schemas.microsoft.com/office/drawing/2014/main" val="2639382377"/>
                    </a:ext>
                  </a:extLst>
                </a:gridCol>
                <a:gridCol w="643943">
                  <a:extLst>
                    <a:ext uri="{9D8B030D-6E8A-4147-A177-3AD203B41FA5}">
                      <a16:colId xmlns:a16="http://schemas.microsoft.com/office/drawing/2014/main" val="3227865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A: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7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B: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8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A+B: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22584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58" y="4847760"/>
            <a:ext cx="824493" cy="8244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730154" y="4334801"/>
            <a:ext cx="43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12" y="4847760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6142316" y="4325883"/>
            <a:ext cx="1076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</a:t>
            </a: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 bwMode="auto">
          <a:xfrm flipH="1">
            <a:off x="4946227" y="3267457"/>
            <a:ext cx="19783" cy="1067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5948831" y="3267457"/>
            <a:ext cx="348337" cy="1058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6297168" y="3267457"/>
            <a:ext cx="639616" cy="1058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7"/>
          <p:cNvSpPr txBox="1"/>
          <p:nvPr/>
        </p:nvSpPr>
        <p:spPr>
          <a:xfrm>
            <a:off x="541085" y="5051363"/>
            <a:ext cx="22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ea"/>
                <a:ea typeface="+mj-ea"/>
                <a:cs typeface="+mn-ea"/>
              </a:rPr>
              <a:t>Coded Storage</a:t>
            </a:r>
            <a:endParaRPr lang="zh-CN" altLang="en-US" sz="2000" b="1" dirty="0">
              <a:latin typeface="+mj-ea"/>
              <a:ea typeface="+mj-ea"/>
              <a:cs typeface="+mn-ea"/>
            </a:endParaRPr>
          </a:p>
        </p:txBody>
      </p:sp>
      <p:sp>
        <p:nvSpPr>
          <p:cNvPr id="28" name="TextBox 37"/>
          <p:cNvSpPr txBox="1"/>
          <p:nvPr/>
        </p:nvSpPr>
        <p:spPr>
          <a:xfrm>
            <a:off x="9683691" y="2883778"/>
            <a:ext cx="1194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Clients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024491" y="61831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3 of 16</a:t>
            </a:r>
            <a:endParaRPr lang="en-US" dirty="0"/>
          </a:p>
        </p:txBody>
      </p:sp>
      <p:sp>
        <p:nvSpPr>
          <p:cNvPr id="30" name="TextBox 37"/>
          <p:cNvSpPr txBox="1"/>
          <p:nvPr/>
        </p:nvSpPr>
        <p:spPr>
          <a:xfrm>
            <a:off x="879293" y="5909274"/>
            <a:ext cx="4497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Nodes that </a:t>
            </a:r>
            <a:r>
              <a:rPr lang="en-US" altLang="zh-CN" sz="2000" dirty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store </a:t>
            </a:r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</a:t>
            </a:r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have </a:t>
            </a:r>
            <a:r>
              <a:rPr lang="en-US" altLang="zh-CN" sz="2000" dirty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high </a:t>
            </a:r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</a:t>
            </a:r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6D6F7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4" name="L-Shape 3"/>
          <p:cNvSpPr/>
          <p:nvPr/>
        </p:nvSpPr>
        <p:spPr>
          <a:xfrm rot="19167290">
            <a:off x="5586050" y="5923495"/>
            <a:ext cx="434268" cy="242062"/>
          </a:xfrm>
          <a:prstGeom prst="corner">
            <a:avLst>
              <a:gd name="adj1" fmla="val 50000"/>
              <a:gd name="adj2" fmla="val 5562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675732" y="776692"/>
            <a:ext cx="1268361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Repair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48" y="2350753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61" y="2350752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Rounded Rectangle 10"/>
          <p:cNvSpPr/>
          <p:nvPr/>
        </p:nvSpPr>
        <p:spPr bwMode="auto">
          <a:xfrm>
            <a:off x="4277663" y="2244793"/>
            <a:ext cx="3342337" cy="1652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" name="TextBox 37"/>
          <p:cNvSpPr txBox="1"/>
          <p:nvPr/>
        </p:nvSpPr>
        <p:spPr>
          <a:xfrm>
            <a:off x="5102179" y="1350846"/>
            <a:ext cx="178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Data center</a:t>
            </a:r>
            <a:endParaRPr lang="zh-CN" altLang="en-US" sz="2000" dirty="0">
              <a:solidFill>
                <a:srgbClr val="6D6F71"/>
              </a:solidFill>
              <a:latin typeface="+mj-ea"/>
              <a:ea typeface="+mj-ea"/>
              <a:cs typeface="+mn-ea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240869" y="3076779"/>
            <a:ext cx="20367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37"/>
          <p:cNvSpPr txBox="1"/>
          <p:nvPr/>
        </p:nvSpPr>
        <p:spPr>
          <a:xfrm>
            <a:off x="2266042" y="2670783"/>
            <a:ext cx="1863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Input data</a:t>
            </a:r>
          </a:p>
        </p:txBody>
      </p:sp>
      <p:sp>
        <p:nvSpPr>
          <p:cNvPr id="15" name="TextBox 37"/>
          <p:cNvSpPr txBox="1"/>
          <p:nvPr/>
        </p:nvSpPr>
        <p:spPr>
          <a:xfrm>
            <a:off x="2716522" y="3107520"/>
            <a:ext cx="93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A, B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7620000" y="3107520"/>
            <a:ext cx="20367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37"/>
          <p:cNvSpPr txBox="1"/>
          <p:nvPr/>
        </p:nvSpPr>
        <p:spPr>
          <a:xfrm>
            <a:off x="7894684" y="2670783"/>
            <a:ext cx="257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Output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5639" y="1844683"/>
            <a:ext cx="59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1257" y="1841383"/>
            <a:ext cx="59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B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77" y="2350752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2" name="TextBox 21"/>
          <p:cNvSpPr txBox="1"/>
          <p:nvPr/>
        </p:nvSpPr>
        <p:spPr>
          <a:xfrm>
            <a:off x="6543889" y="1850057"/>
            <a:ext cx="87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A+B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247930" y="3896993"/>
          <a:ext cx="1788732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789">
                  <a:extLst>
                    <a:ext uri="{9D8B030D-6E8A-4147-A177-3AD203B41FA5}">
                      <a16:colId xmlns:a16="http://schemas.microsoft.com/office/drawing/2014/main" val="2639382377"/>
                    </a:ext>
                  </a:extLst>
                </a:gridCol>
                <a:gridCol w="643943">
                  <a:extLst>
                    <a:ext uri="{9D8B030D-6E8A-4147-A177-3AD203B41FA5}">
                      <a16:colId xmlns:a16="http://schemas.microsoft.com/office/drawing/2014/main" val="3227865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A: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7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B: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8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A+B: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22584"/>
                  </a:ext>
                </a:extLst>
              </a:tr>
            </a:tbl>
          </a:graphicData>
        </a:graphic>
      </p:graphicFrame>
      <p:sp>
        <p:nvSpPr>
          <p:cNvPr id="40" name="TextBox 37"/>
          <p:cNvSpPr txBox="1"/>
          <p:nvPr/>
        </p:nvSpPr>
        <p:spPr>
          <a:xfrm>
            <a:off x="541085" y="5051363"/>
            <a:ext cx="22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ea"/>
                <a:ea typeface="+mj-ea"/>
                <a:cs typeface="+mn-ea"/>
              </a:rPr>
              <a:t>Coded Storage</a:t>
            </a:r>
            <a:endParaRPr lang="zh-CN" altLang="en-US" sz="2000" b="1" dirty="0">
              <a:latin typeface="+mj-ea"/>
              <a:ea typeface="+mj-ea"/>
              <a:cs typeface="+mn-ea"/>
            </a:endParaRPr>
          </a:p>
        </p:txBody>
      </p:sp>
      <p:sp>
        <p:nvSpPr>
          <p:cNvPr id="28" name="TextBox 37"/>
          <p:cNvSpPr txBox="1"/>
          <p:nvPr/>
        </p:nvSpPr>
        <p:spPr>
          <a:xfrm>
            <a:off x="9683691" y="2883778"/>
            <a:ext cx="1194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Clients</a:t>
            </a:r>
          </a:p>
        </p:txBody>
      </p:sp>
      <p:sp>
        <p:nvSpPr>
          <p:cNvPr id="2" name="Multiply 1"/>
          <p:cNvSpPr/>
          <p:nvPr/>
        </p:nvSpPr>
        <p:spPr>
          <a:xfrm>
            <a:off x="5109587" y="1970395"/>
            <a:ext cx="1617928" cy="161322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4998720" y="3283888"/>
            <a:ext cx="926592" cy="10419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6193536" y="3267457"/>
            <a:ext cx="743248" cy="1058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88" y="4418095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8" name="TextBox 47"/>
          <p:cNvSpPr txBox="1"/>
          <p:nvPr/>
        </p:nvSpPr>
        <p:spPr>
          <a:xfrm>
            <a:off x="5209455" y="5451473"/>
            <a:ext cx="2061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 + A + B = 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024491" y="61831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4 of 16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8671" y="6051466"/>
            <a:ext cx="475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D6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6D6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broken, a data center cannot reconstruct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6D6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" name="L-Shape 29"/>
          <p:cNvSpPr/>
          <p:nvPr/>
        </p:nvSpPr>
        <p:spPr>
          <a:xfrm rot="19167290">
            <a:off x="5969977" y="6013631"/>
            <a:ext cx="434268" cy="242062"/>
          </a:xfrm>
          <a:prstGeom prst="corner">
            <a:avLst>
              <a:gd name="adj1" fmla="val 50000"/>
              <a:gd name="adj2" fmla="val 5562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280160" y="776692"/>
            <a:ext cx="3075522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Projective Planes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566928" y="1510094"/>
                <a:ext cx="5724144" cy="4093428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Definition 1 (Finite projective plane [1])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be a finite set, and let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ℒ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be a system of subsets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 The pair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is called a finite projective plane if it satisfies the following axioms.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1.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There exists a 4-element set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⊆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∩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≤2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holds for each set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𝐿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ℒ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2.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Any two distinct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ℒ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intersect in exactly one element,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=1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3.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For any two distinct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, there exists exactly one set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𝐿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ℒ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𝐿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𝐿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1510094"/>
                <a:ext cx="5724144" cy="4093428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1065" t="-894" r="-1171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日落时的铁路和小站图片-阳光下的铁轨素材-高清图片-摄影照片-寻图免费打包下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909" y="1510094"/>
            <a:ext cx="4294505" cy="274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76427" y="4521000"/>
            <a:ext cx="364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Two parallel lines will be intersected.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66928" y="6206644"/>
            <a:ext cx="85142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]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Nešetřil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Jaroslav, and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Jiří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Matoušek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Invitation to discrete mathematics. Vol. 21. Oxford University Press, 2009.</a:t>
            </a:r>
            <a:endParaRPr lang="en-US" sz="1400" dirty="0"/>
          </a:p>
        </p:txBody>
      </p:sp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024491" y="61831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5 of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5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274064" y="768354"/>
            <a:ext cx="3075522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Projective Planes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566928" y="1510094"/>
                <a:ext cx="5724144" cy="4247317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Proposition 2:</a:t>
                </a:r>
                <a:endPara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be a finite projective plane. Then all its lines have the same number of points.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Definition 3: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order of a finite projective plane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ℒ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is the number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𝐿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−1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ℒ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is a line.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Proposition 4: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1. Exactly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lines pass through each point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𝑋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3.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anose="02020603050405020304" pitchFamily="18" charset="0"/>
                    <a:sym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ℒ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1510094"/>
                <a:ext cx="5724144" cy="4247317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1065" t="-862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034406" y="5028273"/>
                <a:ext cx="2528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</a:t>
                </a:r>
                <a:r>
                  <a:rPr lang="en-US" altLang="zh-CN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Fano</a:t>
                </a:r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plane, PG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(2,2)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406" y="5028273"/>
                <a:ext cx="2528256" cy="369332"/>
              </a:xfrm>
              <a:prstGeom prst="rect">
                <a:avLst/>
              </a:prstGeom>
              <a:blipFill>
                <a:blip r:embed="rId4"/>
                <a:stretch>
                  <a:fillRect l="-21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566928" y="6206644"/>
            <a:ext cx="85142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]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Nešetřil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Jaroslav, and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Jiří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Matoušek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Invitation to discrete mathematics. Vol. 21. Oxford University Press, 2009.</a:t>
            </a:r>
            <a:endParaRPr lang="en-US" sz="1400" dirty="0"/>
          </a:p>
        </p:txBody>
      </p:sp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1806" y="1174486"/>
            <a:ext cx="4415898" cy="37834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024491" y="61831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6 of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3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255342" y="776692"/>
            <a:ext cx="2400016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Linear Codes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566928" y="1510094"/>
                <a:ext cx="5199888" cy="3655424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Definition 5:</a:t>
                </a:r>
                <a:endPara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A code of length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is a set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-tuples (called 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codewords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) of a set (called 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alphabet).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Linear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[</m:t>
                    </m:r>
                    <m:r>
                      <a:rPr lang="en-US" altLang="zh-CN" sz="2000" i="1" dirty="0" err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altLang="zh-CN" sz="2000" i="1" dirty="0" err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,</m:t>
                    </m:r>
                    <m:r>
                      <a:rPr lang="en-US" altLang="zh-CN" sz="2000" i="1" dirty="0" err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𝑘</m:t>
                    </m:r>
                    <m:r>
                      <a:rPr lang="en-US" altLang="zh-CN" sz="2000" i="1" dirty="0" err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,</m:t>
                    </m:r>
                    <m:r>
                      <a:rPr lang="en-US" altLang="zh-CN" sz="2000" i="1" dirty="0" err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𝑑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] 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code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𝐶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-dimensional subspace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𝑉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(</m:t>
                    </m:r>
                    <m:r>
                      <a:rPr lang="en-US" altLang="zh-CN" sz="2000" i="1" dirty="0" err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altLang="zh-CN" sz="2000" i="1" dirty="0" err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,</m:t>
                    </m:r>
                    <m:r>
                      <a:rPr lang="en-US" altLang="zh-CN" sz="2000" i="1" dirty="0" err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𝑞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𝑑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is the minimal number of positions in which two distinct </a:t>
                </a:r>
                <a:r>
                  <a:rPr lang="en-US" altLang="zh-CN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codewords</a:t>
                </a: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differ.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Example: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{000, 111} is [3, 1, 3] code.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{000, 011, 101, 110} is [3, 2, 2] code.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1510094"/>
                <a:ext cx="5199888" cy="365542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1172" t="-1002" r="-703" b="-2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20223" y="1299912"/>
                <a:ext cx="4863254" cy="4514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Generator matrix </a:t>
                </a:r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[</m:t>
                    </m:r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, </m:t>
                    </m:r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𝑘</m:t>
                    </m:r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, </m:t>
                    </m:r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𝑑</m:t>
                    </m:r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] </m:t>
                    </m:r>
                  </m:oMath>
                </a14:m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𝐶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𝐺</m:t>
                      </m:r>
                      <m:r>
                        <a:rPr lang="en-US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 = (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𝑔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… </m:t>
                      </m:r>
                      <m:sSub>
                        <m:sSubPr>
                          <m:ctrlPr>
                            <a:rPr lang="en-US" i="1" dirty="0" err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𝑔</m:t>
                          </m:r>
                        </m:e>
                        <m:sub>
                          <m:r>
                            <a:rPr lang="en-US" i="1" dirty="0" err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𝐺</m:t>
                    </m:r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 = (</m:t>
                    </m:r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×</m:t>
                    </m:r>
                    <m:r>
                      <a:rPr lang="en-US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matrix of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,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Rows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form basis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,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Codeword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= linear combination of rows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Parity check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𝐻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𝐶</m:t>
                    </m:r>
                  </m:oMath>
                </a14:m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−</m:t>
                    </m:r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)×</m:t>
                    </m:r>
                    <m:r>
                      <a:rPr lang="en-US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matrix of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−</m:t>
                    </m:r>
                    <m:r>
                      <a:rPr lang="en-US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,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⇔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.</a:t>
                </a:r>
              </a:p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𝑯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𝑮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𝑮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𝑯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𝟎</m:t>
                      </m:r>
                    </m:oMath>
                  </m:oMathPara>
                </a14:m>
                <a:endPara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223" y="1299912"/>
                <a:ext cx="4863254" cy="4514441"/>
              </a:xfrm>
              <a:prstGeom prst="rect">
                <a:avLst/>
              </a:prstGeom>
              <a:blipFill>
                <a:blip r:embed="rId4"/>
                <a:stretch>
                  <a:fillRect l="-1128" t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566928" y="5981092"/>
            <a:ext cx="9600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[1] Roth, Ron M. "Introduction to coding theory." IET Communications 47 (2006).</a:t>
            </a: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]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Etzion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Tuvi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and Leo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Storme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"Galois geometries and coding theory." Designs, Codes and Cryptography 78.1 (2016):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311-350.</a:t>
            </a:r>
            <a:endParaRPr lang="en-US" sz="1400" dirty="0"/>
          </a:p>
        </p:txBody>
      </p:sp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024491" y="61831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7 of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8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248897" y="745480"/>
            <a:ext cx="3118418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Generator Matrix</a:t>
            </a:r>
          </a:p>
        </p:txBody>
      </p:sp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48" y="2350753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61" y="2350752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Rounded Rectangle 10"/>
          <p:cNvSpPr/>
          <p:nvPr/>
        </p:nvSpPr>
        <p:spPr bwMode="auto">
          <a:xfrm>
            <a:off x="4277663" y="2244793"/>
            <a:ext cx="3342337" cy="1652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" name="TextBox 37"/>
          <p:cNvSpPr txBox="1"/>
          <p:nvPr/>
        </p:nvSpPr>
        <p:spPr>
          <a:xfrm>
            <a:off x="5102179" y="1350846"/>
            <a:ext cx="178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Data center</a:t>
            </a:r>
            <a:endParaRPr lang="zh-CN" altLang="en-US" sz="2000" dirty="0">
              <a:solidFill>
                <a:srgbClr val="6D6F71"/>
              </a:solidFill>
              <a:latin typeface="+mj-ea"/>
              <a:ea typeface="+mj-ea"/>
              <a:cs typeface="+mn-ea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240869" y="3076779"/>
            <a:ext cx="20367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37"/>
          <p:cNvSpPr txBox="1"/>
          <p:nvPr/>
        </p:nvSpPr>
        <p:spPr>
          <a:xfrm>
            <a:off x="2266042" y="2670783"/>
            <a:ext cx="1863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Input data</a:t>
            </a:r>
          </a:p>
        </p:txBody>
      </p:sp>
      <p:sp>
        <p:nvSpPr>
          <p:cNvPr id="15" name="TextBox 37"/>
          <p:cNvSpPr txBox="1"/>
          <p:nvPr/>
        </p:nvSpPr>
        <p:spPr>
          <a:xfrm>
            <a:off x="2716522" y="3107520"/>
            <a:ext cx="93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A, B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7620000" y="3107520"/>
            <a:ext cx="20367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37"/>
          <p:cNvSpPr txBox="1"/>
          <p:nvPr/>
        </p:nvSpPr>
        <p:spPr>
          <a:xfrm>
            <a:off x="7894684" y="2670783"/>
            <a:ext cx="257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Output data</a:t>
            </a:r>
          </a:p>
        </p:txBody>
      </p:sp>
      <p:sp>
        <p:nvSpPr>
          <p:cNvPr id="18" name="TextBox 37"/>
          <p:cNvSpPr txBox="1"/>
          <p:nvPr/>
        </p:nvSpPr>
        <p:spPr>
          <a:xfrm>
            <a:off x="7973642" y="3172655"/>
            <a:ext cx="195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{A}, {B, A+B}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5639" y="1844683"/>
            <a:ext cx="59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1257" y="1841383"/>
            <a:ext cx="59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B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77" y="2350752"/>
            <a:ext cx="824493" cy="8244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2" name="TextBox 21"/>
          <p:cNvSpPr txBox="1"/>
          <p:nvPr/>
        </p:nvSpPr>
        <p:spPr>
          <a:xfrm>
            <a:off x="6543889" y="1850057"/>
            <a:ext cx="87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cs typeface="+mn-ea"/>
              </a:rPr>
              <a:t>A+B</a:t>
            </a:r>
          </a:p>
        </p:txBody>
      </p:sp>
      <p:sp>
        <p:nvSpPr>
          <p:cNvPr id="40" name="TextBox 37"/>
          <p:cNvSpPr txBox="1"/>
          <p:nvPr/>
        </p:nvSpPr>
        <p:spPr>
          <a:xfrm>
            <a:off x="541085" y="5051363"/>
            <a:ext cx="22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ea"/>
                <a:ea typeface="+mj-ea"/>
                <a:cs typeface="+mn-ea"/>
              </a:rPr>
              <a:t>Coded Storage</a:t>
            </a:r>
            <a:endParaRPr lang="zh-CN" altLang="en-US" sz="2000" b="1" dirty="0">
              <a:latin typeface="+mj-ea"/>
              <a:ea typeface="+mj-ea"/>
              <a:cs typeface="+mn-ea"/>
            </a:endParaRPr>
          </a:p>
        </p:txBody>
      </p:sp>
      <p:sp>
        <p:nvSpPr>
          <p:cNvPr id="28" name="TextBox 37"/>
          <p:cNvSpPr txBox="1"/>
          <p:nvPr/>
        </p:nvSpPr>
        <p:spPr>
          <a:xfrm>
            <a:off x="9683691" y="2883778"/>
            <a:ext cx="1194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D6F71"/>
                </a:solidFill>
                <a:latin typeface="+mj-ea"/>
                <a:ea typeface="+mj-ea"/>
                <a:cs typeface="+mn-ea"/>
              </a:rPr>
              <a:t>Clients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024491" y="61831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8 of 16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775448" y="4426204"/>
                <a:ext cx="4455518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  <a:cs typeface="+mn-ea"/>
                            </a:rPr>
                          </m:ctrlPr>
                        </m:dPr>
                        <m:e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  <a:cs typeface="+mn-ea"/>
                            </a:rPr>
                            <m:t>𝐴</m:t>
                          </m:r>
                          <m: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  <a:cs typeface="+mn-ea"/>
                            </a:rPr>
                            <m:t> </m:t>
                          </m:r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  <a:cs typeface="+mn-ea"/>
                            </a:rPr>
                            <m:t>𝐵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n-ea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n-ea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n-ea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n-ea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=[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𝐴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 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𝐵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 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𝐴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𝐵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]</m:t>
                      </m:r>
                    </m:oMath>
                  </m:oMathPara>
                </a14:m>
                <a:endParaRPr lang="en-US" altLang="zh-CN" sz="2000" dirty="0" smtClean="0">
                  <a:solidFill>
                    <a:srgbClr val="FF0000"/>
                  </a:solidFill>
                  <a:latin typeface="+mj-ea"/>
                  <a:ea typeface="+mj-ea"/>
                  <a:cs typeface="+mn-ea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48" y="4426204"/>
                <a:ext cx="4455518" cy="605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21072" y="5109913"/>
                <a:ext cx="4455518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+mn-ea"/>
                        </a:rPr>
                        <m:t>𝑮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+mn-ea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  <a:cs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dirty="0">
                                  <a:latin typeface="Cambria Math" panose="02040503050406030204" pitchFamily="18" charset="0"/>
                                  <a:cs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dirty="0">
                                    <a:latin typeface="Cambria Math" panose="02040503050406030204" pitchFamily="18" charset="0"/>
                                    <a:cs typeface="+mn-ea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dirty="0">
                                    <a:latin typeface="Cambria Math" panose="02040503050406030204" pitchFamily="18" charset="0"/>
                                    <a:cs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dirty="0">
                                    <a:latin typeface="Cambria Math" panose="02040503050406030204" pitchFamily="18" charset="0"/>
                                    <a:cs typeface="+mn-ea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dirty="0">
                                    <a:latin typeface="Cambria Math" panose="02040503050406030204" pitchFamily="18" charset="0"/>
                                    <a:cs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dirty="0">
                                    <a:latin typeface="Cambria Math" panose="02040503050406030204" pitchFamily="18" charset="0"/>
                                    <a:cs typeface="+mn-ea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dirty="0">
                                    <a:latin typeface="Cambria Math" panose="02040503050406030204" pitchFamily="18" charset="0"/>
                                    <a:cs typeface="+mn-ea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+mn-ea"/>
                        </a:rPr>
                        <m:t>, </m:t>
                      </m:r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𝑯</m:t>
                      </m:r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=[</m:t>
                      </m:r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𝟏</m:t>
                      </m:r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 </m:t>
                      </m:r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𝟏</m:t>
                      </m:r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 </m:t>
                      </m:r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𝟏</m:t>
                      </m:r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n-ea"/>
                        </a:rPr>
                        <m:t>]</m:t>
                      </m:r>
                    </m:oMath>
                  </m:oMathPara>
                </a14:m>
                <a:endParaRPr lang="en-US" altLang="zh-CN" sz="2000" b="1" dirty="0" smtClean="0">
                  <a:solidFill>
                    <a:srgbClr val="FF0000"/>
                  </a:solidFill>
                  <a:latin typeface="+mj-ea"/>
                  <a:ea typeface="+mj-ea"/>
                  <a:cs typeface="+mn-ea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72" y="5109913"/>
                <a:ext cx="4455518" cy="605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09701" y="5793622"/>
                <a:ext cx="188692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𝑯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𝑮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𝑮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𝑯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01" y="5793622"/>
                <a:ext cx="1886927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3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776692"/>
            <a:ext cx="1133856" cy="46079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1315264" y="768354"/>
            <a:ext cx="2993128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Hamming codes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/>
              <p:nvPr/>
            </p:nvSpPr>
            <p:spPr>
              <a:xfrm>
                <a:off x="566928" y="1510094"/>
                <a:ext cx="5724144" cy="944939"/>
              </a:xfrm>
              <a:prstGeom prst="roundRect">
                <a:avLst>
                  <a:gd name="adj" fmla="val 0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𝐻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lt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+mn-lt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lt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30" name="TextBox 91">
                <a:extLst>
                  <a:ext uri="{FF2B5EF4-FFF2-40B4-BE49-F238E27FC236}">
                    <a16:creationId xmlns:a16="http://schemas.microsoft.com/office/drawing/2014/main" id="{FDC9AF73-C824-4F53-9587-4E13416A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1510094"/>
                <a:ext cx="5724144" cy="944939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087304" y="5225412"/>
            <a:ext cx="24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Labeling the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Fano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plane</a:t>
            </a:r>
            <a:endParaRPr lang="en-US" dirty="0"/>
          </a:p>
        </p:txBody>
      </p:sp>
      <p:pic>
        <p:nvPicPr>
          <p:cNvPr id="52" name="Picture 2" descr="University of Tar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7" y="294956"/>
            <a:ext cx="4162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806" y="1174486"/>
            <a:ext cx="4415898" cy="3783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6225" y="2844771"/>
                <a:ext cx="50000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parity check matrix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[7, 4, 3] </m:t>
                    </m:r>
                  </m:oMath>
                </a14:m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Hamming codes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25" y="2844771"/>
                <a:ext cx="5000087" cy="369332"/>
              </a:xfrm>
              <a:prstGeom prst="rect">
                <a:avLst/>
              </a:prstGeom>
              <a:blipFill>
                <a:blip r:embed="rId6"/>
                <a:stretch>
                  <a:fillRect l="-10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15264" y="3498749"/>
            <a:ext cx="2547716" cy="11094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5330" y="3498749"/>
            <a:ext cx="2425830" cy="11094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41444" y="3982978"/>
            <a:ext cx="2432270" cy="11094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91999" y="4016058"/>
                <a:ext cx="387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99" y="4016058"/>
                <a:ext cx="3874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00952" y="3613646"/>
                <a:ext cx="387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52" y="3613646"/>
                <a:ext cx="3874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790561" y="4176312"/>
                <a:ext cx="366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561" y="4176312"/>
                <a:ext cx="3667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729280" y="4200724"/>
                <a:ext cx="3939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80" y="4200724"/>
                <a:ext cx="3939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588760" y="3746142"/>
                <a:ext cx="1182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𝑎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𝑏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60" y="3746142"/>
                <a:ext cx="11821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981257" y="3625840"/>
                <a:ext cx="1209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𝑎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𝑏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57" y="3625840"/>
                <a:ext cx="12093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852894" y="4645508"/>
                <a:ext cx="1209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𝑎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𝑐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+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94" y="4645508"/>
                <a:ext cx="12093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397858" y="5300450"/>
                <a:ext cx="4076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Venn diagram 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[7, 4, 3] 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Hamming codes</a:t>
                </a:r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58" y="5300450"/>
                <a:ext cx="4076822" cy="369332"/>
              </a:xfrm>
              <a:prstGeom prst="rect">
                <a:avLst/>
              </a:prstGeom>
              <a:blipFill>
                <a:blip r:embed="rId14"/>
                <a:stretch>
                  <a:fillRect l="-119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033076" y="96487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702525" y="477323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010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098170" y="477323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001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397130" y="277363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53930" y="2773635"/>
            <a:ext cx="522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110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022400" y="4773233"/>
            <a:ext cx="522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011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278420" y="2958301"/>
            <a:ext cx="522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111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66928" y="5877782"/>
            <a:ext cx="93884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]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Nešetřil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Jaroslav, and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Jiří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Matoušek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Invitation to discrete mathematics. Vol. 21. Oxford University Press, 2009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[2]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Lavrauw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Michel, Leo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Storme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and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Geertrui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Van de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Voorde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"Linear codes from projective spaces." Error-Correcting Codes,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Finite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Geometries, and Cryptography, AMS Contemporary Mathematics (CONM) book series 523 (2010): 185-202.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0024491" y="61831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9 of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风年度总结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cripuwx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7219</TotalTime>
  <Words>3009</Words>
  <Application>Microsoft Office PowerPoint</Application>
  <PresentationFormat>Widescreen</PresentationFormat>
  <Paragraphs>280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等线</vt:lpstr>
      <vt:lpstr>微软雅黑</vt:lpstr>
      <vt:lpstr>宋体</vt:lpstr>
      <vt:lpstr>Arial</vt:lpstr>
      <vt:lpstr>Calibri</vt:lpstr>
      <vt:lpstr>Cambria Math</vt:lpstr>
      <vt:lpstr>Times New Roman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junming.ke@ut.ee</Manager>
  <Company>University of Tartu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 from PG</dc:title>
  <dc:creator>Junming Ke</dc:creator>
  <cp:keywords>Junming Ke</cp:keywords>
  <dc:description>Junming Ke</dc:description>
  <cp:lastModifiedBy>Junming Ke</cp:lastModifiedBy>
  <cp:revision>179</cp:revision>
  <dcterms:created xsi:type="dcterms:W3CDTF">2018-04-18T06:17:00Z</dcterms:created>
  <dcterms:modified xsi:type="dcterms:W3CDTF">2022-05-18T13:50:16Z</dcterms:modified>
</cp:coreProperties>
</file>