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300" r:id="rId12"/>
    <p:sldId id="298" r:id="rId13"/>
    <p:sldId id="261" r:id="rId14"/>
    <p:sldId id="285" r:id="rId15"/>
    <p:sldId id="289" r:id="rId16"/>
    <p:sldId id="286" r:id="rId17"/>
    <p:sldId id="287" r:id="rId18"/>
    <p:sldId id="264" r:id="rId19"/>
    <p:sldId id="265" r:id="rId20"/>
    <p:sldId id="268" r:id="rId21"/>
    <p:sldId id="284" r:id="rId22"/>
    <p:sldId id="277" r:id="rId23"/>
    <p:sldId id="269" r:id="rId24"/>
    <p:sldId id="270" r:id="rId25"/>
    <p:sldId id="283" r:id="rId26"/>
    <p:sldId id="271" r:id="rId27"/>
    <p:sldId id="280" r:id="rId28"/>
    <p:sldId id="272" r:id="rId29"/>
    <p:sldId id="273" r:id="rId30"/>
    <p:sldId id="281" r:id="rId31"/>
    <p:sldId id="274" r:id="rId32"/>
    <p:sldId id="299" r:id="rId33"/>
    <p:sldId id="301" r:id="rId34"/>
    <p:sldId id="302" r:id="rId35"/>
    <p:sldId id="25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2D"/>
    <a:srgbClr val="2D2D2D"/>
    <a:srgbClr val="5A5A5A"/>
    <a:srgbClr val="50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75182" autoAdjust="0"/>
  </p:normalViewPr>
  <p:slideViewPr>
    <p:cSldViewPr>
      <p:cViewPr varScale="1">
        <p:scale>
          <a:sx n="85" d="100"/>
          <a:sy n="85" d="100"/>
        </p:scale>
        <p:origin x="120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5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FC069-4F0D-4870-B95D-E6F8F093F413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2933D-4682-4E9D-A0C4-D35575C1C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14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2E8A7-A915-4D5B-93DC-FD128AA1035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0EEA7-DD0B-4F2C-99B3-175D031F4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0EEA7-DD0B-4F2C-99B3-175D031F40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0EEA7-DD0B-4F2C-99B3-175D031F40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0EEA7-DD0B-4F2C-99B3-175D031F40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4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</a:p>
          <a:p>
            <a:r>
              <a:rPr lang="en-US" dirty="0" smtClean="0"/>
              <a:t>Resiliency</a:t>
            </a:r>
          </a:p>
          <a:p>
            <a:r>
              <a:rPr lang="en-US" dirty="0" smtClean="0"/>
              <a:t>Asynchronous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0EEA7-DD0B-4F2C-99B3-175D031F40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Enterprise</a:t>
            </a:r>
            <a:r>
              <a:rPr lang="en-US" baseline="0" dirty="0" smtClean="0"/>
              <a:t> Service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0EEA7-DD0B-4F2C-99B3-175D031F40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- if left unspecified, the server chooses a name and provides this to the client. Generally, when applications share a message queue they agree on a message queue name beforehand, and when an application needs a message queue for its own purposes, it lets the server provide a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0EEA7-DD0B-4F2C-99B3-175D031F40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ducphan\Desktop\iND\b&amp;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" y="0"/>
            <a:ext cx="9219648" cy="518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3333750"/>
            <a:ext cx="9220200" cy="1295400"/>
          </a:xfrm>
          <a:prstGeom prst="rect">
            <a:avLst/>
          </a:prstGeom>
          <a:solidFill>
            <a:srgbClr val="E21A2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2" y="3623072"/>
            <a:ext cx="9219648" cy="70127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cphan\Desktop\iND\backgroun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9050"/>
            <a:ext cx="9231313" cy="51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50677"/>
            <a:ext cx="3276600" cy="64633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2578100"/>
            <a:ext cx="3276600" cy="37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17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9" name="Picture 3" descr="C:\Users\ducphan\Desktop\background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20200" cy="51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2895600" y="2314576"/>
            <a:ext cx="6248400" cy="567690"/>
          </a:xfrm>
          <a:prstGeom prst="rect">
            <a:avLst/>
          </a:prstGeom>
          <a:solidFill>
            <a:srgbClr val="E2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2313455"/>
            <a:ext cx="6248400" cy="5676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6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C:\Users\ducphan\Desktop\background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33350"/>
            <a:ext cx="6019800" cy="45059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8839200" cy="3962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C:\Users\ducphan\Desktop\background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66950"/>
            <a:ext cx="8686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7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C:\Users\ducphan\Desktop\background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0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2"/>
          <p:cNvSpPr txBox="1">
            <a:spLocks/>
          </p:cNvSpPr>
          <p:nvPr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ducphan\Desktop\background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52400" y="133350"/>
            <a:ext cx="6019800" cy="4505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E21A2D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5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953000" cy="3962400"/>
          </a:xfrm>
        </p:spPr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/>
              <a:t>need </a:t>
            </a:r>
            <a:r>
              <a:rPr lang="en-US" dirty="0" smtClean="0"/>
              <a:t>message queuing?</a:t>
            </a:r>
          </a:p>
          <a:p>
            <a:r>
              <a:rPr lang="en-US" dirty="0" smtClean="0"/>
              <a:t>Basic understanding about Advance Message Queuing Protocol (AMQP) </a:t>
            </a:r>
          </a:p>
          <a:p>
            <a:r>
              <a:rPr lang="en-US" dirty="0" smtClean="0"/>
              <a:t>Explore common message queue patterns</a:t>
            </a:r>
          </a:p>
          <a:p>
            <a:r>
              <a:rPr lang="en-US" dirty="0" smtClean="0"/>
              <a:t>Benchmark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1" y="1276350"/>
            <a:ext cx="325464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6553200" cy="3026632"/>
          </a:xfrm>
        </p:spPr>
      </p:pic>
      <p:sp>
        <p:nvSpPr>
          <p:cNvPr id="5" name="TextBox 4"/>
          <p:cNvSpPr txBox="1"/>
          <p:nvPr/>
        </p:nvSpPr>
        <p:spPr>
          <a:xfrm>
            <a:off x="685800" y="4084978"/>
            <a:ext cx="587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Decoupling heavy-weight processing from a live user request</a:t>
            </a:r>
          </a:p>
        </p:txBody>
      </p:sp>
    </p:spTree>
    <p:extLst>
      <p:ext uri="{BB962C8B-B14F-4D97-AF65-F5344CB8AC3E}">
        <p14:creationId xmlns:p14="http://schemas.microsoft.com/office/powerpoint/2010/main" val="1455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use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Concurrency</a:t>
            </a:r>
          </a:p>
          <a:p>
            <a:r>
              <a:rPr lang="en-US" dirty="0" smtClean="0"/>
              <a:t>Manual clean up</a:t>
            </a:r>
          </a:p>
          <a:p>
            <a:r>
              <a:rPr lang="en-US" dirty="0"/>
              <a:t>Scaling Won’t Be Easy</a:t>
            </a:r>
          </a:p>
        </p:txBody>
      </p:sp>
    </p:spTree>
    <p:extLst>
      <p:ext uri="{BB962C8B-B14F-4D97-AF65-F5344CB8AC3E}">
        <p14:creationId xmlns:p14="http://schemas.microsoft.com/office/powerpoint/2010/main" val="39215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819151"/>
            <a:ext cx="75438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2057400" y="4476750"/>
            <a:ext cx="33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Decoupling senders </a:t>
            </a:r>
            <a:r>
              <a:rPr lang="en-US" dirty="0"/>
              <a:t>and </a:t>
            </a:r>
            <a:r>
              <a:rPr lang="en-US" dirty="0" smtClean="0"/>
              <a:t>receivers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83941"/>
            <a:ext cx="5638800" cy="4230915"/>
          </a:xfrm>
        </p:spPr>
      </p:pic>
    </p:spTree>
    <p:extLst>
      <p:ext uri="{BB962C8B-B14F-4D97-AF65-F5344CB8AC3E}">
        <p14:creationId xmlns:p14="http://schemas.microsoft.com/office/powerpoint/2010/main" val="9779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2834"/>
            <a:ext cx="3333750" cy="6381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AMQP Broker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AMQP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0696"/>
            <a:ext cx="6629400" cy="4187737"/>
          </a:xfrm>
        </p:spPr>
      </p:pic>
    </p:spTree>
    <p:extLst>
      <p:ext uri="{BB962C8B-B14F-4D97-AF65-F5344CB8AC3E}">
        <p14:creationId xmlns:p14="http://schemas.microsoft.com/office/powerpoint/2010/main" val="19973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A message routing agent: it will receives messages from publisher and route them to Queue</a:t>
            </a:r>
          </a:p>
          <a:p>
            <a:r>
              <a:rPr lang="en-US" sz="1800" dirty="0" smtClean="0"/>
              <a:t>Default exchange (without a name)</a:t>
            </a:r>
          </a:p>
          <a:p>
            <a:pPr marL="400050" lvl="1" indent="0">
              <a:buNone/>
            </a:pPr>
            <a:r>
              <a:rPr lang="en-US" sz="1400" dirty="0"/>
              <a:t>	routing messages to a queue (routing key = name queue)</a:t>
            </a:r>
            <a:endParaRPr lang="en-US" sz="1400" dirty="0" smtClean="0"/>
          </a:p>
          <a:p>
            <a:r>
              <a:rPr lang="en-US" sz="1800" dirty="0" smtClean="0"/>
              <a:t>Direct exchange </a:t>
            </a:r>
          </a:p>
          <a:p>
            <a:pPr marL="457200" lvl="1" indent="0">
              <a:buNone/>
            </a:pPr>
            <a:r>
              <a:rPr lang="en-US" sz="1400" dirty="0"/>
              <a:t>	routing message to a queue based on routing key (not necessary queue name, routing key = bind key)</a:t>
            </a:r>
            <a:endParaRPr lang="en-US" sz="1400" dirty="0" smtClean="0"/>
          </a:p>
          <a:p>
            <a:r>
              <a:rPr lang="en-US" sz="1800" dirty="0" err="1" smtClean="0"/>
              <a:t>Fanout</a:t>
            </a:r>
            <a:r>
              <a:rPr lang="en-US" sz="1800" dirty="0" smtClean="0"/>
              <a:t> exchange</a:t>
            </a:r>
          </a:p>
          <a:p>
            <a:pPr marL="457200" lvl="1" indent="0">
              <a:buNone/>
            </a:pPr>
            <a:r>
              <a:rPr lang="en-US" sz="1400" dirty="0"/>
              <a:t>	routing message to more queue (pub/sub) and not use a routing key</a:t>
            </a:r>
            <a:endParaRPr lang="en-US" sz="1400" dirty="0" smtClean="0"/>
          </a:p>
          <a:p>
            <a:r>
              <a:rPr lang="en-US" sz="1800" dirty="0" smtClean="0"/>
              <a:t>Topic exchange</a:t>
            </a:r>
          </a:p>
          <a:p>
            <a:pPr marL="400050" lvl="1" indent="0">
              <a:buNone/>
            </a:pPr>
            <a:r>
              <a:rPr lang="en-US" sz="1400" dirty="0"/>
              <a:t>	routing message to a queue based on routing key like a topic (routing key match pattern)</a:t>
            </a:r>
            <a:endParaRPr lang="en-US" sz="1400" dirty="0" smtClean="0"/>
          </a:p>
          <a:p>
            <a:r>
              <a:rPr lang="en-US" sz="1800" dirty="0" smtClean="0"/>
              <a:t>Header exchange</a:t>
            </a:r>
          </a:p>
          <a:p>
            <a:pPr marL="457200" lvl="1" indent="0">
              <a:buNone/>
            </a:pPr>
            <a:r>
              <a:rPr lang="en-US" sz="1400" dirty="0"/>
              <a:t>	routing message to queue based on header filters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1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Important attributes</a:t>
            </a:r>
          </a:p>
          <a:p>
            <a:pPr lvl="1"/>
            <a:r>
              <a:rPr lang="en-US" sz="1800" dirty="0" smtClean="0"/>
              <a:t>Name</a:t>
            </a:r>
            <a:endParaRPr lang="en-US" sz="1800" dirty="0"/>
          </a:p>
          <a:p>
            <a:pPr lvl="1"/>
            <a:r>
              <a:rPr lang="en-US" sz="1800" dirty="0"/>
              <a:t>Durability: Durable exchanges last until they are deleted. Temporary exchanges last until the server shuts-down</a:t>
            </a:r>
          </a:p>
          <a:p>
            <a:pPr lvl="1"/>
            <a:r>
              <a:rPr lang="en-US" sz="1800" dirty="0"/>
              <a:t>Auto delete: exchanges last until they are no longer used</a:t>
            </a:r>
          </a:p>
          <a:p>
            <a:pPr lvl="1"/>
            <a:r>
              <a:rPr lang="en-US" sz="1800" dirty="0"/>
              <a:t>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exchange accepts messages from a producer application and routes these to message queues according to pre-arranged criteria</a:t>
            </a:r>
            <a:r>
              <a:rPr lang="en-US" dirty="0" smtClean="0"/>
              <a:t>.</a:t>
            </a:r>
          </a:p>
          <a:p>
            <a:r>
              <a:rPr lang="en-US" dirty="0"/>
              <a:t>These criteria are called "</a:t>
            </a:r>
            <a:r>
              <a:rPr lang="en-US" dirty="0" smtClean="0"/>
              <a:t>bindings“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r>
              <a:rPr lang="en-US" dirty="0" smtClean="0"/>
              <a:t>Solution – Architecture - Problem Solving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Benchmark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Name: </a:t>
            </a:r>
          </a:p>
          <a:p>
            <a:r>
              <a:rPr lang="en-US" b="1" dirty="0" smtClean="0"/>
              <a:t>Durable</a:t>
            </a:r>
            <a:r>
              <a:rPr lang="en-US" dirty="0" smtClean="0"/>
              <a:t>: </a:t>
            </a:r>
            <a:r>
              <a:rPr lang="en-US" dirty="0"/>
              <a:t>if set, the message queue remains present and active when the server restarts. It may lose transient messages if the server restarts. </a:t>
            </a:r>
            <a:endParaRPr lang="en-US" dirty="0" smtClean="0"/>
          </a:p>
          <a:p>
            <a:r>
              <a:rPr lang="en-US" dirty="0"/>
              <a:t>Exclusive: if set, the queue belongs to the current connection only, and is deleted when the </a:t>
            </a:r>
            <a:r>
              <a:rPr lang="en-US" dirty="0" smtClean="0"/>
              <a:t>connection closes.</a:t>
            </a:r>
          </a:p>
          <a:p>
            <a:r>
              <a:rPr lang="en-US" dirty="0" smtClean="0"/>
              <a:t>Auto delete: </a:t>
            </a:r>
            <a:r>
              <a:rPr lang="en-US" dirty="0"/>
              <a:t>Auto-deleted message queues last until they are no longer used</a:t>
            </a:r>
            <a:endParaRPr lang="en-US" dirty="0" smtClean="0"/>
          </a:p>
          <a:p>
            <a:r>
              <a:rPr lang="en-US" dirty="0" smtClean="0"/>
              <a:t>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Message is the atomic unit of processing</a:t>
            </a:r>
          </a:p>
          <a:p>
            <a:r>
              <a:rPr lang="en-US" dirty="0" smtClean="0"/>
              <a:t>A message </a:t>
            </a:r>
            <a:r>
              <a:rPr lang="en-US" dirty="0"/>
              <a:t>consists of a content header, holding a set of properties, and a content body, holding an opaque block of binary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Broker never modifies content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messages queue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Worker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076" y="1581150"/>
            <a:ext cx="8839200" cy="2819400"/>
          </a:xfrm>
        </p:spPr>
        <p:txBody>
          <a:bodyPr/>
          <a:lstStyle/>
          <a:p>
            <a:r>
              <a:rPr lang="en-US" dirty="0" smtClean="0"/>
              <a:t>Worker queues are used to distribute time-consuming task among multiple workers</a:t>
            </a:r>
          </a:p>
          <a:p>
            <a:r>
              <a:rPr lang="en-US" dirty="0" smtClean="0"/>
              <a:t>Especially useful in web application where it’s impossible to handle complex or resource-intensive tasks</a:t>
            </a:r>
          </a:p>
          <a:p>
            <a:r>
              <a:rPr lang="en-US" dirty="0" smtClean="0"/>
              <a:t>Default exchange: </a:t>
            </a:r>
            <a:r>
              <a:rPr lang="en-US" dirty="0"/>
              <a:t> direct exchange with no name (empty string) pre-declared by the </a:t>
            </a:r>
            <a:r>
              <a:rPr lang="en-US" dirty="0" smtClean="0"/>
              <a:t>broker and automatically bound to queue by queue name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8645"/>
            <a:ext cx="3162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Worker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Round-robin dispatching</a:t>
            </a:r>
          </a:p>
          <a:p>
            <a:r>
              <a:rPr lang="en-US" dirty="0" smtClean="0"/>
              <a:t>Message acknowledgement</a:t>
            </a:r>
          </a:p>
          <a:p>
            <a:r>
              <a:rPr lang="en-US" dirty="0" smtClean="0"/>
              <a:t>Message durability</a:t>
            </a:r>
          </a:p>
          <a:p>
            <a:r>
              <a:rPr lang="en-US" dirty="0" smtClean="0"/>
              <a:t>Fair dispatching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114550"/>
            <a:ext cx="8839200" cy="914400"/>
          </a:xfrm>
        </p:spPr>
        <p:txBody>
          <a:bodyPr/>
          <a:lstStyle/>
          <a:p>
            <a:r>
              <a:rPr lang="en-US" dirty="0" smtClean="0"/>
              <a:t>Delivery messages to multiple consumers</a:t>
            </a:r>
          </a:p>
          <a:p>
            <a:r>
              <a:rPr lang="en-US" dirty="0" err="1" smtClean="0"/>
              <a:t>Fanout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xchange: broadcasts </a:t>
            </a:r>
            <a:r>
              <a:rPr lang="en-US" dirty="0"/>
              <a:t>all the messages it receives to all the queues it </a:t>
            </a:r>
            <a:r>
              <a:rPr lang="en-US" dirty="0" smtClean="0"/>
              <a:t>knows</a:t>
            </a:r>
          </a:p>
          <a:p>
            <a:r>
              <a:rPr lang="en-US" dirty="0" smtClean="0"/>
              <a:t>Binding: the relationship between exchange and queue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19569"/>
            <a:ext cx="4133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2646593"/>
            <a:ext cx="8839200" cy="1600200"/>
          </a:xfrm>
        </p:spPr>
        <p:txBody>
          <a:bodyPr/>
          <a:lstStyle/>
          <a:p>
            <a:r>
              <a:rPr lang="en-US" dirty="0" smtClean="0"/>
              <a:t>Subscribe to only a subset of messages</a:t>
            </a:r>
          </a:p>
          <a:p>
            <a:r>
              <a:rPr lang="en-US" dirty="0" smtClean="0"/>
              <a:t>Direct exchange: </a:t>
            </a:r>
            <a:r>
              <a:rPr lang="en-US" dirty="0"/>
              <a:t>a message goes to the queues whose binding key exactly matches the routing key of the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00879"/>
            <a:ext cx="40290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7571" y="2633290"/>
            <a:ext cx="8839200" cy="1752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outing </a:t>
            </a:r>
            <a:r>
              <a:rPr lang="en-US" dirty="0"/>
              <a:t>based on </a:t>
            </a:r>
            <a:r>
              <a:rPr lang="en-US" dirty="0" smtClean="0"/>
              <a:t>multiple criteria</a:t>
            </a:r>
          </a:p>
          <a:p>
            <a:r>
              <a:rPr lang="en-US" dirty="0" smtClean="0"/>
              <a:t>Topic exchange: </a:t>
            </a:r>
            <a:r>
              <a:rPr lang="en-US" dirty="0"/>
              <a:t>matching binding </a:t>
            </a:r>
            <a:r>
              <a:rPr lang="en-US" dirty="0" smtClean="0"/>
              <a:t>key</a:t>
            </a:r>
          </a:p>
          <a:p>
            <a:r>
              <a:rPr lang="en-US" dirty="0"/>
              <a:t>* (star) can substitute for exactly one word</a:t>
            </a:r>
            <a:r>
              <a:rPr lang="en-US" dirty="0" smtClean="0"/>
              <a:t>.</a:t>
            </a:r>
          </a:p>
          <a:p>
            <a:r>
              <a:rPr lang="en-US" dirty="0"/>
              <a:t># (hash) can substitute for zero or more words.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83941"/>
            <a:ext cx="4038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Request/Response or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2754574"/>
            <a:ext cx="8839200" cy="685800"/>
          </a:xfrm>
        </p:spPr>
        <p:txBody>
          <a:bodyPr/>
          <a:lstStyle/>
          <a:p>
            <a:r>
              <a:rPr lang="en-US" dirty="0"/>
              <a:t> R</a:t>
            </a:r>
            <a:r>
              <a:rPr lang="en-US" dirty="0" smtClean="0"/>
              <a:t>un </a:t>
            </a:r>
            <a:r>
              <a:rPr lang="en-US" dirty="0"/>
              <a:t>a function on a remote computer and wait for the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91462"/>
            <a:ext cx="5486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and clustering</a:t>
            </a:r>
            <a:endParaRPr lang="en-US" dirty="0"/>
          </a:p>
        </p:txBody>
      </p:sp>
      <p:pic>
        <p:nvPicPr>
          <p:cNvPr id="4098" name="Picture 2" descr="C:\Users\VN0075\Desktop\tmp.doc\rabbitmq-clust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90550"/>
            <a:ext cx="5486400" cy="4284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Maintenance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122" name="Picture 2" descr="C:\Users\VN0075\Desktop\tmp.doc\rabbitmq-clustering-realwor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66750"/>
            <a:ext cx="6934200" cy="4264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N0075\Desktop\tmp.doc\Rabbit-G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9550"/>
            <a:ext cx="9220199" cy="4648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86800" cy="609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1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4582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– Architecture -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Command and Query Responsibility Segregation (CQRS) Pattern</a:t>
            </a:r>
          </a:p>
          <a:p>
            <a:r>
              <a:rPr lang="en-US" dirty="0" smtClean="0"/>
              <a:t>Advanced Message Queuing Protocol (AMQP) Pattern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RabbitMQ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and Query Responsibility Segregation(CQRS)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191000" cy="457200"/>
          </a:xfrm>
        </p:spPr>
        <p:txBody>
          <a:bodyPr/>
          <a:lstStyle/>
          <a:p>
            <a:r>
              <a:rPr lang="en-US" dirty="0" smtClean="0"/>
              <a:t>Traditional CRUD architecture</a:t>
            </a:r>
            <a:endParaRPr lang="en-US" dirty="0"/>
          </a:p>
        </p:txBody>
      </p:sp>
      <p:pic>
        <p:nvPicPr>
          <p:cNvPr id="1026" name="Picture 2" descr="C:\Users\VN0075\Desktop\tmp.doc\CR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1150"/>
            <a:ext cx="4122039" cy="2362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200150"/>
            <a:ext cx="4191000" cy="45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Has some disadvantages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81150"/>
            <a:ext cx="41910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Limited business logic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Mismatch between the read and write representations of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It risks encountering data contention in a collaborative domain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Both commands and queries are executed in single data repository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Update conflicts caused by concurrent updates when optimistic locking is used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noProof="0" dirty="0" smtClean="0"/>
              <a:t>Bad performance with big traffic on request and response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and Query Responsibility Segregation(CQRS)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191000" cy="457200"/>
          </a:xfrm>
        </p:spPr>
        <p:txBody>
          <a:bodyPr/>
          <a:lstStyle/>
          <a:p>
            <a:r>
              <a:rPr lang="en-US" dirty="0" smtClean="0"/>
              <a:t>CQRS architecture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19600" y="1200150"/>
            <a:ext cx="4191000" cy="45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Advantages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95800" y="1581150"/>
            <a:ext cx="44958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Split out read and write operations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performance read-only data storage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Have very fast responses to queries for data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Minimize resource utilization.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Minimize latency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Minimize costs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en-US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mapping object to tables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noProof="0" dirty="0" smtClean="0"/>
              <a:t>Suitable database for query operation and for write data storage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Distributed systems capabilities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VN0075\Desktop\tmp.doc\CQ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6350"/>
            <a:ext cx="44196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and Query Responsibility Segregation(CQRS)</a:t>
            </a:r>
            <a:endParaRPr lang="en-US" dirty="0"/>
          </a:p>
        </p:txBody>
      </p:sp>
      <p:pic>
        <p:nvPicPr>
          <p:cNvPr id="3074" name="Picture 2" descr="C:\Users\VN0075\Desktop\tmp.doc\CORS-MS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590550"/>
            <a:ext cx="5257800" cy="4285108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191000" cy="457200"/>
          </a:xfrm>
        </p:spPr>
        <p:txBody>
          <a:bodyPr/>
          <a:lstStyle/>
          <a:p>
            <a:r>
              <a:rPr lang="en-US" dirty="0" smtClean="0"/>
              <a:t>CQRS with Message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and Query Responsibility Segregation(CQRS)</a:t>
            </a:r>
            <a:endParaRPr lang="en-US" dirty="0"/>
          </a:p>
        </p:txBody>
      </p:sp>
      <p:pic>
        <p:nvPicPr>
          <p:cNvPr id="4" name="Picture 3" descr="C:\Users\VN0075\Desktop\tmp.doc\cqr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42950"/>
            <a:ext cx="5867400" cy="4273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message Queuing Protocol (AMQP)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Message-based middleware system</a:t>
            </a:r>
          </a:p>
          <a:p>
            <a:r>
              <a:rPr lang="en-US" dirty="0" smtClean="0"/>
              <a:t>Asynchrony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Resiliency</a:t>
            </a:r>
          </a:p>
          <a:p>
            <a:r>
              <a:rPr lang="en-US" dirty="0" smtClean="0"/>
              <a:t>Decoupling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E6E379757D964AA0CE700605AB5B88" ma:contentTypeVersion="0" ma:contentTypeDescription="Create a new document." ma:contentTypeScope="" ma:versionID="ab46dc70a7c3f2b84ae622e6947b23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04E81D-4142-404F-A2E9-F4D606022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5F5CE4-C48C-4957-B95E-6EF8087B87D6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3CA4BC5-BA96-4399-8E75-9D2A35418A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2</Template>
  <TotalTime>1836</TotalTime>
  <Words>642</Words>
  <Application>Microsoft Office PowerPoint</Application>
  <PresentationFormat>On-screen Show (16:9)</PresentationFormat>
  <Paragraphs>137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Century Gothic</vt:lpstr>
      <vt:lpstr>Template 2</vt:lpstr>
      <vt:lpstr>Infrastructure</vt:lpstr>
      <vt:lpstr>AGENDA</vt:lpstr>
      <vt:lpstr>On Demand</vt:lpstr>
      <vt:lpstr>Solution – Architecture - Problem Solving</vt:lpstr>
      <vt:lpstr>Command and Query Responsibility Segregation(CQRS)</vt:lpstr>
      <vt:lpstr>Command and Query Responsibility Segregation(CQRS)</vt:lpstr>
      <vt:lpstr>Command and Query Responsibility Segregation(CQRS)</vt:lpstr>
      <vt:lpstr>Command and Query Responsibility Segregation(CQRS)</vt:lpstr>
      <vt:lpstr>Advanced message Queuing Protocol (AMQP)</vt:lpstr>
      <vt:lpstr>Objectives</vt:lpstr>
      <vt:lpstr>Scenario 1</vt:lpstr>
      <vt:lpstr>Why not use database?</vt:lpstr>
      <vt:lpstr>Scenario 2</vt:lpstr>
      <vt:lpstr>Scenario 2</vt:lpstr>
      <vt:lpstr>AMQP Broker implementations</vt:lpstr>
      <vt:lpstr>AMQP Model</vt:lpstr>
      <vt:lpstr>Exchange</vt:lpstr>
      <vt:lpstr>Exchange</vt:lpstr>
      <vt:lpstr>Binding</vt:lpstr>
      <vt:lpstr>Queue</vt:lpstr>
      <vt:lpstr>Message</vt:lpstr>
      <vt:lpstr>Common messages queue patterns</vt:lpstr>
      <vt:lpstr>Worker Queue</vt:lpstr>
      <vt:lpstr>Worker Queue</vt:lpstr>
      <vt:lpstr>Publish/Subscribe</vt:lpstr>
      <vt:lpstr>Routing</vt:lpstr>
      <vt:lpstr>Topic</vt:lpstr>
      <vt:lpstr>Request/Response or RPC</vt:lpstr>
      <vt:lpstr>Performance and clustering</vt:lpstr>
      <vt:lpstr>PowerPoint Presentation</vt:lpstr>
      <vt:lpstr>PowerPoint Presentation</vt:lpstr>
      <vt:lpstr>THANK YOU</vt:lpstr>
    </vt:vector>
  </TitlesOfParts>
  <Company>harveynash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Dinh Thi Diem</dc:creator>
  <cp:lastModifiedBy>VO DUY ANH</cp:lastModifiedBy>
  <cp:revision>169</cp:revision>
  <dcterms:created xsi:type="dcterms:W3CDTF">2014-06-12T08:17:19Z</dcterms:created>
  <dcterms:modified xsi:type="dcterms:W3CDTF">2016-08-26T17:36:17Z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0x01010014E6E379757D964AA0CE700605AB5B88</vt:lpwstr>
  </property>
</Properties>
</file>