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riscv.org/software-tools/low-level-virtual-machine-llvm/" TargetMode="External"/><Relationship Id="rId13" Type="http://schemas.openxmlformats.org/officeDocument/2006/relationships/hyperlink" Target="https://github.com/ucb-bar/rocket-chip/" TargetMode="External"/><Relationship Id="rId3" Type="http://schemas.openxmlformats.org/officeDocument/2006/relationships/hyperlink" Target="https://riscv.org/specifications/compressed-isa/" TargetMode="External"/><Relationship Id="rId7" Type="http://schemas.openxmlformats.org/officeDocument/2006/relationships/hyperlink" Target="https://riscv.org/software-tools/riscv-gdb/" TargetMode="External"/><Relationship Id="rId12" Type="http://schemas.openxmlformats.org/officeDocument/2006/relationships/hyperlink" Target="http://bar.eecs.berkeley.edu/projects.html" TargetMode="External"/><Relationship Id="rId2" Type="http://schemas.openxmlformats.org/officeDocument/2006/relationships/hyperlink" Target="https://riscv.org/specifications/" TargetMode="External"/><Relationship Id="rId1" Type="http://schemas.openxmlformats.org/officeDocument/2006/relationships/slideLayout" Target="../slideLayouts/slideLayout2.xml"/><Relationship Id="rId6" Type="http://schemas.openxmlformats.org/officeDocument/2006/relationships/hyperlink" Target="https://riscv.org/software-tools/risc-v-gnu-compiler-toolchain/" TargetMode="External"/><Relationship Id="rId11" Type="http://schemas.openxmlformats.org/officeDocument/2006/relationships/hyperlink" Target="https://riscv.org/software-tools/riscv-tests/" TargetMode="External"/><Relationship Id="rId5" Type="http://schemas.openxmlformats.org/officeDocument/2006/relationships/hyperlink" Target="https://riscv.org/software-tools/" TargetMode="External"/><Relationship Id="rId10" Type="http://schemas.openxmlformats.org/officeDocument/2006/relationships/hyperlink" Target="https://riscv.org/software-tools/riscv-qemu/" TargetMode="External"/><Relationship Id="rId4" Type="http://schemas.openxmlformats.org/officeDocument/2006/relationships/hyperlink" Target="https://riscv.org/specifications/privileged-isa/" TargetMode="External"/><Relationship Id="rId9" Type="http://schemas.openxmlformats.org/officeDocument/2006/relationships/hyperlink" Target="https://riscv.org/software-tools/risc-v-isa-simulat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pulp-platform/pulpino" TargetMode="External"/><Relationship Id="rId3" Type="http://schemas.openxmlformats.org/officeDocument/2006/relationships/hyperlink" Target="https://github.com/freechipsproject/rocket-chip" TargetMode="External"/><Relationship Id="rId7" Type="http://schemas.openxmlformats.org/officeDocument/2006/relationships/hyperlink" Target="https://github.com/tommythorn/yarvi" TargetMode="External"/><Relationship Id="rId12" Type="http://schemas.openxmlformats.org/officeDocument/2006/relationships/hyperlink" Target="http://www.ovpworld.org/riscv" TargetMode="External"/><Relationship Id="rId2" Type="http://schemas.openxmlformats.org/officeDocument/2006/relationships/hyperlink" Target="https://github.com/lowRISC/lowrisc-chip" TargetMode="External"/><Relationship Id="rId1" Type="http://schemas.openxmlformats.org/officeDocument/2006/relationships/slideLayout" Target="../slideLayouts/slideLayout2.xml"/><Relationship Id="rId6" Type="http://schemas.openxmlformats.org/officeDocument/2006/relationships/hyperlink" Target="https://bitbucket.org/casl/shakti_public" TargetMode="External"/><Relationship Id="rId11" Type="http://schemas.openxmlformats.org/officeDocument/2006/relationships/hyperlink" Target="http://fpga.org/grvi-phalanx/" TargetMode="External"/><Relationship Id="rId5" Type="http://schemas.openxmlformats.org/officeDocument/2006/relationships/hyperlink" Target="https://github.com/ucb-bar/riscv-boom" TargetMode="External"/><Relationship Id="rId10" Type="http://schemas.openxmlformats.org/officeDocument/2006/relationships/hyperlink" Target="https://github.com/cliffordwolf/picorv32" TargetMode="External"/><Relationship Id="rId4" Type="http://schemas.openxmlformats.org/officeDocument/2006/relationships/hyperlink" Target="https://github.com/ucb-bar/riscv-sodor" TargetMode="External"/><Relationship Id="rId9" Type="http://schemas.openxmlformats.org/officeDocument/2006/relationships/hyperlink" Target="http://www.imperas.com/risc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iscv.org/2016/12/5th-risc-v-workshop-proceedings/" TargetMode="External"/><Relationship Id="rId7" Type="http://schemas.openxmlformats.org/officeDocument/2006/relationships/hyperlink" Target="https://riscv.org/2015/01/1st-risc-v-workshop-bootcamp/" TargetMode="External"/><Relationship Id="rId2" Type="http://schemas.openxmlformats.org/officeDocument/2006/relationships/hyperlink" Target="https://riscv.org/2017/05/6th-risc-v-workshop-proceedings/" TargetMode="External"/><Relationship Id="rId1" Type="http://schemas.openxmlformats.org/officeDocument/2006/relationships/slideLayout" Target="../slideLayouts/slideLayout2.xml"/><Relationship Id="rId6" Type="http://schemas.openxmlformats.org/officeDocument/2006/relationships/hyperlink" Target="https://riscv.org/2015/07/2nd-risc-v-workshop/" TargetMode="External"/><Relationship Id="rId5" Type="http://schemas.openxmlformats.org/officeDocument/2006/relationships/hyperlink" Target="https://riscv.org/2016/01/3rd-risc-v-workshop/" TargetMode="External"/><Relationship Id="rId4" Type="http://schemas.openxmlformats.org/officeDocument/2006/relationships/hyperlink" Target="https://riscv.org/2016/07/4th-risc-v-workshop-proceeding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RISC-V &amp; NVDLA</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337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Training &amp; Inference</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AutoShape 2" descr="https://adeshpande3.github.io/assets/Loss.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495800"/>
            <a:ext cx="66103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64" y="1199206"/>
            <a:ext cx="7726392" cy="3296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858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Small &amp; Large</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872163" cy="425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094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NVDLA</a:t>
            </a:r>
            <a:r>
              <a:rPr lang="zh-CN" altLang="en-US" dirty="0" smtClean="0"/>
              <a:t>架构</a:t>
            </a:r>
            <a:endParaRPr lang="zh-CN" altLang="en-US" dirty="0"/>
          </a:p>
        </p:txBody>
      </p:sp>
      <p:sp>
        <p:nvSpPr>
          <p:cNvPr id="3" name="Content Placeholder 2"/>
          <p:cNvSpPr>
            <a:spLocks noGrp="1"/>
          </p:cNvSpPr>
          <p:nvPr>
            <p:ph idx="1"/>
          </p:nvPr>
        </p:nvSpPr>
        <p:spPr/>
        <p:txBody>
          <a:bodyPr/>
          <a:lstStyle/>
          <a:p>
            <a:endParaRPr lang="zh-CN" altLang="en-US"/>
          </a:p>
        </p:txBody>
      </p:sp>
      <p:sp>
        <p:nvSpPr>
          <p:cNvPr id="4" name="AutoShape 4" descr="&quot;Headless NVDLA core&quot; architectural drawing.  A configuration interface block is connected to the outside world through the CSB/interrupt interface.  The memory interface block is connected outside with a DBB interface and a second, optional, DBB interface.  The memory interface connects to a convolution buffer, which connects to a convolution core; the memory interface also connects to the activation engine, the pooling engine, local response normalization engine, reshape engine, and bridge DMA engine.   The convolution core, activation engine, pooling engine, and local response normalization engine also form a pipelin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5530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0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89" y="1447800"/>
            <a:ext cx="74676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0"/>
            <a:ext cx="554355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43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目标</a:t>
            </a:r>
            <a:endParaRPr lang="zh-CN" altLang="en-US" dirty="0"/>
          </a:p>
        </p:txBody>
      </p:sp>
      <p:sp>
        <p:nvSpPr>
          <p:cNvPr id="3" name="Content Placeholder 2"/>
          <p:cNvSpPr>
            <a:spLocks noGrp="1"/>
          </p:cNvSpPr>
          <p:nvPr>
            <p:ph idx="1"/>
          </p:nvPr>
        </p:nvSpPr>
        <p:spPr/>
        <p:txBody>
          <a:bodyPr/>
          <a:lstStyle/>
          <a:p>
            <a:r>
              <a:rPr lang="en-US" altLang="zh-CN" dirty="0" smtClean="0"/>
              <a:t>[RISC-V] + [NVDLA]</a:t>
            </a:r>
          </a:p>
          <a:p>
            <a:r>
              <a:rPr lang="en-US" altLang="zh-CN" dirty="0" smtClean="0"/>
              <a:t>&lt; 12-month Tape-out</a:t>
            </a:r>
          </a:p>
          <a:p>
            <a:r>
              <a:rPr lang="en-US" altLang="zh-CN" dirty="0" smtClean="0"/>
              <a:t>&gt; 1 Framework(</a:t>
            </a:r>
            <a:r>
              <a:rPr lang="en-US" altLang="zh-CN" dirty="0" err="1" smtClean="0"/>
              <a:t>TensorFlow</a:t>
            </a:r>
            <a:r>
              <a:rPr lang="en-US" altLang="zh-CN" dirty="0" smtClean="0"/>
              <a:t> or </a:t>
            </a:r>
            <a:r>
              <a:rPr lang="en-US" altLang="zh-CN" dirty="0" err="1" smtClean="0"/>
              <a:t>Caffe</a:t>
            </a:r>
            <a:r>
              <a:rPr lang="en-US" altLang="zh-CN" dirty="0" smtClean="0"/>
              <a:t>)</a:t>
            </a:r>
          </a:p>
          <a:p>
            <a:r>
              <a:rPr lang="en-US" altLang="zh-CN" dirty="0" smtClean="0"/>
              <a:t>&gt; 1 App(Face </a:t>
            </a:r>
            <a:r>
              <a:rPr lang="en-US" altLang="zh-CN" dirty="0"/>
              <a:t>detection and </a:t>
            </a:r>
            <a:r>
              <a:rPr lang="en-US" altLang="zh-CN" dirty="0" smtClean="0"/>
              <a:t>recognition)</a:t>
            </a:r>
          </a:p>
          <a:p>
            <a:endParaRPr lang="zh-CN" altLang="en-US" dirty="0"/>
          </a:p>
        </p:txBody>
      </p:sp>
    </p:spTree>
    <p:extLst>
      <p:ext uri="{BB962C8B-B14F-4D97-AF65-F5344CB8AC3E}">
        <p14:creationId xmlns:p14="http://schemas.microsoft.com/office/powerpoint/2010/main" val="389650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什么是</a:t>
            </a:r>
            <a:r>
              <a:rPr lang="en-US" altLang="zh-CN" dirty="0" smtClean="0"/>
              <a:t>RISC-V</a:t>
            </a:r>
            <a:endParaRPr lang="zh-CN" altLang="en-US" dirty="0"/>
          </a:p>
        </p:txBody>
      </p:sp>
      <p:sp>
        <p:nvSpPr>
          <p:cNvPr id="3" name="Content Placeholder 2"/>
          <p:cNvSpPr>
            <a:spLocks noGrp="1"/>
          </p:cNvSpPr>
          <p:nvPr>
            <p:ph idx="1"/>
          </p:nvPr>
        </p:nvSpPr>
        <p:spPr/>
        <p:txBody>
          <a:bodyPr>
            <a:normAutofit fontScale="47500" lnSpcReduction="20000"/>
          </a:bodyPr>
          <a:lstStyle/>
          <a:p>
            <a:r>
              <a:rPr lang="en-US" altLang="zh-CN" dirty="0"/>
              <a:t>A </a:t>
            </a:r>
            <a:r>
              <a:rPr lang="en-US" altLang="zh-CN" dirty="0">
                <a:solidFill>
                  <a:srgbClr val="FF0000"/>
                </a:solidFill>
              </a:rPr>
              <a:t>completely </a:t>
            </a:r>
            <a:r>
              <a:rPr lang="en-US" altLang="zh-CN" i="1" dirty="0">
                <a:solidFill>
                  <a:srgbClr val="FF0000"/>
                </a:solidFill>
              </a:rPr>
              <a:t>open</a:t>
            </a:r>
            <a:r>
              <a:rPr lang="en-US" altLang="zh-CN" dirty="0">
                <a:solidFill>
                  <a:srgbClr val="FF0000"/>
                </a:solidFill>
              </a:rPr>
              <a:t> ISA </a:t>
            </a:r>
            <a:r>
              <a:rPr lang="en-US" altLang="zh-CN" dirty="0"/>
              <a:t>that is </a:t>
            </a:r>
            <a:r>
              <a:rPr lang="en-US" altLang="zh-CN" dirty="0">
                <a:solidFill>
                  <a:srgbClr val="FF0000"/>
                </a:solidFill>
              </a:rPr>
              <a:t>freely</a:t>
            </a:r>
            <a:r>
              <a:rPr lang="en-US" altLang="zh-CN" dirty="0"/>
              <a:t> available to academia and industry.</a:t>
            </a:r>
          </a:p>
          <a:p>
            <a:r>
              <a:rPr lang="en-US" altLang="zh-CN" dirty="0"/>
              <a:t>A </a:t>
            </a:r>
            <a:r>
              <a:rPr lang="en-US" altLang="zh-CN" i="1" dirty="0"/>
              <a:t>real</a:t>
            </a:r>
            <a:r>
              <a:rPr lang="en-US" altLang="zh-CN" dirty="0"/>
              <a:t> ISA suitable for direct </a:t>
            </a:r>
            <a:r>
              <a:rPr lang="en-US" altLang="zh-CN" dirty="0">
                <a:solidFill>
                  <a:srgbClr val="FF0000"/>
                </a:solidFill>
              </a:rPr>
              <a:t>native hardware implementation</a:t>
            </a:r>
            <a:r>
              <a:rPr lang="en-US" altLang="zh-CN" dirty="0"/>
              <a:t>, not just simulation or binary translation.</a:t>
            </a:r>
          </a:p>
          <a:p>
            <a:r>
              <a:rPr lang="en-US" altLang="zh-CN" dirty="0"/>
              <a:t>An ISA that avoids “over-architecting” for a particular microarchitecture style (e.g., </a:t>
            </a:r>
            <a:r>
              <a:rPr lang="en-US" altLang="zh-CN" dirty="0" err="1"/>
              <a:t>microcoded</a:t>
            </a:r>
            <a:r>
              <a:rPr lang="en-US" altLang="zh-CN" dirty="0"/>
              <a:t>, in-order, decoupled, out-of-order) or implementation technology (e.g., full-custom, ASIC, FPGA), but which allows efficient implementation in any of these.</a:t>
            </a:r>
          </a:p>
          <a:p>
            <a:r>
              <a:rPr lang="en-US" altLang="zh-CN" dirty="0"/>
              <a:t>An ISA separated into a </a:t>
            </a:r>
            <a:r>
              <a:rPr lang="en-US" altLang="zh-CN" i="1" dirty="0">
                <a:solidFill>
                  <a:srgbClr val="FF0000"/>
                </a:solidFill>
              </a:rPr>
              <a:t>small</a:t>
            </a:r>
            <a:r>
              <a:rPr lang="en-US" altLang="zh-CN" dirty="0">
                <a:solidFill>
                  <a:srgbClr val="FF0000"/>
                </a:solidFill>
              </a:rPr>
              <a:t> base integer ISA</a:t>
            </a:r>
            <a:r>
              <a:rPr lang="en-US" altLang="zh-CN" dirty="0"/>
              <a:t>, usable by itself as a base for customized accelerators or for educational purposes, and optional standard extensions, to support general-purpose software development.</a:t>
            </a:r>
          </a:p>
          <a:p>
            <a:r>
              <a:rPr lang="en-US" altLang="zh-CN" dirty="0"/>
              <a:t>Support for the revised 2008 </a:t>
            </a:r>
            <a:r>
              <a:rPr lang="en-US" altLang="zh-CN" dirty="0">
                <a:solidFill>
                  <a:srgbClr val="FF0000"/>
                </a:solidFill>
              </a:rPr>
              <a:t>IEEE-754</a:t>
            </a:r>
            <a:r>
              <a:rPr lang="en-US" altLang="zh-CN" dirty="0"/>
              <a:t> floating-point standard.</a:t>
            </a:r>
          </a:p>
          <a:p>
            <a:r>
              <a:rPr lang="en-US" altLang="zh-CN" dirty="0"/>
              <a:t>An ISA supporting extensive user-level ISA extensions and specialized variants.</a:t>
            </a:r>
          </a:p>
          <a:p>
            <a:r>
              <a:rPr lang="en-US" altLang="zh-CN" dirty="0">
                <a:solidFill>
                  <a:srgbClr val="FF0000"/>
                </a:solidFill>
              </a:rPr>
              <a:t>32-bit, 64-bit, and 128-bit </a:t>
            </a:r>
            <a:r>
              <a:rPr lang="en-US" altLang="zh-CN" dirty="0"/>
              <a:t>address space variants for applications, operating system kernels, and hardware implementations.</a:t>
            </a:r>
          </a:p>
          <a:p>
            <a:r>
              <a:rPr lang="en-US" altLang="zh-CN" dirty="0"/>
              <a:t>An ISA with support for </a:t>
            </a:r>
            <a:r>
              <a:rPr lang="en-US" altLang="zh-CN" dirty="0">
                <a:solidFill>
                  <a:srgbClr val="FF0000"/>
                </a:solidFill>
              </a:rPr>
              <a:t>highly-parallel multicore </a:t>
            </a:r>
            <a:r>
              <a:rPr lang="en-US" altLang="zh-CN" dirty="0"/>
              <a:t>or </a:t>
            </a:r>
            <a:r>
              <a:rPr lang="en-US" altLang="zh-CN" dirty="0" err="1">
                <a:solidFill>
                  <a:srgbClr val="FF0000"/>
                </a:solidFill>
              </a:rPr>
              <a:t>manycore</a:t>
            </a:r>
            <a:r>
              <a:rPr lang="en-US" altLang="zh-CN" dirty="0">
                <a:solidFill>
                  <a:srgbClr val="FF0000"/>
                </a:solidFill>
              </a:rPr>
              <a:t> implementations</a:t>
            </a:r>
            <a:r>
              <a:rPr lang="en-US" altLang="zh-CN" dirty="0"/>
              <a:t>, including heterogeneous multiprocessors.</a:t>
            </a:r>
          </a:p>
          <a:p>
            <a:r>
              <a:rPr lang="en-US" altLang="zh-CN" dirty="0"/>
              <a:t>Optional </a:t>
            </a:r>
            <a:r>
              <a:rPr lang="en-US" altLang="zh-CN" i="1" dirty="0">
                <a:solidFill>
                  <a:srgbClr val="FF0000"/>
                </a:solidFill>
              </a:rPr>
              <a:t>variable-length instructions</a:t>
            </a:r>
            <a:r>
              <a:rPr lang="en-US" altLang="zh-CN" dirty="0"/>
              <a:t> to both expand available instruction encoding space and to support an optional </a:t>
            </a:r>
            <a:r>
              <a:rPr lang="en-US" altLang="zh-CN" i="1" dirty="0"/>
              <a:t>dense instruction encoding</a:t>
            </a:r>
            <a:r>
              <a:rPr lang="en-US" altLang="zh-CN" dirty="0"/>
              <a:t> for improved performance, static code size, and energy efficiency.</a:t>
            </a:r>
          </a:p>
          <a:p>
            <a:r>
              <a:rPr lang="en-US" altLang="zh-CN" dirty="0"/>
              <a:t>A fully </a:t>
            </a:r>
            <a:r>
              <a:rPr lang="en-US" altLang="zh-CN" dirty="0" err="1"/>
              <a:t>virtualizable</a:t>
            </a:r>
            <a:r>
              <a:rPr lang="en-US" altLang="zh-CN" dirty="0"/>
              <a:t> ISA to ease hypervisor development.</a:t>
            </a:r>
          </a:p>
          <a:p>
            <a:r>
              <a:rPr lang="en-US" altLang="zh-CN" dirty="0"/>
              <a:t>An ISA that simplifies experiments with new supervisor-level and hypervisor-level ISA designs.</a:t>
            </a:r>
          </a:p>
          <a:p>
            <a:endParaRPr lang="zh-CN" altLang="en-US" dirty="0"/>
          </a:p>
        </p:txBody>
      </p:sp>
    </p:spTree>
    <p:extLst>
      <p:ext uri="{BB962C8B-B14F-4D97-AF65-F5344CB8AC3E}">
        <p14:creationId xmlns:p14="http://schemas.microsoft.com/office/powerpoint/2010/main" val="355142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源平台可以提供</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a:t>Right now, you can download the final </a:t>
            </a:r>
            <a:r>
              <a:rPr lang="en-US" altLang="zh-CN" b="1" dirty="0">
                <a:hlinkClick r:id="rId2"/>
              </a:rPr>
              <a:t>user-level ISA specification</a:t>
            </a:r>
            <a:r>
              <a:rPr lang="en-US" altLang="zh-CN" dirty="0"/>
              <a:t>, a </a:t>
            </a:r>
            <a:r>
              <a:rPr lang="en-US" altLang="zh-CN" b="1" dirty="0">
                <a:hlinkClick r:id="rId3"/>
              </a:rPr>
              <a:t>draft compressed ISA specification</a:t>
            </a:r>
            <a:r>
              <a:rPr lang="en-US" altLang="zh-CN" dirty="0"/>
              <a:t>, a </a:t>
            </a:r>
            <a:r>
              <a:rPr lang="en-US" altLang="zh-CN" b="1" dirty="0">
                <a:hlinkClick r:id="rId4"/>
              </a:rPr>
              <a:t>draft privileged ISA specification</a:t>
            </a:r>
            <a:r>
              <a:rPr lang="en-US" altLang="zh-CN" dirty="0"/>
              <a:t>, and a suite of </a:t>
            </a:r>
            <a:r>
              <a:rPr lang="en-US" altLang="zh-CN" b="1" dirty="0">
                <a:hlinkClick r:id="rId5"/>
              </a:rPr>
              <a:t>RISC-V software tools</a:t>
            </a:r>
            <a:r>
              <a:rPr lang="en-US" altLang="zh-CN" dirty="0"/>
              <a:t> including a </a:t>
            </a:r>
            <a:r>
              <a:rPr lang="en-US" altLang="zh-CN" b="1" dirty="0">
                <a:hlinkClick r:id="rId6"/>
              </a:rPr>
              <a:t>GNU/GCC software tool chain</a:t>
            </a:r>
            <a:r>
              <a:rPr lang="en-US" altLang="zh-CN" dirty="0"/>
              <a:t>, </a:t>
            </a:r>
            <a:r>
              <a:rPr lang="en-US" altLang="zh-CN" b="1" dirty="0">
                <a:hlinkClick r:id="rId7"/>
              </a:rPr>
              <a:t>GNU/GDB debugger</a:t>
            </a:r>
            <a:r>
              <a:rPr lang="en-US" altLang="zh-CN" dirty="0"/>
              <a:t>, an </a:t>
            </a:r>
            <a:r>
              <a:rPr lang="en-US" altLang="zh-CN" b="1" dirty="0">
                <a:hlinkClick r:id="rId8"/>
              </a:rPr>
              <a:t>LLVM compiler</a:t>
            </a:r>
            <a:r>
              <a:rPr lang="en-US" altLang="zh-CN" dirty="0"/>
              <a:t>, a </a:t>
            </a:r>
            <a:r>
              <a:rPr lang="en-US" altLang="zh-CN" b="1" dirty="0">
                <a:hlinkClick r:id="rId9"/>
              </a:rPr>
              <a:t>Spike ISA simulator</a:t>
            </a:r>
            <a:r>
              <a:rPr lang="en-US" altLang="zh-CN" dirty="0"/>
              <a:t>, </a:t>
            </a:r>
            <a:r>
              <a:rPr lang="en-US" altLang="zh-CN" b="1" dirty="0">
                <a:hlinkClick r:id="rId10"/>
              </a:rPr>
              <a:t>QEMU</a:t>
            </a:r>
            <a:r>
              <a:rPr lang="en-US" altLang="zh-CN" dirty="0"/>
              <a:t>, and a </a:t>
            </a:r>
            <a:r>
              <a:rPr lang="en-US" altLang="zh-CN" b="1" dirty="0">
                <a:hlinkClick r:id="rId11"/>
              </a:rPr>
              <a:t>verification suite</a:t>
            </a:r>
            <a:r>
              <a:rPr lang="en-US" altLang="zh-CN" dirty="0" smtClean="0"/>
              <a:t>.</a:t>
            </a:r>
          </a:p>
          <a:p>
            <a:r>
              <a:rPr lang="en-US" altLang="zh-CN" dirty="0"/>
              <a:t>You can also visit the </a:t>
            </a:r>
            <a:r>
              <a:rPr lang="en-US" altLang="zh-CN" b="1" dirty="0">
                <a:hlinkClick r:id="rId12"/>
              </a:rPr>
              <a:t>UC Berkeley Architecture Research projects page</a:t>
            </a:r>
            <a:r>
              <a:rPr lang="en-US" altLang="zh-CN" dirty="0"/>
              <a:t> to see a number of RISC-V based projects including a high-performance, energy-efficient </a:t>
            </a:r>
            <a:r>
              <a:rPr lang="en-US" altLang="zh-CN" b="1" dirty="0">
                <a:hlinkClick r:id="rId13"/>
              </a:rPr>
              <a:t>Rocket processor (a 64-bit RISC-V single-issue in-order core)</a:t>
            </a:r>
            <a:r>
              <a:rPr lang="en-US" altLang="zh-CN" dirty="0"/>
              <a:t>, suitable for both high-speed simulation and full synthesis, is available for download.</a:t>
            </a:r>
            <a:endParaRPr lang="zh-CN" altLang="en-US" dirty="0"/>
          </a:p>
        </p:txBody>
      </p:sp>
    </p:spTree>
    <p:extLst>
      <p:ext uri="{BB962C8B-B14F-4D97-AF65-F5344CB8AC3E}">
        <p14:creationId xmlns:p14="http://schemas.microsoft.com/office/powerpoint/2010/main" val="253769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目前已有的一些项目</a:t>
            </a:r>
            <a:endParaRPr lang="zh-CN" altLang="en-US" dirty="0"/>
          </a:p>
        </p:txBody>
      </p:sp>
      <p:sp>
        <p:nvSpPr>
          <p:cNvPr id="3" name="Content Placeholder 2"/>
          <p:cNvSpPr>
            <a:spLocks noGrp="1"/>
          </p:cNvSpPr>
          <p:nvPr>
            <p:ph idx="1"/>
          </p:nvPr>
        </p:nvSpPr>
        <p:spPr/>
        <p:txBody>
          <a:bodyPr>
            <a:normAutofit fontScale="55000" lnSpcReduction="20000"/>
          </a:bodyPr>
          <a:lstStyle/>
          <a:p>
            <a:r>
              <a:rPr lang="en-US" altLang="zh-CN" dirty="0" err="1" smtClean="0"/>
              <a:t>LowRISC</a:t>
            </a:r>
            <a:r>
              <a:rPr lang="en-US" altLang="zh-CN" dirty="0" smtClean="0"/>
              <a:t>:</a:t>
            </a:r>
            <a:r>
              <a:rPr lang="en-US" altLang="zh-CN" dirty="0"/>
              <a:t> </a:t>
            </a:r>
            <a:r>
              <a:rPr lang="en-US" altLang="zh-CN" b="1" dirty="0">
                <a:hlinkClick r:id="rId2"/>
              </a:rPr>
              <a:t>https://</a:t>
            </a:r>
            <a:r>
              <a:rPr lang="en-US" altLang="zh-CN" b="1" dirty="0" smtClean="0">
                <a:hlinkClick r:id="rId2"/>
              </a:rPr>
              <a:t>github.com/lowRISC/lowrisc-chip</a:t>
            </a:r>
            <a:endParaRPr lang="en-US" altLang="zh-CN" b="1" dirty="0" smtClean="0"/>
          </a:p>
          <a:p>
            <a:r>
              <a:rPr lang="en-US" altLang="zh-CN" dirty="0"/>
              <a:t>Rocket </a:t>
            </a:r>
            <a:r>
              <a:rPr lang="en-US" altLang="zh-CN" dirty="0" smtClean="0"/>
              <a:t>Chip:</a:t>
            </a:r>
            <a:r>
              <a:rPr lang="en-US" altLang="zh-CN" dirty="0"/>
              <a:t> </a:t>
            </a:r>
            <a:r>
              <a:rPr lang="en-US" altLang="zh-CN" b="1" dirty="0">
                <a:hlinkClick r:id="rId3"/>
              </a:rPr>
              <a:t>https://github.com/freechipsproject/rocket-chip</a:t>
            </a:r>
            <a:endParaRPr lang="en-US" altLang="zh-CN" dirty="0" smtClean="0"/>
          </a:p>
          <a:p>
            <a:r>
              <a:rPr lang="en-US" altLang="zh-CN" dirty="0" smtClean="0"/>
              <a:t>Sodor</a:t>
            </a:r>
            <a:r>
              <a:rPr lang="en-US" altLang="zh-CN" dirty="0"/>
              <a:t>: </a:t>
            </a:r>
            <a:r>
              <a:rPr lang="en-US" altLang="zh-CN" b="1" dirty="0">
                <a:hlinkClick r:id="rId4"/>
              </a:rPr>
              <a:t>https://github.com/ucb-bar/riscv-sodor</a:t>
            </a:r>
            <a:endParaRPr lang="en-US" altLang="zh-CN" dirty="0"/>
          </a:p>
          <a:p>
            <a:r>
              <a:rPr lang="en-US" altLang="zh-CN" dirty="0"/>
              <a:t>BOOM: </a:t>
            </a:r>
            <a:r>
              <a:rPr lang="en-US" altLang="zh-CN" b="1" dirty="0">
                <a:hlinkClick r:id="rId5"/>
              </a:rPr>
              <a:t>https://github.com/ucb-bar/riscv-boom</a:t>
            </a:r>
            <a:endParaRPr lang="en-US" altLang="zh-CN" dirty="0"/>
          </a:p>
          <a:p>
            <a:r>
              <a:rPr lang="en-US" altLang="zh-CN" dirty="0"/>
              <a:t>Shakti: </a:t>
            </a:r>
            <a:r>
              <a:rPr lang="en-US" altLang="zh-CN" b="1" dirty="0">
                <a:hlinkClick r:id="rId6"/>
              </a:rPr>
              <a:t>https://bitbucket.org/casl/shakti_public</a:t>
            </a:r>
            <a:endParaRPr lang="en-US" altLang="zh-CN" dirty="0"/>
          </a:p>
          <a:p>
            <a:r>
              <a:rPr lang="en-US" altLang="zh-CN" dirty="0"/>
              <a:t>YARVI: </a:t>
            </a:r>
            <a:r>
              <a:rPr lang="en-US" altLang="zh-CN" b="1" dirty="0">
                <a:hlinkClick r:id="rId7"/>
              </a:rPr>
              <a:t>https://github.com/tommythorn/yarvi</a:t>
            </a:r>
            <a:endParaRPr lang="en-US" altLang="zh-CN" dirty="0"/>
          </a:p>
          <a:p>
            <a:r>
              <a:rPr lang="en-US" altLang="zh-CN" dirty="0" err="1"/>
              <a:t>Pulpino</a:t>
            </a:r>
            <a:r>
              <a:rPr lang="en-US" altLang="zh-CN" dirty="0"/>
              <a:t>: </a:t>
            </a:r>
            <a:r>
              <a:rPr lang="en-US" altLang="zh-CN" b="1" dirty="0">
                <a:hlinkClick r:id="rId8"/>
              </a:rPr>
              <a:t>https://github.com/pulp-platform/pulpino</a:t>
            </a:r>
            <a:endParaRPr lang="en-US" altLang="zh-CN" dirty="0"/>
          </a:p>
          <a:p>
            <a:r>
              <a:rPr lang="en-US" altLang="zh-CN" dirty="0" err="1"/>
              <a:t>Imperas</a:t>
            </a:r>
            <a:r>
              <a:rPr lang="en-US" altLang="zh-CN" dirty="0"/>
              <a:t>: Fast Processor Models: </a:t>
            </a:r>
            <a:r>
              <a:rPr lang="en-US" altLang="zh-CN" b="1" dirty="0">
                <a:hlinkClick r:id="rId9"/>
              </a:rPr>
              <a:t>http://www.imperas.com/riscv</a:t>
            </a:r>
            <a:endParaRPr lang="en-US" altLang="zh-CN" dirty="0"/>
          </a:p>
          <a:p>
            <a:r>
              <a:rPr lang="en-US" altLang="zh-CN" dirty="0"/>
              <a:t>PicoRV32: </a:t>
            </a:r>
            <a:r>
              <a:rPr lang="en-US" altLang="zh-CN" b="1" dirty="0">
                <a:hlinkClick r:id="rId10"/>
              </a:rPr>
              <a:t>https://github.com/cliffordwolf/picorv32</a:t>
            </a:r>
            <a:endParaRPr lang="en-US" altLang="zh-CN" dirty="0"/>
          </a:p>
          <a:p>
            <a:r>
              <a:rPr lang="en-US" altLang="zh-CN" dirty="0"/>
              <a:t>GRVI: Gray </a:t>
            </a:r>
            <a:r>
              <a:rPr lang="en-US" altLang="zh-CN" dirty="0" err="1"/>
              <a:t>Reasearch</a:t>
            </a:r>
            <a:r>
              <a:rPr lang="en-US" altLang="zh-CN" dirty="0"/>
              <a:t>, LLC: </a:t>
            </a:r>
            <a:r>
              <a:rPr lang="en-US" altLang="zh-CN" b="1" dirty="0">
                <a:hlinkClick r:id="rId11"/>
              </a:rPr>
              <a:t>http://fpga.org/grvi-phalanx/</a:t>
            </a:r>
            <a:endParaRPr lang="en-US" altLang="zh-CN" dirty="0"/>
          </a:p>
          <a:p>
            <a:r>
              <a:rPr lang="en-US" altLang="zh-CN" dirty="0" err="1"/>
              <a:t>OVPsim</a:t>
            </a:r>
            <a:r>
              <a:rPr lang="en-US" altLang="zh-CN" dirty="0"/>
              <a:t>: Open Virtual Platforms: </a:t>
            </a:r>
            <a:r>
              <a:rPr lang="en-US" altLang="zh-CN" b="1" dirty="0">
                <a:hlinkClick r:id="rId12"/>
              </a:rPr>
              <a:t>http://www.ovpworld.org/riscv</a:t>
            </a:r>
            <a:endParaRPr lang="en-US" altLang="zh-CN" dirty="0"/>
          </a:p>
          <a:p>
            <a:r>
              <a:rPr lang="en-US" altLang="zh-CN" dirty="0"/>
              <a:t>Spike</a:t>
            </a:r>
          </a:p>
          <a:p>
            <a:r>
              <a:rPr lang="en-US" altLang="zh-CN" dirty="0"/>
              <a:t>QEMU</a:t>
            </a:r>
          </a:p>
          <a:p>
            <a:r>
              <a:rPr lang="en-US" altLang="zh-CN" dirty="0"/>
              <a:t>RISCVEMU</a:t>
            </a:r>
          </a:p>
          <a:p>
            <a:r>
              <a:rPr lang="en-US" altLang="zh-CN" dirty="0" smtClean="0"/>
              <a:t>Gem5</a:t>
            </a:r>
            <a:r>
              <a:rPr lang="zh-CN" altLang="en-US" dirty="0" smtClean="0"/>
              <a:t>（参考</a:t>
            </a:r>
            <a:r>
              <a:rPr lang="en-US" altLang="zh-CN" dirty="0" smtClean="0"/>
              <a:t>MICRO50</a:t>
            </a:r>
            <a:r>
              <a:rPr lang="zh-CN" altLang="en-US" dirty="0" smtClean="0"/>
              <a:t>的</a:t>
            </a:r>
            <a:r>
              <a:rPr lang="en-US" altLang="zh-CN" b="1" dirty="0" smtClean="0"/>
              <a:t>RISC5</a:t>
            </a:r>
            <a:r>
              <a:rPr lang="en-US" altLang="zh-CN" b="1" dirty="0"/>
              <a:t>: Implementing the RISC-V ISA in gem5</a:t>
            </a:r>
            <a:r>
              <a:rPr lang="zh-CN" altLang="en-US" dirty="0" smtClean="0"/>
              <a:t>）</a:t>
            </a:r>
            <a:endParaRPr lang="en-US" altLang="zh-CN" dirty="0"/>
          </a:p>
          <a:p>
            <a:r>
              <a:rPr lang="en-US" altLang="zh-CN" dirty="0"/>
              <a:t>emul8</a:t>
            </a:r>
          </a:p>
          <a:p>
            <a:endParaRPr lang="zh-CN" altLang="en-US" dirty="0"/>
          </a:p>
        </p:txBody>
      </p:sp>
    </p:spTree>
    <p:extLst>
      <p:ext uri="{BB962C8B-B14F-4D97-AF65-F5344CB8AC3E}">
        <p14:creationId xmlns:p14="http://schemas.microsoft.com/office/powerpoint/2010/main" val="29009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RISC-V</a:t>
            </a:r>
            <a:r>
              <a:rPr lang="zh-CN" altLang="en-US" dirty="0" smtClean="0"/>
              <a:t>在学术界的影响</a:t>
            </a:r>
            <a:endParaRPr lang="zh-CN" altLang="en-US" dirty="0"/>
          </a:p>
        </p:txBody>
      </p:sp>
      <p:sp>
        <p:nvSpPr>
          <p:cNvPr id="3" name="Content Placeholder 2"/>
          <p:cNvSpPr>
            <a:spLocks noGrp="1"/>
          </p:cNvSpPr>
          <p:nvPr>
            <p:ph idx="1"/>
          </p:nvPr>
        </p:nvSpPr>
        <p:spPr/>
        <p:txBody>
          <a:bodyPr>
            <a:normAutofit fontScale="47500" lnSpcReduction="20000"/>
          </a:bodyPr>
          <a:lstStyle/>
          <a:p>
            <a:r>
              <a:rPr lang="en-US" altLang="zh-CN" b="1" dirty="0">
                <a:solidFill>
                  <a:srgbClr val="FF0000"/>
                </a:solidFill>
              </a:rPr>
              <a:t>First Workshop on Computer Architecture Research with RISC-V (CARRV 2017)</a:t>
            </a:r>
          </a:p>
          <a:p>
            <a:r>
              <a:rPr lang="en-US" altLang="zh-CN" b="1" dirty="0"/>
              <a:t>Boston, MA, USA, October 14, 2017, Co-located with MICRO 2017</a:t>
            </a:r>
          </a:p>
          <a:p>
            <a:endParaRPr lang="en-US" altLang="zh-CN" b="1" u="sng" dirty="0" smtClean="0"/>
          </a:p>
          <a:p>
            <a:endParaRPr lang="en-US" altLang="zh-CN" b="1" u="sng" dirty="0" smtClean="0"/>
          </a:p>
          <a:p>
            <a:r>
              <a:rPr lang="en-US" altLang="zh-CN" b="1" u="sng" dirty="0" smtClean="0"/>
              <a:t>7th </a:t>
            </a:r>
            <a:r>
              <a:rPr lang="en-US" altLang="zh-CN" b="1" u="sng" dirty="0"/>
              <a:t>RISC-V Workshop Call for Papers</a:t>
            </a:r>
          </a:p>
          <a:p>
            <a:r>
              <a:rPr lang="en-US" altLang="zh-CN" cap="all" dirty="0"/>
              <a:t>DATE:</a:t>
            </a:r>
            <a:r>
              <a:rPr lang="en-US" altLang="zh-CN" b="1" cap="all" dirty="0"/>
              <a:t>JUNE 29, </a:t>
            </a:r>
            <a:r>
              <a:rPr lang="en-US" altLang="zh-CN" b="1" cap="all" dirty="0" smtClean="0"/>
              <a:t>2017</a:t>
            </a:r>
            <a:endParaRPr lang="en-US" altLang="zh-CN" b="1" dirty="0" smtClean="0">
              <a:hlinkClick r:id="rId2"/>
            </a:endParaRPr>
          </a:p>
          <a:p>
            <a:r>
              <a:rPr lang="en-US" altLang="zh-CN" b="1" dirty="0" smtClean="0">
                <a:hlinkClick r:id="rId2"/>
              </a:rPr>
              <a:t>6th </a:t>
            </a:r>
            <a:r>
              <a:rPr lang="en-US" altLang="zh-CN" b="1" dirty="0">
                <a:hlinkClick r:id="rId2"/>
              </a:rPr>
              <a:t>RISC-V Workshop Proceedings</a:t>
            </a:r>
            <a:endParaRPr lang="en-US" altLang="zh-CN" dirty="0"/>
          </a:p>
          <a:p>
            <a:r>
              <a:rPr lang="en-US" altLang="zh-CN" cap="all" dirty="0"/>
              <a:t>DATE:</a:t>
            </a:r>
            <a:r>
              <a:rPr lang="en-US" altLang="zh-CN" b="1" cap="all" dirty="0"/>
              <a:t>MAY 28, 2017</a:t>
            </a:r>
            <a:endParaRPr lang="en-US" altLang="zh-CN" cap="all" dirty="0"/>
          </a:p>
          <a:p>
            <a:r>
              <a:rPr lang="en-US" altLang="zh-CN" b="1" dirty="0" smtClean="0">
                <a:hlinkClick r:id="rId3"/>
              </a:rPr>
              <a:t>5th </a:t>
            </a:r>
            <a:r>
              <a:rPr lang="en-US" altLang="zh-CN" b="1" dirty="0">
                <a:hlinkClick r:id="rId3"/>
              </a:rPr>
              <a:t>RISC-V Workshop Proceedings</a:t>
            </a:r>
            <a:endParaRPr lang="en-US" altLang="zh-CN" dirty="0"/>
          </a:p>
          <a:p>
            <a:r>
              <a:rPr lang="en-US" altLang="zh-CN" cap="all" dirty="0"/>
              <a:t>DATE:</a:t>
            </a:r>
            <a:r>
              <a:rPr lang="en-US" altLang="zh-CN" b="1" cap="all" dirty="0"/>
              <a:t>DECEMBER 11, 2016</a:t>
            </a:r>
            <a:endParaRPr lang="en-US" altLang="zh-CN" cap="all" dirty="0"/>
          </a:p>
          <a:p>
            <a:r>
              <a:rPr lang="en-US" altLang="zh-CN" b="1" dirty="0" smtClean="0">
                <a:hlinkClick r:id="rId4"/>
              </a:rPr>
              <a:t>4th </a:t>
            </a:r>
            <a:r>
              <a:rPr lang="en-US" altLang="zh-CN" b="1" dirty="0">
                <a:hlinkClick r:id="rId4"/>
              </a:rPr>
              <a:t>RISC-V Workshop Proceedings</a:t>
            </a:r>
            <a:endParaRPr lang="en-US" altLang="zh-CN" dirty="0"/>
          </a:p>
          <a:p>
            <a:r>
              <a:rPr lang="en-US" altLang="zh-CN" cap="all" dirty="0"/>
              <a:t>DATE:</a:t>
            </a:r>
            <a:r>
              <a:rPr lang="en-US" altLang="zh-CN" b="1" cap="all" dirty="0"/>
              <a:t>JULY 25, 2016</a:t>
            </a:r>
            <a:endParaRPr lang="en-US" altLang="zh-CN" cap="all" dirty="0"/>
          </a:p>
          <a:p>
            <a:r>
              <a:rPr lang="en-US" altLang="zh-CN" b="1" dirty="0" smtClean="0">
                <a:hlinkClick r:id="rId5"/>
              </a:rPr>
              <a:t>3rd </a:t>
            </a:r>
            <a:r>
              <a:rPr lang="en-US" altLang="zh-CN" b="1" dirty="0">
                <a:hlinkClick r:id="rId5"/>
              </a:rPr>
              <a:t>RISC-V Workshop Proceedings</a:t>
            </a:r>
            <a:endParaRPr lang="en-US" altLang="zh-CN" dirty="0"/>
          </a:p>
          <a:p>
            <a:r>
              <a:rPr lang="en-US" altLang="zh-CN" cap="all" dirty="0"/>
              <a:t>DATE:</a:t>
            </a:r>
            <a:r>
              <a:rPr lang="en-US" altLang="zh-CN" b="1" cap="all" dirty="0"/>
              <a:t>JANUARY 23, 2016</a:t>
            </a:r>
            <a:endParaRPr lang="en-US" altLang="zh-CN" cap="all" dirty="0"/>
          </a:p>
          <a:p>
            <a:r>
              <a:rPr lang="en-US" altLang="zh-CN" b="1" dirty="0" smtClean="0">
                <a:hlinkClick r:id="rId6"/>
              </a:rPr>
              <a:t>2nd </a:t>
            </a:r>
            <a:r>
              <a:rPr lang="en-US" altLang="zh-CN" b="1" dirty="0">
                <a:hlinkClick r:id="rId6"/>
              </a:rPr>
              <a:t>RISC-V Workshop Proceedings</a:t>
            </a:r>
            <a:endParaRPr lang="en-US" altLang="zh-CN" dirty="0"/>
          </a:p>
          <a:p>
            <a:r>
              <a:rPr lang="en-US" altLang="zh-CN" cap="all" dirty="0"/>
              <a:t>DATE:</a:t>
            </a:r>
            <a:r>
              <a:rPr lang="en-US" altLang="zh-CN" b="1" cap="all" dirty="0"/>
              <a:t>JULY 29, 2015</a:t>
            </a:r>
            <a:endParaRPr lang="en-US" altLang="zh-CN" cap="all" dirty="0"/>
          </a:p>
          <a:p>
            <a:r>
              <a:rPr lang="en-US" altLang="zh-CN" b="1" dirty="0" smtClean="0">
                <a:hlinkClick r:id="rId7"/>
              </a:rPr>
              <a:t>1st </a:t>
            </a:r>
            <a:r>
              <a:rPr lang="en-US" altLang="zh-CN" b="1" dirty="0">
                <a:hlinkClick r:id="rId7"/>
              </a:rPr>
              <a:t>RISC-V Workshop Proceedings</a:t>
            </a:r>
            <a:endParaRPr lang="en-US" altLang="zh-CN" dirty="0"/>
          </a:p>
          <a:p>
            <a:r>
              <a:rPr lang="en-US" altLang="zh-CN" cap="all" dirty="0"/>
              <a:t>DATE:</a:t>
            </a:r>
            <a:r>
              <a:rPr lang="en-US" altLang="zh-CN" b="1" cap="all" dirty="0"/>
              <a:t>JANUARY 14, 2015</a:t>
            </a:r>
            <a:endParaRPr lang="en-US" altLang="zh-CN" cap="all" dirty="0"/>
          </a:p>
          <a:p>
            <a:endParaRPr lang="zh-CN" altLang="en-US" dirty="0"/>
          </a:p>
        </p:txBody>
      </p:sp>
    </p:spTree>
    <p:extLst>
      <p:ext uri="{BB962C8B-B14F-4D97-AF65-F5344CB8AC3E}">
        <p14:creationId xmlns:p14="http://schemas.microsoft.com/office/powerpoint/2010/main" val="96942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RISC-V</a:t>
            </a:r>
            <a:r>
              <a:rPr lang="zh-CN" altLang="en-US" dirty="0" smtClean="0"/>
              <a:t>在工业界的影响</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 y="1290638"/>
            <a:ext cx="566223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5023" y="2667000"/>
            <a:ext cx="4729822" cy="378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7762494" cy="398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8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a:t>
            </a:r>
            <a:r>
              <a:rPr lang="en-US" altLang="zh-CN" dirty="0" smtClean="0"/>
              <a:t>NVDLA</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t>The </a:t>
            </a:r>
            <a:r>
              <a:rPr lang="en-US" altLang="zh-CN" dirty="0">
                <a:solidFill>
                  <a:srgbClr val="FF0000"/>
                </a:solidFill>
              </a:rPr>
              <a:t>NVIDIA Deep Learning Accelerator </a:t>
            </a:r>
            <a:r>
              <a:rPr lang="en-US" altLang="zh-CN" dirty="0"/>
              <a:t>(NVDLA) is a free and open architecture that promotes a standard way to design </a:t>
            </a:r>
            <a:r>
              <a:rPr lang="en-US" altLang="zh-CN" dirty="0">
                <a:solidFill>
                  <a:srgbClr val="FF0000"/>
                </a:solidFill>
              </a:rPr>
              <a:t>deep learning inference accelerators</a:t>
            </a:r>
            <a:r>
              <a:rPr lang="en-US" altLang="zh-CN" dirty="0"/>
              <a:t>. With its </a:t>
            </a:r>
            <a:r>
              <a:rPr lang="en-US" altLang="zh-CN" dirty="0">
                <a:solidFill>
                  <a:srgbClr val="FF0000"/>
                </a:solidFill>
              </a:rPr>
              <a:t>modular architecture</a:t>
            </a:r>
            <a:r>
              <a:rPr lang="en-US" altLang="zh-CN" dirty="0"/>
              <a:t>, NVDLA is scalable, highly configurable, and designed to simplify integration and portability. The hardware supports a wide range of </a:t>
            </a:r>
            <a:r>
              <a:rPr lang="en-US" altLang="zh-CN" dirty="0" err="1">
                <a:solidFill>
                  <a:srgbClr val="FF0000"/>
                </a:solidFill>
              </a:rPr>
              <a:t>IoT</a:t>
            </a:r>
            <a:r>
              <a:rPr lang="en-US" altLang="zh-CN" dirty="0">
                <a:solidFill>
                  <a:srgbClr val="FF0000"/>
                </a:solidFill>
              </a:rPr>
              <a:t> devices</a:t>
            </a:r>
            <a:r>
              <a:rPr lang="en-US" altLang="zh-CN" dirty="0"/>
              <a:t>. Delivered as an open source project under the NVIDIA Open NVDLA License, all of the </a:t>
            </a:r>
            <a:r>
              <a:rPr lang="en-US" altLang="zh-CN" dirty="0">
                <a:solidFill>
                  <a:srgbClr val="FF0000"/>
                </a:solidFill>
              </a:rPr>
              <a:t>software, hardware, and documentation </a:t>
            </a:r>
            <a:r>
              <a:rPr lang="en-US" altLang="zh-CN" dirty="0"/>
              <a:t>will be available on GitHub. </a:t>
            </a:r>
            <a:endParaRPr lang="zh-CN" altLang="en-US" dirty="0"/>
          </a:p>
        </p:txBody>
      </p:sp>
    </p:spTree>
    <p:extLst>
      <p:ext uri="{BB962C8B-B14F-4D97-AF65-F5344CB8AC3E}">
        <p14:creationId xmlns:p14="http://schemas.microsoft.com/office/powerpoint/2010/main" val="225640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NVDLA</a:t>
            </a:r>
            <a:r>
              <a:rPr lang="zh-CN" altLang="en-US" dirty="0" smtClean="0"/>
              <a:t>目前的开源程度</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577594"/>
              </p:ext>
            </p:extLst>
          </p:nvPr>
        </p:nvGraphicFramePr>
        <p:xfrm>
          <a:off x="461513" y="1676400"/>
          <a:ext cx="8229600" cy="4709160"/>
        </p:xfrm>
        <a:graphic>
          <a:graphicData uri="http://schemas.openxmlformats.org/drawingml/2006/table">
            <a:tbl>
              <a:tblPr/>
              <a:tblGrid>
                <a:gridCol w="2743200"/>
                <a:gridCol w="2743200"/>
                <a:gridCol w="2743200"/>
              </a:tblGrid>
              <a:tr h="0">
                <a:tc>
                  <a:txBody>
                    <a:bodyPr/>
                    <a:lstStyle/>
                    <a:p>
                      <a:pPr algn="l"/>
                      <a:r>
                        <a:rPr lang="en-US" sz="1400" dirty="0">
                          <a:effectLst/>
                        </a:rPr>
                        <a:t>Documentation</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a:effectLst/>
                        </a:rPr>
                        <a:t>Hardware</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400">
                          <a:effectLst/>
                        </a:rPr>
                        <a:t>Software</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sz="1400" dirty="0">
                          <a:solidFill>
                            <a:schemeClr val="accent2"/>
                          </a:solidFill>
                          <a:effectLst/>
                        </a:rPr>
                        <a:t>Conceptual Overview</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400" dirty="0">
                          <a:solidFill>
                            <a:schemeClr val="accent2"/>
                          </a:solidFill>
                          <a:effectLst/>
                        </a:rPr>
                        <a:t>Large </a:t>
                      </a:r>
                      <a:r>
                        <a:rPr lang="en-US" sz="1400" dirty="0" err="1">
                          <a:solidFill>
                            <a:schemeClr val="accent2"/>
                          </a:solidFill>
                          <a:effectLst/>
                        </a:rPr>
                        <a:t>Config</a:t>
                      </a:r>
                      <a:r>
                        <a:rPr lang="en-US" sz="1400" dirty="0">
                          <a:solidFill>
                            <a:schemeClr val="accent2"/>
                          </a:solidFill>
                          <a:effectLst/>
                        </a:rPr>
                        <a:t> Verilog RTL, early access</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400" dirty="0">
                          <a:solidFill>
                            <a:schemeClr val="accent2"/>
                          </a:solidFill>
                          <a:effectLst/>
                        </a:rPr>
                        <a:t>Performance Estimator Tool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sz="1400" dirty="0">
                          <a:solidFill>
                            <a:schemeClr val="accent2"/>
                          </a:solidFill>
                          <a:effectLst/>
                        </a:rPr>
                        <a:t>Hardware Architecture</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400" dirty="0">
                          <a:solidFill>
                            <a:schemeClr val="accent2"/>
                          </a:solidFill>
                          <a:effectLst/>
                        </a:rPr>
                        <a:t>Reference </a:t>
                      </a:r>
                      <a:r>
                        <a:rPr lang="en-US" sz="1400" dirty="0" err="1">
                          <a:solidFill>
                            <a:schemeClr val="accent2"/>
                          </a:solidFill>
                          <a:effectLst/>
                        </a:rPr>
                        <a:t>testbench</a:t>
                      </a:r>
                      <a:r>
                        <a:rPr lang="en-US" sz="1400" dirty="0">
                          <a:solidFill>
                            <a:schemeClr val="accent2"/>
                          </a:solidFill>
                          <a:effectLst/>
                        </a:rPr>
                        <a:t> and traces</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en-US" altLang="zh-CN" sz="1400" b="0" i="0" kern="1200" dirty="0" smtClean="0">
                          <a:solidFill>
                            <a:schemeClr val="accent3"/>
                          </a:solidFill>
                          <a:effectLst/>
                          <a:latin typeface="+mn-lt"/>
                          <a:ea typeface="+mn-ea"/>
                          <a:cs typeface="+mn-cs"/>
                        </a:rPr>
                        <a:t>Linux Kernel Mode Driver source</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sz="1400" dirty="0">
                          <a:solidFill>
                            <a:schemeClr val="accent2"/>
                          </a:solidFill>
                          <a:effectLst/>
                        </a:rPr>
                        <a:t>Software Interface</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sz="1400" dirty="0">
                          <a:solidFill>
                            <a:schemeClr val="accent2"/>
                          </a:solidFill>
                          <a:effectLst/>
                        </a:rPr>
                        <a:t>Reference synthesis scripts</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en-US" altLang="zh-CN" sz="1400" b="0" i="0" kern="1200" dirty="0" smtClean="0">
                          <a:solidFill>
                            <a:schemeClr val="accent3"/>
                          </a:solidFill>
                          <a:effectLst/>
                          <a:latin typeface="+mn-lt"/>
                          <a:ea typeface="+mn-ea"/>
                          <a:cs typeface="+mn-cs"/>
                        </a:rPr>
                        <a:t>QEMU based C model suitable for software development</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sz="1400" dirty="0">
                          <a:solidFill>
                            <a:schemeClr val="accent2"/>
                          </a:solidFill>
                          <a:effectLst/>
                        </a:rPr>
                        <a:t>Integration Manual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en-US" altLang="zh-CN" sz="1400" b="0" i="0" kern="1200" dirty="0" smtClean="0">
                          <a:solidFill>
                            <a:schemeClr val="accent3"/>
                          </a:solidFill>
                          <a:effectLst/>
                          <a:latin typeface="+mn-lt"/>
                          <a:ea typeface="+mn-ea"/>
                          <a:cs typeface="+mn-cs"/>
                        </a:rPr>
                        <a:t>Large </a:t>
                      </a:r>
                      <a:r>
                        <a:rPr lang="en-US" altLang="zh-CN" sz="1400" b="0" i="0" kern="1200" dirty="0" err="1" smtClean="0">
                          <a:solidFill>
                            <a:schemeClr val="accent3"/>
                          </a:solidFill>
                          <a:effectLst/>
                          <a:latin typeface="+mn-lt"/>
                          <a:ea typeface="+mn-ea"/>
                          <a:cs typeface="+mn-cs"/>
                        </a:rPr>
                        <a:t>config</a:t>
                      </a:r>
                      <a:r>
                        <a:rPr lang="en-US" altLang="zh-CN" sz="1400" b="0" i="0" kern="1200" dirty="0" smtClean="0">
                          <a:solidFill>
                            <a:schemeClr val="accent3"/>
                          </a:solidFill>
                          <a:effectLst/>
                          <a:latin typeface="+mn-lt"/>
                          <a:ea typeface="+mn-ea"/>
                          <a:cs typeface="+mn-cs"/>
                        </a:rPr>
                        <a:t> Verilog RTL released</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fr-FR" altLang="zh-CN" sz="1400" b="0" i="0" kern="1200" dirty="0" smtClean="0">
                          <a:solidFill>
                            <a:schemeClr val="accent3"/>
                          </a:solidFill>
                          <a:effectLst/>
                          <a:latin typeface="+mn-lt"/>
                          <a:ea typeface="+mn-ea"/>
                          <a:cs typeface="+mn-cs"/>
                        </a:rPr>
                        <a:t>Linux User Mode Driver </a:t>
                      </a:r>
                      <a:r>
                        <a:rPr lang="fr-FR" altLang="zh-CN" sz="1400" b="0" i="0" kern="1200" dirty="0" err="1" smtClean="0">
                          <a:solidFill>
                            <a:schemeClr val="accent3"/>
                          </a:solidFill>
                          <a:effectLst/>
                          <a:latin typeface="+mn-lt"/>
                          <a:ea typeface="+mn-ea"/>
                          <a:cs typeface="+mn-cs"/>
                        </a:rPr>
                        <a:t>Runtime</a:t>
                      </a:r>
                      <a:r>
                        <a:rPr lang="fr-FR" altLang="zh-CN" sz="1400" b="0" i="0" kern="1200" dirty="0" smtClean="0">
                          <a:solidFill>
                            <a:schemeClr val="accent3"/>
                          </a:solidFill>
                          <a:effectLst/>
                          <a:latin typeface="+mn-lt"/>
                          <a:ea typeface="+mn-ea"/>
                          <a:cs typeface="+mn-cs"/>
                        </a:rPr>
                        <a:t> source</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sz="1400" dirty="0" smtClean="0">
                          <a:solidFill>
                            <a:schemeClr val="accent2"/>
                          </a:solidFill>
                          <a:effectLst/>
                        </a:rPr>
                        <a:t>Roadmap</a:t>
                      </a:r>
                      <a:endParaRPr lang="en-US" sz="1400" dirty="0">
                        <a:solidFill>
                          <a:schemeClr val="accent2"/>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en-US" altLang="zh-CN" sz="1400" b="0" i="0" kern="1200" dirty="0" smtClean="0">
                          <a:solidFill>
                            <a:schemeClr val="accent3"/>
                          </a:solidFill>
                          <a:effectLst/>
                          <a:latin typeface="+mn-lt"/>
                          <a:ea typeface="+mn-ea"/>
                          <a:cs typeface="+mn-cs"/>
                        </a:rPr>
                        <a:t>Small </a:t>
                      </a:r>
                      <a:r>
                        <a:rPr lang="en-US" altLang="zh-CN" sz="1400" b="0" i="0" kern="1200" dirty="0" err="1" smtClean="0">
                          <a:solidFill>
                            <a:schemeClr val="accent3"/>
                          </a:solidFill>
                          <a:effectLst/>
                          <a:latin typeface="+mn-lt"/>
                          <a:ea typeface="+mn-ea"/>
                          <a:cs typeface="+mn-cs"/>
                        </a:rPr>
                        <a:t>config</a:t>
                      </a:r>
                      <a:r>
                        <a:rPr lang="en-US" altLang="zh-CN" sz="1400" b="0" i="0" kern="1200" dirty="0" smtClean="0">
                          <a:solidFill>
                            <a:schemeClr val="accent3"/>
                          </a:solidFill>
                          <a:effectLst/>
                          <a:latin typeface="+mn-lt"/>
                          <a:ea typeface="+mn-ea"/>
                          <a:cs typeface="+mn-cs"/>
                        </a:rPr>
                        <a:t> Verilog RTL, early access</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zh-CN" altLang="en-US" sz="1400" dirty="0">
                          <a:solidFill>
                            <a:schemeClr val="accent3"/>
                          </a:solidFill>
                          <a:effectLst/>
                        </a:rPr>
                        <a:t> </a:t>
                      </a:r>
                      <a:r>
                        <a:rPr lang="en-US" altLang="zh-CN" sz="1400" b="0" i="0" kern="1200" dirty="0" smtClean="0">
                          <a:solidFill>
                            <a:schemeClr val="accent3"/>
                          </a:solidFill>
                          <a:effectLst/>
                          <a:latin typeface="+mn-lt"/>
                          <a:ea typeface="+mn-ea"/>
                          <a:cs typeface="+mn-cs"/>
                        </a:rPr>
                        <a:t>Binary compiler</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ltLang="zh-CN" sz="1400" b="0" i="0" kern="1200" dirty="0" smtClean="0">
                          <a:solidFill>
                            <a:schemeClr val="accent3"/>
                          </a:solidFill>
                          <a:effectLst/>
                          <a:latin typeface="+mn-lt"/>
                          <a:ea typeface="+mn-ea"/>
                          <a:cs typeface="+mn-cs"/>
                        </a:rPr>
                        <a:t>Software Porting Guide</a:t>
                      </a:r>
                      <a:endParaRPr 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Small </a:t>
                      </a:r>
                      <a:r>
                        <a:rPr lang="en-US" altLang="zh-CN" sz="1400" b="0" i="0" kern="1200" dirty="0" err="1" smtClean="0">
                          <a:solidFill>
                            <a:schemeClr val="accent5"/>
                          </a:solidFill>
                          <a:effectLst/>
                          <a:latin typeface="+mn-lt"/>
                          <a:ea typeface="+mn-ea"/>
                          <a:cs typeface="+mn-cs"/>
                        </a:rPr>
                        <a:t>config</a:t>
                      </a:r>
                      <a:r>
                        <a:rPr lang="en-US" altLang="zh-CN" sz="1400" b="0" i="0" kern="1200" dirty="0" smtClean="0">
                          <a:solidFill>
                            <a:schemeClr val="accent5"/>
                          </a:solidFill>
                          <a:effectLst/>
                          <a:latin typeface="+mn-lt"/>
                          <a:ea typeface="+mn-ea"/>
                          <a:cs typeface="+mn-cs"/>
                        </a:rPr>
                        <a:t> Verilog RTL released</a:t>
                      </a:r>
                      <a:endParaRPr lang="zh-CN" altLang="en-US" sz="14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3"/>
                          </a:solidFill>
                          <a:effectLst/>
                          <a:latin typeface="+mn-lt"/>
                          <a:ea typeface="+mn-ea"/>
                          <a:cs typeface="+mn-cs"/>
                        </a:rPr>
                        <a:t>Application supporting </a:t>
                      </a:r>
                      <a:r>
                        <a:rPr lang="en-US" altLang="zh-CN" sz="1400" b="0" i="0" kern="1200" dirty="0" err="1" smtClean="0">
                          <a:solidFill>
                            <a:schemeClr val="accent3"/>
                          </a:solidFill>
                          <a:effectLst/>
                          <a:latin typeface="+mn-lt"/>
                          <a:ea typeface="+mn-ea"/>
                          <a:cs typeface="+mn-cs"/>
                        </a:rPr>
                        <a:t>Caffe</a:t>
                      </a:r>
                      <a:r>
                        <a:rPr lang="en-US" altLang="zh-CN" sz="1400" b="0" i="0" kern="1200" dirty="0" smtClean="0">
                          <a:solidFill>
                            <a:schemeClr val="accent3"/>
                          </a:solidFill>
                          <a:effectLst/>
                          <a:latin typeface="+mn-lt"/>
                          <a:ea typeface="+mn-ea"/>
                          <a:cs typeface="+mn-cs"/>
                        </a:rPr>
                        <a:t> and </a:t>
                      </a:r>
                      <a:r>
                        <a:rPr lang="en-US" altLang="zh-CN" sz="1400" b="0" i="0" kern="1200" dirty="0" err="1" smtClean="0">
                          <a:solidFill>
                            <a:schemeClr val="accent3"/>
                          </a:solidFill>
                          <a:effectLst/>
                          <a:latin typeface="+mn-lt"/>
                          <a:ea typeface="+mn-ea"/>
                          <a:cs typeface="+mn-cs"/>
                        </a:rPr>
                        <a:t>TensorFlow</a:t>
                      </a:r>
                      <a:r>
                        <a:rPr lang="en-US" altLang="zh-CN" sz="1400" b="0" i="0" kern="1200" dirty="0" smtClean="0">
                          <a:solidFill>
                            <a:schemeClr val="accent3"/>
                          </a:solidFill>
                          <a:effectLst/>
                          <a:latin typeface="+mn-lt"/>
                          <a:ea typeface="+mn-ea"/>
                          <a:cs typeface="+mn-cs"/>
                        </a:rPr>
                        <a:t> models; most CNN related layers</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en-US" altLang="zh-CN" sz="1400" b="0" i="0" kern="1200" dirty="0" smtClean="0">
                          <a:solidFill>
                            <a:schemeClr val="accent5"/>
                          </a:solidFill>
                          <a:effectLst/>
                          <a:latin typeface="+mn-lt"/>
                          <a:ea typeface="+mn-ea"/>
                          <a:cs typeface="+mn-cs"/>
                        </a:rPr>
                        <a:t>Software architecture document</a:t>
                      </a:r>
                      <a:endParaRPr lang="en-US" sz="14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RTL support for fine grained configuration control</a:t>
                      </a:r>
                      <a:endParaRPr lang="zh-CN" altLang="en-US" sz="14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3"/>
                          </a:solidFill>
                          <a:effectLst/>
                          <a:latin typeface="+mn-lt"/>
                          <a:ea typeface="+mn-ea"/>
                          <a:cs typeface="+mn-cs"/>
                        </a:rPr>
                        <a:t>Software sanity tests</a:t>
                      </a:r>
                      <a:endParaRPr lang="zh-CN" altLang="en-US" sz="1400" dirty="0">
                        <a:solidFill>
                          <a:schemeClr val="accent3"/>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UVM </a:t>
                      </a:r>
                      <a:r>
                        <a:rPr lang="en-US" altLang="zh-CN" sz="1400" b="0" i="0" kern="1200" dirty="0" err="1" smtClean="0">
                          <a:solidFill>
                            <a:schemeClr val="accent5"/>
                          </a:solidFill>
                          <a:effectLst/>
                          <a:latin typeface="+mn-lt"/>
                          <a:ea typeface="+mn-ea"/>
                          <a:cs typeface="+mn-cs"/>
                        </a:rPr>
                        <a:t>testbench</a:t>
                      </a:r>
                      <a:r>
                        <a:rPr lang="en-US" altLang="zh-CN" sz="1400" b="0" i="0" kern="1200" dirty="0" smtClean="0">
                          <a:solidFill>
                            <a:schemeClr val="accent5"/>
                          </a:solidFill>
                          <a:effectLst/>
                          <a:latin typeface="+mn-lt"/>
                          <a:ea typeface="+mn-ea"/>
                          <a:cs typeface="+mn-cs"/>
                        </a:rPr>
                        <a:t> validation of custom configurations</a:t>
                      </a:r>
                      <a:endParaRPr lang="zh-CN" altLang="en-US" sz="14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FPGA support for accelerating software development</a:t>
                      </a:r>
                      <a:endParaRPr lang="zh-CN" altLang="en-US" sz="11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zh-CN" alt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Customizable compiler</a:t>
                      </a:r>
                      <a:endParaRPr lang="zh-CN" altLang="en-US" sz="11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zh-CN" alt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smtClean="0">
                          <a:solidFill>
                            <a:schemeClr val="accent5"/>
                          </a:solidFill>
                          <a:effectLst/>
                          <a:latin typeface="+mn-lt"/>
                          <a:ea typeface="+mn-ea"/>
                          <a:cs typeface="+mn-cs"/>
                        </a:rPr>
                        <a:t>NVDLA compliance test suite</a:t>
                      </a:r>
                      <a:endParaRPr lang="zh-CN" altLang="en-US" sz="11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endParaRPr lang="en-US" sz="1400" dirty="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endParaRPr lang="zh-CN" altLang="en-US" sz="1400">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ltLang="zh-CN" sz="1400" b="0" i="0" kern="1200" dirty="0" err="1" smtClean="0">
                          <a:solidFill>
                            <a:schemeClr val="accent5"/>
                          </a:solidFill>
                          <a:effectLst/>
                          <a:latin typeface="+mn-lt"/>
                          <a:ea typeface="+mn-ea"/>
                          <a:cs typeface="+mn-cs"/>
                        </a:rPr>
                        <a:t>TensorRT</a:t>
                      </a:r>
                      <a:r>
                        <a:rPr lang="en-US" altLang="zh-CN" sz="1400" b="0" i="0" kern="1200" dirty="0" smtClean="0">
                          <a:solidFill>
                            <a:schemeClr val="accent5"/>
                          </a:solidFill>
                          <a:effectLst/>
                          <a:latin typeface="+mn-lt"/>
                          <a:ea typeface="+mn-ea"/>
                          <a:cs typeface="+mn-cs"/>
                        </a:rPr>
                        <a:t> and all supported frameworks</a:t>
                      </a:r>
                      <a:endParaRPr lang="zh-CN" altLang="en-US" sz="1100" dirty="0">
                        <a:solidFill>
                          <a:schemeClr val="accent5"/>
                        </a:solidFill>
                        <a:effectLst/>
                      </a:endParaRP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57200" y="27082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333333"/>
                </a:solidFill>
                <a:effectLst/>
                <a:latin typeface="Arial" pitchFamily="34" charset="0"/>
                <a:ea typeface="DINPro-Regular"/>
                <a:cs typeface="宋体" pitchFamily="2" charset="-122"/>
              </a:rPr>
              <a:t/>
            </a:r>
            <a:br>
              <a:rPr kumimoji="0" lang="zh-CN" altLang="zh-CN" sz="1000" b="0" i="0" u="none" strike="noStrike" cap="none" normalizeH="0" baseline="0" smtClean="0">
                <a:ln>
                  <a:noFill/>
                </a:ln>
                <a:solidFill>
                  <a:srgbClr val="333333"/>
                </a:solidFill>
                <a:effectLst/>
                <a:latin typeface="Arial" pitchFamily="34" charset="0"/>
                <a:ea typeface="DINPro-Regular"/>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TextBox 5"/>
          <p:cNvSpPr txBox="1"/>
          <p:nvPr/>
        </p:nvSpPr>
        <p:spPr>
          <a:xfrm>
            <a:off x="819859" y="6400800"/>
            <a:ext cx="995785" cy="369332"/>
          </a:xfrm>
          <a:prstGeom prst="rect">
            <a:avLst/>
          </a:prstGeom>
          <a:noFill/>
        </p:spPr>
        <p:txBody>
          <a:bodyPr wrap="none" rtlCol="0">
            <a:spAutoFit/>
          </a:bodyPr>
          <a:lstStyle/>
          <a:p>
            <a:r>
              <a:rPr lang="en-US" altLang="zh-CN" b="1" dirty="0" smtClean="0">
                <a:solidFill>
                  <a:schemeClr val="accent2"/>
                </a:solidFill>
              </a:rPr>
              <a:t>2017-Q3</a:t>
            </a:r>
            <a:endParaRPr lang="zh-CN" altLang="en-US" b="1" dirty="0">
              <a:solidFill>
                <a:schemeClr val="accent2"/>
              </a:solidFill>
            </a:endParaRPr>
          </a:p>
        </p:txBody>
      </p:sp>
      <p:sp>
        <p:nvSpPr>
          <p:cNvPr id="7" name="TextBox 6"/>
          <p:cNvSpPr txBox="1"/>
          <p:nvPr/>
        </p:nvSpPr>
        <p:spPr>
          <a:xfrm>
            <a:off x="1975233" y="6400800"/>
            <a:ext cx="995785" cy="369332"/>
          </a:xfrm>
          <a:prstGeom prst="rect">
            <a:avLst/>
          </a:prstGeom>
          <a:noFill/>
        </p:spPr>
        <p:txBody>
          <a:bodyPr wrap="none" rtlCol="0">
            <a:spAutoFit/>
          </a:bodyPr>
          <a:lstStyle/>
          <a:p>
            <a:r>
              <a:rPr lang="en-US" altLang="zh-CN" b="1" dirty="0" smtClean="0">
                <a:solidFill>
                  <a:schemeClr val="accent3"/>
                </a:solidFill>
              </a:rPr>
              <a:t>2017-Q4</a:t>
            </a:r>
            <a:endParaRPr lang="zh-CN" altLang="en-US" b="1" dirty="0">
              <a:solidFill>
                <a:schemeClr val="accent3"/>
              </a:solidFill>
            </a:endParaRPr>
          </a:p>
        </p:txBody>
      </p:sp>
      <p:sp>
        <p:nvSpPr>
          <p:cNvPr id="8" name="TextBox 7"/>
          <p:cNvSpPr txBox="1"/>
          <p:nvPr/>
        </p:nvSpPr>
        <p:spPr>
          <a:xfrm>
            <a:off x="3123418" y="6400800"/>
            <a:ext cx="984565" cy="369332"/>
          </a:xfrm>
          <a:prstGeom prst="rect">
            <a:avLst/>
          </a:prstGeom>
          <a:noFill/>
        </p:spPr>
        <p:txBody>
          <a:bodyPr wrap="none" rtlCol="0">
            <a:spAutoFit/>
          </a:bodyPr>
          <a:lstStyle/>
          <a:p>
            <a:r>
              <a:rPr lang="en-US" altLang="zh-CN" b="1" dirty="0" smtClean="0">
                <a:solidFill>
                  <a:schemeClr val="accent5"/>
                </a:solidFill>
              </a:rPr>
              <a:t>2018-H1</a:t>
            </a:r>
            <a:endParaRPr lang="zh-CN" altLang="en-US" b="1" dirty="0">
              <a:solidFill>
                <a:schemeClr val="accent5"/>
              </a:solidFill>
            </a:endParaRPr>
          </a:p>
        </p:txBody>
      </p:sp>
    </p:spTree>
    <p:extLst>
      <p:ext uri="{BB962C8B-B14F-4D97-AF65-F5344CB8AC3E}">
        <p14:creationId xmlns:p14="http://schemas.microsoft.com/office/powerpoint/2010/main" val="1138079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769" y="1524000"/>
            <a:ext cx="5699403"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zh-CN" altLang="en-US" dirty="0" smtClean="0"/>
              <a:t>典型</a:t>
            </a:r>
            <a:r>
              <a:rPr lang="en-US" altLang="zh-CN" dirty="0" smtClean="0"/>
              <a:t>CNN</a:t>
            </a:r>
            <a:r>
              <a:rPr lang="zh-CN" altLang="en-US" dirty="0" smtClean="0"/>
              <a:t>网络（</a:t>
            </a:r>
            <a:r>
              <a:rPr lang="en-US" altLang="zh-CN" dirty="0" err="1" smtClean="0"/>
              <a:t>LeNET</a:t>
            </a:r>
            <a:r>
              <a:rPr lang="zh-CN" altLang="en-US" dirty="0" smtClean="0"/>
              <a:t>）</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3074" name="Picture 2" descr="https://adeshpande3.github.io/assets/Le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42" y="1905000"/>
            <a:ext cx="8749858" cy="2819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57" y="5181600"/>
            <a:ext cx="8468139"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9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349</Words>
  <Application>Microsoft Office PowerPoint</Application>
  <PresentationFormat>On-screen Show (4:3)</PresentationFormat>
  <Paragraphs>98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RISC-V &amp; NVDLA</vt:lpstr>
      <vt:lpstr>什么是RISC-V</vt:lpstr>
      <vt:lpstr>开源平台可以提供</vt:lpstr>
      <vt:lpstr>目前已有的一些项目</vt:lpstr>
      <vt:lpstr>RISC-V在学术界的影响</vt:lpstr>
      <vt:lpstr>RISC-V在工业界的影响</vt:lpstr>
      <vt:lpstr>什么是NVDLA</vt:lpstr>
      <vt:lpstr>NVDLA目前的开源程度</vt:lpstr>
      <vt:lpstr>典型CNN网络（LeNET）</vt:lpstr>
      <vt:lpstr>Training &amp; Inference</vt:lpstr>
      <vt:lpstr>Small &amp; Large</vt:lpstr>
      <vt:lpstr>NVDLA架构</vt:lpstr>
      <vt:lpstr>PowerPoint Presentation</vt:lpstr>
      <vt:lpstr>目标</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junning wu</dc:creator>
  <cp:lastModifiedBy>junning wu</cp:lastModifiedBy>
  <cp:revision>13</cp:revision>
  <dcterms:created xsi:type="dcterms:W3CDTF">2006-08-16T00:00:00Z</dcterms:created>
  <dcterms:modified xsi:type="dcterms:W3CDTF">2017-11-14T06:14:41Z</dcterms:modified>
</cp:coreProperties>
</file>