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4" r:id="rId4"/>
    <p:sldId id="275" r:id="rId5"/>
    <p:sldId id="280" r:id="rId6"/>
    <p:sldId id="276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B378B4-B9B4-4042-AEEC-DD5DECCFD8C9}">
          <p14:sldIdLst>
            <p14:sldId id="256"/>
            <p14:sldId id="257"/>
            <p14:sldId id="274"/>
            <p14:sldId id="275"/>
            <p14:sldId id="280"/>
            <p14:sldId id="276"/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 Liu" initials="SL" lastIdx="1" clrIdx="0"/>
  <p:cmAuthor id="2" name="Su Liu" initials="SL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/>
    <p:restoredTop sz="94631"/>
  </p:normalViewPr>
  <p:slideViewPr>
    <p:cSldViewPr snapToGrid="0" snapToObjects="1">
      <p:cViewPr varScale="1">
        <p:scale>
          <a:sx n="65" d="100"/>
          <a:sy n="65" d="100"/>
        </p:scale>
        <p:origin x="72" y="1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7C10-165D-AD47-8BEC-DCA0C9FF0EE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D7A01-000F-B54E-B37F-1E93E7D6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8" y="751490"/>
            <a:ext cx="10993549" cy="1937922"/>
          </a:xfrm>
        </p:spPr>
        <p:txBody>
          <a:bodyPr>
            <a:normAutofit/>
          </a:bodyPr>
          <a:lstStyle/>
          <a:p>
            <a:r>
              <a:rPr lang="en-US" sz="5400" cap="none" dirty="0"/>
              <a:t>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266409"/>
            <a:ext cx="10993546" cy="2955097"/>
          </a:xfrm>
        </p:spPr>
        <p:txBody>
          <a:bodyPr>
            <a:normAutofit/>
          </a:bodyPr>
          <a:lstStyle/>
          <a:p>
            <a:pPr algn="r"/>
            <a:endParaRPr lang="en-US" sz="2000" cap="none" dirty="0">
              <a:solidFill>
                <a:schemeClr val="bg1"/>
              </a:solidFill>
            </a:endParaRPr>
          </a:p>
          <a:p>
            <a:pPr algn="r"/>
            <a:endParaRPr lang="en-US" sz="2000" cap="none" dirty="0">
              <a:solidFill>
                <a:schemeClr val="bg1"/>
              </a:solidFill>
            </a:endParaRPr>
          </a:p>
          <a:p>
            <a:pPr algn="r"/>
            <a:r>
              <a:rPr lang="en-US" sz="2800" cap="none">
                <a:solidFill>
                  <a:schemeClr val="bg1"/>
                </a:solidFill>
              </a:rPr>
              <a:t>Group </a:t>
            </a:r>
            <a:r>
              <a:rPr lang="en-US" altLang="zh-CN" sz="2800" cap="none">
                <a:solidFill>
                  <a:schemeClr val="bg1"/>
                </a:solidFill>
              </a:rPr>
              <a:t>14</a:t>
            </a:r>
            <a:r>
              <a:rPr lang="en-US" sz="2800" cap="none">
                <a:solidFill>
                  <a:schemeClr val="bg1"/>
                </a:solidFill>
              </a:rPr>
              <a:t>:</a:t>
            </a:r>
            <a:endParaRPr lang="en-US" sz="2800" cap="none" dirty="0">
              <a:solidFill>
                <a:schemeClr val="bg1"/>
              </a:solidFill>
            </a:endParaRPr>
          </a:p>
          <a:p>
            <a:pPr algn="r"/>
            <a:r>
              <a:rPr lang="en-US" sz="1800" cap="none" dirty="0">
                <a:solidFill>
                  <a:schemeClr val="bg1"/>
                </a:solidFill>
              </a:rPr>
              <a:t>Jingping Xu</a:t>
            </a:r>
          </a:p>
          <a:p>
            <a:pPr algn="r"/>
            <a:r>
              <a:rPr lang="en-US" sz="1800" cap="none" dirty="0">
                <a:solidFill>
                  <a:schemeClr val="bg1"/>
                </a:solidFill>
              </a:rPr>
              <a:t>Su Liu</a:t>
            </a:r>
          </a:p>
          <a:p>
            <a:pPr algn="r"/>
            <a:r>
              <a:rPr lang="en-US" sz="1800" cap="none" dirty="0" err="1">
                <a:solidFill>
                  <a:schemeClr val="bg1"/>
                </a:solidFill>
              </a:rPr>
              <a:t>Yangxi</a:t>
            </a:r>
            <a:r>
              <a:rPr lang="en-US" sz="1800" cap="none" dirty="0">
                <a:solidFill>
                  <a:schemeClr val="bg1"/>
                </a:solidFill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</a:rPr>
              <a:t>Leng</a:t>
            </a:r>
            <a:endParaRPr lang="en-US" sz="1800" cap="none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708400"/>
            <a:ext cx="4000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Contagion in Financial Networks </a:t>
            </a:r>
          </a:p>
          <a:p>
            <a:r>
              <a:rPr lang="en-US" sz="2400" b="1" dirty="0" err="1"/>
              <a:t>CoVaR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07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Contagion in financial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b="1" dirty="0"/>
              <a:t>Title: </a:t>
            </a:r>
            <a:r>
              <a:rPr lang="en-US" dirty="0"/>
              <a:t>BERT for Stock Market Sentiment Analysis</a:t>
            </a:r>
          </a:p>
          <a:p>
            <a:pPr fontAlgn="base"/>
            <a:r>
              <a:rPr lang="en-US" b="1" dirty="0"/>
              <a:t>Authors: </a:t>
            </a:r>
            <a:r>
              <a:rPr lang="en-US" altLang="zh-CN" dirty="0"/>
              <a:t>S</a:t>
            </a:r>
            <a:r>
              <a:rPr lang="pt-BR" dirty="0"/>
              <a:t>ousa M G, Sakiyama K, de Souza Rodrigues L</a:t>
            </a:r>
            <a:endParaRPr lang="en-US" dirty="0"/>
          </a:p>
          <a:p>
            <a:pPr fontAlgn="base"/>
            <a:r>
              <a:rPr lang="en-US" b="1" dirty="0"/>
              <a:t>Source: </a:t>
            </a:r>
            <a:r>
              <a:rPr lang="en-US" dirty="0"/>
              <a:t>2019 IEEE 31st International Conference on Tools with Artificial Intelligence (ICTAI)</a:t>
            </a:r>
          </a:p>
          <a:p>
            <a:pPr fontAlgn="base"/>
            <a:r>
              <a:rPr lang="en-US" b="1" dirty="0"/>
              <a:t>Publisher: </a:t>
            </a:r>
            <a:r>
              <a:rPr lang="en-US" dirty="0"/>
              <a:t>IEEE</a:t>
            </a:r>
          </a:p>
          <a:p>
            <a:pPr fontAlgn="base"/>
            <a:r>
              <a:rPr lang="en-US" b="1" dirty="0"/>
              <a:t>Year: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9099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Contagion in financial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D3B45"/>
                </a:solidFill>
                <a:latin typeface="Lato Extended"/>
              </a:rPr>
              <a:t>The main contribution of the paper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D3B45"/>
                </a:solidFill>
                <a:latin typeface="Lato Extended"/>
              </a:rPr>
              <a:t>Compared four popular NLP methods and found the most efficient and easy-to-use models to reduce </a:t>
            </a:r>
            <a:r>
              <a:rPr lang="en-US" altLang="zh-CN" sz="1800" dirty="0" err="1">
                <a:solidFill>
                  <a:srgbClr val="2D3B45"/>
                </a:solidFill>
                <a:latin typeface="Lato Extended"/>
              </a:rPr>
              <a:t>wordload</a:t>
            </a:r>
            <a:endParaRPr lang="en-US" altLang="zh-CN" sz="1800" dirty="0">
              <a:solidFill>
                <a:srgbClr val="2D3B45"/>
              </a:solidFill>
              <a:latin typeface="Lato Extended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D3B45"/>
                </a:solidFill>
                <a:latin typeface="Lato Extended"/>
              </a:rPr>
              <a:t>Discussed the accuracy of the target chosen( industry index or single stock)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D3B45"/>
                </a:solidFill>
                <a:latin typeface="Lato Extended"/>
              </a:rPr>
              <a:t>Main methods used in the paper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D3B45"/>
                </a:solidFill>
                <a:latin typeface="Lato Extended"/>
              </a:rPr>
              <a:t>BERT model, Support Vector Machines, Naive Bayes, and Convolutional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D3B45"/>
                </a:solidFill>
                <a:latin typeface="Lato Extended"/>
              </a:rPr>
              <a:t>How this paper could help you with your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D3B45"/>
                </a:solidFill>
                <a:latin typeface="Lato Extended"/>
              </a:rPr>
              <a:t>Introduced an advanced NLP model to improve the efficiency and accuracy of our analyze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D3B45"/>
                </a:solidFill>
                <a:latin typeface="Lato Extended"/>
              </a:rPr>
              <a:t>Shown the clear steps about how to build a BERT based model for </a:t>
            </a:r>
            <a:r>
              <a:rPr lang="en-US" altLang="zh-CN" sz="1800">
                <a:solidFill>
                  <a:srgbClr val="2D3B45"/>
                </a:solidFill>
                <a:latin typeface="Lato Extended"/>
              </a:rPr>
              <a:t>sentiment analysis</a:t>
            </a:r>
            <a:endParaRPr lang="en-US" sz="16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D3B45"/>
                </a:solidFill>
                <a:latin typeface="Lato Extended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469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Contagion in financial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distribution of shocks</a:t>
            </a:r>
          </a:p>
          <a:p>
            <a:r>
              <a:rPr lang="en-US" dirty="0"/>
              <a:t>Two parameters in the model</a:t>
            </a:r>
          </a:p>
          <a:p>
            <a:pPr lvl="1"/>
            <a:r>
              <a:rPr lang="en-US" dirty="0"/>
              <a:t>Degree of distribution</a:t>
            </a:r>
          </a:p>
          <a:p>
            <a:pPr lvl="1"/>
            <a:r>
              <a:rPr lang="en-US" dirty="0"/>
              <a:t>Centrality and Node depth</a:t>
            </a:r>
          </a:p>
          <a:p>
            <a:r>
              <a:rPr lang="en-US" dirty="0"/>
              <a:t>Interconnectivity is a channel of contagion or a way of diversifying risk.</a:t>
            </a:r>
          </a:p>
          <a:p>
            <a:r>
              <a:rPr lang="en-US" dirty="0"/>
              <a:t>Contributions for our project</a:t>
            </a:r>
          </a:p>
          <a:p>
            <a:pPr lvl="1"/>
            <a:r>
              <a:rPr lang="en-US" dirty="0"/>
              <a:t>Structure </a:t>
            </a:r>
          </a:p>
          <a:p>
            <a:pPr lvl="1"/>
            <a:r>
              <a:rPr lang="en-US" dirty="0"/>
              <a:t>Idea of systemic risk model</a:t>
            </a:r>
          </a:p>
        </p:txBody>
      </p:sp>
    </p:spTree>
    <p:extLst>
      <p:ext uri="{BB962C8B-B14F-4D97-AF65-F5344CB8AC3E}">
        <p14:creationId xmlns:p14="http://schemas.microsoft.com/office/powerpoint/2010/main" val="48157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err="1"/>
              <a:t>CoVaR</a:t>
            </a:r>
            <a:endParaRPr lang="en-US" sz="5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dirty="0" err="1"/>
              <a:t>CoVaR</a:t>
            </a:r>
            <a:endParaRPr lang="en-US" dirty="0"/>
          </a:p>
          <a:p>
            <a:pPr fontAlgn="base"/>
            <a:r>
              <a:rPr lang="en-US" b="1" dirty="0"/>
              <a:t>Authors:</a:t>
            </a:r>
            <a:r>
              <a:rPr lang="en-US" dirty="0"/>
              <a:t> Tobias </a:t>
            </a:r>
            <a:r>
              <a:rPr lang="en-US" dirty="0" err="1"/>
              <a:t>Adrain</a:t>
            </a:r>
            <a:r>
              <a:rPr lang="en-US" dirty="0"/>
              <a:t>, Markus K. </a:t>
            </a:r>
            <a:r>
              <a:rPr lang="en-US" dirty="0" err="1"/>
              <a:t>Brunnermeier</a:t>
            </a:r>
            <a:endParaRPr lang="en-US" dirty="0"/>
          </a:p>
          <a:p>
            <a:pPr fontAlgn="base"/>
            <a:r>
              <a:rPr lang="en-US" b="1" dirty="0"/>
              <a:t>Source:</a:t>
            </a:r>
            <a:r>
              <a:rPr lang="en-US" dirty="0"/>
              <a:t> Federal Reserve Bank of New York Staff Reports, No. 348</a:t>
            </a:r>
          </a:p>
          <a:p>
            <a:pPr fontAlgn="base"/>
            <a:r>
              <a:rPr lang="en-US" b="1" dirty="0"/>
              <a:t>Year: </a:t>
            </a:r>
            <a:r>
              <a:rPr lang="en-US" dirty="0"/>
              <a:t>September 2008; Revised August 2009</a:t>
            </a:r>
          </a:p>
        </p:txBody>
      </p:sp>
    </p:spTree>
    <p:extLst>
      <p:ext uri="{BB962C8B-B14F-4D97-AF65-F5344CB8AC3E}">
        <p14:creationId xmlns:p14="http://schemas.microsoft.com/office/powerpoint/2010/main" val="127857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err="1"/>
              <a:t>CoVaR</a:t>
            </a:r>
            <a:endParaRPr lang="en-US" sz="5400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Proposed a quantitative measure for systemic risk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𝐶𝑜𝑉𝑎𝑅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𝐶𝑜𝑉𝑎𝑅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Outlined the estimation method via quantile regressions to get time-varying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𝐶𝑜𝑉𝑎𝑅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𝐶𝑜𝑉𝑎𝑅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Forecast future systemic risk contributions, and suggest how systemic risk capital should be imposed.</a:t>
                </a:r>
              </a:p>
              <a:p>
                <a:r>
                  <a:rPr lang="en-US" dirty="0"/>
                  <a:t>On the basis of this paper, we can study further on </a:t>
                </a:r>
                <a:r>
                  <a:rPr lang="en-US" dirty="0" err="1"/>
                  <a:t>CoVaR</a:t>
                </a:r>
                <a:r>
                  <a:rPr lang="en-US" dirty="0"/>
                  <a:t> to measure systemic risk.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09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891" y="3301470"/>
            <a:ext cx="555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Q&amp;A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3526971"/>
            <a:ext cx="2297061" cy="24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41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2461</TotalTime>
  <Words>311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Lato Extended</vt:lpstr>
      <vt:lpstr>Arial</vt:lpstr>
      <vt:lpstr>Calibri</vt:lpstr>
      <vt:lpstr>Cambria Math</vt:lpstr>
      <vt:lpstr>Gill Sans MT</vt:lpstr>
      <vt:lpstr>Wingdings 2</vt:lpstr>
      <vt:lpstr>Dividend</vt:lpstr>
      <vt:lpstr>Literature Review</vt:lpstr>
      <vt:lpstr>Overview</vt:lpstr>
      <vt:lpstr>Contagion in financial networks </vt:lpstr>
      <vt:lpstr>Contagion in financial networks </vt:lpstr>
      <vt:lpstr>Contagion in financial networks </vt:lpstr>
      <vt:lpstr>CoVaR</vt:lpstr>
      <vt:lpstr>CoVaR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Genetic Programming and Neural-evolution of fixed topology in generating trading decisions</dc:title>
  <dc:creator>Microsoft Office User</dc:creator>
  <cp:lastModifiedBy>卢 俊宇</cp:lastModifiedBy>
  <cp:revision>96</cp:revision>
  <dcterms:created xsi:type="dcterms:W3CDTF">2016-12-14T18:59:08Z</dcterms:created>
  <dcterms:modified xsi:type="dcterms:W3CDTF">2022-09-18T21:06:33Z</dcterms:modified>
</cp:coreProperties>
</file>