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7"/>
  </p:handoutMasterIdLst>
  <p:sldIdLst>
    <p:sldId id="256" r:id="rId3"/>
    <p:sldId id="274" r:id="rId5"/>
    <p:sldId id="279" r:id="rId6"/>
    <p:sldId id="264" r:id="rId7"/>
    <p:sldId id="271" r:id="rId8"/>
    <p:sldId id="272" r:id="rId9"/>
    <p:sldId id="273" r:id="rId10"/>
    <p:sldId id="275" r:id="rId11"/>
    <p:sldId id="262" r:id="rId12"/>
    <p:sldId id="260" r:id="rId13"/>
    <p:sldId id="303" r:id="rId14"/>
    <p:sldId id="310" r:id="rId15"/>
    <p:sldId id="306" r:id="rId16"/>
    <p:sldId id="312" r:id="rId17"/>
    <p:sldId id="305" r:id="rId18"/>
    <p:sldId id="297" r:id="rId19"/>
    <p:sldId id="308" r:id="rId20"/>
    <p:sldId id="335" r:id="rId21"/>
    <p:sldId id="309" r:id="rId22"/>
    <p:sldId id="311" r:id="rId23"/>
    <p:sldId id="267" r:id="rId24"/>
    <p:sldId id="298"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30" r:id="rId42"/>
    <p:sldId id="331" r:id="rId43"/>
    <p:sldId id="332" r:id="rId44"/>
    <p:sldId id="333" r:id="rId45"/>
    <p:sldId id="334" r:id="rId4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p:restoredTop sz="92076"/>
  </p:normalViewPr>
  <p:slideViewPr>
    <p:cSldViewPr showGuides="1">
      <p:cViewPr varScale="1">
        <p:scale>
          <a:sx n="61" d="100"/>
          <a:sy n="61" d="100"/>
        </p:scale>
        <p:origin x="-1930" y="-77"/>
      </p:cViewPr>
      <p:guideLst>
        <p:guide orient="horz" pos="2160"/>
        <p:guide pos="2880"/>
      </p:guideLst>
    </p:cSldViewPr>
  </p:slideViewPr>
  <p:outlineViewPr>
    <p:cViewPr>
      <p:scale>
        <a:sx n="33" d="100"/>
        <a:sy n="33" d="100"/>
      </p:scale>
      <p:origin x="0" y="9102"/>
    </p:cViewPr>
  </p:outlineViewPr>
  <p:notesTextViewPr>
    <p:cViewPr>
      <p:scale>
        <a:sx n="100" d="100"/>
        <a:sy n="100" d="100"/>
      </p:scale>
      <p:origin x="0" y="0"/>
    </p:cViewPr>
  </p:notesTextViewPr>
  <p:sorterViewPr showFormatting="0">
    <p:cViewPr>
      <p:scale>
        <a:sx n="66" d="100"/>
        <a:sy n="66" d="100"/>
      </p:scale>
      <p:origin x="0" y="94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F88EEE7-05F0-452C-8A82-38A5E664C585}"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745B64F-88AE-469F-9BE0-D80D5F560C86}"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l.cam.ac.uk/"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Image Placeholder 1"/>
          <p:cNvSpPr>
            <a:spLocks noGrp="1" noRot="1" noChangeAspect="1" noTextEdit="1"/>
          </p:cNvSpPr>
          <p:nvPr>
            <p:ph type="sldImg"/>
          </p:nvPr>
        </p:nvSpPr>
        <p:spPr>
          <a:ln>
            <a:solidFill>
              <a:srgbClr val="000000">
                <a:alpha val="100000"/>
              </a:srgbClr>
            </a:solidFill>
            <a:miter lim="800000"/>
          </a:ln>
        </p:spPr>
      </p:sp>
      <p:sp>
        <p:nvSpPr>
          <p:cNvPr id="53251" name="Notes Placeholder 2"/>
          <p:cNvSpPr>
            <a:spLocks noGrp="1"/>
          </p:cNvSpPr>
          <p:nvPr>
            <p:ph type="body" idx="1"/>
          </p:nvPr>
        </p:nvSpPr>
        <p:spPr>
          <a:noFill/>
          <a:ln>
            <a:noFill/>
          </a:ln>
        </p:spPr>
        <p:txBody>
          <a:bodyPr wrap="square" lIns="91440" tIns="45720" rIns="91440" bIns="45720" anchor="t"/>
          <a:p>
            <a:pPr lvl="0" eaLnBrk="1" hangingPunct="1">
              <a:spcBef>
                <a:spcPct val="0"/>
              </a:spcBef>
            </a:pPr>
            <a:r>
              <a:rPr dirty="0"/>
              <a:t>Lecture by Rasha Tarawneh, Omamah Thunibat and Dr. Ahmad B. A. Hassanat</a:t>
            </a:r>
            <a:endParaRPr dirty="0"/>
          </a:p>
        </p:txBody>
      </p:sp>
      <p:sp>
        <p:nvSpPr>
          <p:cNvPr id="53252"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Image Placeholder 1"/>
          <p:cNvSpPr>
            <a:spLocks noGrp="1" noRot="1" noChangeAspect="1" noTextEdit="1"/>
          </p:cNvSpPr>
          <p:nvPr>
            <p:ph type="sldImg"/>
          </p:nvPr>
        </p:nvSpPr>
        <p:spPr>
          <a:ln>
            <a:solidFill>
              <a:srgbClr val="000000">
                <a:alpha val="100000"/>
              </a:srgbClr>
            </a:solidFill>
            <a:miter lim="800000"/>
          </a:ln>
        </p:spPr>
      </p:sp>
      <p:sp>
        <p:nvSpPr>
          <p:cNvPr id="62467"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62468"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Image Placeholder 1"/>
          <p:cNvSpPr>
            <a:spLocks noGrp="1" noRot="1" noChangeAspect="1" noTextEdit="1"/>
          </p:cNvSpPr>
          <p:nvPr>
            <p:ph type="sldImg"/>
          </p:nvPr>
        </p:nvSpPr>
        <p:spPr>
          <a:ln>
            <a:solidFill>
              <a:srgbClr val="000000">
                <a:alpha val="100000"/>
              </a:srgbClr>
            </a:solidFill>
            <a:miter lim="800000"/>
          </a:ln>
        </p:spPr>
      </p:sp>
      <p:sp>
        <p:nvSpPr>
          <p:cNvPr id="54275"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54276"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Image Placeholder 1"/>
          <p:cNvSpPr>
            <a:spLocks noGrp="1" noRot="1" noChangeAspect="1" noTextEdit="1"/>
          </p:cNvSpPr>
          <p:nvPr>
            <p:ph type="sldImg"/>
          </p:nvPr>
        </p:nvSpPr>
        <p:spPr>
          <a:ln>
            <a:solidFill>
              <a:srgbClr val="000000">
                <a:alpha val="100000"/>
              </a:srgbClr>
            </a:solidFill>
            <a:miter lim="800000"/>
          </a:ln>
        </p:spPr>
      </p:sp>
      <p:sp>
        <p:nvSpPr>
          <p:cNvPr id="55299"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55300"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Image Placeholder 1"/>
          <p:cNvSpPr>
            <a:spLocks noGrp="1" noRot="1" noChangeAspect="1" noTextEdit="1"/>
          </p:cNvSpPr>
          <p:nvPr>
            <p:ph type="sldImg"/>
          </p:nvPr>
        </p:nvSpPr>
        <p:spPr>
          <a:ln>
            <a:solidFill>
              <a:srgbClr val="000000">
                <a:alpha val="100000"/>
              </a:srgbClr>
            </a:solidFill>
            <a:miter lim="800000"/>
          </a:ln>
        </p:spPr>
      </p:sp>
      <p:sp>
        <p:nvSpPr>
          <p:cNvPr id="56323"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56324"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57348"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Image Placeholder 1"/>
          <p:cNvSpPr>
            <a:spLocks noGrp="1" noRot="1" noChangeAspect="1" noTextEdit="1"/>
          </p:cNvSpPr>
          <p:nvPr>
            <p:ph type="sldImg"/>
          </p:nvPr>
        </p:nvSpPr>
        <p:spPr>
          <a:ln>
            <a:solidFill>
              <a:srgbClr val="000000">
                <a:alpha val="100000"/>
              </a:srgbClr>
            </a:solidFill>
            <a:miter lim="800000"/>
          </a:ln>
        </p:spPr>
      </p:sp>
      <p:sp>
        <p:nvSpPr>
          <p:cNvPr id="58371"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58372"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عنصر نائب لصورة الشريحة 1"/>
          <p:cNvSpPr>
            <a:spLocks noGrp="1" noRot="1" noChangeAspect="1" noTextEdit="1"/>
          </p:cNvSpPr>
          <p:nvPr>
            <p:ph type="sldImg"/>
          </p:nvPr>
        </p:nvSpPr>
        <p:spPr>
          <a:ln>
            <a:solidFill>
              <a:srgbClr val="000000">
                <a:alpha val="100000"/>
              </a:srgbClr>
            </a:solidFill>
            <a:miter lim="800000"/>
          </a:ln>
        </p:spPr>
      </p:sp>
      <p:sp>
        <p:nvSpPr>
          <p:cNvPr id="59395" name="عنصر نائب للملاحظات 2"/>
          <p:cNvSpPr>
            <a:spLocks noGrp="1"/>
          </p:cNvSpPr>
          <p:nvPr>
            <p:ph type="body" idx="1"/>
          </p:nvPr>
        </p:nvSpPr>
        <p:spPr>
          <a:noFill/>
          <a:ln>
            <a:noFill/>
          </a:ln>
        </p:spPr>
        <p:txBody>
          <a:bodyPr wrap="square" lIns="91440" tIns="45720" rIns="91440" bIns="45720" anchor="t"/>
          <a:p>
            <a:pPr lvl="0" eaLnBrk="1" hangingPunct="1">
              <a:spcBef>
                <a:spcPct val="0"/>
              </a:spcBef>
            </a:pPr>
            <a:endParaRPr lang="ar-JO" altLang="x-none" dirty="0">
              <a:ea typeface="Arial" panose="020B0604020202020204" pitchFamily="34" charset="0"/>
            </a:endParaRPr>
          </a:p>
        </p:txBody>
      </p:sp>
      <p:sp>
        <p:nvSpPr>
          <p:cNvPr id="59396" name="عنصر نائب لرقم الشريحة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Image Placeholder 1"/>
          <p:cNvSpPr>
            <a:spLocks noGrp="1" noRot="1" noChangeAspect="1" noTextEdit="1"/>
          </p:cNvSpPr>
          <p:nvPr>
            <p:ph type="sldImg"/>
          </p:nvPr>
        </p:nvSpPr>
        <p:spPr>
          <a:ln>
            <a:solidFill>
              <a:srgbClr val="000000">
                <a:alpha val="100000"/>
              </a:srgbClr>
            </a:solidFill>
            <a:miter lim="800000"/>
          </a:ln>
        </p:spPr>
      </p:sp>
      <p:sp>
        <p:nvSpPr>
          <p:cNvPr id="60419" name="Notes Placeholder 2"/>
          <p:cNvSpPr>
            <a:spLocks noGrp="1"/>
          </p:cNvSpPr>
          <p:nvPr>
            <p:ph type="body" idx="1"/>
          </p:nvPr>
        </p:nvSpPr>
        <p:spPr>
          <a:noFill/>
          <a:ln>
            <a:noFill/>
          </a:ln>
        </p:spPr>
        <p:txBody>
          <a:bodyPr wrap="square" lIns="91440" tIns="45720" rIns="91440" bIns="45720" anchor="t"/>
          <a:p>
            <a:pPr lvl="0" eaLnBrk="1" hangingPunct="1">
              <a:spcBef>
                <a:spcPct val="0"/>
              </a:spcBef>
            </a:pPr>
            <a:endParaRPr dirty="0"/>
          </a:p>
        </p:txBody>
      </p:sp>
      <p:sp>
        <p:nvSpPr>
          <p:cNvPr id="60420"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Image Placeholder 1"/>
          <p:cNvSpPr>
            <a:spLocks noGrp="1" noRot="1" noChangeAspect="1" noTextEdit="1"/>
          </p:cNvSpPr>
          <p:nvPr>
            <p:ph type="sldImg"/>
          </p:nvPr>
        </p:nvSpPr>
        <p:spPr>
          <a:ln>
            <a:solidFill>
              <a:srgbClr val="000000">
                <a:alpha val="100000"/>
              </a:srgbClr>
            </a:solidFill>
            <a:miter lim="800000"/>
          </a:ln>
        </p:spPr>
      </p:sp>
      <p:sp>
        <p:nvSpPr>
          <p:cNvPr id="61443" name="Notes Placeholder 2"/>
          <p:cNvSpPr>
            <a:spLocks noGrp="1"/>
          </p:cNvSpPr>
          <p:nvPr>
            <p:ph type="body" idx="1"/>
          </p:nvPr>
        </p:nvSpPr>
        <p:spPr>
          <a:noFill/>
          <a:ln>
            <a:noFill/>
          </a:ln>
        </p:spPr>
        <p:txBody>
          <a:bodyPr wrap="square" lIns="91440" tIns="45720" rIns="91440" bIns="45720" anchor="t"/>
          <a:p>
            <a:pPr lvl="0" eaLnBrk="1" hangingPunct="1">
              <a:spcBef>
                <a:spcPct val="0"/>
              </a:spcBef>
            </a:pPr>
            <a:r>
              <a:rPr lang="en-IN" altLang="x-none" dirty="0">
                <a:hlinkClick r:id="rId3"/>
              </a:rPr>
              <a:t>http://www.cl.cam.ac.uk</a:t>
            </a:r>
            <a:endParaRPr dirty="0"/>
          </a:p>
        </p:txBody>
      </p:sp>
      <p:sp>
        <p:nvSpPr>
          <p:cNvPr id="61444"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2"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7740B98-B459-466F-BB1E-EA16C6FAF681}"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3"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4" name="Slide Number Placeholder 5"/>
          <p:cNvSpPr>
            <a:spLocks noGrp="1"/>
          </p:cNvSpPr>
          <p:nvPr>
            <p:ph type="sldNum" sz="quarter" idx="4"/>
          </p:nvPr>
        </p:nvSpPr>
        <p:spPr>
          <a:xfrm>
            <a:off x="8204200" y="6477000"/>
            <a:ext cx="733425" cy="274638"/>
          </a:xfrm>
          <a:prstGeom prst="rect">
            <a:avLst/>
          </a:prstGeom>
        </p:spPr>
        <p:txBody>
          <a:bodyPr vert="horz" bIns="0" rtlCol="0" anchor="b"/>
          <a:p>
            <a:pPr algn="r">
              <a:buNone/>
            </a:pPr>
            <a:fld id="{9A0DB2DC-4C9A-4742-B13C-FB6460FD3503}" type="slidenum">
              <a:rPr lang="en-US" dirty="0">
                <a:solidFill>
                  <a:srgbClr val="FFFFFF"/>
                </a:solidFill>
                <a:latin typeface="Corbel" panose="020B0503020204020204" pitchFamily="34" charset="0"/>
              </a:rPr>
            </a:fld>
            <a:endParaRPr lang="en-US" dirty="0">
              <a:solidFill>
                <a:srgbClr val="FFFFFF"/>
              </a:solidFill>
              <a:latin typeface="Corbel" panose="020B0503020204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3D752BD-CB81-4A1E-B01A-267D42822874}"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invGray">
          <a:xfrm>
            <a:off x="6599238" y="0"/>
            <a:ext cx="46038"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74640"/>
            <a:ext cx="19050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9EFEFC3-B648-4FFF-995A-4B94CEAAB7E9}"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3" name="Footer Placeholder 4"/>
          <p:cNvSpPr>
            <a:spLocks noGrp="1"/>
          </p:cNvSpPr>
          <p:nvPr>
            <p:ph type="ftr" sz="quarter" idx="3"/>
          </p:nvPr>
        </p:nvSpPr>
        <p:spPr>
          <a:xfrm>
            <a:off x="2640013" y="6376988"/>
            <a:ext cx="3836988" cy="365125"/>
          </a:xfrm>
          <a:prstGeom prst="rect">
            <a:avLst/>
          </a:prstGeom>
        </p:spPr>
        <p:txBody>
          <a:bodyPr vert="horz" lIns="45720"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4" name="Slide Number Placeholder 5"/>
          <p:cNvSpPr>
            <a:spLocks noGrp="1"/>
          </p:cNvSpPr>
          <p:nvPr>
            <p:ph type="sldNum" sz="quarter" idx="4"/>
          </p:nvPr>
        </p:nvSpPr>
        <p:spPr>
          <a:xfrm>
            <a:off x="8204200" y="6477000"/>
            <a:ext cx="733425" cy="274638"/>
          </a:xfrm>
          <a:prstGeom prst="rect">
            <a:avLst/>
          </a:prstGeom>
        </p:spPr>
        <p:txBody>
          <a:bodyPr vert="horz" bIns="0" rtlCol="0" anchor="b"/>
          <a:p>
            <a:pPr algn="r">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3D752BD-CB81-4A1E-B01A-267D42822874}"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0" y="2601913"/>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2"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F89E9D-3C93-454B-A5F9-1D49F039BDB4}"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3"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4" name="Slide Number Placeholder 5"/>
          <p:cNvSpPr>
            <a:spLocks noGrp="1"/>
          </p:cNvSpPr>
          <p:nvPr>
            <p:ph type="sldNum" sz="quarter" idx="4"/>
          </p:nvPr>
        </p:nvSpPr>
        <p:spPr>
          <a:xfrm>
            <a:off x="8204200" y="6477000"/>
            <a:ext cx="733425" cy="274638"/>
          </a:xfrm>
          <a:prstGeom prst="rect">
            <a:avLst/>
          </a:prstGeom>
        </p:spPr>
        <p:txBody>
          <a:bodyPr vert="horz" bIns="0" rtlCol="0" anchor="b"/>
          <a:p>
            <a:pPr algn="r">
              <a:buNone/>
            </a:pPr>
            <a:fld id="{9A0DB2DC-4C9A-4742-B13C-FB6460FD3503}" type="slidenum">
              <a:rPr lang="en-US" dirty="0">
                <a:solidFill>
                  <a:srgbClr val="FFFFFF"/>
                </a:solidFill>
                <a:latin typeface="Corbel" panose="020B0503020204020204" pitchFamily="34" charset="0"/>
              </a:rPr>
            </a:fld>
            <a:endParaRPr lang="en-US" dirty="0">
              <a:solidFill>
                <a:srgbClr val="FFFFFF"/>
              </a:solidFill>
              <a:latin typeface="Corbel" panose="020B0503020204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3D752BD-CB81-4A1E-B01A-267D42822874}"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3D752BD-CB81-4A1E-B01A-267D42822874}"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3D752BD-CB81-4A1E-B01A-267D42822874}"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9" name="Date Placeholder 1"/>
          <p:cNvSpPr>
            <a:spLocks noGrp="1"/>
          </p:cNvSpPr>
          <p:nvPr>
            <p:ph type="dt" sz="half" idx="2"/>
          </p:nvPr>
        </p:nvSpPr>
        <p:spPr>
          <a:xfrm>
            <a:off x="457200" y="6477000"/>
            <a:ext cx="2133600" cy="274638"/>
          </a:xfrm>
          <a:prstGeom prst="rect">
            <a:avLst/>
          </a:prstGeom>
        </p:spPr>
        <p:txBody>
          <a:bodyPr vert="horz" lIns="109728"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A8D387F-3663-4A99-B15F-3185F68D18B6}"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1" name="Footer Placeholder 2"/>
          <p:cNvSpPr>
            <a:spLocks noGrp="1"/>
          </p:cNvSpPr>
          <p:nvPr>
            <p:ph type="ftr" sz="quarter" idx="3"/>
          </p:nvPr>
        </p:nvSpPr>
        <p:spPr>
          <a:xfrm>
            <a:off x="2640013" y="6477000"/>
            <a:ext cx="5508625" cy="274638"/>
          </a:xfrm>
          <a:prstGeom prst="rect">
            <a:avLst/>
          </a:prstGeom>
        </p:spPr>
        <p:txBody>
          <a:bodyPr vert="horz" lIns="45720"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2" name="Slide Number Placeholder 3"/>
          <p:cNvSpPr>
            <a:spLocks noGrp="1"/>
          </p:cNvSpPr>
          <p:nvPr>
            <p:ph type="sldNum" sz="quarter" idx="4"/>
          </p:nvPr>
        </p:nvSpPr>
        <p:spPr>
          <a:xfrm>
            <a:off x="8204200" y="6477000"/>
            <a:ext cx="733425" cy="274638"/>
          </a:xfrm>
          <a:prstGeom prst="rect">
            <a:avLst/>
          </a:prstGeom>
        </p:spPr>
        <p:txBody>
          <a:bodyPr vert="horz" bIns="0" rtlCol="0" anchor="b"/>
          <a:p>
            <a:pPr algn="r">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invGray">
          <a:xfrm>
            <a:off x="2855913" y="0"/>
            <a:ext cx="46038"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2855913" y="0"/>
            <a:ext cx="46038"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2" name="Date Placeholder 4"/>
          <p:cNvSpPr>
            <a:spLocks noGrp="1"/>
          </p:cNvSpPr>
          <p:nvPr>
            <p:ph type="dt" sz="half" idx="12"/>
          </p:nvPr>
        </p:nvSpPr>
        <p:spPr>
          <a:xfrm>
            <a:off x="457200" y="6477000"/>
            <a:ext cx="2133600" cy="274638"/>
          </a:xfrm>
          <a:prstGeom prst="rect">
            <a:avLst/>
          </a:prstGeom>
        </p:spPr>
        <p:txBody>
          <a:bodyPr vert="horz" lIns="109728"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9860066-AC90-4DF2-ACF6-9A671A6C175D}"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3" name="Footer Placeholder 5"/>
          <p:cNvSpPr>
            <a:spLocks noGrp="1"/>
          </p:cNvSpPr>
          <p:nvPr>
            <p:ph type="ftr" sz="quarter" idx="3"/>
          </p:nvPr>
        </p:nvSpPr>
        <p:spPr>
          <a:xfrm>
            <a:off x="2640013" y="6477000"/>
            <a:ext cx="5508625" cy="274638"/>
          </a:xfrm>
          <a:prstGeom prst="rect">
            <a:avLst/>
          </a:prstGeom>
        </p:spPr>
        <p:txBody>
          <a:bodyPr vert="horz" lIns="45720"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4" name="Slide Number Placeholder 6"/>
          <p:cNvSpPr>
            <a:spLocks noGrp="1"/>
          </p:cNvSpPr>
          <p:nvPr>
            <p:ph type="sldNum" sz="quarter" idx="4"/>
          </p:nvPr>
        </p:nvSpPr>
        <p:spPr>
          <a:xfrm>
            <a:off x="8204200" y="6477000"/>
            <a:ext cx="733425" cy="274638"/>
          </a:xfrm>
          <a:prstGeom prst="rect">
            <a:avLst/>
          </a:prstGeom>
        </p:spPr>
        <p:txBody>
          <a:bodyPr vert="horz" bIns="0" rtlCol="0" anchor="b"/>
          <a:p>
            <a:pPr algn="r">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9" name="Rectangle 8"/>
          <p:cNvSpPr/>
          <p:nvPr/>
        </p:nvSpPr>
        <p:spPr>
          <a:xfrm>
            <a:off x="2855913" y="0"/>
            <a:ext cx="4603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2855913" y="0"/>
            <a:ext cx="4603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0"/>
              </a:spcBef>
              <a:spcAft>
                <a:spcPct val="0"/>
              </a:spcAft>
              <a:buClr>
                <a:schemeClr val="accent1"/>
              </a:buClr>
              <a:buSzPct val="80000"/>
              <a:buFont typeface="Wingdings 2"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2" name="Date Placeholder 4"/>
          <p:cNvSpPr>
            <a:spLocks noGrp="1"/>
          </p:cNvSpPr>
          <p:nvPr>
            <p:ph type="dt" sz="half" idx="12"/>
          </p:nvPr>
        </p:nvSpPr>
        <p:spPr>
          <a:xfrm>
            <a:off x="165100" y="1169988"/>
            <a:ext cx="2522538" cy="201613"/>
          </a:xfrm>
          <a:prstGeom prst="rect">
            <a:avLst/>
          </a:prstGeom>
        </p:spPr>
        <p:txBody>
          <a:bodyPr vert="horz" lIns="109728" rIns="45720" bIns="0" rtlCol="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C287A3C-F38B-4F33-BB36-005B19B558D7}"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13" name="Footer Placeholder 5"/>
          <p:cNvSpPr>
            <a:spLocks noGrp="1"/>
          </p:cNvSpPr>
          <p:nvPr>
            <p:ph type="ftr" sz="quarter" idx="3"/>
          </p:nvPr>
        </p:nvSpPr>
        <p:spPr>
          <a:xfrm>
            <a:off x="3035300" y="1169988"/>
            <a:ext cx="5194300" cy="2016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bg1">
                  <a:shade val="50000"/>
                </a:schemeClr>
              </a:solidFill>
              <a:effectLst/>
              <a:uLnTx/>
              <a:uFillTx/>
              <a:latin typeface="+mn-lt"/>
              <a:ea typeface="+mn-ea"/>
              <a:cs typeface="+mn-cs"/>
            </a:endParaRPr>
          </a:p>
        </p:txBody>
      </p:sp>
      <p:sp>
        <p:nvSpPr>
          <p:cNvPr id="14" name="Slide Number Placeholder 6"/>
          <p:cNvSpPr>
            <a:spLocks noGrp="1"/>
          </p:cNvSpPr>
          <p:nvPr>
            <p:ph type="sldNum" sz="quarter" idx="4"/>
          </p:nvPr>
        </p:nvSpPr>
        <p:spPr>
          <a:xfrm>
            <a:off x="8339138" y="1169988"/>
            <a:ext cx="733425" cy="201613"/>
          </a:xfrm>
          <a:prstGeom prst="rect">
            <a:avLst/>
          </a:prstGeom>
        </p:spPr>
        <p:txBody>
          <a:bodyPr vert="horz" bIns="0" rtlCol="0" anchor="b"/>
          <a:p>
            <a:pPr algn="r">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1029" name="Text Placeholder 2"/>
          <p:cNvSpPr>
            <a:spLocks noGrp="1"/>
          </p:cNvSpPr>
          <p:nvPr>
            <p:ph type="body" idx="1"/>
          </p:nvPr>
        </p:nvSpPr>
        <p:spPr>
          <a:xfrm>
            <a:off x="457200" y="1774825"/>
            <a:ext cx="8229600" cy="4625975"/>
          </a:xfrm>
          <a:prstGeom prst="rect">
            <a:avLst/>
          </a:prstGeom>
          <a:noFill/>
          <a:ln w="9525">
            <a:noFill/>
          </a:ln>
        </p:spPr>
        <p:txBody>
          <a:bodyPr lIns="54864" tIns="91440"/>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3D752BD-CB81-4A1E-B01A-267D42822874}" type="datetimeFigureOut">
              <a:rPr kumimoji="0" lang="en-US" sz="1200" b="0" i="0" u="none" strike="noStrike" kern="1200" cap="none" spc="0" normalizeH="0" baseline="0" noProof="0">
                <a:ln>
                  <a:noFill/>
                </a:ln>
                <a:solidFill>
                  <a:schemeClr val="tx1">
                    <a:tint val="9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9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a:defRPr sz="1200">
                <a:solidFill>
                  <a:srgbClr val="3F3F3F"/>
                </a:solidFill>
                <a:latin typeface="Corbel" panose="020B050302020402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anose="020B0503020204020204" pitchFamily="34" charset="0"/>
        </a:defRPr>
      </a:lvl2pPr>
      <a:lvl3pPr algn="l" rtl="0" fontAlgn="base">
        <a:spcBef>
          <a:spcPct val="0"/>
        </a:spcBef>
        <a:spcAft>
          <a:spcPct val="0"/>
        </a:spcAft>
        <a:defRPr sz="4500" b="1">
          <a:solidFill>
            <a:srgbClr val="FFC800"/>
          </a:solidFill>
          <a:latin typeface="Corbel" panose="020B0503020204020204" pitchFamily="34" charset="0"/>
        </a:defRPr>
      </a:lvl3pPr>
      <a:lvl4pPr algn="l" rtl="0" fontAlgn="base">
        <a:spcBef>
          <a:spcPct val="0"/>
        </a:spcBef>
        <a:spcAft>
          <a:spcPct val="0"/>
        </a:spcAft>
        <a:defRPr sz="4500" b="1">
          <a:solidFill>
            <a:srgbClr val="FFC800"/>
          </a:solidFill>
          <a:latin typeface="Corbel" panose="020B0503020204020204" pitchFamily="34" charset="0"/>
        </a:defRPr>
      </a:lvl4pPr>
      <a:lvl5pPr algn="l" rtl="0" fontAlgn="base">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fontAlgn="base">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fontAlgn="base">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www.cl.cam.ac.uk/"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0" y="1066800"/>
            <a:ext cx="9144000" cy="990600"/>
          </a:xfrm>
          <a:noFill/>
          <a:ln>
            <a:noFill/>
          </a:ln>
          <a:effectLst/>
          <a:sp3d prstMaterial="plastic"/>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700" b="1" i="0" u="none" strike="noStrike" kern="1200" cap="none" spc="0" normalizeH="0" baseline="0" noProof="0" dirty="0">
                <a:ln>
                  <a:noFill/>
                </a:ln>
                <a:solidFill>
                  <a:schemeClr val="accent1">
                    <a:satMod val="150000"/>
                  </a:schemeClr>
                </a:solidFill>
                <a:effectLst/>
                <a:uLnTx/>
                <a:uFillTx/>
                <a:latin typeface="+mj-lt"/>
                <a:ea typeface="+mj-ea"/>
                <a:cs typeface="+mj-cs"/>
              </a:rPr>
              <a:t>IRIS</a:t>
            </a:r>
            <a:r>
              <a:rPr kumimoji="0" lang="ar-JO" sz="47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700" b="1" i="0" u="none" strike="noStrike" kern="1200" cap="none" spc="0" normalizeH="0" baseline="0" noProof="0" dirty="0">
                <a:ln>
                  <a:noFill/>
                </a:ln>
                <a:solidFill>
                  <a:schemeClr val="accent1">
                    <a:satMod val="150000"/>
                  </a:schemeClr>
                </a:solidFill>
                <a:effectLst/>
                <a:uLnTx/>
                <a:uFillTx/>
                <a:latin typeface="+mj-lt"/>
                <a:ea typeface="+mj-ea"/>
                <a:cs typeface="+mj-cs"/>
              </a:rPr>
              <a:t> RECOGNITION SYSTEM</a:t>
            </a:r>
            <a:endParaRPr kumimoji="0" lang="en-US" sz="47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pic>
        <p:nvPicPr>
          <p:cNvPr id="8195" name="Picture 6" descr="images (1).jpg"/>
          <p:cNvPicPr>
            <a:picLocks noChangeAspect="1"/>
          </p:cNvPicPr>
          <p:nvPr/>
        </p:nvPicPr>
        <p:blipFill>
          <a:blip r:embed="rId1"/>
          <a:stretch>
            <a:fillRect/>
          </a:stretch>
        </p:blipFill>
        <p:spPr>
          <a:xfrm>
            <a:off x="2057400" y="2362200"/>
            <a:ext cx="5486400" cy="2362200"/>
          </a:xfrm>
          <a:prstGeom prst="rect">
            <a:avLst/>
          </a:prstGeom>
          <a:noFill/>
          <a:ln w="9525">
            <a:noFill/>
          </a:ln>
        </p:spPr>
      </p:pic>
      <p:sp>
        <p:nvSpPr>
          <p:cNvPr id="8" name="TextBox 7"/>
          <p:cNvSpPr txBox="1"/>
          <p:nvPr/>
        </p:nvSpPr>
        <p:spPr>
          <a:xfrm>
            <a:off x="685800" y="6172200"/>
            <a:ext cx="8001000" cy="830263"/>
          </a:xfrm>
          <a:prstGeom prst="rect">
            <a:avLst/>
          </a:prstGeom>
          <a:noFill/>
        </p:spPr>
        <p:txBody>
          <a:bodyPr>
            <a:spAutoFit/>
          </a:bodyPr>
          <a:lstStyle/>
          <a:p>
            <a:pPr marR="0" defTabSz="914400" fontAlgn="auto">
              <a:spcBef>
                <a:spcPts val="0"/>
              </a:spcBef>
              <a:spcAft>
                <a:spcPts val="0"/>
              </a:spcAft>
              <a:buClrTx/>
              <a:buSzTx/>
              <a:buFontTx/>
              <a:defRPr/>
            </a:pPr>
            <a:r>
              <a:rPr kumimoji="0" lang="en-US" sz="2400" b="1" kern="1200" cap="none" spc="0" normalizeH="0" baseline="0" noProof="0" dirty="0">
                <a:solidFill>
                  <a:srgbClr val="FFFF00"/>
                </a:solidFill>
                <a:effectLst>
                  <a:outerShdw blurRad="38100" dist="38100" dir="2700000" algn="tl">
                    <a:srgbClr val="000000">
                      <a:alpha val="43137"/>
                    </a:srgbClr>
                  </a:outerShdw>
                </a:effectLst>
                <a:latin typeface="+mn-lt"/>
                <a:ea typeface="+mn-ea"/>
                <a:cs typeface="+mn-cs"/>
              </a:rPr>
              <a:t>Rasha</a:t>
            </a:r>
            <a:r>
              <a:rPr kumimoji="0" lang="en-US" sz="2400" b="1" kern="1200" cap="none" spc="0" normalizeH="0" baseline="0" noProof="0" dirty="0">
                <a:solidFill>
                  <a:srgbClr val="FFFF00"/>
                </a:solidFill>
                <a:latin typeface="+mn-lt"/>
                <a:ea typeface="+mn-ea"/>
                <a:cs typeface="+mn-cs"/>
              </a:rPr>
              <a:t> Tarawneh                                                Omamah  Thunibat </a:t>
            </a:r>
            <a:endParaRPr kumimoji="0" lang="en-US" sz="2400" b="1" kern="1200" cap="none" spc="0" normalizeH="0" baseline="0" noProof="0" dirty="0">
              <a:solidFill>
                <a:srgbClr val="FFFF00"/>
              </a:solidFill>
              <a:latin typeface="+mn-lt"/>
              <a:ea typeface="+mn-ea"/>
              <a:cs typeface="+mn-cs"/>
            </a:endParaRPr>
          </a:p>
          <a:p>
            <a:pPr marR="0" defTabSz="914400" fontAlgn="auto">
              <a:spcBef>
                <a:spcPts val="0"/>
              </a:spcBef>
              <a:spcAft>
                <a:spcPts val="0"/>
              </a:spcAft>
              <a:buClrTx/>
              <a:buSzTx/>
              <a:buFontTx/>
              <a:defRPr/>
            </a:pPr>
            <a:endParaRPr kumimoji="0" lang="en-US" sz="2400" kern="1200" cap="none" spc="0" normalizeH="0" baseline="0" noProof="0" dirty="0">
              <a:latin typeface="+mn-lt"/>
              <a:ea typeface="+mn-ea"/>
              <a:cs typeface="+mn-cs"/>
            </a:endParaRPr>
          </a:p>
        </p:txBody>
      </p:sp>
      <p:sp>
        <p:nvSpPr>
          <p:cNvPr id="8197" name="TextBox 4"/>
          <p:cNvSpPr txBox="1"/>
          <p:nvPr/>
        </p:nvSpPr>
        <p:spPr>
          <a:xfrm>
            <a:off x="1676400" y="5105400"/>
            <a:ext cx="5410200" cy="1477963"/>
          </a:xfrm>
          <a:prstGeom prst="rect">
            <a:avLst/>
          </a:prstGeom>
          <a:noFill/>
          <a:ln w="9525">
            <a:noFill/>
          </a:ln>
        </p:spPr>
        <p:txBody>
          <a:bodyPr>
            <a:spAutoFit/>
          </a:bodyPr>
          <a:p>
            <a:pPr algn="ctr"/>
            <a:r>
              <a:rPr b="1" dirty="0">
                <a:solidFill>
                  <a:srgbClr val="FFFF00"/>
                </a:solidFill>
                <a:latin typeface="Corbel" panose="020B0503020204020204" pitchFamily="34" charset="0"/>
              </a:rPr>
              <a:t>Presented to:</a:t>
            </a:r>
            <a:endParaRPr b="1" dirty="0">
              <a:solidFill>
                <a:srgbClr val="FFFF00"/>
              </a:solidFill>
              <a:latin typeface="Corbel" panose="020B0503020204020204" pitchFamily="34" charset="0"/>
            </a:endParaRPr>
          </a:p>
          <a:p>
            <a:pPr algn="ctr"/>
            <a:r>
              <a:rPr b="1" dirty="0">
                <a:solidFill>
                  <a:srgbClr val="FFFF00"/>
                </a:solidFill>
                <a:latin typeface="Corbel" panose="020B0503020204020204" pitchFamily="34" charset="0"/>
              </a:rPr>
              <a:t>Dr Ahmad Alhassanat</a:t>
            </a:r>
            <a:endParaRPr b="1" dirty="0">
              <a:solidFill>
                <a:srgbClr val="FFFF00"/>
              </a:solidFill>
              <a:latin typeface="Corbel" panose="020B0503020204020204" pitchFamily="34" charset="0"/>
            </a:endParaRPr>
          </a:p>
          <a:p>
            <a:pPr algn="ctr"/>
            <a:r>
              <a:rPr b="1" dirty="0">
                <a:solidFill>
                  <a:srgbClr val="FFFF00"/>
                </a:solidFill>
                <a:latin typeface="Corbel" panose="020B0503020204020204" pitchFamily="34" charset="0"/>
              </a:rPr>
              <a:t>Mutah university  </a:t>
            </a:r>
            <a:endParaRPr b="1" dirty="0">
              <a:solidFill>
                <a:srgbClr val="FFFF00"/>
              </a:solidFill>
              <a:latin typeface="Corbel" panose="020B0503020204020204" pitchFamily="34" charset="0"/>
            </a:endParaRPr>
          </a:p>
          <a:p>
            <a:pPr algn="ctr"/>
            <a:endParaRPr lang="ar-JO" altLang="x-none" b="1" dirty="0">
              <a:solidFill>
                <a:srgbClr val="FFFF00"/>
              </a:solidFill>
              <a:latin typeface="Corbel" panose="020B0503020204020204" pitchFamily="34" charset="0"/>
              <a:cs typeface="Tahoma" panose="020B0604030504040204" pitchFamily="34" charset="0"/>
            </a:endParaRPr>
          </a:p>
          <a:p>
            <a:endParaRPr dirty="0">
              <a:latin typeface="Corbel" panose="020B0503020204020204" pitchFamily="34" charset="0"/>
            </a:endParaRPr>
          </a:p>
        </p:txBody>
      </p:sp>
      <p:sp>
        <p:nvSpPr>
          <p:cNvPr id="8198" name="TextBox 5"/>
          <p:cNvSpPr txBox="1"/>
          <p:nvPr/>
        </p:nvSpPr>
        <p:spPr>
          <a:xfrm>
            <a:off x="685800" y="228600"/>
            <a:ext cx="2514600" cy="461963"/>
          </a:xfrm>
          <a:prstGeom prst="rect">
            <a:avLst/>
          </a:prstGeom>
          <a:noFill/>
          <a:ln w="9525">
            <a:noFill/>
          </a:ln>
        </p:spPr>
        <p:txBody>
          <a:bodyPr>
            <a:spAutoFit/>
          </a:bodyPr>
          <a:p>
            <a:r>
              <a:rPr sz="2400" dirty="0">
                <a:latin typeface="Corbel" panose="020B0503020204020204" pitchFamily="34" charset="0"/>
              </a:rPr>
              <a:t>Biometric course : </a:t>
            </a:r>
            <a:endParaRPr sz="2400" dirty="0">
              <a:latin typeface="Corbel" panose="020B05030202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a:ln>
                  <a:noFill/>
                </a:ln>
                <a:solidFill>
                  <a:schemeClr val="accent1">
                    <a:satMod val="150000"/>
                  </a:schemeClr>
                </a:solidFill>
                <a:effectLst/>
                <a:uLnTx/>
                <a:uFillTx/>
                <a:latin typeface="+mj-lt"/>
                <a:ea typeface="+mj-ea"/>
                <a:cs typeface="+mj-cs"/>
              </a:rPr>
              <a:t>Why the Iris?</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7411" name="TextBox 5"/>
          <p:cNvSpPr txBox="1"/>
          <p:nvPr/>
        </p:nvSpPr>
        <p:spPr>
          <a:xfrm>
            <a:off x="2209800" y="5562600"/>
            <a:ext cx="5334000" cy="369888"/>
          </a:xfrm>
          <a:prstGeom prst="rect">
            <a:avLst/>
          </a:prstGeom>
          <a:noFill/>
          <a:ln w="9525">
            <a:noFill/>
          </a:ln>
        </p:spPr>
        <p:txBody>
          <a:bodyPr>
            <a:spAutoFit/>
          </a:bodyPr>
          <a:p>
            <a:pPr algn="ctr"/>
            <a:r>
              <a:rPr b="1" dirty="0">
                <a:latin typeface="Corbel" panose="020B0503020204020204" pitchFamily="34" charset="0"/>
              </a:rPr>
              <a:t>Comparison between cost and accuracy</a:t>
            </a:r>
            <a:endParaRPr b="1" dirty="0">
              <a:latin typeface="Corbel" panose="020B0503020204020204" pitchFamily="34" charset="0"/>
            </a:endParaRPr>
          </a:p>
        </p:txBody>
      </p:sp>
      <p:pic>
        <p:nvPicPr>
          <p:cNvPr id="17412" name="Picture 3"/>
          <p:cNvPicPr>
            <a:picLocks noChangeAspect="1"/>
          </p:cNvPicPr>
          <p:nvPr/>
        </p:nvPicPr>
        <p:blipFill>
          <a:blip r:embed="rId1"/>
          <a:stretch>
            <a:fillRect/>
          </a:stretch>
        </p:blipFill>
        <p:spPr>
          <a:xfrm>
            <a:off x="1447800" y="1600200"/>
            <a:ext cx="6705600" cy="377666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t>History of Iris Recognition </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8435" name="TextBox 8"/>
          <p:cNvSpPr txBox="1"/>
          <p:nvPr/>
        </p:nvSpPr>
        <p:spPr>
          <a:xfrm>
            <a:off x="609600" y="1579563"/>
            <a:ext cx="3810000" cy="369887"/>
          </a:xfrm>
          <a:prstGeom prst="rect">
            <a:avLst/>
          </a:prstGeom>
          <a:noFill/>
          <a:ln w="9525">
            <a:noFill/>
          </a:ln>
        </p:spPr>
        <p:txBody>
          <a:bodyPr>
            <a:spAutoFit/>
          </a:bodyPr>
          <a:p>
            <a:endParaRPr dirty="0">
              <a:latin typeface="Corbel" panose="020B0503020204020204" pitchFamily="34" charset="0"/>
            </a:endParaRPr>
          </a:p>
        </p:txBody>
      </p:sp>
      <p:sp>
        <p:nvSpPr>
          <p:cNvPr id="18436" name="TextBox 17"/>
          <p:cNvSpPr txBox="1"/>
          <p:nvPr/>
        </p:nvSpPr>
        <p:spPr>
          <a:xfrm>
            <a:off x="650875" y="5467350"/>
            <a:ext cx="2687638" cy="400050"/>
          </a:xfrm>
          <a:prstGeom prst="rect">
            <a:avLst/>
          </a:prstGeom>
          <a:noFill/>
          <a:ln w="9525">
            <a:noFill/>
          </a:ln>
        </p:spPr>
        <p:txBody>
          <a:bodyPr>
            <a:spAutoFit/>
          </a:bodyPr>
          <a:p>
            <a:r>
              <a:rPr sz="2000" dirty="0">
                <a:solidFill>
                  <a:schemeClr val="bg1"/>
                </a:solidFill>
                <a:latin typeface="Corbel" panose="020B0503020204020204" pitchFamily="34" charset="0"/>
              </a:rPr>
              <a:t>1997-1999</a:t>
            </a:r>
            <a:endParaRPr dirty="0">
              <a:solidFill>
                <a:schemeClr val="bg1"/>
              </a:solidFill>
              <a:latin typeface="Corbel" panose="020B0503020204020204" pitchFamily="34" charset="0"/>
            </a:endParaRPr>
          </a:p>
        </p:txBody>
      </p:sp>
      <p:sp>
        <p:nvSpPr>
          <p:cNvPr id="18437" name="TextBox 18"/>
          <p:cNvSpPr txBox="1"/>
          <p:nvPr/>
        </p:nvSpPr>
        <p:spPr>
          <a:xfrm>
            <a:off x="665163" y="3330575"/>
            <a:ext cx="2687637" cy="400050"/>
          </a:xfrm>
          <a:prstGeom prst="rect">
            <a:avLst/>
          </a:prstGeom>
          <a:noFill/>
          <a:ln w="9525">
            <a:noFill/>
          </a:ln>
        </p:spPr>
        <p:txBody>
          <a:bodyPr>
            <a:spAutoFit/>
          </a:bodyPr>
          <a:p>
            <a:r>
              <a:rPr sz="2000" dirty="0">
                <a:solidFill>
                  <a:schemeClr val="bg1"/>
                </a:solidFill>
                <a:latin typeface="Corbel" panose="020B0503020204020204" pitchFamily="34" charset="0"/>
              </a:rPr>
              <a:t>1987</a:t>
            </a:r>
            <a:endParaRPr dirty="0">
              <a:solidFill>
                <a:schemeClr val="bg1"/>
              </a:solidFill>
              <a:latin typeface="Corbel" panose="020B0503020204020204" pitchFamily="34" charset="0"/>
            </a:endParaRPr>
          </a:p>
        </p:txBody>
      </p:sp>
      <p:sp>
        <p:nvSpPr>
          <p:cNvPr id="18438" name="TextBox 19"/>
          <p:cNvSpPr txBox="1"/>
          <p:nvPr/>
        </p:nvSpPr>
        <p:spPr>
          <a:xfrm>
            <a:off x="665163" y="4384675"/>
            <a:ext cx="2687637" cy="400050"/>
          </a:xfrm>
          <a:prstGeom prst="rect">
            <a:avLst/>
          </a:prstGeom>
          <a:noFill/>
          <a:ln w="9525">
            <a:noFill/>
          </a:ln>
        </p:spPr>
        <p:txBody>
          <a:bodyPr>
            <a:spAutoFit/>
          </a:bodyPr>
          <a:p>
            <a:r>
              <a:rPr sz="2000" dirty="0">
                <a:solidFill>
                  <a:schemeClr val="bg1"/>
                </a:solidFill>
                <a:latin typeface="Corbel" panose="020B0503020204020204" pitchFamily="34" charset="0"/>
              </a:rPr>
              <a:t>1987</a:t>
            </a:r>
            <a:endParaRPr dirty="0">
              <a:solidFill>
                <a:schemeClr val="bg1"/>
              </a:solidFill>
              <a:latin typeface="Corbel" panose="020B0503020204020204" pitchFamily="34" charset="0"/>
            </a:endParaRPr>
          </a:p>
        </p:txBody>
      </p:sp>
      <p:sp>
        <p:nvSpPr>
          <p:cNvPr id="18439" name="TextBox 20"/>
          <p:cNvSpPr txBox="1"/>
          <p:nvPr/>
        </p:nvSpPr>
        <p:spPr>
          <a:xfrm>
            <a:off x="1169988" y="2116138"/>
            <a:ext cx="2689225" cy="369887"/>
          </a:xfrm>
          <a:prstGeom prst="rect">
            <a:avLst/>
          </a:prstGeom>
          <a:noFill/>
          <a:ln w="9525">
            <a:noFill/>
          </a:ln>
        </p:spPr>
        <p:txBody>
          <a:bodyPr>
            <a:spAutoFit/>
          </a:bodyPr>
          <a:p>
            <a:endParaRPr dirty="0">
              <a:latin typeface="Corbel" panose="020B0503020204020204" pitchFamily="34" charset="0"/>
            </a:endParaRPr>
          </a:p>
        </p:txBody>
      </p:sp>
      <p:sp>
        <p:nvSpPr>
          <p:cNvPr id="18440" name="TextBox 21"/>
          <p:cNvSpPr txBox="1"/>
          <p:nvPr/>
        </p:nvSpPr>
        <p:spPr>
          <a:xfrm>
            <a:off x="665163" y="2516188"/>
            <a:ext cx="2687637" cy="400050"/>
          </a:xfrm>
          <a:prstGeom prst="rect">
            <a:avLst/>
          </a:prstGeom>
          <a:noFill/>
          <a:ln w="9525">
            <a:noFill/>
          </a:ln>
        </p:spPr>
        <p:txBody>
          <a:bodyPr>
            <a:spAutoFit/>
          </a:bodyPr>
          <a:p>
            <a:r>
              <a:rPr sz="2000" dirty="0">
                <a:solidFill>
                  <a:schemeClr val="bg1"/>
                </a:solidFill>
                <a:latin typeface="Corbel" panose="020B0503020204020204" pitchFamily="34" charset="0"/>
              </a:rPr>
              <a:t>1980</a:t>
            </a:r>
            <a:endParaRPr dirty="0">
              <a:solidFill>
                <a:schemeClr val="bg1"/>
              </a:solidFill>
              <a:latin typeface="Corbel" panose="020B0503020204020204" pitchFamily="34" charset="0"/>
            </a:endParaRPr>
          </a:p>
        </p:txBody>
      </p:sp>
      <p:sp>
        <p:nvSpPr>
          <p:cNvPr id="18441" name="TextBox 23"/>
          <p:cNvSpPr txBox="1"/>
          <p:nvPr/>
        </p:nvSpPr>
        <p:spPr>
          <a:xfrm>
            <a:off x="304800" y="1828800"/>
            <a:ext cx="8305800" cy="1446213"/>
          </a:xfrm>
          <a:prstGeom prst="rect">
            <a:avLst/>
          </a:prstGeom>
          <a:noFill/>
          <a:ln w="9525">
            <a:noFill/>
          </a:ln>
        </p:spPr>
        <p:txBody>
          <a:bodyPr>
            <a:spAutoFit/>
          </a:bodyPr>
          <a:p>
            <a:pPr>
              <a:buFont typeface="Wingdings" panose="05000000000000000000" pitchFamily="2" charset="2"/>
              <a:buChar char="v"/>
            </a:pPr>
            <a:r>
              <a:rPr sz="2800" dirty="0">
                <a:latin typeface="Corbel" panose="020B0503020204020204" pitchFamily="34" charset="0"/>
              </a:rPr>
              <a:t>The concept of Iris Recognition was first proposed by Dr. Frank Burch in 1939.</a:t>
            </a:r>
            <a:endParaRPr sz="2800" dirty="0">
              <a:latin typeface="Corbel" panose="020B0503020204020204" pitchFamily="34" charset="0"/>
            </a:endParaRPr>
          </a:p>
          <a:p>
            <a:endParaRPr sz="3200" dirty="0">
              <a:latin typeface="Corbel" panose="020B0503020204020204" pitchFamily="34" charset="0"/>
            </a:endParaRPr>
          </a:p>
        </p:txBody>
      </p:sp>
      <p:pic>
        <p:nvPicPr>
          <p:cNvPr id="18442" name="Picture 24" descr="John Daugman.jpg"/>
          <p:cNvPicPr>
            <a:picLocks noChangeAspect="1"/>
          </p:cNvPicPr>
          <p:nvPr/>
        </p:nvPicPr>
        <p:blipFill>
          <a:blip r:embed="rId1"/>
          <a:stretch>
            <a:fillRect/>
          </a:stretch>
        </p:blipFill>
        <p:spPr>
          <a:xfrm>
            <a:off x="6248400" y="3048000"/>
            <a:ext cx="2678113" cy="3505200"/>
          </a:xfrm>
          <a:prstGeom prst="rect">
            <a:avLst/>
          </a:prstGeom>
          <a:noFill/>
          <a:ln w="9525">
            <a:noFill/>
          </a:ln>
        </p:spPr>
      </p:pic>
      <p:sp>
        <p:nvSpPr>
          <p:cNvPr id="18443" name="TextBox 25"/>
          <p:cNvSpPr txBox="1"/>
          <p:nvPr/>
        </p:nvSpPr>
        <p:spPr>
          <a:xfrm>
            <a:off x="457200" y="2895600"/>
            <a:ext cx="5715000" cy="3816350"/>
          </a:xfrm>
          <a:prstGeom prst="rect">
            <a:avLst/>
          </a:prstGeom>
          <a:noFill/>
          <a:ln w="9525">
            <a:noFill/>
          </a:ln>
        </p:spPr>
        <p:txBody>
          <a:bodyPr>
            <a:spAutoFit/>
          </a:bodyPr>
          <a:p>
            <a:pPr>
              <a:buFont typeface="Wingdings" panose="05000000000000000000" pitchFamily="2" charset="2"/>
              <a:buChar char="v"/>
            </a:pPr>
            <a:r>
              <a:rPr sz="2800" dirty="0">
                <a:latin typeface="Corbel" panose="020B0503020204020204" pitchFamily="34" charset="0"/>
              </a:rPr>
              <a:t>It was first implemented in 1990 when Dr. John Daugman created the algorithms for it.</a:t>
            </a:r>
            <a:endParaRPr sz="2800" dirty="0">
              <a:latin typeface="Corbel" panose="020B0503020204020204" pitchFamily="34" charset="0"/>
            </a:endParaRPr>
          </a:p>
          <a:p>
            <a:r>
              <a:rPr sz="2800" dirty="0">
                <a:latin typeface="Corbel" panose="020B0503020204020204" pitchFamily="34" charset="0"/>
              </a:rPr>
              <a:t> </a:t>
            </a:r>
            <a:endParaRPr sz="2800" dirty="0">
              <a:latin typeface="Corbel" panose="020B0503020204020204" pitchFamily="34" charset="0"/>
            </a:endParaRPr>
          </a:p>
          <a:p>
            <a:pPr>
              <a:buFont typeface="Wingdings" panose="05000000000000000000" pitchFamily="2" charset="2"/>
              <a:buChar char="v"/>
            </a:pPr>
            <a:r>
              <a:rPr sz="2800" dirty="0">
                <a:latin typeface="Corbel" panose="020B0503020204020204" pitchFamily="34" charset="0"/>
              </a:rPr>
              <a:t>These algorithms employ methods of pattern recognition and some mathematical calculations for iris recognition.</a:t>
            </a:r>
            <a:endParaRPr sz="2800" dirty="0">
              <a:latin typeface="Corbel" panose="020B0503020204020204" pitchFamily="34" charset="0"/>
            </a:endParaRPr>
          </a:p>
          <a:p>
            <a:endParaRPr dirty="0">
              <a:latin typeface="Corbel" panose="020B05030202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rgbClr val="FFFF00"/>
                </a:solidFill>
                <a:effectLst/>
                <a:uLnTx/>
                <a:uFillTx/>
                <a:latin typeface="+mj-lt"/>
                <a:ea typeface="+mj-ea"/>
                <a:cs typeface="+mj-cs"/>
              </a:rPr>
              <a:t>Applications</a:t>
            </a:r>
            <a:endParaRPr kumimoji="0" lang="en-US" sz="4500" b="1" i="0" u="none" strike="noStrike" kern="1200" cap="none" spc="0" normalizeH="0" baseline="0" noProof="0" dirty="0">
              <a:ln>
                <a:noFill/>
              </a:ln>
              <a:solidFill>
                <a:srgbClr val="FFFF00"/>
              </a:solidFill>
              <a:effectLst/>
              <a:uLnTx/>
              <a:uFillTx/>
              <a:latin typeface="+mj-lt"/>
              <a:ea typeface="+mj-ea"/>
              <a:cs typeface="+mj-cs"/>
            </a:endParaRPr>
          </a:p>
        </p:txBody>
      </p:sp>
      <p:sp>
        <p:nvSpPr>
          <p:cNvPr id="3" name="Content Placeholder 2"/>
          <p:cNvSpPr>
            <a:spLocks noGrp="1"/>
          </p:cNvSpPr>
          <p:nvPr>
            <p:ph idx="1"/>
          </p:nvPr>
        </p:nvSpPr>
        <p:spPr>
          <a:xfrm>
            <a:off x="0" y="1447800"/>
            <a:ext cx="6477000" cy="5638800"/>
          </a:xfrm>
        </p:spPr>
        <p:txBody>
          <a:bodyPr vert="horz" wrap="square" lIns="54864" tIns="91440" rIns="91440" bIns="45720" numCol="1" rtlCol="0" anchor="t" anchorCtr="0" compatLnSpc="1">
            <a:normAutofit fontScale="62500" lnSpcReduction="2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4400" b="0" i="0" u="none" strike="noStrike" kern="1200" cap="none" spc="0" normalizeH="0" baseline="0" noProof="0" dirty="0">
                <a:ln>
                  <a:noFill/>
                </a:ln>
                <a:solidFill>
                  <a:schemeClr val="tx1"/>
                </a:solidFill>
                <a:effectLst/>
                <a:uLnTx/>
                <a:uFillTx/>
                <a:latin typeface="+mn-lt"/>
                <a:ea typeface="+mn-ea"/>
                <a:cs typeface="+mn-cs"/>
              </a:rPr>
              <a:t>. ATMs</a:t>
            </a:r>
            <a:endParaRPr kumimoji="0" lang="en-US"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.Computer login: The iris as a living password.</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National Border Controls</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Driving licenses and other personal certificates.</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benefits authentication.</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·birth certificates, tracking missing.</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Credit-card authentication.</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Anti-terrorism (e.g.:— suspect Screening at airports)</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Secure financial transaction (e-commerce, banking).</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4400" b="0" i="0" u="none" strike="noStrike" kern="1200" cap="none" spc="0" normalizeH="0" baseline="0" noProof="0" dirty="0">
                <a:ln>
                  <a:noFill/>
                </a:ln>
                <a:solidFill>
                  <a:schemeClr val="tx1"/>
                </a:solidFill>
                <a:effectLst/>
                <a:uLnTx/>
                <a:uFillTx/>
                <a:latin typeface="+mn-lt"/>
                <a:ea typeface="+mn-ea"/>
                <a:cs typeface="+mn-cs"/>
              </a:rPr>
              <a:t>· Internet security, control of access to privileged information.</a:t>
            </a:r>
            <a:endParaRPr kumimoji="0" lang="en-IN" sz="4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60" name="Picture 5" descr="new-ways-pay-bitcoin-670.jpg"/>
          <p:cNvPicPr>
            <a:picLocks noChangeAspect="1"/>
          </p:cNvPicPr>
          <p:nvPr/>
        </p:nvPicPr>
        <p:blipFill>
          <a:blip r:embed="rId1"/>
          <a:stretch>
            <a:fillRect/>
          </a:stretch>
        </p:blipFill>
        <p:spPr>
          <a:xfrm>
            <a:off x="6477000" y="1447800"/>
            <a:ext cx="2667000" cy="1981200"/>
          </a:xfrm>
          <a:prstGeom prst="rect">
            <a:avLst/>
          </a:prstGeom>
          <a:noFill/>
          <a:ln w="9525">
            <a:noFill/>
          </a:ln>
        </p:spPr>
      </p:pic>
      <p:pic>
        <p:nvPicPr>
          <p:cNvPr id="19461" name="Picture 6" descr="image018.jpg"/>
          <p:cNvPicPr>
            <a:picLocks noChangeAspect="1"/>
          </p:cNvPicPr>
          <p:nvPr/>
        </p:nvPicPr>
        <p:blipFill>
          <a:blip r:embed="rId2"/>
          <a:stretch>
            <a:fillRect/>
          </a:stretch>
        </p:blipFill>
        <p:spPr>
          <a:xfrm>
            <a:off x="6248400" y="4191000"/>
            <a:ext cx="2676525" cy="23622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55448"/>
            <a:ext cx="8839200" cy="1252728"/>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IN" sz="4000" b="1" i="0" u="none" strike="noStrike" kern="1200" cap="none" spc="0" normalizeH="0" baseline="0" noProof="0" dirty="0">
                <a:ln>
                  <a:noFill/>
                </a:ln>
                <a:solidFill>
                  <a:schemeClr val="accent1">
                    <a:satMod val="150000"/>
                  </a:schemeClr>
                </a:solidFill>
                <a:effectLst/>
                <a:uLnTx/>
                <a:uFillTx/>
                <a:latin typeface="+mj-lt"/>
                <a:ea typeface="+mj-ea"/>
                <a:cs typeface="+mj-cs"/>
              </a:rPr>
            </a:br>
            <a:r>
              <a:rPr kumimoji="0" lang="en-IN" sz="4000" b="1" i="0" u="none" strike="noStrike" kern="1200" cap="none" spc="0" normalizeH="0" baseline="0" noProof="0" dirty="0">
                <a:ln>
                  <a:noFill/>
                </a:ln>
                <a:solidFill>
                  <a:schemeClr val="accent1">
                    <a:satMod val="150000"/>
                  </a:schemeClr>
                </a:solidFill>
                <a:effectLst/>
                <a:uLnTx/>
                <a:uFillTx/>
                <a:latin typeface="+mj-lt"/>
                <a:ea typeface="+mj-ea"/>
                <a:cs typeface="+mj-cs"/>
              </a:rPr>
              <a:t>Method</a:t>
            </a:r>
            <a:r>
              <a:rPr kumimoji="0" 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s </a:t>
            </a:r>
            <a:r>
              <a:rPr kumimoji="0" lang="en-IN" sz="4000" b="1" i="0" u="none" strike="noStrike" kern="1200" cap="none" spc="0" normalizeH="0" baseline="0" noProof="0" dirty="0">
                <a:ln>
                  <a:noFill/>
                </a:ln>
                <a:solidFill>
                  <a:schemeClr val="accent1">
                    <a:satMod val="150000"/>
                  </a:schemeClr>
                </a:solidFill>
                <a:effectLst/>
                <a:uLnTx/>
                <a:uFillTx/>
                <a:latin typeface="+mj-lt"/>
                <a:ea typeface="+mj-ea"/>
                <a:cs typeface="+mj-cs"/>
              </a:rPr>
              <a:t>Of IRIS Recognition  System </a:t>
            </a:r>
            <a:br>
              <a:rPr kumimoji="0" lang="en-US" sz="4000" b="0" i="0" u="none" strike="noStrike" kern="1200" cap="none" spc="0" normalizeH="0" baseline="0" noProof="0" dirty="0">
                <a:ln>
                  <a:noFill/>
                </a:ln>
                <a:solidFill>
                  <a:schemeClr val="accent1">
                    <a:satMod val="150000"/>
                  </a:schemeClr>
                </a:solidFill>
                <a:effectLst/>
                <a:uLnTx/>
                <a:uFillTx/>
                <a:latin typeface="+mj-lt"/>
                <a:ea typeface="+mj-ea"/>
                <a:cs typeface="+mj-cs"/>
              </a:rPr>
            </a:br>
            <a:endParaRPr kumimoji="0" 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0483" name="Content Placeholder 2"/>
          <p:cNvSpPr>
            <a:spLocks noGrp="1"/>
          </p:cNvSpPr>
          <p:nvPr>
            <p:ph idx="1"/>
          </p:nvPr>
        </p:nvSpPr>
        <p:spPr>
          <a:xfrm>
            <a:off x="457200" y="1371600"/>
            <a:ext cx="7315200" cy="2743200"/>
          </a:xfrm>
          <a:ln/>
        </p:spPr>
        <p:txBody>
          <a:bodyPr vert="horz" wrap="square" lIns="54864" tIns="91440" rIns="91440" bIns="45720" anchor="t"/>
          <a:p>
            <a:pPr eaLnBrk="1" hangingPunct="1">
              <a:lnSpc>
                <a:spcPct val="150000"/>
              </a:lnSpc>
              <a:buFont typeface="Wingdings" panose="05000000000000000000" pitchFamily="2" charset="2"/>
              <a:buChar char="v"/>
            </a:pPr>
            <a:r>
              <a:rPr lang="en-IN" altLang="x-none" sz="2200" dirty="0">
                <a:cs typeface="Times New Roman" panose="02020603050405020304" pitchFamily="18" charset="0"/>
              </a:rPr>
              <a:t>In identifying one’s iris, there are 2 methods for its recognition and are:</a:t>
            </a:r>
            <a:endParaRPr lang="en-IN" altLang="x-none" sz="2200" dirty="0">
              <a:cs typeface="Times New Roman" panose="02020603050405020304" pitchFamily="18" charset="0"/>
            </a:endParaRPr>
          </a:p>
          <a:p>
            <a:pPr marL="1714500" lvl="3" indent="-342900" eaLnBrk="1" hangingPunct="1">
              <a:lnSpc>
                <a:spcPct val="150000"/>
              </a:lnSpc>
              <a:buFont typeface="Calibri" panose="020F0502020204030204" pitchFamily="34" charset="0"/>
              <a:buAutoNum type="arabicPeriod"/>
            </a:pPr>
            <a:r>
              <a:rPr lang="en-IN" altLang="x-none" sz="2200" dirty="0">
                <a:cs typeface="Times New Roman" panose="02020603050405020304" pitchFamily="18" charset="0"/>
              </a:rPr>
              <a:t> Active </a:t>
            </a:r>
            <a:endParaRPr lang="en-IN" altLang="x-none" sz="2200" dirty="0">
              <a:cs typeface="Times New Roman" panose="02020603050405020304" pitchFamily="18" charset="0"/>
            </a:endParaRPr>
          </a:p>
          <a:p>
            <a:pPr marL="1714500" lvl="3" indent="-342900" eaLnBrk="1" hangingPunct="1">
              <a:lnSpc>
                <a:spcPct val="150000"/>
              </a:lnSpc>
              <a:buFont typeface="Calibri" panose="020F0502020204030204" pitchFamily="34" charset="0"/>
              <a:buAutoNum type="arabicPeriod"/>
            </a:pPr>
            <a:r>
              <a:rPr lang="en-IN" altLang="x-none" sz="2200" dirty="0">
                <a:cs typeface="Times New Roman" panose="02020603050405020304" pitchFamily="18" charset="0"/>
              </a:rPr>
              <a:t> Passive</a:t>
            </a:r>
            <a:endParaRPr lang="en-IN" altLang="x-none" sz="2200" dirty="0">
              <a:ea typeface="Times New Roman" panose="02020603050405020304" pitchFamily="18" charset="0"/>
            </a:endParaRPr>
          </a:p>
        </p:txBody>
      </p:sp>
      <p:sp>
        <p:nvSpPr>
          <p:cNvPr id="20484" name="TextBox 3"/>
          <p:cNvSpPr txBox="1"/>
          <p:nvPr/>
        </p:nvSpPr>
        <p:spPr>
          <a:xfrm>
            <a:off x="228600" y="3962400"/>
            <a:ext cx="6781800" cy="3000375"/>
          </a:xfrm>
          <a:prstGeom prst="rect">
            <a:avLst/>
          </a:prstGeom>
          <a:noFill/>
          <a:ln w="9525">
            <a:noFill/>
          </a:ln>
        </p:spPr>
        <p:txBody>
          <a:bodyPr>
            <a:spAutoFit/>
          </a:bodyPr>
          <a:p>
            <a:pPr>
              <a:lnSpc>
                <a:spcPct val="150000"/>
              </a:lnSpc>
              <a:buFont typeface="Wingdings" panose="05000000000000000000" pitchFamily="2" charset="2"/>
              <a:buChar char="v"/>
            </a:pPr>
            <a:r>
              <a:rPr lang="en-IN" altLang="x-none" sz="2200" dirty="0">
                <a:latin typeface="Corbel" panose="020B0503020204020204" pitchFamily="34" charset="0"/>
                <a:cs typeface="Times New Roman" panose="02020603050405020304" pitchFamily="18" charset="0"/>
              </a:rPr>
              <a:t> The active Iris system requires that a user be anywhere from six to fourteen inches away from the camera.</a:t>
            </a:r>
            <a:endParaRPr lang="en-IN" altLang="x-none" sz="2200" dirty="0">
              <a:latin typeface="Corbel" panose="020B0503020204020204" pitchFamily="34" charset="0"/>
              <a:cs typeface="Times New Roman" panose="02020603050405020304" pitchFamily="18" charset="0"/>
            </a:endParaRPr>
          </a:p>
          <a:p>
            <a:pPr>
              <a:lnSpc>
                <a:spcPct val="150000"/>
              </a:lnSpc>
              <a:buFont typeface="Wingdings" panose="05000000000000000000" pitchFamily="2" charset="2"/>
              <a:buChar char="v"/>
            </a:pPr>
            <a:r>
              <a:rPr lang="en-IN" altLang="x-none" sz="2200" dirty="0">
                <a:latin typeface="Corbel" panose="020B0503020204020204" pitchFamily="34" charset="0"/>
                <a:cs typeface="Times New Roman" panose="02020603050405020304" pitchFamily="18" charset="0"/>
              </a:rPr>
              <a:t>The passive system allows the user to be anywhere from one to three feet away from the camera that locates the focus on the iris.</a:t>
            </a:r>
            <a:endParaRPr lang="en-IN" altLang="x-none" sz="2200" dirty="0">
              <a:latin typeface="Corbel" panose="020B0503020204020204" pitchFamily="34" charset="0"/>
              <a:cs typeface="Times New Roman" panose="02020603050405020304" pitchFamily="18" charset="0"/>
            </a:endParaRPr>
          </a:p>
          <a:p>
            <a:endParaRPr sz="2400" dirty="0">
              <a:latin typeface="Corbel" panose="020B0503020204020204" pitchFamily="34" charset="0"/>
            </a:endParaRPr>
          </a:p>
        </p:txBody>
      </p:sp>
      <p:pic>
        <p:nvPicPr>
          <p:cNvPr id="20485" name="Picture 6" descr="i1.jpg"/>
          <p:cNvPicPr>
            <a:picLocks noChangeAspect="1"/>
          </p:cNvPicPr>
          <p:nvPr/>
        </p:nvPicPr>
        <p:blipFill>
          <a:blip r:embed="rId1"/>
          <a:stretch>
            <a:fillRect/>
          </a:stretch>
        </p:blipFill>
        <p:spPr>
          <a:xfrm>
            <a:off x="4038600" y="1905000"/>
            <a:ext cx="4419600" cy="2057400"/>
          </a:xfrm>
          <a:prstGeom prst="rect">
            <a:avLst/>
          </a:prstGeom>
          <a:noFill/>
          <a:ln w="9525">
            <a:noFill/>
          </a:ln>
        </p:spPr>
      </p:pic>
      <p:pic>
        <p:nvPicPr>
          <p:cNvPr id="20486" name="Picture 7" descr="SchipholRecognition.jpg"/>
          <p:cNvPicPr>
            <a:picLocks noChangeAspect="1"/>
          </p:cNvPicPr>
          <p:nvPr/>
        </p:nvPicPr>
        <p:blipFill>
          <a:blip r:embed="rId2"/>
          <a:stretch>
            <a:fillRect/>
          </a:stretch>
        </p:blipFill>
        <p:spPr>
          <a:xfrm>
            <a:off x="6934200" y="4267200"/>
            <a:ext cx="1905000" cy="23622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Iris Recognition Diagram </a:t>
            </a:r>
            <a:endParaRPr kumimoji="0" lang="ar-JO" sz="44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4" name="مستطيل 3"/>
          <p:cNvSpPr/>
          <p:nvPr/>
        </p:nvSpPr>
        <p:spPr>
          <a:xfrm>
            <a:off x="533400" y="1828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1" i="0" u="none" strike="noStrike" kern="1200" cap="none" spc="0" normalizeH="0" baseline="0" noProof="0" dirty="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mn-lt"/>
              <a:ea typeface="+mn-ea"/>
              <a:cs typeface="+mn-cs"/>
            </a:endParaRPr>
          </a:p>
        </p:txBody>
      </p:sp>
      <p:sp>
        <p:nvSpPr>
          <p:cNvPr id="10" name="مستطيل 9"/>
          <p:cNvSpPr/>
          <p:nvPr/>
        </p:nvSpPr>
        <p:spPr>
          <a:xfrm>
            <a:off x="3733800" y="1828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1" i="0" u="none" strike="noStrike" kern="1200" cap="none" spc="0" normalizeH="0" baseline="0" noProof="0" dirty="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mn-lt"/>
              <a:ea typeface="+mn-ea"/>
              <a:cs typeface="+mn-cs"/>
            </a:endParaRPr>
          </a:p>
        </p:txBody>
      </p:sp>
      <p:sp>
        <p:nvSpPr>
          <p:cNvPr id="11" name="سهم للأسفل 10"/>
          <p:cNvSpPr/>
          <p:nvPr/>
        </p:nvSpPr>
        <p:spPr>
          <a:xfrm rot="16200000">
            <a:off x="5981700" y="1638299"/>
            <a:ext cx="533400" cy="1219201"/>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سهم للأسفل 11"/>
          <p:cNvSpPr/>
          <p:nvPr/>
        </p:nvSpPr>
        <p:spPr>
          <a:xfrm rot="16200000">
            <a:off x="2705100" y="1638299"/>
            <a:ext cx="533400" cy="1219201"/>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مستطيل 12"/>
          <p:cNvSpPr/>
          <p:nvPr/>
        </p:nvSpPr>
        <p:spPr>
          <a:xfrm>
            <a:off x="6934200" y="1828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1" i="0" u="none" strike="noStrike" kern="1200" cap="none" spc="0" normalizeH="0" baseline="0" noProof="0" dirty="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mn-lt"/>
              <a:ea typeface="+mn-ea"/>
              <a:cs typeface="+mn-cs"/>
            </a:endParaRPr>
          </a:p>
        </p:txBody>
      </p:sp>
      <p:sp>
        <p:nvSpPr>
          <p:cNvPr id="14" name="مستطيل 13"/>
          <p:cNvSpPr/>
          <p:nvPr/>
        </p:nvSpPr>
        <p:spPr>
          <a:xfrm>
            <a:off x="3810000" y="4114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1" i="0" u="none" strike="noStrike" kern="1200" cap="none" spc="0" normalizeH="0" baseline="0" noProof="0" dirty="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mn-lt"/>
              <a:ea typeface="+mn-ea"/>
              <a:cs typeface="+mn-cs"/>
            </a:endParaRPr>
          </a:p>
        </p:txBody>
      </p:sp>
      <p:sp>
        <p:nvSpPr>
          <p:cNvPr id="15" name="مستطيل 14"/>
          <p:cNvSpPr/>
          <p:nvPr/>
        </p:nvSpPr>
        <p:spPr>
          <a:xfrm>
            <a:off x="6934200" y="4114800"/>
            <a:ext cx="1752600" cy="914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1" i="0" u="none" strike="noStrike" kern="1200" cap="none" spc="0" normalizeH="0" baseline="0" noProof="0" dirty="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mn-lt"/>
              <a:ea typeface="+mn-ea"/>
              <a:cs typeface="+mn-cs"/>
            </a:endParaRPr>
          </a:p>
        </p:txBody>
      </p:sp>
      <p:sp>
        <p:nvSpPr>
          <p:cNvPr id="17" name="سهم للأسفل 16"/>
          <p:cNvSpPr/>
          <p:nvPr/>
        </p:nvSpPr>
        <p:spPr>
          <a:xfrm rot="5400000">
            <a:off x="5981700" y="4000499"/>
            <a:ext cx="533400" cy="1219201"/>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سهم للأسفل 17"/>
          <p:cNvSpPr/>
          <p:nvPr/>
        </p:nvSpPr>
        <p:spPr>
          <a:xfrm rot="5400000">
            <a:off x="3048000" y="4190999"/>
            <a:ext cx="533400" cy="838201"/>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مخطط انسيابي: قرص ممغنط 18"/>
          <p:cNvSpPr/>
          <p:nvPr/>
        </p:nvSpPr>
        <p:spPr>
          <a:xfrm>
            <a:off x="3733800" y="5486400"/>
            <a:ext cx="1752600" cy="1143000"/>
          </a:xfrm>
          <a:prstGeom prst="flowChartMagneticDisk">
            <a:avLst/>
          </a:prstGeom>
        </p:spPr>
        <p:style>
          <a:lnRef idx="3">
            <a:schemeClr val="lt1"/>
          </a:lnRef>
          <a:fillRef idx="1">
            <a:schemeClr val="accent2"/>
          </a:fillRef>
          <a:effectRef idx="1">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سهم للأسفل 19"/>
          <p:cNvSpPr/>
          <p:nvPr/>
        </p:nvSpPr>
        <p:spPr>
          <a:xfrm rot="10800000">
            <a:off x="4343400" y="5029200"/>
            <a:ext cx="533400" cy="6858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21528" name="مربع نص 20"/>
          <p:cNvSpPr txBox="1"/>
          <p:nvPr/>
        </p:nvSpPr>
        <p:spPr>
          <a:xfrm>
            <a:off x="685800" y="1981200"/>
            <a:ext cx="1447800" cy="646113"/>
          </a:xfrm>
          <a:prstGeom prst="rect">
            <a:avLst/>
          </a:prstGeom>
          <a:noFill/>
          <a:ln w="9525">
            <a:noFill/>
          </a:ln>
        </p:spPr>
        <p:txBody>
          <a:bodyPr>
            <a:spAutoFit/>
          </a:bodyPr>
          <a:p>
            <a:pPr algn="ctr"/>
            <a:r>
              <a:rPr dirty="0">
                <a:solidFill>
                  <a:schemeClr val="bg1"/>
                </a:solidFill>
                <a:latin typeface="Corbel" panose="020B0503020204020204" pitchFamily="34" charset="0"/>
              </a:rPr>
              <a:t>Image Acquisition</a:t>
            </a:r>
            <a:endParaRPr lang="ar-JO" altLang="x-none" dirty="0">
              <a:solidFill>
                <a:schemeClr val="bg1"/>
              </a:solidFill>
              <a:latin typeface="Corbel" panose="020B0503020204020204" pitchFamily="34" charset="0"/>
              <a:ea typeface="Tahoma" panose="020B0604030504040204" pitchFamily="34" charset="0"/>
            </a:endParaRPr>
          </a:p>
        </p:txBody>
      </p:sp>
      <p:sp>
        <p:nvSpPr>
          <p:cNvPr id="21529" name="مربع نص 22"/>
          <p:cNvSpPr txBox="1"/>
          <p:nvPr/>
        </p:nvSpPr>
        <p:spPr>
          <a:xfrm>
            <a:off x="3886200" y="1828800"/>
            <a:ext cx="1676400" cy="923925"/>
          </a:xfrm>
          <a:prstGeom prst="rect">
            <a:avLst/>
          </a:prstGeom>
          <a:noFill/>
          <a:ln w="9525">
            <a:noFill/>
          </a:ln>
        </p:spPr>
        <p:txBody>
          <a:bodyPr>
            <a:spAutoFit/>
          </a:bodyPr>
          <a:p>
            <a:pPr algn="ctr"/>
            <a:r>
              <a:rPr dirty="0">
                <a:solidFill>
                  <a:schemeClr val="bg1"/>
                </a:solidFill>
                <a:latin typeface="Corbel" panose="020B0503020204020204" pitchFamily="34" charset="0"/>
              </a:rPr>
              <a:t>Iris Segmentation</a:t>
            </a:r>
            <a:endParaRPr dirty="0">
              <a:solidFill>
                <a:schemeClr val="bg1"/>
              </a:solidFill>
              <a:latin typeface="Corbel" panose="020B0503020204020204" pitchFamily="34" charset="0"/>
            </a:endParaRPr>
          </a:p>
          <a:p>
            <a:pPr algn="ctr"/>
            <a:r>
              <a:rPr dirty="0">
                <a:solidFill>
                  <a:schemeClr val="bg1"/>
                </a:solidFill>
                <a:latin typeface="Corbel" panose="020B0503020204020204" pitchFamily="34" charset="0"/>
              </a:rPr>
              <a:t> </a:t>
            </a:r>
            <a:endParaRPr lang="ar-JO" altLang="x-none" dirty="0">
              <a:solidFill>
                <a:schemeClr val="bg1"/>
              </a:solidFill>
              <a:latin typeface="Corbel" panose="020B0503020204020204" pitchFamily="34" charset="0"/>
              <a:ea typeface="Tahoma" panose="020B0604030504040204" pitchFamily="34" charset="0"/>
            </a:endParaRPr>
          </a:p>
        </p:txBody>
      </p:sp>
      <p:sp>
        <p:nvSpPr>
          <p:cNvPr id="21530" name="مربع نص 23"/>
          <p:cNvSpPr txBox="1"/>
          <p:nvPr/>
        </p:nvSpPr>
        <p:spPr>
          <a:xfrm>
            <a:off x="7010400" y="2057400"/>
            <a:ext cx="1600200" cy="369888"/>
          </a:xfrm>
          <a:prstGeom prst="rect">
            <a:avLst/>
          </a:prstGeom>
          <a:noFill/>
          <a:ln w="9525">
            <a:noFill/>
          </a:ln>
        </p:spPr>
        <p:txBody>
          <a:bodyPr>
            <a:spAutoFit/>
          </a:bodyPr>
          <a:p>
            <a:r>
              <a:rPr dirty="0">
                <a:solidFill>
                  <a:schemeClr val="bg1"/>
                </a:solidFill>
                <a:latin typeface="Corbel" panose="020B0503020204020204" pitchFamily="34" charset="0"/>
              </a:rPr>
              <a:t>Normalization </a:t>
            </a:r>
            <a:endParaRPr lang="ar-JO" altLang="x-none" dirty="0">
              <a:solidFill>
                <a:schemeClr val="bg1"/>
              </a:solidFill>
              <a:latin typeface="Corbel" panose="020B0503020204020204" pitchFamily="34" charset="0"/>
              <a:ea typeface="Tahoma" panose="020B0604030504040204" pitchFamily="34" charset="0"/>
            </a:endParaRPr>
          </a:p>
        </p:txBody>
      </p:sp>
      <p:sp>
        <p:nvSpPr>
          <p:cNvPr id="21531" name="مربع نص 25"/>
          <p:cNvSpPr txBox="1"/>
          <p:nvPr/>
        </p:nvSpPr>
        <p:spPr>
          <a:xfrm>
            <a:off x="7086600" y="4191000"/>
            <a:ext cx="1524000" cy="646113"/>
          </a:xfrm>
          <a:prstGeom prst="rect">
            <a:avLst/>
          </a:prstGeom>
          <a:noFill/>
          <a:ln w="9525">
            <a:noFill/>
          </a:ln>
        </p:spPr>
        <p:txBody>
          <a:bodyPr>
            <a:spAutoFit/>
          </a:bodyPr>
          <a:p>
            <a:pPr algn="ctr"/>
            <a:r>
              <a:rPr dirty="0">
                <a:solidFill>
                  <a:schemeClr val="bg1"/>
                </a:solidFill>
                <a:latin typeface="Corbel" panose="020B0503020204020204" pitchFamily="34" charset="0"/>
              </a:rPr>
              <a:t>Feature Encoding </a:t>
            </a:r>
            <a:endParaRPr lang="ar-JO" altLang="x-none" dirty="0">
              <a:solidFill>
                <a:schemeClr val="bg1"/>
              </a:solidFill>
              <a:latin typeface="Corbel" panose="020B0503020204020204" pitchFamily="34" charset="0"/>
              <a:ea typeface="Tahoma" panose="020B0604030504040204" pitchFamily="34" charset="0"/>
            </a:endParaRPr>
          </a:p>
        </p:txBody>
      </p:sp>
      <p:sp>
        <p:nvSpPr>
          <p:cNvPr id="21532" name="مربع نص 26"/>
          <p:cNvSpPr txBox="1"/>
          <p:nvPr/>
        </p:nvSpPr>
        <p:spPr>
          <a:xfrm>
            <a:off x="3962400" y="4191000"/>
            <a:ext cx="1447800" cy="646113"/>
          </a:xfrm>
          <a:prstGeom prst="rect">
            <a:avLst/>
          </a:prstGeom>
          <a:noFill/>
          <a:ln w="9525">
            <a:noFill/>
          </a:ln>
        </p:spPr>
        <p:txBody>
          <a:bodyPr>
            <a:spAutoFit/>
          </a:bodyPr>
          <a:p>
            <a:pPr algn="ctr"/>
            <a:r>
              <a:rPr dirty="0">
                <a:solidFill>
                  <a:schemeClr val="bg1"/>
                </a:solidFill>
                <a:latin typeface="Corbel" panose="020B0503020204020204" pitchFamily="34" charset="0"/>
              </a:rPr>
              <a:t>Feature Matching </a:t>
            </a:r>
            <a:endParaRPr lang="ar-JO" altLang="x-none" dirty="0">
              <a:solidFill>
                <a:schemeClr val="bg1"/>
              </a:solidFill>
              <a:latin typeface="Corbel" panose="020B0503020204020204" pitchFamily="34" charset="0"/>
              <a:ea typeface="Tahoma" panose="020B0604030504040204" pitchFamily="34" charset="0"/>
            </a:endParaRPr>
          </a:p>
        </p:txBody>
      </p:sp>
      <p:sp>
        <p:nvSpPr>
          <p:cNvPr id="21533" name="مربع نص 27"/>
          <p:cNvSpPr txBox="1"/>
          <p:nvPr/>
        </p:nvSpPr>
        <p:spPr>
          <a:xfrm>
            <a:off x="3657600" y="5867400"/>
            <a:ext cx="1981200" cy="646113"/>
          </a:xfrm>
          <a:prstGeom prst="rect">
            <a:avLst/>
          </a:prstGeom>
          <a:noFill/>
          <a:ln w="9525">
            <a:noFill/>
          </a:ln>
        </p:spPr>
        <p:txBody>
          <a:bodyPr>
            <a:spAutoFit/>
          </a:bodyPr>
          <a:p>
            <a:pPr algn="ctr"/>
            <a:r>
              <a:rPr dirty="0">
                <a:solidFill>
                  <a:schemeClr val="bg1"/>
                </a:solidFill>
                <a:latin typeface="Corbel" panose="020B0503020204020204" pitchFamily="34" charset="0"/>
              </a:rPr>
              <a:t>Iris Templates Database</a:t>
            </a:r>
            <a:endParaRPr lang="ar-JO" altLang="x-none" dirty="0">
              <a:solidFill>
                <a:schemeClr val="bg1"/>
              </a:solidFill>
              <a:latin typeface="Corbel" panose="020B0503020204020204" pitchFamily="34" charset="0"/>
              <a:ea typeface="Tahoma" panose="020B0604030504040204" pitchFamily="34" charset="0"/>
            </a:endParaRPr>
          </a:p>
        </p:txBody>
      </p:sp>
      <p:sp>
        <p:nvSpPr>
          <p:cNvPr id="21534" name="مربع نص 28"/>
          <p:cNvSpPr txBox="1"/>
          <p:nvPr/>
        </p:nvSpPr>
        <p:spPr>
          <a:xfrm>
            <a:off x="2362200" y="2667000"/>
            <a:ext cx="1371600" cy="381000"/>
          </a:xfrm>
          <a:prstGeom prst="rect">
            <a:avLst/>
          </a:prstGeom>
          <a:noFill/>
          <a:ln w="9525">
            <a:noFill/>
          </a:ln>
        </p:spPr>
        <p:txBody>
          <a:bodyPr>
            <a:spAutoFit/>
          </a:bodyPr>
          <a:p>
            <a:pPr algn="ctr"/>
            <a:r>
              <a:rPr b="1" dirty="0">
                <a:latin typeface="Corbel" panose="020B0503020204020204" pitchFamily="34" charset="0"/>
              </a:rPr>
              <a:t>Eye Image</a:t>
            </a:r>
            <a:endParaRPr lang="ar-JO" altLang="x-none" b="1" dirty="0">
              <a:latin typeface="Corbel" panose="020B0503020204020204" pitchFamily="34" charset="0"/>
              <a:ea typeface="Tahoma" panose="020B0604030504040204" pitchFamily="34" charset="0"/>
            </a:endParaRPr>
          </a:p>
        </p:txBody>
      </p:sp>
      <p:sp>
        <p:nvSpPr>
          <p:cNvPr id="21535" name="مربع نص 29"/>
          <p:cNvSpPr txBox="1"/>
          <p:nvPr/>
        </p:nvSpPr>
        <p:spPr>
          <a:xfrm>
            <a:off x="5562600" y="2667000"/>
            <a:ext cx="1295400" cy="381000"/>
          </a:xfrm>
          <a:prstGeom prst="rect">
            <a:avLst/>
          </a:prstGeom>
          <a:noFill/>
          <a:ln w="9525">
            <a:noFill/>
          </a:ln>
        </p:spPr>
        <p:txBody>
          <a:bodyPr>
            <a:spAutoFit/>
          </a:bodyPr>
          <a:p>
            <a:pPr algn="ctr"/>
            <a:r>
              <a:rPr b="1" dirty="0">
                <a:latin typeface="Corbel" panose="020B0503020204020204" pitchFamily="34" charset="0"/>
              </a:rPr>
              <a:t>Iris  Region </a:t>
            </a:r>
            <a:endParaRPr lang="ar-JO" altLang="x-none" b="1" dirty="0">
              <a:latin typeface="Corbel" panose="020B0503020204020204" pitchFamily="34" charset="0"/>
              <a:ea typeface="Tahoma" panose="020B0604030504040204" pitchFamily="34" charset="0"/>
            </a:endParaRPr>
          </a:p>
        </p:txBody>
      </p:sp>
      <p:sp>
        <p:nvSpPr>
          <p:cNvPr id="21536" name="مربع نص 31"/>
          <p:cNvSpPr txBox="1"/>
          <p:nvPr/>
        </p:nvSpPr>
        <p:spPr>
          <a:xfrm>
            <a:off x="6629400" y="3200400"/>
            <a:ext cx="2286000" cy="646113"/>
          </a:xfrm>
          <a:prstGeom prst="rect">
            <a:avLst/>
          </a:prstGeom>
          <a:noFill/>
          <a:ln w="9525">
            <a:noFill/>
          </a:ln>
        </p:spPr>
        <p:txBody>
          <a:bodyPr>
            <a:spAutoFit/>
          </a:bodyPr>
          <a:p>
            <a:pPr algn="ctr"/>
            <a:r>
              <a:rPr b="1" dirty="0">
                <a:latin typeface="Corbel" panose="020B0503020204020204" pitchFamily="34" charset="0"/>
              </a:rPr>
              <a:t>Feature points in the iris region</a:t>
            </a:r>
            <a:endParaRPr lang="ar-JO" altLang="x-none" b="1" dirty="0">
              <a:latin typeface="Corbel" panose="020B0503020204020204" pitchFamily="34" charset="0"/>
              <a:ea typeface="Tahoma" panose="020B0604030504040204" pitchFamily="34" charset="0"/>
            </a:endParaRPr>
          </a:p>
        </p:txBody>
      </p:sp>
      <p:sp>
        <p:nvSpPr>
          <p:cNvPr id="33" name="سهم للأسفل 32"/>
          <p:cNvSpPr/>
          <p:nvPr/>
        </p:nvSpPr>
        <p:spPr>
          <a:xfrm>
            <a:off x="7467600" y="2895600"/>
            <a:ext cx="533400" cy="4572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سهم للأسفل 33"/>
          <p:cNvSpPr/>
          <p:nvPr/>
        </p:nvSpPr>
        <p:spPr>
          <a:xfrm>
            <a:off x="7467600" y="3810000"/>
            <a:ext cx="533400" cy="304800"/>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21543" name="مربع نص 34"/>
          <p:cNvSpPr txBox="1"/>
          <p:nvPr/>
        </p:nvSpPr>
        <p:spPr>
          <a:xfrm>
            <a:off x="5638800" y="4953000"/>
            <a:ext cx="1524000" cy="369888"/>
          </a:xfrm>
          <a:prstGeom prst="rect">
            <a:avLst/>
          </a:prstGeom>
          <a:noFill/>
          <a:ln w="9525">
            <a:noFill/>
          </a:ln>
        </p:spPr>
        <p:txBody>
          <a:bodyPr>
            <a:spAutoFit/>
          </a:bodyPr>
          <a:p>
            <a:pPr algn="ctr"/>
            <a:r>
              <a:rPr b="1" dirty="0">
                <a:latin typeface="Corbel" panose="020B0503020204020204" pitchFamily="34" charset="0"/>
              </a:rPr>
              <a:t>Iris Template </a:t>
            </a:r>
            <a:endParaRPr lang="ar-JO" altLang="x-none" b="1" dirty="0">
              <a:latin typeface="Corbel" panose="020B0503020204020204" pitchFamily="34" charset="0"/>
              <a:ea typeface="Tahoma" panose="020B0604030504040204" pitchFamily="34" charset="0"/>
            </a:endParaRPr>
          </a:p>
        </p:txBody>
      </p:sp>
      <p:sp>
        <p:nvSpPr>
          <p:cNvPr id="37" name="مخطط انسيابي: محطة طرفية 36"/>
          <p:cNvSpPr/>
          <p:nvPr/>
        </p:nvSpPr>
        <p:spPr>
          <a:xfrm>
            <a:off x="228600" y="4191000"/>
            <a:ext cx="2590800" cy="9906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21545" name="مربع نص 37"/>
          <p:cNvSpPr txBox="1"/>
          <p:nvPr/>
        </p:nvSpPr>
        <p:spPr>
          <a:xfrm>
            <a:off x="609600" y="4343400"/>
            <a:ext cx="1981200" cy="646113"/>
          </a:xfrm>
          <a:prstGeom prst="rect">
            <a:avLst/>
          </a:prstGeom>
          <a:noFill/>
          <a:ln w="9525">
            <a:noFill/>
          </a:ln>
        </p:spPr>
        <p:txBody>
          <a:bodyPr>
            <a:spAutoFit/>
          </a:bodyPr>
          <a:p>
            <a:pPr algn="ctr"/>
            <a:r>
              <a:rPr b="1" dirty="0">
                <a:solidFill>
                  <a:schemeClr val="bg1"/>
                </a:solidFill>
                <a:latin typeface="Corbel" panose="020B0503020204020204" pitchFamily="34" charset="0"/>
              </a:rPr>
              <a:t>Identify or Reject Subject </a:t>
            </a:r>
            <a:endParaRPr lang="ar-JO" altLang="x-none" b="1" dirty="0">
              <a:solidFill>
                <a:schemeClr val="bg1"/>
              </a:solidFill>
              <a:latin typeface="Corbel" panose="020B0503020204020204" pitchFamily="34" charset="0"/>
              <a:ea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52400"/>
            <a:ext cx="8229600" cy="1252728"/>
          </a:xfrm>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br>
            <a: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t>Image Acquisition </a:t>
            </a:r>
            <a:b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b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228600" y="1219200"/>
            <a:ext cx="5257800" cy="5943600"/>
          </a:xfrm>
        </p:spPr>
        <p:txBody>
          <a:bodyPr vert="horz" wrap="square" lIns="54864" tIns="91440" rIns="91440" bIns="45720" numCol="1" rtlCol="0" anchor="t" anchorCtr="0" compatLnSpc="1">
            <a:normAutofit fontScale="92500" lnSpcReduction="1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j-lt"/>
                <a:ea typeface="+mn-ea"/>
                <a:cs typeface="+mn-cs"/>
              </a:rPr>
              <a:t>The first step, image acquisition deals with capturing sequence of iris images from the subject using cameras and sensors with High resolution and good sharpness.</a:t>
            </a:r>
            <a:endParaRPr kumimoji="0" lang="ar-SA" sz="2600" b="0" i="0" u="none" strike="noStrike" kern="1200" cap="none" spc="0" normalizeH="0" baseline="0" noProof="0" dirty="0">
              <a:ln>
                <a:noFill/>
              </a:ln>
              <a:solidFill>
                <a:schemeClr val="tx1"/>
              </a:solidFill>
              <a:effectLst/>
              <a:uLnTx/>
              <a:uFillTx/>
              <a:latin typeface="+mj-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ar-SA" sz="2600" b="0" i="0" u="none" strike="noStrike" kern="1200" cap="none" spc="0" normalizeH="0" baseline="0" noProof="0" dirty="0">
              <a:ln>
                <a:noFill/>
              </a:ln>
              <a:solidFill>
                <a:schemeClr val="tx1"/>
              </a:solidFill>
              <a:effectLst/>
              <a:uLnTx/>
              <a:uFillTx/>
              <a:latin typeface="+mj-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600" b="0" i="0" u="none" strike="noStrike" kern="1200" cap="none" spc="0" normalizeH="0" baseline="0" noProof="0" dirty="0">
                <a:ln>
                  <a:noFill/>
                </a:ln>
                <a:solidFill>
                  <a:schemeClr val="tx1"/>
                </a:solidFill>
                <a:effectLst/>
                <a:uLnTx/>
                <a:uFillTx/>
                <a:latin typeface="+mj-lt"/>
                <a:ea typeface="+mn-ea"/>
                <a:cs typeface="+mn-cs"/>
              </a:rPr>
              <a:t> These images should clearly show the entire eye especially iris and pupil part, and then some preprocessing operation may be applied to enhance the quality of image e.g. histogram equalization, filtering noise removal etc.</a:t>
            </a:r>
            <a:endParaRPr kumimoji="0" lang="en-US" sz="2600" b="0" i="0" u="none" strike="noStrike" kern="1200" cap="none" spc="0" normalizeH="0" baseline="0" noProof="0" dirty="0">
              <a:ln>
                <a:noFill/>
              </a:ln>
              <a:solidFill>
                <a:schemeClr val="tx1"/>
              </a:solidFill>
              <a:effectLst/>
              <a:uLnTx/>
              <a:uFillTx/>
              <a:latin typeface="+mj-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000" b="0" i="0" u="none" strike="noStrike" kern="1200" cap="none" spc="0" normalizeH="0" baseline="0" noProof="0" dirty="0">
              <a:ln>
                <a:noFill/>
              </a:ln>
              <a:solidFill>
                <a:schemeClr val="tx1"/>
              </a:solidFill>
              <a:effectLst/>
              <a:uLnTx/>
              <a:uFillTx/>
              <a:latin typeface="+mj-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000" b="0" i="0" u="none" strike="noStrike" kern="1200" cap="none" spc="0" normalizeH="0" baseline="0" noProof="0" dirty="0">
                <a:ln>
                  <a:noFill/>
                </a:ln>
                <a:solidFill>
                  <a:schemeClr val="tx1"/>
                </a:solidFill>
                <a:effectLst/>
                <a:uLnTx/>
                <a:uFillTx/>
                <a:latin typeface="+mj-lt"/>
                <a:ea typeface="+mn-ea"/>
                <a:cs typeface="+mn-cs"/>
              </a:rPr>
              <a:t> </a:t>
            </a:r>
            <a:endParaRPr kumimoji="0" lang="en-US" sz="3000" b="0" i="0" u="none" strike="noStrike" kern="1200" cap="none" spc="0" normalizeH="0" baseline="0" noProof="0" dirty="0">
              <a:ln>
                <a:noFill/>
              </a:ln>
              <a:solidFill>
                <a:schemeClr val="tx1"/>
              </a:solidFill>
              <a:effectLst/>
              <a:uLnTx/>
              <a:uFillTx/>
              <a:latin typeface="+mj-lt"/>
              <a:ea typeface="+mn-ea"/>
              <a:cs typeface="+mn-cs"/>
            </a:endParaRPr>
          </a:p>
        </p:txBody>
      </p:sp>
      <p:pic>
        <p:nvPicPr>
          <p:cNvPr id="22532" name="Picture 4" descr="V4Fig_1.jpg"/>
          <p:cNvPicPr>
            <a:picLocks noChangeAspect="1"/>
          </p:cNvPicPr>
          <p:nvPr/>
        </p:nvPicPr>
        <p:blipFill>
          <a:blip r:embed="rId1"/>
          <a:stretch>
            <a:fillRect/>
          </a:stretch>
        </p:blipFill>
        <p:spPr>
          <a:xfrm>
            <a:off x="4876800" y="1524000"/>
            <a:ext cx="4267200" cy="3810000"/>
          </a:xfrm>
          <a:prstGeom prst="rect">
            <a:avLst/>
          </a:prstGeom>
          <a:noFill/>
          <a:ln w="9525">
            <a:noFill/>
          </a:ln>
        </p:spPr>
      </p:pic>
      <p:sp>
        <p:nvSpPr>
          <p:cNvPr id="22533" name="TextBox 5"/>
          <p:cNvSpPr txBox="1"/>
          <p:nvPr/>
        </p:nvSpPr>
        <p:spPr>
          <a:xfrm>
            <a:off x="5334000" y="5334000"/>
            <a:ext cx="3276600" cy="369888"/>
          </a:xfrm>
          <a:prstGeom prst="rect">
            <a:avLst/>
          </a:prstGeom>
          <a:noFill/>
          <a:ln w="9525">
            <a:noFill/>
          </a:ln>
        </p:spPr>
        <p:txBody>
          <a:bodyPr>
            <a:spAutoFit/>
          </a:bodyPr>
          <a:p>
            <a:r>
              <a:rPr dirty="0">
                <a:latin typeface="Corbel" panose="020B0503020204020204" pitchFamily="34" charset="0"/>
              </a:rPr>
              <a:t>(CASIA) eye image database</a:t>
            </a:r>
            <a:endParaRPr dirty="0">
              <a:latin typeface="Corbel" panose="020B05030202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Segmentation/concept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3555" name="Content Placeholder 2"/>
          <p:cNvSpPr>
            <a:spLocks noGrp="1"/>
          </p:cNvSpPr>
          <p:nvPr>
            <p:ph idx="1"/>
          </p:nvPr>
        </p:nvSpPr>
        <p:spPr>
          <a:xfrm>
            <a:off x="457200" y="1774825"/>
            <a:ext cx="8305800" cy="2035175"/>
          </a:xfrm>
          <a:ln/>
        </p:spPr>
        <p:txBody>
          <a:bodyPr vert="horz" wrap="square" lIns="54864" tIns="91440" rIns="91440" bIns="45720" anchor="t"/>
          <a:p>
            <a:pPr marL="117475" indent="0" eaLnBrk="1" hangingPunct="1">
              <a:buNone/>
            </a:pPr>
            <a:endParaRPr dirty="0"/>
          </a:p>
          <a:p>
            <a:pPr marL="117475" indent="0" eaLnBrk="1" hangingPunct="1">
              <a:buNone/>
            </a:pPr>
            <a:r>
              <a:rPr dirty="0"/>
              <a:t>  </a:t>
            </a:r>
            <a:endParaRPr dirty="0"/>
          </a:p>
        </p:txBody>
      </p:sp>
      <p:pic>
        <p:nvPicPr>
          <p:cNvPr id="23556" name="Picture 4" descr="بدون عنوان.png"/>
          <p:cNvPicPr>
            <a:picLocks noChangeAspect="1"/>
          </p:cNvPicPr>
          <p:nvPr/>
        </p:nvPicPr>
        <p:blipFill>
          <a:blip r:embed="rId1"/>
          <a:stretch>
            <a:fillRect/>
          </a:stretch>
        </p:blipFill>
        <p:spPr>
          <a:xfrm>
            <a:off x="5562600" y="1752600"/>
            <a:ext cx="3200400" cy="2209800"/>
          </a:xfrm>
          <a:prstGeom prst="rect">
            <a:avLst/>
          </a:prstGeom>
          <a:noFill/>
          <a:ln w="9525">
            <a:noFill/>
          </a:ln>
        </p:spPr>
      </p:pic>
      <p:sp>
        <p:nvSpPr>
          <p:cNvPr id="23557" name="TextBox 6"/>
          <p:cNvSpPr txBox="1"/>
          <p:nvPr/>
        </p:nvSpPr>
        <p:spPr>
          <a:xfrm>
            <a:off x="228600" y="1905000"/>
            <a:ext cx="5257800" cy="1292225"/>
          </a:xfrm>
          <a:prstGeom prst="rect">
            <a:avLst/>
          </a:prstGeom>
          <a:noFill/>
          <a:ln w="9525">
            <a:noFill/>
          </a:ln>
        </p:spPr>
        <p:txBody>
          <a:bodyPr>
            <a:spAutoFit/>
          </a:bodyPr>
          <a:p>
            <a:pPr algn="just">
              <a:buClr>
                <a:srgbClr val="FFC000"/>
              </a:buClr>
              <a:buFont typeface="Wingdings" panose="05000000000000000000" pitchFamily="2" charset="2"/>
              <a:buChar char="v"/>
            </a:pPr>
            <a:r>
              <a:rPr sz="2600" dirty="0">
                <a:latin typeface="Corbel" panose="020B0503020204020204" pitchFamily="34" charset="0"/>
              </a:rPr>
              <a:t>The first stage of iris segmentation to isolate the actual iris region in a digital eye image. </a:t>
            </a:r>
            <a:endParaRPr sz="2600" dirty="0">
              <a:latin typeface="Corbel" panose="020B0503020204020204" pitchFamily="34" charset="0"/>
            </a:endParaRPr>
          </a:p>
        </p:txBody>
      </p:sp>
      <p:sp>
        <p:nvSpPr>
          <p:cNvPr id="23558" name="TextBox 7"/>
          <p:cNvSpPr txBox="1"/>
          <p:nvPr/>
        </p:nvSpPr>
        <p:spPr>
          <a:xfrm>
            <a:off x="304800" y="3733800"/>
            <a:ext cx="5029200" cy="2524125"/>
          </a:xfrm>
          <a:prstGeom prst="rect">
            <a:avLst/>
          </a:prstGeom>
          <a:noFill/>
          <a:ln w="9525">
            <a:noFill/>
          </a:ln>
        </p:spPr>
        <p:txBody>
          <a:bodyPr>
            <a:spAutoFit/>
          </a:bodyPr>
          <a:p>
            <a:pPr>
              <a:buClr>
                <a:srgbClr val="FFC000"/>
              </a:buClr>
              <a:buFont typeface="Wingdings" panose="05000000000000000000" pitchFamily="2" charset="2"/>
              <a:buChar char="v"/>
            </a:pPr>
            <a:r>
              <a:rPr sz="2800" dirty="0">
                <a:latin typeface="Corbel" panose="020B0503020204020204" pitchFamily="34" charset="0"/>
              </a:rPr>
              <a:t>The iris region, can be approximated by two circles, one for the iris/sclera boundary and another, interior to the first, for the iris/pupil boundary. </a:t>
            </a:r>
            <a:endParaRPr sz="2800" dirty="0">
              <a:latin typeface="Corbel" panose="020B0503020204020204" pitchFamily="34" charset="0"/>
            </a:endParaRPr>
          </a:p>
          <a:p>
            <a:endParaRPr dirty="0">
              <a:latin typeface="Corbel" panose="020B0503020204020204" pitchFamily="34" charset="0"/>
            </a:endParaRPr>
          </a:p>
        </p:txBody>
      </p:sp>
      <p:pic>
        <p:nvPicPr>
          <p:cNvPr id="23559" name="Picture 2"/>
          <p:cNvPicPr>
            <a:picLocks noChangeAspect="1"/>
          </p:cNvPicPr>
          <p:nvPr/>
        </p:nvPicPr>
        <p:blipFill>
          <a:blip r:embed="rId2"/>
          <a:stretch>
            <a:fillRect/>
          </a:stretch>
        </p:blipFill>
        <p:spPr>
          <a:xfrm>
            <a:off x="5486400" y="4191000"/>
            <a:ext cx="3276600" cy="23622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Segmentation/eyelids</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pic>
        <p:nvPicPr>
          <p:cNvPr id="24579" name="Picture 2"/>
          <p:cNvPicPr>
            <a:picLocks noGrp="1" noChangeAspect="1"/>
          </p:cNvPicPr>
          <p:nvPr>
            <p:ph idx="1"/>
          </p:nvPr>
        </p:nvPicPr>
        <p:blipFill>
          <a:blip r:embed="rId1"/>
          <a:srcRect/>
          <a:stretch>
            <a:fillRect/>
          </a:stretch>
        </p:blipFill>
        <p:spPr>
          <a:xfrm>
            <a:off x="533400" y="4267200"/>
            <a:ext cx="8001000" cy="2286000"/>
          </a:xfrm>
          <a:ln/>
        </p:spPr>
      </p:pic>
      <p:sp>
        <p:nvSpPr>
          <p:cNvPr id="24580" name="TextBox 4"/>
          <p:cNvSpPr txBox="1"/>
          <p:nvPr/>
        </p:nvSpPr>
        <p:spPr>
          <a:xfrm>
            <a:off x="533400" y="1676400"/>
            <a:ext cx="7543800" cy="2308225"/>
          </a:xfrm>
          <a:prstGeom prst="rect">
            <a:avLst/>
          </a:prstGeom>
          <a:noFill/>
          <a:ln w="9525">
            <a:noFill/>
          </a:ln>
        </p:spPr>
        <p:txBody>
          <a:bodyPr>
            <a:spAutoFit/>
          </a:bodyPr>
          <a:p>
            <a:pPr>
              <a:buClr>
                <a:srgbClr val="FFC000"/>
              </a:buClr>
              <a:buFont typeface="Wingdings" panose="05000000000000000000" pitchFamily="2" charset="2"/>
              <a:buChar char="v"/>
            </a:pPr>
            <a:r>
              <a:rPr sz="2400" dirty="0">
                <a:latin typeface="Corbel" panose="020B0503020204020204" pitchFamily="34" charset="0"/>
              </a:rPr>
              <a:t>the derivatives in the horizontal direction for detecting the eyelids, and in the vertical direction for detecting the outer circular boundary of the iris .</a:t>
            </a:r>
            <a:endParaRPr sz="2400" dirty="0">
              <a:latin typeface="Corbel" panose="020B0503020204020204" pitchFamily="34" charset="0"/>
            </a:endParaRPr>
          </a:p>
          <a:p>
            <a:pPr>
              <a:buClr>
                <a:srgbClr val="FFC000"/>
              </a:buClr>
              <a:buFont typeface="Wingdings" panose="05000000000000000000" pitchFamily="2" charset="2"/>
              <a:buChar char="v"/>
            </a:pPr>
            <a:r>
              <a:rPr sz="2400" dirty="0">
                <a:latin typeface="Corbel" panose="020B0503020204020204" pitchFamily="34" charset="0"/>
              </a:rPr>
              <a:t>Taking only the vertical gradients for locating the iris boundary will reduce influence of the eyelids when performing circular Hough transform.</a:t>
            </a:r>
            <a:endParaRPr sz="2400" dirty="0">
              <a:latin typeface="Corbel" panose="020B0503020204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Segmentation/Hugh </a:t>
            </a:r>
            <a:endParaRPr kumimoji="0" lang="ar-JO" sz="4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5603" name="Content Placeholder 5"/>
          <p:cNvSpPr>
            <a:spLocks noGrp="1"/>
          </p:cNvSpPr>
          <p:nvPr>
            <p:ph idx="1"/>
          </p:nvPr>
        </p:nvSpPr>
        <p:spPr>
          <a:xfrm>
            <a:off x="457200" y="1774825"/>
            <a:ext cx="8229600" cy="4016375"/>
          </a:xfrm>
          <a:ln/>
        </p:spPr>
        <p:txBody>
          <a:bodyPr vert="horz" wrap="square" lIns="54864" tIns="91440" rIns="91440" bIns="45720" anchor="t"/>
          <a:p>
            <a:pPr eaLnBrk="1" hangingPunct="1"/>
            <a:r>
              <a:rPr sz="2200" dirty="0"/>
              <a:t>The circular Hough transform can be employed to deduce the radius and centre coordinates of the pupil and iris regions: </a:t>
            </a:r>
            <a:endParaRPr sz="2200" dirty="0"/>
          </a:p>
          <a:p>
            <a:pPr eaLnBrk="1" hangingPunct="1"/>
            <a:r>
              <a:rPr sz="2200" dirty="0"/>
              <a:t>Firstly, an edge map is generated by calculating the first derivatives of intensity values in an eye image and then thresholding the result.</a:t>
            </a:r>
            <a:endParaRPr sz="2200" dirty="0"/>
          </a:p>
          <a:p>
            <a:pPr eaLnBrk="1" hangingPunct="1"/>
            <a:r>
              <a:rPr sz="2200" dirty="0"/>
              <a:t>From the edge map, votes are cast in Hough space for the parameters of circles passing through each edge point, These parameters are the centre coordinates x</a:t>
            </a:r>
            <a:r>
              <a:rPr sz="2200" baseline="30000" dirty="0"/>
              <a:t>c </a:t>
            </a:r>
            <a:r>
              <a:rPr sz="2200" dirty="0"/>
              <a:t>and y</a:t>
            </a:r>
            <a:r>
              <a:rPr sz="2200" baseline="30000" dirty="0"/>
              <a:t>c</a:t>
            </a:r>
            <a:r>
              <a:rPr sz="2200" dirty="0"/>
              <a:t>, and the radius r, which are able to define any circle according to the equation </a:t>
            </a:r>
            <a:r>
              <a:rPr lang="ar-SA" altLang="x-none" sz="2200" dirty="0">
                <a:cs typeface="Tahoma" panose="020B0604030504040204" pitchFamily="34" charset="0"/>
              </a:rPr>
              <a:t>:</a:t>
            </a:r>
            <a:endParaRPr lang="ar-SA" altLang="x-none" sz="2200" dirty="0">
              <a:cs typeface="Tahoma" panose="020B0604030504040204" pitchFamily="34" charset="0"/>
            </a:endParaRPr>
          </a:p>
          <a:p>
            <a:pPr eaLnBrk="1" hangingPunct="1"/>
            <a:endParaRPr sz="2200" i="1" dirty="0"/>
          </a:p>
          <a:p>
            <a:pPr eaLnBrk="1" hangingPunct="1">
              <a:buNone/>
            </a:pPr>
            <a:r>
              <a:rPr sz="2200" dirty="0"/>
              <a:t> </a:t>
            </a:r>
            <a:endParaRPr sz="2200" dirty="0"/>
          </a:p>
        </p:txBody>
      </p:sp>
      <p:pic>
        <p:nvPicPr>
          <p:cNvPr id="25604" name="Picture 5"/>
          <p:cNvPicPr>
            <a:picLocks noChangeAspect="1"/>
          </p:cNvPicPr>
          <p:nvPr/>
        </p:nvPicPr>
        <p:blipFill>
          <a:blip r:embed="rId1"/>
          <a:stretch>
            <a:fillRect/>
          </a:stretch>
        </p:blipFill>
        <p:spPr>
          <a:xfrm>
            <a:off x="2286000" y="4953000"/>
            <a:ext cx="3200400" cy="685800"/>
          </a:xfrm>
          <a:prstGeom prst="rect">
            <a:avLst/>
          </a:prstGeom>
          <a:noFill/>
          <a:ln w="9525">
            <a:noFill/>
          </a:ln>
        </p:spPr>
      </p:pic>
      <p:sp>
        <p:nvSpPr>
          <p:cNvPr id="25605" name="TextBox 9"/>
          <p:cNvSpPr txBox="1"/>
          <p:nvPr/>
        </p:nvSpPr>
        <p:spPr>
          <a:xfrm>
            <a:off x="609600" y="5562600"/>
            <a:ext cx="7772400" cy="1108075"/>
          </a:xfrm>
          <a:prstGeom prst="rect">
            <a:avLst/>
          </a:prstGeom>
          <a:noFill/>
          <a:ln w="9525">
            <a:noFill/>
          </a:ln>
        </p:spPr>
        <p:txBody>
          <a:bodyPr>
            <a:spAutoFit/>
          </a:bodyPr>
          <a:p>
            <a:r>
              <a:rPr sz="2200" dirty="0">
                <a:latin typeface="Corbel" panose="020B0503020204020204" pitchFamily="34" charset="0"/>
              </a:rPr>
              <a:t>A maximum point in the Hough space will correspond to the radius and centre coordinates of the circle best defined by the edge points.</a:t>
            </a:r>
            <a:r>
              <a:rPr dirty="0">
                <a:latin typeface="Corbel" panose="020B0503020204020204" pitchFamily="34" charset="0"/>
              </a:rPr>
              <a:t> </a:t>
            </a:r>
            <a:endParaRPr dirty="0">
              <a:latin typeface="Corbel" panose="020B0503020204020204" pitchFamily="34" charset="0"/>
            </a:endParaRPr>
          </a:p>
        </p:txBody>
      </p:sp>
      <p:pic>
        <p:nvPicPr>
          <p:cNvPr id="25606" name="Picture 2"/>
          <p:cNvPicPr>
            <a:picLocks noChangeAspect="1"/>
          </p:cNvPicPr>
          <p:nvPr/>
        </p:nvPicPr>
        <p:blipFill>
          <a:blip r:embed="rId2"/>
          <a:stretch>
            <a:fillRect/>
          </a:stretch>
        </p:blipFill>
        <p:spPr>
          <a:xfrm>
            <a:off x="7086600" y="0"/>
            <a:ext cx="2057400" cy="14478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Segmentation/eyelash </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457200" y="1447800"/>
            <a:ext cx="8686800" cy="5410200"/>
          </a:xfrm>
        </p:spPr>
        <p:txBody>
          <a:bodyPr vert="horz" wrap="square" lIns="54864" tIns="91440" rIns="91440" bIns="45720" numCol="1" rtlCol="0" anchor="t" anchorCtr="0" compatLnSpc="1">
            <a:normAutofit fontScale="85000" lnSpcReduction="2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eyelashes are treated as belonging to </a:t>
            </a:r>
            <a:r>
              <a:rPr kumimoji="0" lang="en-US" sz="2800" b="0" i="0" u="none" strike="noStrike" kern="1200" cap="none" spc="0" normalizeH="0" baseline="0" noProof="0" dirty="0">
                <a:ln>
                  <a:noFill/>
                </a:ln>
                <a:solidFill>
                  <a:schemeClr val="tx1"/>
                </a:solidFill>
                <a:effectLst/>
                <a:uLnTx/>
                <a:uFillTx/>
                <a:latin typeface="+mn-lt"/>
                <a:ea typeface="+mn-ea"/>
                <a:cs typeface="+mn-cs"/>
              </a:rPr>
              <a:t>t</a:t>
            </a:r>
            <a:r>
              <a:rPr kumimoji="0" lang="en-US" sz="2800" b="1" i="0" u="none" strike="noStrike" kern="1200" cap="none" spc="0" normalizeH="0" baseline="0" noProof="0" dirty="0">
                <a:ln>
                  <a:noFill/>
                </a:ln>
                <a:solidFill>
                  <a:schemeClr val="tx1"/>
                </a:solidFill>
                <a:effectLst/>
                <a:uLnTx/>
                <a:uFillTx/>
                <a:latin typeface="+mn-lt"/>
                <a:ea typeface="+mn-ea"/>
                <a:cs typeface="+mn-cs"/>
              </a:rPr>
              <a:t>wo</a:t>
            </a:r>
            <a:r>
              <a:rPr kumimoji="0" lang="en-US" sz="2400" b="0" i="0" u="none" strike="noStrike" kern="1200" cap="none" spc="0" normalizeH="0" baseline="0" noProof="0" dirty="0">
                <a:ln>
                  <a:noFill/>
                </a:ln>
                <a:solidFill>
                  <a:schemeClr val="tx1"/>
                </a:solidFill>
                <a:effectLst/>
                <a:uLnTx/>
                <a:uFillTx/>
                <a:latin typeface="+mn-lt"/>
                <a:ea typeface="+mn-ea"/>
                <a:cs typeface="+mn-cs"/>
              </a:rPr>
              <a:t> types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1 -separable eyelashes: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which are isolated in the image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2-multiple eyelashes: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which are bunched together and overlap in the eye image.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r>
              <a:rPr kumimoji="0" lang="en-US" sz="2400" b="1"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Eyelids and Eyelashes are the main noise factor in the iris image.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These noise factors can affect the accuracy of the iris recognition system.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After applying circular Hough transform to iris, we are applying linear Hough transform and we get line detected noise region in the iris image.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We have to remove these detected eyelids and eyelashes from the iris image </a:t>
            </a:r>
            <a:r>
              <a:rPr kumimoji="0" lang="en-US" sz="2400" b="0" i="0" u="none" strike="noStrike" kern="1200" cap="none" spc="0" normalizeH="0" baseline="0" noProof="0" dirty="0" err="1">
                <a:ln>
                  <a:noFill/>
                </a:ln>
                <a:solidFill>
                  <a:schemeClr val="tx1"/>
                </a:solidFill>
                <a:effectLst/>
                <a:uLnTx/>
                <a:uFillTx/>
                <a:latin typeface="+mn-lt"/>
                <a:ea typeface="+mn-ea"/>
                <a:cs typeface="+mn-cs"/>
              </a:rPr>
              <a:t>Thresolding</a:t>
            </a:r>
            <a:r>
              <a:rPr kumimoji="0" lang="en-US" sz="2400" b="0" i="0" u="none" strike="noStrike" kern="1200" cap="none" spc="0" normalizeH="0" baseline="0" noProof="0" dirty="0">
                <a:ln>
                  <a:noFill/>
                </a:ln>
                <a:solidFill>
                  <a:schemeClr val="tx1"/>
                </a:solidFill>
                <a:effectLst/>
                <a:uLnTx/>
                <a:uFillTx/>
                <a:latin typeface="+mn-lt"/>
                <a:ea typeface="+mn-ea"/>
                <a:cs typeface="+mn-cs"/>
              </a:rPr>
              <a:t> is used for the removal of eyelashes. Then, the noise free iris image can be available for future use.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v"/>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6628" name="Picture 3" descr="C:\Users\Rasha\Desktop\cs 2016\iris\PHOTO FOR IRIS\Databa23.gif"/>
          <p:cNvPicPr>
            <a:picLocks noChangeAspect="1"/>
          </p:cNvPicPr>
          <p:nvPr/>
        </p:nvPicPr>
        <p:blipFill>
          <a:blip r:embed="rId1"/>
          <a:stretch>
            <a:fillRect/>
          </a:stretch>
        </p:blipFill>
        <p:spPr>
          <a:xfrm>
            <a:off x="6553200" y="609600"/>
            <a:ext cx="2590800" cy="13716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rgbClr val="FFFF00"/>
                </a:solidFill>
                <a:effectLst/>
                <a:uLnTx/>
                <a:uFillTx/>
                <a:latin typeface="+mj-lt"/>
                <a:ea typeface="+mj-ea"/>
                <a:cs typeface="+mj-cs"/>
              </a:rPr>
              <a:t>Overview:</a:t>
            </a:r>
            <a:endParaRPr kumimoji="0" lang="en-US" sz="4500" b="1" i="0" u="none" strike="noStrike" kern="1200" cap="none" spc="0" normalizeH="0" baseline="0" noProof="0" dirty="0">
              <a:ln>
                <a:noFill/>
              </a:ln>
              <a:solidFill>
                <a:srgbClr val="FFFF00"/>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fontScale="70000" lnSpcReduction="2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Introduction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What the iris?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Why iris?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History of iris Recognition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Applications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IN" sz="3200" b="0" i="0" u="none" strike="noStrike" kern="1200" cap="none" spc="0" normalizeH="0" baseline="0" noProof="0" dirty="0">
                <a:ln>
                  <a:noFill/>
                </a:ln>
                <a:solidFill>
                  <a:schemeClr val="tx1"/>
                </a:solidFill>
                <a:effectLst/>
                <a:uLnTx/>
                <a:uFillTx/>
                <a:latin typeface="+mn-lt"/>
                <a:ea typeface="+mn-ea"/>
                <a:cs typeface="+mn-cs"/>
              </a:rPr>
              <a:t>Methods of iris recognition system </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IN" sz="3200" b="0" i="0" u="none" strike="noStrike" kern="1200" cap="none" spc="0" normalizeH="0" baseline="0" noProof="0" dirty="0">
                <a:ln>
                  <a:noFill/>
                </a:ln>
                <a:solidFill>
                  <a:schemeClr val="tx1"/>
                </a:solidFill>
                <a:effectLst/>
                <a:uLnTx/>
                <a:uFillTx/>
                <a:latin typeface="+mn-lt"/>
                <a:ea typeface="+mn-ea"/>
                <a:cs typeface="+mn-cs"/>
              </a:rPr>
              <a:t>Image Acquisition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Segmentation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Normalization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Iris Feature Encoding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Iris code matching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Applications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Disadvantages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Conclusion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References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panose="05000000000000000000" pitchFamily="2" charset="2"/>
              <a:buChar char="ü"/>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4500" b="1" i="0" u="none" strike="noStrike" kern="1200" cap="none" spc="0" normalizeH="0" baseline="0" noProof="0" dirty="0">
                <a:ln>
                  <a:noFill/>
                </a:ln>
                <a:solidFill>
                  <a:srgbClr val="FFFF00"/>
                </a:solidFill>
                <a:effectLst/>
                <a:uLnTx/>
                <a:uFillTx/>
                <a:latin typeface="+mj-lt"/>
                <a:ea typeface="+mj-ea"/>
                <a:cs typeface="+mj-cs"/>
              </a:rPr>
            </a:br>
            <a:r>
              <a:rPr kumimoji="0" lang="en-US" sz="4500" b="1" i="0" u="none" strike="noStrike" kern="1200" cap="none" spc="0" normalizeH="0" baseline="0" noProof="0" dirty="0">
                <a:ln>
                  <a:noFill/>
                </a:ln>
                <a:solidFill>
                  <a:srgbClr val="FFFF00"/>
                </a:solidFill>
                <a:effectLst/>
                <a:uLnTx/>
                <a:uFillTx/>
                <a:latin typeface="+mj-lt"/>
                <a:ea typeface="+mj-ea"/>
                <a:cs typeface="+mj-cs"/>
              </a:rPr>
              <a:t>Segmentation Diagram </a:t>
            </a:r>
            <a:b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br>
            <a:endParaRPr kumimoji="0" lang="ar-JO"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27651" name="عنصر نائب للمحتوى 2"/>
          <p:cNvSpPr>
            <a:spLocks noGrp="1"/>
          </p:cNvSpPr>
          <p:nvPr>
            <p:ph idx="1"/>
          </p:nvPr>
        </p:nvSpPr>
        <p:spPr>
          <a:ln/>
        </p:spPr>
        <p:txBody>
          <a:bodyPr vert="horz" wrap="square" lIns="54864" tIns="91440" rIns="91440" bIns="45720" anchor="t"/>
          <a:p>
            <a:pPr eaLnBrk="1" hangingPunct="1">
              <a:buNone/>
            </a:pPr>
            <a:r>
              <a:rPr dirty="0"/>
              <a:t>1-  Edge Detector																										</a:t>
            </a:r>
            <a:endParaRPr dirty="0"/>
          </a:p>
          <a:p>
            <a:pPr eaLnBrk="1" hangingPunct="1">
              <a:buNone/>
            </a:pPr>
            <a:endParaRPr dirty="0"/>
          </a:p>
          <a:p>
            <a:pPr eaLnBrk="1" hangingPunct="1">
              <a:buNone/>
            </a:pPr>
            <a:r>
              <a:rPr dirty="0"/>
              <a:t>2- Hough Transform 		</a:t>
            </a:r>
            <a:endParaRPr lang="ar-JO" altLang="x-none" dirty="0">
              <a:ea typeface="Tahoma" panose="020B0604030504040204" pitchFamily="34" charset="0"/>
            </a:endParaRPr>
          </a:p>
        </p:txBody>
      </p:sp>
      <p:sp>
        <p:nvSpPr>
          <p:cNvPr id="4" name="مستطيل 3"/>
          <p:cNvSpPr/>
          <p:nvPr/>
        </p:nvSpPr>
        <p:spPr>
          <a:xfrm>
            <a:off x="609600" y="2667000"/>
            <a:ext cx="7162800" cy="1295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خماسي 11"/>
          <p:cNvSpPr/>
          <p:nvPr/>
        </p:nvSpPr>
        <p:spPr>
          <a:xfrm>
            <a:off x="838200" y="2971800"/>
            <a:ext cx="1676400" cy="838200"/>
          </a:xfrm>
          <a:prstGeom prst="homePlate">
            <a:avLst/>
          </a:prstGeom>
        </p:spPr>
        <p:style>
          <a:lnRef idx="0">
            <a:schemeClr val="accent5"/>
          </a:lnRef>
          <a:fillRef idx="3">
            <a:schemeClr val="accent5"/>
          </a:fillRef>
          <a:effectRef idx="3">
            <a:schemeClr val="accent5"/>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خماسي 12"/>
          <p:cNvSpPr/>
          <p:nvPr/>
        </p:nvSpPr>
        <p:spPr>
          <a:xfrm>
            <a:off x="2514600" y="2971800"/>
            <a:ext cx="1676400" cy="838200"/>
          </a:xfrm>
          <a:prstGeom prst="homePlate">
            <a:avLst/>
          </a:prstGeom>
        </p:spPr>
        <p:style>
          <a:lnRef idx="0">
            <a:schemeClr val="accent5"/>
          </a:lnRef>
          <a:fillRef idx="3">
            <a:schemeClr val="accent5"/>
          </a:fillRef>
          <a:effectRef idx="3">
            <a:schemeClr val="accent5"/>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خماسي 13"/>
          <p:cNvSpPr/>
          <p:nvPr/>
        </p:nvSpPr>
        <p:spPr>
          <a:xfrm>
            <a:off x="4267200" y="2971800"/>
            <a:ext cx="1676400" cy="838200"/>
          </a:xfrm>
          <a:prstGeom prst="homePlate">
            <a:avLst/>
          </a:prstGeom>
        </p:spPr>
        <p:style>
          <a:lnRef idx="0">
            <a:schemeClr val="accent5"/>
          </a:lnRef>
          <a:fillRef idx="3">
            <a:schemeClr val="accent5"/>
          </a:fillRef>
          <a:effectRef idx="3">
            <a:schemeClr val="accent5"/>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خماسي 14"/>
          <p:cNvSpPr/>
          <p:nvPr/>
        </p:nvSpPr>
        <p:spPr>
          <a:xfrm>
            <a:off x="6096000" y="2971800"/>
            <a:ext cx="1676400" cy="838200"/>
          </a:xfrm>
          <a:prstGeom prst="homePlate">
            <a:avLst/>
          </a:prstGeom>
        </p:spPr>
        <p:style>
          <a:lnRef idx="0">
            <a:schemeClr val="accent5"/>
          </a:lnRef>
          <a:fillRef idx="3">
            <a:schemeClr val="accent5"/>
          </a:fillRef>
          <a:effectRef idx="3">
            <a:schemeClr val="accent5"/>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مستطيل 16"/>
          <p:cNvSpPr/>
          <p:nvPr/>
        </p:nvSpPr>
        <p:spPr>
          <a:xfrm>
            <a:off x="762000" y="4953000"/>
            <a:ext cx="7162800" cy="1295400"/>
          </a:xfrm>
          <a:prstGeom prst="rect">
            <a:avLst/>
          </a:prstGeom>
        </p:spPr>
        <p:style>
          <a:lnRef idx="1">
            <a:schemeClr val="accent2"/>
          </a:lnRef>
          <a:fillRef idx="3">
            <a:schemeClr val="accent2"/>
          </a:fillRef>
          <a:effectRef idx="2">
            <a:schemeClr val="accent2"/>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27666" name="مربع نص 17"/>
          <p:cNvSpPr txBox="1"/>
          <p:nvPr/>
        </p:nvSpPr>
        <p:spPr>
          <a:xfrm>
            <a:off x="914400" y="3124200"/>
            <a:ext cx="1371600" cy="369888"/>
          </a:xfrm>
          <a:prstGeom prst="rect">
            <a:avLst/>
          </a:prstGeom>
          <a:noFill/>
          <a:ln w="9525">
            <a:noFill/>
          </a:ln>
        </p:spPr>
        <p:txBody>
          <a:bodyPr>
            <a:spAutoFit/>
          </a:bodyPr>
          <a:p>
            <a:pPr algn="ctr"/>
            <a:r>
              <a:rPr b="1" dirty="0">
                <a:solidFill>
                  <a:schemeClr val="bg1"/>
                </a:solidFill>
                <a:latin typeface="Corbel" panose="020B0503020204020204" pitchFamily="34" charset="0"/>
              </a:rPr>
              <a:t>Smoothing </a:t>
            </a:r>
            <a:endParaRPr lang="ar-JO" altLang="x-none" b="1" dirty="0">
              <a:solidFill>
                <a:schemeClr val="bg1"/>
              </a:solidFill>
              <a:latin typeface="Corbel" panose="020B0503020204020204" pitchFamily="34" charset="0"/>
              <a:ea typeface="Tahoma" panose="020B0604030504040204" pitchFamily="34" charset="0"/>
            </a:endParaRPr>
          </a:p>
        </p:txBody>
      </p:sp>
      <p:sp>
        <p:nvSpPr>
          <p:cNvPr id="27667" name="مربع نص 18"/>
          <p:cNvSpPr txBox="1"/>
          <p:nvPr/>
        </p:nvSpPr>
        <p:spPr>
          <a:xfrm>
            <a:off x="2362200" y="2895600"/>
            <a:ext cx="1676400" cy="646113"/>
          </a:xfrm>
          <a:prstGeom prst="rect">
            <a:avLst/>
          </a:prstGeom>
          <a:noFill/>
          <a:ln w="9525">
            <a:noFill/>
          </a:ln>
        </p:spPr>
        <p:txBody>
          <a:bodyPr>
            <a:spAutoFit/>
          </a:bodyPr>
          <a:p>
            <a:pPr algn="ctr"/>
            <a:r>
              <a:rPr b="1" dirty="0">
                <a:solidFill>
                  <a:schemeClr val="bg1"/>
                </a:solidFill>
                <a:latin typeface="Corbel" panose="020B0503020204020204" pitchFamily="34" charset="0"/>
              </a:rPr>
              <a:t>Finding gradient </a:t>
            </a:r>
            <a:endParaRPr b="1" dirty="0">
              <a:solidFill>
                <a:schemeClr val="bg1"/>
              </a:solidFill>
              <a:latin typeface="Corbel" panose="020B0503020204020204" pitchFamily="34" charset="0"/>
            </a:endParaRPr>
          </a:p>
        </p:txBody>
      </p:sp>
      <p:sp>
        <p:nvSpPr>
          <p:cNvPr id="27668" name="مربع نص 19"/>
          <p:cNvSpPr txBox="1"/>
          <p:nvPr/>
        </p:nvSpPr>
        <p:spPr>
          <a:xfrm>
            <a:off x="4343400" y="2971800"/>
            <a:ext cx="1447800" cy="646113"/>
          </a:xfrm>
          <a:prstGeom prst="rect">
            <a:avLst/>
          </a:prstGeom>
          <a:noFill/>
          <a:ln w="9525">
            <a:noFill/>
          </a:ln>
        </p:spPr>
        <p:txBody>
          <a:bodyPr>
            <a:spAutoFit/>
          </a:bodyPr>
          <a:p>
            <a:pPr algn="ctr"/>
            <a:r>
              <a:rPr b="1" dirty="0">
                <a:solidFill>
                  <a:schemeClr val="bg1"/>
                </a:solidFill>
                <a:latin typeface="Corbel" panose="020B0503020204020204" pitchFamily="34" charset="0"/>
              </a:rPr>
              <a:t>Double thresholding </a:t>
            </a:r>
            <a:endParaRPr lang="ar-JO" altLang="x-none" b="1" dirty="0">
              <a:solidFill>
                <a:schemeClr val="bg1"/>
              </a:solidFill>
              <a:latin typeface="Corbel" panose="020B0503020204020204" pitchFamily="34" charset="0"/>
              <a:ea typeface="Tahoma" panose="020B0604030504040204" pitchFamily="34" charset="0"/>
            </a:endParaRPr>
          </a:p>
        </p:txBody>
      </p:sp>
      <p:sp>
        <p:nvSpPr>
          <p:cNvPr id="27669" name="مربع نص 20"/>
          <p:cNvSpPr txBox="1"/>
          <p:nvPr/>
        </p:nvSpPr>
        <p:spPr>
          <a:xfrm>
            <a:off x="6172200" y="3276600"/>
            <a:ext cx="1447800" cy="369888"/>
          </a:xfrm>
          <a:prstGeom prst="rect">
            <a:avLst/>
          </a:prstGeom>
          <a:noFill/>
          <a:ln w="9525">
            <a:noFill/>
          </a:ln>
        </p:spPr>
        <p:txBody>
          <a:bodyPr>
            <a:spAutoFit/>
          </a:bodyPr>
          <a:p>
            <a:pPr algn="ctr"/>
            <a:r>
              <a:rPr b="1" dirty="0">
                <a:solidFill>
                  <a:schemeClr val="bg1"/>
                </a:solidFill>
                <a:latin typeface="Corbel" panose="020B0503020204020204" pitchFamily="34" charset="0"/>
              </a:rPr>
              <a:t>Edge</a:t>
            </a:r>
            <a:endParaRPr lang="ar-JO" altLang="x-none" b="1" dirty="0">
              <a:solidFill>
                <a:schemeClr val="bg1"/>
              </a:solidFill>
              <a:latin typeface="Corbel" panose="020B0503020204020204" pitchFamily="34" charset="0"/>
              <a:ea typeface="Tahoma" panose="020B0604030504040204" pitchFamily="34" charset="0"/>
            </a:endParaRPr>
          </a:p>
        </p:txBody>
      </p:sp>
      <p:sp>
        <p:nvSpPr>
          <p:cNvPr id="22" name="مخطط انسيابي: معالجة متعاقبة 21"/>
          <p:cNvSpPr/>
          <p:nvPr/>
        </p:nvSpPr>
        <p:spPr>
          <a:xfrm>
            <a:off x="1600200" y="5105400"/>
            <a:ext cx="4953000" cy="5334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مخطط انسيابي: معالجة متعاقبة 23"/>
          <p:cNvSpPr/>
          <p:nvPr/>
        </p:nvSpPr>
        <p:spPr>
          <a:xfrm>
            <a:off x="1600200" y="5715000"/>
            <a:ext cx="4953000" cy="533400"/>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lt1"/>
              </a:solidFill>
              <a:effectLst/>
              <a:uLnTx/>
              <a:uFillTx/>
              <a:latin typeface="+mn-lt"/>
              <a:ea typeface="+mn-ea"/>
              <a:cs typeface="+mn-cs"/>
            </a:endParaRPr>
          </a:p>
        </p:txBody>
      </p:sp>
      <p:sp>
        <p:nvSpPr>
          <p:cNvPr id="27676" name="مربع نص 24"/>
          <p:cNvSpPr txBox="1"/>
          <p:nvPr/>
        </p:nvSpPr>
        <p:spPr>
          <a:xfrm>
            <a:off x="2133600" y="5181600"/>
            <a:ext cx="4114800" cy="381000"/>
          </a:xfrm>
          <a:prstGeom prst="rect">
            <a:avLst/>
          </a:prstGeom>
          <a:noFill/>
          <a:ln w="9525">
            <a:noFill/>
          </a:ln>
        </p:spPr>
        <p:txBody>
          <a:bodyPr>
            <a:spAutoFit/>
          </a:bodyPr>
          <a:p>
            <a:pPr algn="ctr"/>
            <a:r>
              <a:rPr b="1" dirty="0">
                <a:solidFill>
                  <a:schemeClr val="bg1"/>
                </a:solidFill>
                <a:latin typeface="Corbel" panose="020B0503020204020204" pitchFamily="34" charset="0"/>
              </a:rPr>
              <a:t>LINEAR HOUGH TRANSFORM </a:t>
            </a:r>
            <a:endParaRPr lang="ar-JO" altLang="x-none" b="1" dirty="0">
              <a:solidFill>
                <a:schemeClr val="bg1"/>
              </a:solidFill>
              <a:latin typeface="Corbel" panose="020B0503020204020204" pitchFamily="34" charset="0"/>
              <a:ea typeface="Tahoma" panose="020B0604030504040204" pitchFamily="34" charset="0"/>
            </a:endParaRPr>
          </a:p>
        </p:txBody>
      </p:sp>
      <p:sp>
        <p:nvSpPr>
          <p:cNvPr id="27677" name="مربع نص 25"/>
          <p:cNvSpPr txBox="1"/>
          <p:nvPr/>
        </p:nvSpPr>
        <p:spPr>
          <a:xfrm>
            <a:off x="2286000" y="5791200"/>
            <a:ext cx="3810000" cy="369888"/>
          </a:xfrm>
          <a:prstGeom prst="rect">
            <a:avLst/>
          </a:prstGeom>
          <a:noFill/>
          <a:ln w="9525">
            <a:noFill/>
          </a:ln>
        </p:spPr>
        <p:txBody>
          <a:bodyPr>
            <a:spAutoFit/>
          </a:bodyPr>
          <a:p>
            <a:pPr algn="ctr"/>
            <a:r>
              <a:rPr b="1" dirty="0">
                <a:solidFill>
                  <a:schemeClr val="bg1"/>
                </a:solidFill>
                <a:latin typeface="Corbel" panose="020B0503020204020204" pitchFamily="34" charset="0"/>
              </a:rPr>
              <a:t>CIRCULAR HOUGH TRANSFORM </a:t>
            </a:r>
            <a:endParaRPr lang="ar-JO" altLang="x-none" b="1" dirty="0">
              <a:solidFill>
                <a:schemeClr val="bg1"/>
              </a:solidFill>
              <a:latin typeface="Corbel" panose="020B0503020204020204" pitchFamily="34" charset="0"/>
              <a:ea typeface="Tahoma" panose="020B0604030504040204" pitchFamily="34" charset="0"/>
            </a:endParaRPr>
          </a:p>
        </p:txBody>
      </p:sp>
      <p:sp>
        <p:nvSpPr>
          <p:cNvPr id="27" name="سهم منحني إلى اليسار 26"/>
          <p:cNvSpPr/>
          <p:nvPr/>
        </p:nvSpPr>
        <p:spPr>
          <a:xfrm>
            <a:off x="8001000" y="3429000"/>
            <a:ext cx="914400" cy="1905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ar-JO"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4500" b="1" i="0" u="none" strike="noStrike" kern="1200" cap="none" spc="0" normalizeH="0" baseline="0" noProof="0" dirty="0">
                <a:ln>
                  <a:noFill/>
                </a:ln>
                <a:solidFill>
                  <a:srgbClr val="FFFF00"/>
                </a:solidFill>
                <a:effectLst/>
                <a:uLnTx/>
                <a:uFillTx/>
                <a:latin typeface="+mj-lt"/>
                <a:ea typeface="+mj-ea"/>
                <a:cs typeface="+mj-cs"/>
              </a:rPr>
            </a:br>
            <a:r>
              <a:rPr kumimoji="0" lang="en-US" sz="4500" b="1" i="0" u="none" strike="noStrike" kern="1200" cap="none" spc="0" normalizeH="0" baseline="0" noProof="0" dirty="0">
                <a:ln>
                  <a:noFill/>
                </a:ln>
                <a:solidFill>
                  <a:srgbClr val="FFFF00"/>
                </a:solidFill>
                <a:effectLst/>
                <a:uLnTx/>
                <a:uFillTx/>
                <a:latin typeface="+mj-lt"/>
                <a:ea typeface="+mj-ea"/>
                <a:cs typeface="+mj-cs"/>
              </a:rPr>
              <a:t>Segmentation( cont…)</a:t>
            </a:r>
            <a:b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b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pic>
        <p:nvPicPr>
          <p:cNvPr id="28675" name="Content Placeholder 3" descr="images (2).jpg"/>
          <p:cNvPicPr>
            <a:picLocks noGrp="1" noChangeAspect="1"/>
          </p:cNvPicPr>
          <p:nvPr>
            <p:ph idx="1"/>
          </p:nvPr>
        </p:nvPicPr>
        <p:blipFill>
          <a:blip r:embed="rId1"/>
          <a:srcRect/>
          <a:stretch>
            <a:fillRect/>
          </a:stretch>
        </p:blipFill>
        <p:spPr>
          <a:xfrm>
            <a:off x="2057400" y="3048000"/>
            <a:ext cx="4162425" cy="1371600"/>
          </a:xfrm>
          <a:ln/>
        </p:spPr>
      </p:pic>
      <p:sp>
        <p:nvSpPr>
          <p:cNvPr id="28676" name="Rectangle 5"/>
          <p:cNvSpPr/>
          <p:nvPr/>
        </p:nvSpPr>
        <p:spPr>
          <a:xfrm>
            <a:off x="228600" y="1676400"/>
            <a:ext cx="6781800" cy="400050"/>
          </a:xfrm>
          <a:prstGeom prst="rect">
            <a:avLst/>
          </a:prstGeom>
          <a:noFill/>
          <a:ln w="9525">
            <a:noFill/>
          </a:ln>
        </p:spPr>
        <p:txBody>
          <a:bodyPr>
            <a:spAutoFit/>
          </a:bodyPr>
          <a:p>
            <a:r>
              <a:rPr sz="1900" b="1" dirty="0">
                <a:latin typeface="Corbel" panose="020B0503020204020204" pitchFamily="34" charset="0"/>
              </a:rPr>
              <a:t> </a:t>
            </a:r>
            <a:r>
              <a:rPr sz="2000" dirty="0">
                <a:latin typeface="Arial Black" panose="020B0A04020102020204" pitchFamily="34" charset="0"/>
              </a:rPr>
              <a:t>Process of finding the iris in an image</a:t>
            </a:r>
            <a:endParaRPr sz="2000" dirty="0">
              <a:latin typeface="Arial Black" panose="020B0A04020102020204" pitchFamily="34" charset="0"/>
            </a:endParaRPr>
          </a:p>
        </p:txBody>
      </p:sp>
      <p:sp>
        <p:nvSpPr>
          <p:cNvPr id="8" name="TextBox 7"/>
          <p:cNvSpPr txBox="1"/>
          <p:nvPr/>
        </p:nvSpPr>
        <p:spPr>
          <a:xfrm>
            <a:off x="685800" y="2133600"/>
            <a:ext cx="7772400" cy="1108075"/>
          </a:xfrm>
          <a:prstGeom prst="rect">
            <a:avLst/>
          </a:prstGeom>
          <a:noFill/>
        </p:spPr>
        <p:txBody>
          <a:bodyPr>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 Iris and pupil localization: Pupil and Iris are considered as two circles using </a:t>
            </a:r>
            <a:r>
              <a:rPr kumimoji="0" lang="en-US" sz="2400" b="0" i="0" u="none" strike="noStrike" kern="1200" cap="none" spc="0" normalizeH="0" baseline="0" noProof="0" dirty="0">
                <a:ln>
                  <a:noFill/>
                </a:ln>
                <a:solidFill>
                  <a:schemeClr val="accent3">
                    <a:lumMod val="75000"/>
                  </a:schemeClr>
                </a:solidFill>
                <a:effectLst/>
                <a:uLnTx/>
                <a:uFillTx/>
                <a:latin typeface="+mn-lt"/>
                <a:ea typeface="+mn-ea"/>
                <a:cs typeface="+mn-cs"/>
              </a:rPr>
              <a:t>Circular Hough Transform  </a:t>
            </a:r>
            <a:r>
              <a:rPr kumimoji="0" lang="en-US" sz="2000" b="0" i="0" u="none" strike="noStrike" kern="1200" cap="none" spc="0" normalizeH="0" baseline="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R="0" defTabSz="914400" fontAlgn="auto">
              <a:spcBef>
                <a:spcPts val="0"/>
              </a:spcBef>
              <a:spcAft>
                <a:spcPts val="0"/>
              </a:spcAft>
              <a:buClrTx/>
              <a:buSzTx/>
              <a:buFontTx/>
              <a:defRPr/>
            </a:pPr>
            <a:endParaRPr kumimoji="0" lang="en-US" kern="1200" cap="none" spc="0" normalizeH="0" baseline="0" noProof="0" dirty="0">
              <a:latin typeface="+mn-lt"/>
              <a:ea typeface="+mn-ea"/>
              <a:cs typeface="+mn-cs"/>
            </a:endParaRPr>
          </a:p>
        </p:txBody>
      </p:sp>
      <p:sp>
        <p:nvSpPr>
          <p:cNvPr id="9" name="Rectangle 8"/>
          <p:cNvSpPr/>
          <p:nvPr/>
        </p:nvSpPr>
        <p:spPr>
          <a:xfrm>
            <a:off x="533400" y="4495800"/>
            <a:ext cx="8610600" cy="830263"/>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b.   Eye lid detection and Eye lash noise removal using </a:t>
            </a:r>
            <a:r>
              <a:rPr kumimoji="0" lang="en-US" sz="2400" b="0" i="0" u="none" strike="noStrike" kern="1200" cap="none" spc="0" normalizeH="0" baseline="0" noProof="0" dirty="0">
                <a:ln>
                  <a:noFill/>
                </a:ln>
                <a:solidFill>
                  <a:schemeClr val="accent3">
                    <a:lumMod val="75000"/>
                  </a:schemeClr>
                </a:solidFill>
                <a:effectLst/>
                <a:uLnTx/>
                <a:uFillTx/>
                <a:latin typeface="+mn-lt"/>
                <a:ea typeface="+mn-ea"/>
                <a:cs typeface="+mn-cs"/>
              </a:rPr>
              <a:t>linear Hough Transform </a:t>
            </a:r>
            <a:r>
              <a:rPr kumimoji="0" lang="en-US" sz="2400" b="0" i="0" u="none" strike="noStrike" kern="1200" cap="none" spc="0" normalizeH="0" baseline="0" noProof="0" dirty="0">
                <a:ln>
                  <a:noFill/>
                </a:ln>
                <a:solidFill>
                  <a:schemeClr val="tx1"/>
                </a:solidFill>
                <a:effectLst/>
                <a:uLnTx/>
                <a:uFillTx/>
                <a:latin typeface="+mn-lt"/>
                <a:ea typeface="+mn-ea"/>
                <a:cs typeface="+mn-cs"/>
              </a:rPr>
              <a:t>method.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8679" name="Picture 2"/>
          <p:cNvPicPr>
            <a:picLocks noChangeAspect="1"/>
          </p:cNvPicPr>
          <p:nvPr/>
        </p:nvPicPr>
        <p:blipFill>
          <a:blip r:embed="rId2"/>
          <a:stretch>
            <a:fillRect/>
          </a:stretch>
        </p:blipFill>
        <p:spPr>
          <a:xfrm>
            <a:off x="3733800" y="5105400"/>
            <a:ext cx="2505075" cy="1524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Normalization</a:t>
            </a:r>
            <a:r>
              <a:rPr kumimoji="0" lang="en-US" sz="4400" b="1" i="0" u="none" strike="noStrike" kern="1200" cap="none" spc="0" normalizeH="0" baseline="0" noProof="0" dirty="0">
                <a:ln>
                  <a:noFill/>
                </a:ln>
                <a:solidFill>
                  <a:srgbClr val="FFFF00"/>
                </a:solidFill>
                <a:effectLst/>
                <a:uLnTx/>
                <a:uFillTx/>
                <a:latin typeface="+mj-lt"/>
                <a:ea typeface="+mj-ea"/>
                <a:cs typeface="+mj-cs"/>
              </a:rPr>
              <a:t> </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Various Normalisation methods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1- </a:t>
            </a:r>
            <a:r>
              <a:rPr kumimoji="0" lang="en-US" sz="3200" b="1" i="0" u="none" strike="noStrike" kern="1200" cap="none" spc="0" normalizeH="0" baseline="0" noProof="0" dirty="0">
                <a:ln>
                  <a:noFill/>
                </a:ln>
                <a:solidFill>
                  <a:schemeClr val="accent3"/>
                </a:solidFill>
                <a:effectLst/>
                <a:uLnTx/>
                <a:uFillTx/>
                <a:latin typeface="+mn-lt"/>
                <a:ea typeface="+mn-ea"/>
                <a:cs typeface="+mn-cs"/>
              </a:rPr>
              <a:t>Daugman’s Rubber sheet Model by </a:t>
            </a:r>
            <a:r>
              <a:rPr kumimoji="0" lang="en-US" sz="3200" b="1" i="0" u="none" strike="noStrike" kern="1200" cap="none" spc="0" normalizeH="0" baseline="0" noProof="0" dirty="0" err="1">
                <a:ln>
                  <a:noFill/>
                </a:ln>
                <a:solidFill>
                  <a:schemeClr val="accent3"/>
                </a:solidFill>
                <a:effectLst/>
                <a:uLnTx/>
                <a:uFillTx/>
                <a:latin typeface="+mn-lt"/>
                <a:ea typeface="+mn-ea"/>
                <a:cs typeface="+mn-cs"/>
              </a:rPr>
              <a:t>Daugman</a:t>
            </a:r>
            <a:r>
              <a:rPr kumimoji="0" lang="en-US" sz="3200" b="1" i="0" u="none" strike="noStrike" kern="1200" cap="none" spc="0" normalizeH="0" baseline="0" noProof="0" dirty="0">
                <a:ln>
                  <a:noFill/>
                </a:ln>
                <a:solidFill>
                  <a:schemeClr val="accent3"/>
                </a:solidFill>
                <a:effectLst/>
                <a:uLnTx/>
                <a:uFillTx/>
                <a:latin typeface="+mn-lt"/>
                <a:ea typeface="+mn-ea"/>
                <a:cs typeface="+mn-cs"/>
              </a:rPr>
              <a:t> [2]</a:t>
            </a:r>
            <a:endParaRPr kumimoji="0" lang="en-US" sz="3200" b="1" i="0" u="none" strike="noStrike" kern="1200" cap="none" spc="0" normalizeH="0" baseline="0" noProof="0" dirty="0">
              <a:ln>
                <a:noFill/>
              </a:ln>
              <a:solidFill>
                <a:schemeClr val="accent3"/>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1" i="0" u="none" strike="noStrike" kern="1200" cap="none" spc="0" normalizeH="0" baseline="0" noProof="0" dirty="0">
              <a:ln>
                <a:noFill/>
              </a:ln>
              <a:solidFill>
                <a:schemeClr val="accent3"/>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2- Image Registration </a:t>
            </a:r>
            <a:r>
              <a:rPr kumimoji="0" lang="en-US" sz="3200" b="0" i="0" u="none" strike="noStrike" kern="1200" cap="none" spc="0" normalizeH="0" baseline="0" noProof="0" dirty="0" err="1">
                <a:ln>
                  <a:noFill/>
                </a:ln>
                <a:solidFill>
                  <a:schemeClr val="tx1"/>
                </a:solidFill>
                <a:effectLst/>
                <a:uLnTx/>
                <a:uFillTx/>
                <a:latin typeface="+mn-lt"/>
                <a:ea typeface="+mn-ea"/>
                <a:cs typeface="+mn-cs"/>
              </a:rPr>
              <a:t>modlyed</a:t>
            </a:r>
            <a:r>
              <a:rPr kumimoji="0" lang="en-US" sz="3200" b="0" i="0" u="none" strike="noStrike" kern="1200" cap="none" spc="0" normalizeH="0" baseline="0" noProof="0" dirty="0">
                <a:ln>
                  <a:noFill/>
                </a:ln>
                <a:solidFill>
                  <a:schemeClr val="tx1"/>
                </a:solidFill>
                <a:effectLst/>
                <a:uLnTx/>
                <a:uFillTx/>
                <a:latin typeface="+mn-lt"/>
                <a:ea typeface="+mn-ea"/>
                <a:cs typeface="+mn-cs"/>
              </a:rPr>
              <a:t> by </a:t>
            </a:r>
            <a:r>
              <a:rPr kumimoji="0" lang="en-US" sz="3200" b="0" i="0" u="none" strike="noStrike" kern="1200" cap="none" spc="0" normalizeH="0" baseline="0" noProof="0" dirty="0" err="1">
                <a:ln>
                  <a:noFill/>
                </a:ln>
                <a:solidFill>
                  <a:schemeClr val="tx1"/>
                </a:solidFill>
                <a:effectLst/>
                <a:uLnTx/>
                <a:uFillTx/>
                <a:latin typeface="+mn-lt"/>
                <a:ea typeface="+mn-ea"/>
                <a:cs typeface="+mn-cs"/>
              </a:rPr>
              <a:t>Wildes</a:t>
            </a:r>
            <a:r>
              <a:rPr kumimoji="0" lang="en-US" sz="3200" b="0" i="0" u="none" strike="noStrike" kern="1200" cap="none" spc="0" normalizeH="0" baseline="0" noProof="0" dirty="0">
                <a:ln>
                  <a:noFill/>
                </a:ln>
                <a:solidFill>
                  <a:schemeClr val="tx1"/>
                </a:solidFill>
                <a:effectLst/>
                <a:uLnTx/>
                <a:uFillTx/>
                <a:latin typeface="+mn-lt"/>
                <a:ea typeface="+mn-ea"/>
                <a:cs typeface="+mn-cs"/>
              </a:rPr>
              <a:t> et al .[9]</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 Virtual Circles by Boles [14]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t>Normalization</a:t>
            </a:r>
            <a:r>
              <a:rPr kumimoji="0" lang="en-US" sz="4800" b="1" i="0" u="none" strike="noStrike" kern="1200" cap="none" spc="0" normalizeH="0" baseline="0" noProof="0" dirty="0">
                <a:ln>
                  <a:noFill/>
                </a:ln>
                <a:solidFill>
                  <a:srgbClr val="FFFF00"/>
                </a:solidFill>
                <a:effectLst/>
                <a:uLnTx/>
                <a:uFillTx/>
                <a:latin typeface="+mj-lt"/>
                <a:ea typeface="+mj-ea"/>
                <a:cs typeface="+mj-cs"/>
              </a:rPr>
              <a:t> </a:t>
            </a:r>
            <a:endParaRPr kumimoji="0" lang="ar-JO" sz="4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عنصر نائب للمحتوى 2"/>
          <p:cNvSpPr>
            <a:spLocks noGrp="1"/>
          </p:cNvSpPr>
          <p:nvPr>
            <p:ph idx="1"/>
          </p:nvPr>
        </p:nvSpPr>
        <p:spPr>
          <a:xfrm>
            <a:off x="457200" y="1774825"/>
            <a:ext cx="8229600" cy="5083175"/>
          </a:xfrm>
        </p:spPr>
        <p:txBody>
          <a:bodyPr vert="horz" wrap="square" lIns="54864" tIns="91440" rIns="91440" bIns="45720" numCol="1" rtlCol="0" anchor="t" anchorCtr="0" compatLnSpc="1">
            <a:no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Once the iris segmented ,the next stage transform the iris region so that it has fixed dimensions in order to allow comparisons.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Since variations in the eye  like pupil dilation  and the inconsistence iris normalization is needed.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Pupil dilation                                           inconsistence iris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Normalization process involves unwrapping the iris and converting it in to its </a:t>
            </a:r>
            <a:r>
              <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rPr>
              <a:t>polar equivalent </a:t>
            </a: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ar-JO"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24" name="Picture 2"/>
          <p:cNvPicPr>
            <a:picLocks noChangeAspect="1"/>
          </p:cNvPicPr>
          <p:nvPr/>
        </p:nvPicPr>
        <p:blipFill>
          <a:blip r:embed="rId1"/>
          <a:stretch>
            <a:fillRect/>
          </a:stretch>
        </p:blipFill>
        <p:spPr>
          <a:xfrm>
            <a:off x="1417638" y="4267200"/>
            <a:ext cx="1247775" cy="1217613"/>
          </a:xfrm>
          <a:prstGeom prst="rect">
            <a:avLst/>
          </a:prstGeom>
          <a:noFill/>
          <a:ln w="9525">
            <a:noFill/>
          </a:ln>
        </p:spPr>
      </p:pic>
      <p:pic>
        <p:nvPicPr>
          <p:cNvPr id="30725" name="Picture 4"/>
          <p:cNvPicPr>
            <a:picLocks noChangeAspect="1"/>
          </p:cNvPicPr>
          <p:nvPr/>
        </p:nvPicPr>
        <p:blipFill>
          <a:blip r:embed="rId2"/>
          <a:stretch>
            <a:fillRect/>
          </a:stretch>
        </p:blipFill>
        <p:spPr>
          <a:xfrm>
            <a:off x="5719763" y="4325938"/>
            <a:ext cx="1290637" cy="1217612"/>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a:noFill/>
                </a:ln>
                <a:solidFill>
                  <a:srgbClr val="FFFF00"/>
                </a:solidFill>
                <a:effectLst/>
                <a:uLnTx/>
                <a:uFillTx/>
                <a:latin typeface="+mj-lt"/>
                <a:ea typeface="+mj-ea"/>
                <a:cs typeface="+mj-cs"/>
              </a:rPr>
              <a:t>Normalization</a:t>
            </a:r>
            <a:r>
              <a:rPr kumimoji="0" lang="en-US" sz="4800" b="1" i="0" u="none" strike="noStrike" kern="1200" cap="none" spc="0" normalizeH="0" baseline="0" noProof="0" dirty="0">
                <a:ln>
                  <a:noFill/>
                </a:ln>
                <a:solidFill>
                  <a:srgbClr val="FFFF00"/>
                </a:solidFill>
                <a:effectLst/>
                <a:uLnTx/>
                <a:uFillTx/>
                <a:latin typeface="+mj-lt"/>
                <a:ea typeface="+mj-ea"/>
                <a:cs typeface="+mj-cs"/>
              </a:rPr>
              <a:t> (</a:t>
            </a: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100" b="1" i="0" u="none" strike="noStrike" kern="1200" cap="none" spc="0" normalizeH="0" baseline="0" noProof="0" dirty="0">
                <a:ln>
                  <a:noFill/>
                </a:ln>
                <a:solidFill>
                  <a:srgbClr val="FFFF00"/>
                </a:solidFill>
                <a:effectLst/>
                <a:uLnTx/>
                <a:uFillTx/>
                <a:latin typeface="+mj-lt"/>
                <a:ea typeface="+mj-ea"/>
                <a:cs typeface="+mj-cs"/>
              </a:rPr>
              <a:t>cont</a:t>
            </a:r>
            <a:r>
              <a:rPr kumimoji="0" lang="en-US" sz="4800" b="1" i="0" u="none" strike="noStrike" kern="1200" cap="none" spc="0" normalizeH="0" baseline="0" noProof="0" dirty="0">
                <a:ln>
                  <a:noFill/>
                </a:ln>
                <a:solidFill>
                  <a:srgbClr val="FFFF00"/>
                </a:solidFill>
                <a:effectLst/>
                <a:uLnTx/>
                <a:uFillTx/>
                <a:latin typeface="+mj-lt"/>
                <a:ea typeface="+mj-ea"/>
                <a:cs typeface="+mj-cs"/>
              </a:rPr>
              <a:t>...)</a:t>
            </a:r>
            <a:endParaRPr kumimoji="0" lang="ar-JO"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عنصر نائب للمحتوى 2"/>
          <p:cNvSpPr>
            <a:spLocks noGrp="1"/>
          </p:cNvSpPr>
          <p:nvPr>
            <p:ph idx="1"/>
          </p:nvPr>
        </p:nvSpPr>
        <p:spPr>
          <a:xfrm>
            <a:off x="457200" y="1447800"/>
            <a:ext cx="8229600" cy="5029200"/>
          </a:xfrm>
        </p:spPr>
        <p:txBody>
          <a:bodyPr vert="horz" wrap="square" lIns="54864" tIns="91440" rIns="91440" bIns="45720" numCol="1" rtlCol="0" anchor="t" anchorCtr="0" compatLnSpc="1">
            <a:no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It is done using </a:t>
            </a:r>
            <a:r>
              <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rPr>
              <a:t>Daugman’s Rubber sheet model .</a:t>
            </a:r>
            <a:endPar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a:t>
            </a:r>
            <a:r>
              <a:rPr kumimoji="0" lang="en-US" sz="2400" b="0" i="0" u="none" strike="noStrike" kern="1200" cap="none" spc="0" normalizeH="0" baseline="0" noProof="0" dirty="0" err="1">
                <a:ln>
                  <a:noFill/>
                </a:ln>
                <a:solidFill>
                  <a:schemeClr val="tx1"/>
                </a:solidFill>
                <a:effectLst/>
                <a:uLnTx/>
                <a:uFillTx/>
                <a:latin typeface="+mn-lt"/>
                <a:ea typeface="+mn-ea"/>
                <a:cs typeface="+mn-cs"/>
              </a:rPr>
              <a:t>centre</a:t>
            </a:r>
            <a:r>
              <a:rPr kumimoji="0" lang="en-US" sz="2400" b="0" i="0" u="none" strike="noStrike" kern="1200" cap="none" spc="0" normalizeH="0" baseline="0" noProof="0" dirty="0">
                <a:ln>
                  <a:noFill/>
                </a:ln>
                <a:solidFill>
                  <a:schemeClr val="tx1"/>
                </a:solidFill>
                <a:effectLst/>
                <a:uLnTx/>
                <a:uFillTx/>
                <a:latin typeface="+mn-lt"/>
                <a:ea typeface="+mn-ea"/>
                <a:cs typeface="+mn-cs"/>
              </a:rPr>
              <a:t> of the pupil was considered as the reference point, and radial vectors pass through the iris region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 number of data points are selected along each radial line  is defined as the </a:t>
            </a:r>
            <a:r>
              <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rPr>
              <a:t>radial resolution</a:t>
            </a:r>
            <a:r>
              <a:rPr kumimoji="0" lang="en-US" sz="2400" b="0" i="0" u="none" strike="noStrike" kern="1200" cap="none" spc="0" normalizeH="0" baseline="0" noProof="0" dirty="0">
                <a:ln>
                  <a:noFill/>
                </a:ln>
                <a:solidFill>
                  <a:schemeClr val="tx1"/>
                </a:solidFill>
                <a:effectLst/>
                <a:uLnTx/>
                <a:uFillTx/>
                <a:latin typeface="+mn-lt"/>
                <a:ea typeface="+mn-ea"/>
                <a:cs typeface="+mn-cs"/>
              </a:rPr>
              <a:t>. The number of radial lines going around the iris region is defined as the </a:t>
            </a:r>
            <a:r>
              <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rPr>
              <a:t>angular resolution</a:t>
            </a: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ar-JO" sz="2400" b="0" i="0" u="none" strike="noStrike" kern="1200" cap="none" spc="0" normalizeH="0" baseline="0" noProof="0" dirty="0">
              <a:ln>
                <a:noFill/>
              </a:ln>
              <a:solidFill>
                <a:schemeClr val="accent3">
                  <a:lumMod val="50000"/>
                </a:schemeClr>
              </a:solidFill>
              <a:effectLst/>
              <a:uLnTx/>
              <a:uFillTx/>
              <a:latin typeface="+mn-lt"/>
              <a:ea typeface="+mn-ea"/>
              <a:cs typeface="+mn-cs"/>
            </a:endParaRPr>
          </a:p>
        </p:txBody>
      </p:sp>
      <p:pic>
        <p:nvPicPr>
          <p:cNvPr id="31748" name="Picture 2"/>
          <p:cNvPicPr>
            <a:picLocks noChangeAspect="1"/>
          </p:cNvPicPr>
          <p:nvPr/>
        </p:nvPicPr>
        <p:blipFill>
          <a:blip r:embed="rId1"/>
          <a:stretch>
            <a:fillRect/>
          </a:stretch>
        </p:blipFill>
        <p:spPr>
          <a:xfrm>
            <a:off x="3048000" y="4800600"/>
            <a:ext cx="2270125" cy="165576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rgbClr val="FFFF00"/>
                </a:solidFill>
                <a:effectLst/>
                <a:uLnTx/>
                <a:uFillTx/>
                <a:latin typeface="+mj-lt"/>
                <a:ea typeface="+mj-ea"/>
                <a:cs typeface="+mj-cs"/>
              </a:rPr>
              <a:t>Normalization</a:t>
            </a:r>
            <a:r>
              <a:rPr kumimoji="0" lang="en-US" sz="5400" b="1" i="0" u="none" strike="noStrike" kern="1200" cap="none" spc="0" normalizeH="0" baseline="0" noProof="0" dirty="0">
                <a:ln>
                  <a:noFill/>
                </a:ln>
                <a:solidFill>
                  <a:srgbClr val="FFFF00"/>
                </a:solidFill>
                <a:effectLst/>
                <a:uLnTx/>
                <a:uFillTx/>
                <a:latin typeface="+mj-lt"/>
                <a:ea typeface="+mj-ea"/>
                <a:cs typeface="+mj-cs"/>
              </a:rPr>
              <a:t> (</a:t>
            </a:r>
            <a: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800" b="1" i="0" u="none" strike="noStrike" kern="1200" cap="none" spc="0" normalizeH="0" baseline="0" noProof="0" dirty="0">
                <a:ln>
                  <a:noFill/>
                </a:ln>
                <a:solidFill>
                  <a:srgbClr val="FFFF00"/>
                </a:solidFill>
                <a:effectLst/>
                <a:uLnTx/>
                <a:uFillTx/>
                <a:latin typeface="+mj-lt"/>
                <a:ea typeface="+mj-ea"/>
                <a:cs typeface="+mj-cs"/>
              </a:rPr>
              <a:t>cont</a:t>
            </a:r>
            <a:r>
              <a:rPr kumimoji="0" lang="en-US" sz="5400" b="1" i="0" u="none" strike="noStrike" kern="1200" cap="none" spc="0" normalizeH="0" baseline="0" noProof="0" dirty="0">
                <a:ln>
                  <a:noFill/>
                </a:ln>
                <a:solidFill>
                  <a:srgbClr val="FFFF00"/>
                </a:solidFill>
                <a:effectLst/>
                <a:uLnTx/>
                <a:uFillTx/>
                <a:latin typeface="+mj-lt"/>
                <a:ea typeface="+mj-ea"/>
                <a:cs typeface="+mj-cs"/>
              </a:rPr>
              <a: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noRot="1" noChangeAspect="1" noMove="1" noResize="1" noEditPoints="1" noAdjustHandles="1" noChangeArrowheads="1" noChangeShapeType="1" noTextEdit="1"/>
          </p:cNvSpPr>
          <p:nvPr>
            <p:ph idx="1"/>
          </p:nvPr>
        </p:nvSpPr>
        <p:spPr bwMode="auto">
          <a:xfrm>
            <a:off x="0" y="1447801"/>
            <a:ext cx="9144000" cy="5257800"/>
          </a:xfrm>
          <a:blipFill rotWithShape="1">
            <a:blip r:embed="rId1" cstate="print"/>
            <a:stretch>
              <a:fillRect l="-133" t="-116"/>
            </a:stretch>
          </a:blipFill>
          <a:ln>
            <a:miter lim="800000"/>
          </a:ln>
          <a:effectLst/>
          <a:scene3d>
            <a:camera prst="orthographicFront"/>
            <a:lightRig rig="balanced" dir="t"/>
          </a:scene3d>
          <a:sp3d prstMaterial="plastic"/>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a:ln>
                  <a:noFill/>
                </a:ln>
                <a:noFill/>
                <a:effectLst/>
                <a:uLnTx/>
                <a:uFillTx/>
                <a:latin typeface="+mn-lt"/>
                <a:ea typeface="+mn-ea"/>
                <a:cs typeface="+mn-cs"/>
              </a:rPr>
              <a:t> </a:t>
            </a:r>
            <a:endParaRPr kumimoji="0" lang="en-US" sz="3200" b="0" i="0" u="none" strike="noStrike" kern="1200" cap="none" spc="0" normalizeH="0" baseline="0" noProof="0">
              <a:ln>
                <a:noFill/>
              </a:ln>
              <a:noFill/>
              <a:effectLst/>
              <a:uLnTx/>
              <a:uFillTx/>
              <a:latin typeface="+mn-lt"/>
              <a:ea typeface="+mn-ea"/>
              <a:cs typeface="+mn-cs"/>
            </a:endParaRPr>
          </a:p>
        </p:txBody>
      </p:sp>
      <p:pic>
        <p:nvPicPr>
          <p:cNvPr id="32772" name="Picture 4"/>
          <p:cNvPicPr>
            <a:picLocks noChangeAspect="1"/>
          </p:cNvPicPr>
          <p:nvPr/>
        </p:nvPicPr>
        <p:blipFill>
          <a:blip r:embed="rId2"/>
          <a:stretch>
            <a:fillRect/>
          </a:stretch>
        </p:blipFill>
        <p:spPr>
          <a:xfrm>
            <a:off x="457200" y="1752600"/>
            <a:ext cx="4876800" cy="2201863"/>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FFFF00"/>
                </a:solidFill>
                <a:effectLst/>
                <a:uLnTx/>
                <a:uFillTx/>
                <a:latin typeface="+mj-lt"/>
                <a:ea typeface="+mj-ea"/>
                <a:cs typeface="+mj-cs"/>
              </a:rPr>
              <a:t>Normalization</a:t>
            </a:r>
            <a:r>
              <a:rPr kumimoji="0" lang="en-US" sz="4800" b="1" i="0" u="none" strike="noStrike" kern="1200" cap="none" spc="0" normalizeH="0" baseline="0" noProof="0" dirty="0">
                <a:ln>
                  <a:noFill/>
                </a:ln>
                <a:solidFill>
                  <a:srgbClr val="FFFF00"/>
                </a:solidFill>
                <a:effectLst/>
                <a:uLnTx/>
                <a:uFillTx/>
                <a:latin typeface="+mj-lt"/>
                <a:ea typeface="+mj-ea"/>
                <a:cs typeface="+mj-cs"/>
              </a:rPr>
              <a:t> (</a:t>
            </a: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400" b="1" i="0" u="none" strike="noStrike" kern="1200" cap="none" spc="0" normalizeH="0" baseline="0" noProof="0" dirty="0">
                <a:ln>
                  <a:noFill/>
                </a:ln>
                <a:solidFill>
                  <a:srgbClr val="FFFF00"/>
                </a:solidFill>
                <a:effectLst/>
                <a:uLnTx/>
                <a:uFillTx/>
                <a:latin typeface="+mj-lt"/>
                <a:ea typeface="+mj-ea"/>
                <a:cs typeface="+mj-cs"/>
              </a:rPr>
              <a:t>cont</a:t>
            </a:r>
            <a:r>
              <a:rPr kumimoji="0" lang="en-US" sz="4800" b="1" i="0" u="none" strike="noStrike" kern="1200" cap="none" spc="0" normalizeH="0" baseline="0" noProof="0" dirty="0">
                <a:ln>
                  <a:noFill/>
                </a:ln>
                <a:solidFill>
                  <a:srgbClr val="FFFF00"/>
                </a:solidFill>
                <a:effectLst/>
                <a:uLnTx/>
                <a:uFillTx/>
                <a:latin typeface="+mj-lt"/>
                <a:ea typeface="+mj-ea"/>
                <a:cs typeface="+mj-cs"/>
              </a:rPr>
              <a: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457200" y="1774825"/>
            <a:ext cx="8229600" cy="4854575"/>
          </a:xfrm>
        </p:spPr>
        <p:txBody>
          <a:bodyPr vert="horz" wrap="square" lIns="54864" tIns="91440" rIns="91440" bIns="45720" numCol="1" rtlCol="0" anchor="t" anchorCtr="0" compatLnSpc="1">
            <a:normAutofit lnSpcReduction="1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err="1">
                <a:ln>
                  <a:noFill/>
                </a:ln>
                <a:solidFill>
                  <a:schemeClr val="tx1"/>
                </a:solidFill>
                <a:effectLst/>
                <a:uLnTx/>
                <a:uFillTx/>
                <a:latin typeface="+mn-lt"/>
                <a:ea typeface="+mn-ea"/>
                <a:cs typeface="+mn-cs"/>
              </a:rPr>
              <a:t>Normalisation</a:t>
            </a:r>
            <a:r>
              <a:rPr kumimoji="0" lang="en-US" sz="2400" b="0" i="0" u="none" strike="noStrike" kern="1200" cap="none" spc="0" normalizeH="0" baseline="0" noProof="0" dirty="0">
                <a:ln>
                  <a:noFill/>
                </a:ln>
                <a:solidFill>
                  <a:schemeClr val="tx1"/>
                </a:solidFill>
                <a:effectLst/>
                <a:uLnTx/>
                <a:uFillTx/>
                <a:latin typeface="+mn-lt"/>
                <a:ea typeface="+mn-ea"/>
                <a:cs typeface="+mn-cs"/>
              </a:rPr>
              <a:t> produces a 2D array with horizontal dimensions of angular resolution and vertical dimensions of radial resolution.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Rubber sheet model  does not compensate for rotational inconsistencies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3796" name="Picture 2"/>
          <p:cNvPicPr>
            <a:picLocks noChangeAspect="1"/>
          </p:cNvPicPr>
          <p:nvPr/>
        </p:nvPicPr>
        <p:blipFill>
          <a:blip r:embed="rId1"/>
          <a:stretch>
            <a:fillRect/>
          </a:stretch>
        </p:blipFill>
        <p:spPr>
          <a:xfrm>
            <a:off x="622300" y="3048000"/>
            <a:ext cx="3541713" cy="2603500"/>
          </a:xfrm>
          <a:prstGeom prst="rect">
            <a:avLst/>
          </a:prstGeom>
          <a:noFill/>
          <a:ln w="9525">
            <a:noFill/>
          </a:ln>
        </p:spPr>
      </p:pic>
      <p:pic>
        <p:nvPicPr>
          <p:cNvPr id="33797" name="Picture 3"/>
          <p:cNvPicPr>
            <a:picLocks noChangeAspect="1"/>
          </p:cNvPicPr>
          <p:nvPr/>
        </p:nvPicPr>
        <p:blipFill>
          <a:blip r:embed="rId2"/>
          <a:stretch>
            <a:fillRect/>
          </a:stretch>
        </p:blipFill>
        <p:spPr>
          <a:xfrm>
            <a:off x="4591050" y="3813175"/>
            <a:ext cx="4019550" cy="13779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b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Feature </a:t>
            </a:r>
            <a:r>
              <a:rPr kumimoji="0" lang="en-US" sz="4000" b="1" i="0" u="none" strike="noStrike" kern="1200" cap="none" spc="0" normalizeH="0" baseline="0" noProof="0" dirty="0">
                <a:ln>
                  <a:noFill/>
                </a:ln>
                <a:solidFill>
                  <a:schemeClr val="bg1"/>
                </a:solidFill>
                <a:effectLst/>
                <a:uLnTx/>
                <a:uFillTx/>
                <a:latin typeface="+mj-lt"/>
                <a:ea typeface="+mj-ea"/>
                <a:cs typeface="+mj-cs"/>
              </a:rPr>
              <a:t> </a:t>
            </a: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Encoding </a:t>
            </a:r>
            <a:r>
              <a:rPr kumimoji="0" lang="en-US" sz="4000" b="1" i="0" u="none" strike="noStrike" kern="1200" cap="none" spc="0" normalizeH="0" baseline="0" noProof="0" dirty="0">
                <a:ln>
                  <a:noFill/>
                </a:ln>
                <a:solidFill>
                  <a:schemeClr val="bg1"/>
                </a:solidFill>
                <a:effectLst/>
                <a:uLnTx/>
                <a:uFillTx/>
                <a:latin typeface="+mj-lt"/>
                <a:ea typeface="+mj-ea"/>
                <a:cs typeface="+mj-cs"/>
              </a:rPr>
              <a:t> </a:t>
            </a:r>
            <a:br>
              <a:rPr kumimoji="0" lang="ar-JO" sz="4000" b="1" i="0" u="none" strike="noStrike" kern="1200" cap="none" spc="0" normalizeH="0" baseline="0" noProof="0" dirty="0">
                <a:ln>
                  <a:noFill/>
                </a:ln>
                <a:solidFill>
                  <a:schemeClr val="bg1"/>
                </a:solidFill>
                <a:effectLst/>
                <a:uLnTx/>
                <a:uFillTx/>
                <a:latin typeface="+mj-lt"/>
                <a:ea typeface="+mj-ea"/>
                <a:cs typeface="+mj-cs"/>
              </a:rPr>
            </a:b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Various feature encoding methods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1" i="0" u="none" strike="noStrike" kern="1200" cap="none" spc="0" normalizeH="0" baseline="0" noProof="0" dirty="0">
                <a:ln>
                  <a:noFill/>
                </a:ln>
                <a:solidFill>
                  <a:schemeClr val="accent5"/>
                </a:solidFill>
                <a:effectLst/>
                <a:uLnTx/>
                <a:uFillTx/>
                <a:latin typeface="+mn-lt"/>
                <a:ea typeface="+mn-ea"/>
                <a:cs typeface="+mn-cs"/>
              </a:rPr>
              <a:t>1-Gabor Filters </a:t>
            </a:r>
            <a:r>
              <a:rPr kumimoji="0" lang="en-US" sz="2400" b="0" i="0" u="none" strike="noStrike" kern="1200" cap="none" spc="0" normalizeH="0" baseline="0" noProof="0" dirty="0">
                <a:ln>
                  <a:noFill/>
                </a:ln>
                <a:solidFill>
                  <a:schemeClr val="tx1"/>
                </a:solidFill>
                <a:effectLst/>
                <a:uLnTx/>
                <a:uFillTx/>
                <a:latin typeface="+mn-lt"/>
                <a:ea typeface="+mn-ea"/>
                <a:cs typeface="+mn-cs"/>
              </a:rPr>
              <a:t>employed by </a:t>
            </a:r>
            <a:r>
              <a:rPr kumimoji="0" lang="en-US" sz="2400" b="0" i="0" u="none" strike="noStrike" kern="1200" cap="none" spc="0" normalizeH="0" baseline="0" noProof="0" dirty="0" err="1">
                <a:ln>
                  <a:noFill/>
                </a:ln>
                <a:solidFill>
                  <a:schemeClr val="tx1"/>
                </a:solidFill>
                <a:effectLst/>
                <a:uLnTx/>
                <a:uFillTx/>
                <a:latin typeface="+mn-lt"/>
                <a:ea typeface="+mn-ea"/>
                <a:cs typeface="+mn-cs"/>
              </a:rPr>
              <a:t>Daugman</a:t>
            </a:r>
            <a:r>
              <a:rPr kumimoji="0" lang="en-US" sz="2400" b="0" i="0" u="none" strike="noStrike" kern="1200" cap="none" spc="0" normalizeH="0" baseline="0" noProof="0" dirty="0">
                <a:ln>
                  <a:noFill/>
                </a:ln>
                <a:solidFill>
                  <a:schemeClr val="tx1"/>
                </a:solidFill>
                <a:effectLst/>
                <a:uLnTx/>
                <a:uFillTx/>
                <a:latin typeface="+mn-lt"/>
                <a:ea typeface="+mn-ea"/>
                <a:cs typeface="+mn-cs"/>
              </a:rPr>
              <a:t> in [2] and </a:t>
            </a:r>
            <a:r>
              <a:rPr kumimoji="0" lang="en-US" sz="2400" b="0" i="0" u="none" strike="noStrike" kern="1200" cap="none" spc="0" normalizeH="0" baseline="0" noProof="0" dirty="0" err="1">
                <a:ln>
                  <a:noFill/>
                </a:ln>
                <a:solidFill>
                  <a:schemeClr val="tx1"/>
                </a:solidFill>
                <a:effectLst/>
                <a:uLnTx/>
                <a:uFillTx/>
                <a:latin typeface="+mn-lt"/>
                <a:ea typeface="+mn-ea"/>
                <a:cs typeface="+mn-cs"/>
              </a:rPr>
              <a:t>Tuama</a:t>
            </a:r>
            <a:r>
              <a:rPr kumimoji="0" lang="en-US" sz="2400" b="0" i="0" u="none" strike="noStrike" kern="1200" cap="none" spc="0" normalizeH="0" baseline="0" noProof="0" dirty="0">
                <a:ln>
                  <a:noFill/>
                </a:ln>
                <a:solidFill>
                  <a:schemeClr val="tx1"/>
                </a:solidFill>
                <a:effectLst/>
                <a:uLnTx/>
                <a:uFillTx/>
                <a:latin typeface="+mn-lt"/>
                <a:ea typeface="+mn-ea"/>
                <a:cs typeface="+mn-cs"/>
              </a:rPr>
              <a:t>.[6]</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2- Log-Gabor Filters employed</a:t>
            </a:r>
            <a:r>
              <a:rPr kumimoji="0" lang="en-US" sz="2400" b="1" i="0" u="none" strike="noStrike" kern="1200" cap="none" spc="0" normalizeH="0" baseline="0" noProof="0" dirty="0">
                <a:ln>
                  <a:noFill/>
                </a:ln>
                <a:solidFill>
                  <a:schemeClr val="accent3"/>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by D. Field.[15]</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3-  </a:t>
            </a:r>
            <a:r>
              <a:rPr kumimoji="0" lang="en-US" sz="2400" b="0" i="0" u="none" strike="noStrike" kern="1200" cap="none" spc="0" normalizeH="0" baseline="0" noProof="0" dirty="0" err="1">
                <a:ln>
                  <a:noFill/>
                </a:ln>
                <a:solidFill>
                  <a:schemeClr val="tx1"/>
                </a:solidFill>
                <a:effectLst/>
                <a:uLnTx/>
                <a:uFillTx/>
                <a:latin typeface="+mn-lt"/>
                <a:ea typeface="+mn-ea"/>
                <a:cs typeface="+mn-cs"/>
              </a:rPr>
              <a:t>Haar</a:t>
            </a:r>
            <a:r>
              <a:rPr kumimoji="0" lang="en-US" sz="2400" b="0" i="0" u="none" strike="noStrike" kern="1200" cap="none" spc="0" normalizeH="0" baseline="0" noProof="0" dirty="0">
                <a:ln>
                  <a:noFill/>
                </a:ln>
                <a:solidFill>
                  <a:schemeClr val="tx1"/>
                </a:solidFill>
                <a:effectLst/>
                <a:uLnTx/>
                <a:uFillTx/>
                <a:latin typeface="+mn-lt"/>
                <a:ea typeface="+mn-ea"/>
                <a:cs typeface="+mn-cs"/>
              </a:rPr>
              <a:t> Wavelet employed by Lim et al.. [16]</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4- Zero –crossing of the 1D wavelet employed by Boles and </a:t>
            </a:r>
            <a:r>
              <a:rPr kumimoji="0" lang="en-US" sz="2400" b="0" i="0" u="none" strike="noStrike" kern="1200" cap="none" spc="0" normalizeH="0" baseline="0" noProof="0" dirty="0" err="1">
                <a:ln>
                  <a:noFill/>
                </a:ln>
                <a:solidFill>
                  <a:schemeClr val="tx1"/>
                </a:solidFill>
                <a:effectLst/>
                <a:uLnTx/>
                <a:uFillTx/>
                <a:latin typeface="+mn-lt"/>
                <a:ea typeface="+mn-ea"/>
                <a:cs typeface="+mn-cs"/>
              </a:rPr>
              <a:t>Boashash</a:t>
            </a:r>
            <a:r>
              <a:rPr kumimoji="0" lang="en-US" sz="2400" b="0" i="0" u="none" strike="noStrike" kern="1200" cap="none" spc="0" normalizeH="0" baseline="0" noProof="0" dirty="0">
                <a:ln>
                  <a:noFill/>
                </a:ln>
                <a:solidFill>
                  <a:schemeClr val="tx1"/>
                </a:solidFill>
                <a:effectLst/>
                <a:uLnTx/>
                <a:uFillTx/>
                <a:latin typeface="+mn-lt"/>
                <a:ea typeface="+mn-ea"/>
                <a:cs typeface="+mn-cs"/>
              </a:rPr>
              <a:t> .[14]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5- </a:t>
            </a:r>
            <a:r>
              <a:rPr kumimoji="0" lang="en-US" sz="2400" b="0" i="0" u="none" strike="noStrike" kern="1200" cap="none" spc="0" normalizeH="0" baseline="0" noProof="0" dirty="0" err="1">
                <a:ln>
                  <a:noFill/>
                </a:ln>
                <a:solidFill>
                  <a:schemeClr val="tx1"/>
                </a:solidFill>
                <a:effectLst/>
                <a:uLnTx/>
                <a:uFillTx/>
                <a:latin typeface="+mn-lt"/>
                <a:ea typeface="+mn-ea"/>
                <a:cs typeface="+mn-cs"/>
              </a:rPr>
              <a:t>Laplacian</a:t>
            </a:r>
            <a:r>
              <a:rPr kumimoji="0" lang="en-US" sz="2400" b="0" i="0" u="none" strike="noStrike" kern="1200" cap="none" spc="0" normalizeH="0" baseline="0" noProof="0" dirty="0">
                <a:ln>
                  <a:noFill/>
                </a:ln>
                <a:solidFill>
                  <a:schemeClr val="tx1"/>
                </a:solidFill>
                <a:effectLst/>
                <a:uLnTx/>
                <a:uFillTx/>
                <a:latin typeface="+mn-lt"/>
                <a:ea typeface="+mn-ea"/>
                <a:cs typeface="+mn-cs"/>
              </a:rPr>
              <a:t> of </a:t>
            </a:r>
            <a:r>
              <a:rPr kumimoji="0" lang="en-US" sz="2400" b="0" i="0" u="none" strike="noStrike" kern="1200" cap="none" spc="0" normalizeH="0" baseline="0" noProof="0" dirty="0" err="1">
                <a:ln>
                  <a:noFill/>
                </a:ln>
                <a:solidFill>
                  <a:schemeClr val="tx1"/>
                </a:solidFill>
                <a:effectLst/>
                <a:uLnTx/>
                <a:uFillTx/>
                <a:latin typeface="+mn-lt"/>
                <a:ea typeface="+mn-ea"/>
                <a:cs typeface="+mn-cs"/>
              </a:rPr>
              <a:t>gaussian</a:t>
            </a:r>
            <a:r>
              <a:rPr kumimoji="0" lang="en-US" sz="2400" b="0" i="0" u="none" strike="noStrike" kern="1200" cap="none" spc="0" normalizeH="0" baseline="0" noProof="0" dirty="0">
                <a:ln>
                  <a:noFill/>
                </a:ln>
                <a:solidFill>
                  <a:schemeClr val="tx1"/>
                </a:solidFill>
                <a:effectLst/>
                <a:uLnTx/>
                <a:uFillTx/>
                <a:latin typeface="+mn-lt"/>
                <a:ea typeface="+mn-ea"/>
                <a:cs typeface="+mn-cs"/>
              </a:rPr>
              <a:t> filters employed by </a:t>
            </a:r>
            <a:r>
              <a:rPr kumimoji="0" lang="en-US" sz="2400" b="0" i="0" u="none" strike="noStrike" kern="1200" cap="none" spc="0" normalizeH="0" baseline="0" noProof="0" dirty="0" err="1">
                <a:ln>
                  <a:noFill/>
                </a:ln>
                <a:solidFill>
                  <a:schemeClr val="tx1"/>
                </a:solidFill>
                <a:effectLst/>
                <a:uLnTx/>
                <a:uFillTx/>
                <a:latin typeface="+mn-lt"/>
                <a:ea typeface="+mn-ea"/>
                <a:cs typeface="+mn-cs"/>
              </a:rPr>
              <a:t>Wildes</a:t>
            </a:r>
            <a:r>
              <a:rPr kumimoji="0" lang="en-US" sz="2400" b="0" i="0" u="none" strike="noStrike" kern="1200" cap="none" spc="0" normalizeH="0" baseline="0" noProof="0" dirty="0">
                <a:ln>
                  <a:noFill/>
                </a:ln>
                <a:solidFill>
                  <a:schemeClr val="tx1"/>
                </a:solidFill>
                <a:effectLst/>
                <a:uLnTx/>
                <a:uFillTx/>
                <a:latin typeface="+mn-lt"/>
                <a:ea typeface="+mn-ea"/>
                <a:cs typeface="+mn-cs"/>
              </a:rPr>
              <a:t> et al[9]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br>
            <a: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t>Feature </a:t>
            </a:r>
            <a:r>
              <a:rPr kumimoji="0" lang="en-US" sz="4400" b="1" i="0" u="none" strike="noStrike" kern="1200" cap="none" spc="0" normalizeH="0" baseline="0" noProof="0" dirty="0">
                <a:ln>
                  <a:noFill/>
                </a:ln>
                <a:solidFill>
                  <a:schemeClr val="bg1"/>
                </a:solidFill>
                <a:effectLst/>
                <a:uLnTx/>
                <a:uFillTx/>
                <a:latin typeface="+mj-lt"/>
                <a:ea typeface="+mj-ea"/>
                <a:cs typeface="+mj-cs"/>
              </a:rPr>
              <a:t> </a:t>
            </a:r>
            <a: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t>Encoding </a:t>
            </a:r>
            <a:r>
              <a:rPr kumimoji="0" lang="en-US" sz="4400" b="1" i="0" u="none" strike="noStrike" kern="1200" cap="none" spc="0" normalizeH="0" baseline="0" noProof="0" dirty="0">
                <a:ln>
                  <a:noFill/>
                </a:ln>
                <a:solidFill>
                  <a:schemeClr val="bg1"/>
                </a:solidFill>
                <a:effectLst/>
                <a:uLnTx/>
                <a:uFillTx/>
                <a:latin typeface="+mj-lt"/>
                <a:ea typeface="+mj-ea"/>
                <a:cs typeface="+mj-cs"/>
              </a:rPr>
              <a:t> </a:t>
            </a:r>
            <a:br>
              <a:rPr kumimoji="0" lang="ar-JO" sz="4400" b="1" i="0" u="none" strike="noStrike" kern="1200" cap="none" spc="0" normalizeH="0" baseline="0" noProof="0" dirty="0">
                <a:ln>
                  <a:noFill/>
                </a:ln>
                <a:solidFill>
                  <a:schemeClr val="bg1"/>
                </a:solidFill>
                <a:effectLst/>
                <a:uLnTx/>
                <a:uFillTx/>
                <a:latin typeface="+mj-lt"/>
                <a:ea typeface="+mj-ea"/>
                <a:cs typeface="+mj-cs"/>
              </a:rPr>
            </a:br>
            <a:endPar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5" name="Content Placeholder 4"/>
          <p:cNvSpPr>
            <a:spLocks noGrp="1"/>
          </p:cNvSpPr>
          <p:nvPr>
            <p:ph idx="1"/>
          </p:nvPr>
        </p:nvSpPr>
        <p:spPr>
          <a:xfrm>
            <a:off x="457200" y="1774825"/>
            <a:ext cx="8229600" cy="4778375"/>
          </a:xfrm>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Feature Encoding :  creating a template containing only the most discriminating features of the iris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Extracted the features of the normalized iris by filtering the normalized iris region . [6]</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 Gabor filter is a sine ( or cosine) wave modulated by a Gaussian .  it is applied on the entire image at once and unique features are extracted from the image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Feature encoding was implemented by convolving the normalized iris with  </a:t>
            </a:r>
            <a:r>
              <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rPr>
              <a:t>1D  Gabor wavelets.</a:t>
            </a:r>
            <a:r>
              <a:rPr kumimoji="0" lang="en-US" sz="2400" b="0" i="0" u="none" strike="noStrike" kern="1200" cap="none" spc="0" normalizeH="0" baseline="0" noProof="0" dirty="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br>
            <a:r>
              <a:rPr kumimoji="0" lang="en-US" sz="4600" b="1" i="0" u="none" strike="noStrike" kern="1200" cap="none" spc="0" normalizeH="0" baseline="0" noProof="0" dirty="0">
                <a:ln>
                  <a:noFill/>
                </a:ln>
                <a:solidFill>
                  <a:srgbClr val="FFFF00"/>
                </a:solidFill>
                <a:effectLst/>
                <a:uLnTx/>
                <a:uFillTx/>
                <a:latin typeface="+mj-lt"/>
                <a:ea typeface="+mj-ea"/>
                <a:cs typeface="+mj-cs"/>
              </a:rPr>
              <a:t>Feature</a:t>
            </a: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000" b="1" i="0" u="none" strike="noStrike" kern="1200" cap="none" spc="0" normalizeH="0" baseline="0" noProof="0" dirty="0">
                <a:ln>
                  <a:noFill/>
                </a:ln>
                <a:solidFill>
                  <a:schemeClr val="bg1"/>
                </a:solidFill>
                <a:effectLst/>
                <a:uLnTx/>
                <a:uFillTx/>
                <a:latin typeface="+mj-lt"/>
                <a:ea typeface="+mj-ea"/>
                <a:cs typeface="+mj-cs"/>
              </a:rPr>
              <a:t> </a:t>
            </a:r>
            <a:r>
              <a:rPr kumimoji="0" lang="en-US" sz="4600" b="1" i="0" u="none" strike="noStrike" kern="1200" cap="none" spc="0" normalizeH="0" baseline="0" noProof="0" dirty="0">
                <a:ln>
                  <a:noFill/>
                </a:ln>
                <a:solidFill>
                  <a:srgbClr val="FFFF00"/>
                </a:solidFill>
                <a:effectLst/>
                <a:uLnTx/>
                <a:uFillTx/>
                <a:latin typeface="+mj-lt"/>
                <a:ea typeface="+mj-ea"/>
                <a:cs typeface="+mj-cs"/>
              </a:rPr>
              <a:t>Encoding ( cont …)</a:t>
            </a: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000" b="1" i="0" u="none" strike="noStrike" kern="1200" cap="none" spc="0" normalizeH="0" baseline="0" noProof="0" dirty="0">
                <a:ln>
                  <a:noFill/>
                </a:ln>
                <a:solidFill>
                  <a:schemeClr val="bg1"/>
                </a:solidFill>
                <a:effectLst/>
                <a:uLnTx/>
                <a:uFillTx/>
                <a:latin typeface="+mj-lt"/>
                <a:ea typeface="+mj-ea"/>
                <a:cs typeface="+mj-cs"/>
              </a:rPr>
              <a:t> </a:t>
            </a:r>
            <a:br>
              <a:rPr kumimoji="0" lang="ar-JO" sz="4000" b="1" i="0" u="none" strike="noStrike" kern="1200" cap="none" spc="0" normalizeH="0" baseline="0" noProof="0" dirty="0">
                <a:ln>
                  <a:noFill/>
                </a:ln>
                <a:solidFill>
                  <a:schemeClr val="bg1"/>
                </a:solidFill>
                <a:effectLst/>
                <a:uLnTx/>
                <a:uFillTx/>
                <a:latin typeface="+mj-lt"/>
                <a:ea typeface="+mj-ea"/>
                <a:cs typeface="+mj-cs"/>
              </a:rPr>
            </a:b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noRot="1" noChangeAspect="1" noMove="1" noResize="1" noEditPoints="1" noAdjustHandles="1" noChangeArrowheads="1" noChangeShapeType="1" noTextEdit="1"/>
          </p:cNvSpPr>
          <p:nvPr>
            <p:ph idx="1"/>
          </p:nvPr>
        </p:nvSpPr>
        <p:spPr bwMode="auto">
          <a:xfrm>
            <a:off x="457200" y="1524000"/>
            <a:ext cx="8305800" cy="5334000"/>
          </a:xfrm>
          <a:blipFill rotWithShape="1">
            <a:blip r:embed="rId1" cstate="print"/>
            <a:stretch>
              <a:fillRect l="-880" t="-571" r="-1467" b="-77714"/>
            </a:stretch>
          </a:blipFill>
          <a:ln>
            <a:miter lim="800000"/>
          </a:ln>
          <a:effectLst/>
          <a:scene3d>
            <a:camera prst="orthographicFront"/>
            <a:lightRig rig="balanced" dir="t"/>
          </a:scene3d>
          <a:sp3d prstMaterial="plastic"/>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a:ln>
                  <a:noFill/>
                </a:ln>
                <a:noFill/>
                <a:effectLst/>
                <a:uLnTx/>
                <a:uFillTx/>
                <a:latin typeface="+mn-lt"/>
                <a:ea typeface="+mn-ea"/>
                <a:cs typeface="+mn-cs"/>
              </a:rPr>
              <a:t> </a:t>
            </a:r>
            <a:endParaRPr kumimoji="0" lang="en-US" sz="3200" b="0" i="0" u="none" strike="noStrike" kern="1200" cap="none" spc="0" normalizeH="0" baseline="0" noProof="0">
              <a:ln>
                <a:noFill/>
              </a:ln>
              <a:noFill/>
              <a:effectLst/>
              <a:uLnTx/>
              <a:uFillTx/>
              <a:latin typeface="+mn-lt"/>
              <a:ea typeface="+mn-ea"/>
              <a:cs typeface="+mn-cs"/>
            </a:endParaRPr>
          </a:p>
        </p:txBody>
      </p:sp>
      <p:pic>
        <p:nvPicPr>
          <p:cNvPr id="36868" name="Picture 2"/>
          <p:cNvPicPr>
            <a:picLocks noChangeAspect="1"/>
          </p:cNvPicPr>
          <p:nvPr/>
        </p:nvPicPr>
        <p:blipFill>
          <a:blip r:embed="rId2"/>
          <a:stretch>
            <a:fillRect/>
          </a:stretch>
        </p:blipFill>
        <p:spPr>
          <a:xfrm>
            <a:off x="1219200" y="3324225"/>
            <a:ext cx="6280150" cy="6667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t>Introduction </a:t>
            </a:r>
            <a:endParaRPr kumimoji="0" lang="ar-JO"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0243" name="عنصر نائب للمحتوى 2"/>
          <p:cNvSpPr>
            <a:spLocks noGrp="1"/>
          </p:cNvSpPr>
          <p:nvPr>
            <p:ph idx="1"/>
          </p:nvPr>
        </p:nvSpPr>
        <p:spPr>
          <a:xfrm>
            <a:off x="304800" y="3657600"/>
            <a:ext cx="8382000" cy="2819400"/>
          </a:xfrm>
          <a:ln/>
        </p:spPr>
        <p:txBody>
          <a:bodyPr vert="horz" wrap="square" lIns="54864" tIns="91440" rIns="91440" bIns="45720" anchor="t"/>
          <a:p>
            <a:pPr eaLnBrk="1" hangingPunct="1"/>
            <a:endParaRPr sz="2800" dirty="0"/>
          </a:p>
          <a:p>
            <a:pPr eaLnBrk="1" hangingPunct="1"/>
            <a:endParaRPr sz="2800" dirty="0"/>
          </a:p>
          <a:p>
            <a:pPr eaLnBrk="1" hangingPunct="1"/>
            <a:endParaRPr sz="2800" dirty="0"/>
          </a:p>
          <a:p>
            <a:pPr eaLnBrk="1" hangingPunct="1"/>
            <a:endParaRPr sz="2800" dirty="0"/>
          </a:p>
          <a:p>
            <a:pPr eaLnBrk="1" hangingPunct="1"/>
            <a:r>
              <a:rPr sz="2800" dirty="0"/>
              <a:t>It is considered to be the most accurate biometric technology available today.</a:t>
            </a:r>
            <a:endParaRPr sz="2800" dirty="0"/>
          </a:p>
          <a:p>
            <a:pPr eaLnBrk="1" hangingPunct="1">
              <a:buNone/>
            </a:pPr>
            <a:endParaRPr sz="2800" dirty="0"/>
          </a:p>
        </p:txBody>
      </p:sp>
      <p:pic>
        <p:nvPicPr>
          <p:cNvPr id="10244" name="Picture 3" descr="download (1).jpg"/>
          <p:cNvPicPr>
            <a:picLocks noChangeAspect="1"/>
          </p:cNvPicPr>
          <p:nvPr/>
        </p:nvPicPr>
        <p:blipFill>
          <a:blip r:embed="rId1"/>
          <a:stretch>
            <a:fillRect/>
          </a:stretch>
        </p:blipFill>
        <p:spPr>
          <a:xfrm>
            <a:off x="5029200" y="1600200"/>
            <a:ext cx="3962400" cy="3505200"/>
          </a:xfrm>
          <a:prstGeom prst="rect">
            <a:avLst/>
          </a:prstGeom>
          <a:noFill/>
          <a:ln w="9525">
            <a:noFill/>
          </a:ln>
        </p:spPr>
      </p:pic>
      <p:sp>
        <p:nvSpPr>
          <p:cNvPr id="10245" name="TextBox 4"/>
          <p:cNvSpPr txBox="1"/>
          <p:nvPr/>
        </p:nvSpPr>
        <p:spPr>
          <a:xfrm>
            <a:off x="228600" y="1752600"/>
            <a:ext cx="4724400" cy="2770188"/>
          </a:xfrm>
          <a:prstGeom prst="rect">
            <a:avLst/>
          </a:prstGeom>
          <a:noFill/>
          <a:ln w="9525">
            <a:noFill/>
          </a:ln>
        </p:spPr>
        <p:txBody>
          <a:bodyPr>
            <a:spAutoFit/>
          </a:bodyPr>
          <a:p>
            <a:pPr>
              <a:buClr>
                <a:srgbClr val="FFC000"/>
              </a:buClr>
              <a:buFont typeface="Wingdings" panose="05000000000000000000" pitchFamily="2" charset="2"/>
              <a:buChar char="§"/>
            </a:pPr>
            <a:r>
              <a:rPr sz="2600" dirty="0">
                <a:latin typeface="Corbel" panose="020B0503020204020204" pitchFamily="34" charset="0"/>
              </a:rPr>
              <a:t> Iris recognition is a method of biometric identification and authentication that use pattern-recognition techniques based on high resolution images of the irises of an individual's eyes .</a:t>
            </a:r>
            <a:endParaRPr sz="2600" dirty="0">
              <a:latin typeface="Corbel" panose="020B0503020204020204" pitchFamily="34" charset="0"/>
            </a:endParaRPr>
          </a:p>
          <a:p>
            <a:endParaRPr dirty="0">
              <a:latin typeface="Corbel" panose="020B0503020204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4400" b="1" i="0" u="none" strike="noStrike" kern="1200" cap="none" spc="0" normalizeH="0" baseline="0" noProof="0" dirty="0">
                <a:ln>
                  <a:noFill/>
                </a:ln>
                <a:solidFill>
                  <a:srgbClr val="FFFF00"/>
                </a:solidFill>
                <a:effectLst/>
                <a:uLnTx/>
                <a:uFillTx/>
                <a:latin typeface="+mj-lt"/>
                <a:ea typeface="+mj-ea"/>
                <a:cs typeface="+mj-cs"/>
              </a:rPr>
            </a:br>
            <a:r>
              <a:rPr kumimoji="0" lang="en-US" sz="4400" b="1" i="0" u="none" strike="noStrike" kern="1200" cap="none" spc="0" normalizeH="0" baseline="0" noProof="0" dirty="0">
                <a:ln>
                  <a:noFill/>
                </a:ln>
                <a:solidFill>
                  <a:srgbClr val="FFFF00"/>
                </a:solidFill>
                <a:effectLst/>
                <a:uLnTx/>
                <a:uFillTx/>
                <a:latin typeface="+mj-lt"/>
                <a:ea typeface="+mj-ea"/>
                <a:cs typeface="+mj-cs"/>
              </a:rPr>
              <a:t>Feature</a:t>
            </a:r>
            <a:r>
              <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3600" b="1" i="0" u="none" strike="noStrike" kern="1200" cap="none" spc="0" normalizeH="0" baseline="0" noProof="0" dirty="0">
                <a:ln>
                  <a:noFill/>
                </a:ln>
                <a:solidFill>
                  <a:schemeClr val="bg1"/>
                </a:solidFill>
                <a:effectLst/>
                <a:uLnTx/>
                <a:uFillTx/>
                <a:latin typeface="+mj-lt"/>
                <a:ea typeface="+mj-ea"/>
                <a:cs typeface="+mj-cs"/>
              </a:rPr>
              <a:t> </a:t>
            </a:r>
            <a:r>
              <a:rPr kumimoji="0" lang="en-US" sz="4400" b="1" i="0" u="none" strike="noStrike" kern="1200" cap="none" spc="0" normalizeH="0" baseline="0" noProof="0" dirty="0">
                <a:ln>
                  <a:noFill/>
                </a:ln>
                <a:solidFill>
                  <a:srgbClr val="FFFF00"/>
                </a:solidFill>
                <a:effectLst/>
                <a:uLnTx/>
                <a:uFillTx/>
                <a:latin typeface="+mj-lt"/>
                <a:ea typeface="+mj-ea"/>
                <a:cs typeface="+mj-cs"/>
              </a:rPr>
              <a:t>Encoding ( </a:t>
            </a:r>
            <a:r>
              <a:rPr kumimoji="0" lang="en-US" sz="4400" b="1" i="0" u="none" strike="noStrike" kern="1200" cap="none" spc="0" normalizeH="0" baseline="0" noProof="0" dirty="0" err="1">
                <a:ln>
                  <a:noFill/>
                </a:ln>
                <a:solidFill>
                  <a:srgbClr val="FFFF00"/>
                </a:solidFill>
                <a:effectLst/>
                <a:uLnTx/>
                <a:uFillTx/>
                <a:latin typeface="+mj-lt"/>
                <a:ea typeface="+mj-ea"/>
                <a:cs typeface="+mj-cs"/>
              </a:rPr>
              <a:t>cont</a:t>
            </a:r>
            <a:r>
              <a:rPr kumimoji="0" lang="en-US" sz="4400" b="1" i="0" u="none" strike="noStrike" kern="1200" cap="none" spc="0" normalizeH="0" baseline="0" noProof="0" dirty="0">
                <a:ln>
                  <a:noFill/>
                </a:ln>
                <a:solidFill>
                  <a:srgbClr val="FFFF00"/>
                </a:solidFill>
                <a:effectLst/>
                <a:uLnTx/>
                <a:uFillTx/>
                <a:latin typeface="+mj-lt"/>
                <a:ea typeface="+mj-ea"/>
                <a:cs typeface="+mj-cs"/>
              </a:rPr>
              <a:t> …)</a:t>
            </a:r>
            <a:r>
              <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3600" b="1" i="0" u="none" strike="noStrike" kern="1200" cap="none" spc="0" normalizeH="0" baseline="0" noProof="0" dirty="0">
                <a:ln>
                  <a:noFill/>
                </a:ln>
                <a:solidFill>
                  <a:schemeClr val="bg1"/>
                </a:solidFill>
                <a:effectLst/>
                <a:uLnTx/>
                <a:uFillTx/>
                <a:latin typeface="+mj-lt"/>
                <a:ea typeface="+mj-ea"/>
                <a:cs typeface="+mj-cs"/>
              </a:rPr>
              <a:t> </a:t>
            </a:r>
            <a:br>
              <a:rPr kumimoji="0" lang="ar-JO" sz="3600" b="1" i="0" u="none" strike="noStrike" kern="1200" cap="none" spc="0" normalizeH="0" baseline="0" noProof="0" dirty="0">
                <a:ln>
                  <a:noFill/>
                </a:ln>
                <a:solidFill>
                  <a:schemeClr val="bg1"/>
                </a:solidFill>
                <a:effectLst/>
                <a:uLnTx/>
                <a:uFillTx/>
                <a:latin typeface="+mj-lt"/>
                <a:ea typeface="+mj-ea"/>
                <a:cs typeface="+mj-cs"/>
              </a:rPr>
            </a:b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457200" y="1524000"/>
            <a:ext cx="8229600" cy="5029200"/>
          </a:xfrm>
        </p:spPr>
        <p:txBody>
          <a:bodyPr vert="horz" wrap="square" lIns="54864" tIns="91440" rIns="91440" bIns="45720" numCol="1" rtlCol="0" anchor="t" anchorCtr="0" compatLnSpc="1">
            <a:no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err="1">
                <a:ln>
                  <a:noFill/>
                </a:ln>
                <a:solidFill>
                  <a:schemeClr val="tx1"/>
                </a:solidFill>
                <a:effectLst/>
                <a:uLnTx/>
                <a:uFillTx/>
                <a:latin typeface="+mn-lt"/>
                <a:ea typeface="+mn-ea"/>
                <a:cs typeface="+mn-cs"/>
              </a:rPr>
              <a:t>Daugman</a:t>
            </a:r>
            <a:r>
              <a:rPr kumimoji="0" lang="en-US" sz="2400" b="0" i="0" u="none" strike="noStrike" kern="1200" cap="none" spc="0" normalizeH="0" baseline="0" noProof="0" dirty="0">
                <a:ln>
                  <a:noFill/>
                </a:ln>
                <a:solidFill>
                  <a:schemeClr val="tx1"/>
                </a:solidFill>
                <a:effectLst/>
                <a:uLnTx/>
                <a:uFillTx/>
                <a:latin typeface="+mn-lt"/>
                <a:ea typeface="+mn-ea"/>
                <a:cs typeface="+mn-cs"/>
              </a:rPr>
              <a:t> demodulates the output of the Gabor filters in order to compress the data this is done by quantising the phase information in to four levels , for each possible quadrant in the complex plane </a:t>
            </a:r>
            <a:r>
              <a:rPr kumimoji="0" lang="en-US" sz="2400" b="0" i="0" u="none" strike="noStrike" kern="1200" cap="none" spc="0" normalizeH="0" baseline="0" noProof="0" dirty="0">
                <a:ln>
                  <a:noFill/>
                </a:ln>
                <a:solidFill>
                  <a:schemeClr val="accent3">
                    <a:lumMod val="50000"/>
                  </a:schemeClr>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[7]</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demodulation and phase </a:t>
            </a:r>
            <a:r>
              <a:rPr kumimoji="0" lang="en-US" sz="2400" b="0" i="0" u="none" strike="noStrike" kern="1200" cap="none" spc="0" normalizeH="0" baseline="0" noProof="0" dirty="0" err="1">
                <a:ln>
                  <a:noFill/>
                </a:ln>
                <a:solidFill>
                  <a:schemeClr val="tx1"/>
                </a:solidFill>
                <a:effectLst/>
                <a:uLnTx/>
                <a:uFillTx/>
                <a:latin typeface="+mn-lt"/>
                <a:ea typeface="+mn-ea"/>
                <a:cs typeface="+mn-cs"/>
              </a:rPr>
              <a:t>Quantisation</a:t>
            </a:r>
            <a:r>
              <a:rPr kumimoji="0" lang="en-US" sz="2400" b="0" i="0" u="none" strike="noStrike" kern="1200" cap="none" spc="0" normalizeH="0" baseline="0" noProof="0" dirty="0">
                <a:ln>
                  <a:noFill/>
                </a:ln>
                <a:solidFill>
                  <a:schemeClr val="tx1"/>
                </a:solidFill>
                <a:effectLst/>
                <a:uLnTx/>
                <a:uFillTx/>
                <a:latin typeface="+mn-lt"/>
                <a:ea typeface="+mn-ea"/>
                <a:cs typeface="+mn-cs"/>
              </a:rPr>
              <a:t> process can be represented as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1400" b="0" i="0" u="none" strike="noStrike" kern="1200" cap="none" spc="0" normalizeH="0" baseline="0" noProof="0" dirty="0">
                <a:ln>
                  <a:noFill/>
                </a:ln>
                <a:solidFill>
                  <a:schemeClr val="tx1"/>
                </a:solidFill>
                <a:effectLst/>
                <a:uLnTx/>
                <a:uFillTx/>
                <a:latin typeface="+mn-lt"/>
                <a:ea typeface="+mn-ea"/>
                <a:cs typeface="+mn-cs"/>
              </a:rPr>
              <a:t>where </a:t>
            </a:r>
            <a:r>
              <a:rPr kumimoji="0" lang="en-US" sz="1400" b="0" i="1" u="none" strike="noStrike" kern="1200" cap="none" spc="0" normalizeH="0" baseline="0" noProof="0" dirty="0">
                <a:ln>
                  <a:noFill/>
                </a:ln>
                <a:solidFill>
                  <a:schemeClr val="tx1"/>
                </a:solidFill>
                <a:effectLst/>
                <a:uLnTx/>
                <a:uFillTx/>
                <a:latin typeface="+mn-lt"/>
                <a:ea typeface="+mn-ea"/>
                <a:cs typeface="+mn-cs"/>
              </a:rPr>
              <a:t>h</a:t>
            </a:r>
            <a:r>
              <a:rPr kumimoji="0" lang="en-US" sz="1400" b="0" i="1" u="none" strike="noStrike" kern="1200" cap="none" spc="0" normalizeH="0" baseline="30000" noProof="0" dirty="0">
                <a:ln>
                  <a:noFill/>
                </a:ln>
                <a:solidFill>
                  <a:schemeClr val="tx1"/>
                </a:solidFill>
                <a:effectLst/>
                <a:uLnTx/>
                <a:uFillTx/>
                <a:latin typeface="+mn-lt"/>
                <a:ea typeface="+mn-ea"/>
                <a:cs typeface="+mn-cs"/>
              </a:rPr>
              <a:t>{Re, </a:t>
            </a:r>
            <a:r>
              <a:rPr kumimoji="0" lang="en-US" sz="1400" b="0" i="1" u="none" strike="noStrike" kern="1200" cap="none" spc="0" normalizeH="0" baseline="30000" noProof="0" dirty="0" err="1">
                <a:ln>
                  <a:noFill/>
                </a:ln>
                <a:solidFill>
                  <a:schemeClr val="tx1"/>
                </a:solidFill>
                <a:effectLst/>
                <a:uLnTx/>
                <a:uFillTx/>
                <a:latin typeface="+mn-lt"/>
                <a:ea typeface="+mn-ea"/>
                <a:cs typeface="+mn-cs"/>
              </a:rPr>
              <a:t>Im</a:t>
            </a:r>
            <a:r>
              <a:rPr kumimoji="0" lang="en-US" sz="1400" b="0" i="1" u="none" strike="noStrike" kern="1200" cap="none" spc="0" normalizeH="0" baseline="30000" noProof="0" dirty="0">
                <a:ln>
                  <a:noFill/>
                </a:ln>
                <a:solidFill>
                  <a:schemeClr val="tx1"/>
                </a:solidFill>
                <a:effectLst/>
                <a:uLnTx/>
                <a:uFillTx/>
                <a:latin typeface="+mn-lt"/>
                <a:ea typeface="+mn-ea"/>
                <a:cs typeface="+mn-cs"/>
              </a:rPr>
              <a:t>} </a:t>
            </a:r>
            <a:r>
              <a:rPr kumimoji="0" lang="en-US" sz="1400" b="0" i="0" u="none" strike="noStrike" kern="1200" cap="none" spc="0" normalizeH="0" baseline="0" noProof="0" dirty="0">
                <a:ln>
                  <a:noFill/>
                </a:ln>
                <a:solidFill>
                  <a:schemeClr val="tx1"/>
                </a:solidFill>
                <a:effectLst/>
                <a:uLnTx/>
                <a:uFillTx/>
                <a:latin typeface="+mn-lt"/>
                <a:ea typeface="+mn-ea"/>
                <a:cs typeface="+mn-cs"/>
              </a:rPr>
              <a:t>can be regarded as a complex valued bit whose real and imaginary components are dependent on the sign of the 2D integral, and  I( </a:t>
            </a:r>
            <a:r>
              <a:rPr kumimoji="0" lang="el-GR" sz="1400" b="0" i="0" u="none" strike="noStrike" kern="1200" cap="none" spc="0" normalizeH="0" baseline="0" noProof="0" dirty="0">
                <a:ln>
                  <a:noFill/>
                </a:ln>
                <a:solidFill>
                  <a:schemeClr val="tx1"/>
                </a:solidFill>
                <a:effectLst/>
                <a:uLnTx/>
                <a:uFillTx/>
                <a:latin typeface="+mn-lt"/>
                <a:ea typeface="+mn-ea"/>
                <a:cs typeface="+mn-cs"/>
              </a:rPr>
              <a:t>ρ</a:t>
            </a:r>
            <a:r>
              <a:rPr kumimoji="0" lang="en-US" sz="1400" b="0" i="0" u="none" strike="noStrike" kern="1200" cap="none" spc="0" normalizeH="0" baseline="0" noProof="0" dirty="0">
                <a:ln>
                  <a:noFill/>
                </a:ln>
                <a:solidFill>
                  <a:schemeClr val="tx1"/>
                </a:solidFill>
                <a:effectLst/>
                <a:uLnTx/>
                <a:uFillTx/>
                <a:latin typeface="+mn-lt"/>
                <a:ea typeface="+mn-ea"/>
                <a:cs typeface="+mn-cs"/>
              </a:rPr>
              <a:t>,</a:t>
            </a:r>
            <a:r>
              <a:rPr kumimoji="0" lang="el-GR" sz="1400" b="0" i="0" u="none" strike="noStrike" kern="1200" cap="none" spc="0" normalizeH="0" baseline="0" noProof="0" dirty="0">
                <a:ln>
                  <a:noFill/>
                </a:ln>
                <a:solidFill>
                  <a:schemeClr val="tx1"/>
                </a:solidFill>
                <a:effectLst/>
                <a:uLnTx/>
                <a:uFillTx/>
                <a:latin typeface="+mn-lt"/>
                <a:ea typeface="+mn-ea"/>
                <a:cs typeface="+mn-cs"/>
              </a:rPr>
              <a:t>θ</a:t>
            </a:r>
            <a:r>
              <a:rPr kumimoji="0" lang="en-US" sz="1400" b="0" i="0" u="none" strike="noStrike" kern="1200" cap="none" spc="0" normalizeH="0" baseline="0" noProof="0" dirty="0">
                <a:ln>
                  <a:noFill/>
                </a:ln>
                <a:solidFill>
                  <a:schemeClr val="tx1"/>
                </a:solidFill>
                <a:effectLst/>
                <a:uLnTx/>
                <a:uFillTx/>
                <a:latin typeface="+mn-lt"/>
                <a:ea typeface="+mn-ea"/>
                <a:cs typeface="+mn-cs"/>
              </a:rPr>
              <a:t> ) is the raw iris image in a dimensionless polar coordinate system.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accent3"/>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accent3"/>
              </a:solidFill>
              <a:effectLst/>
              <a:uLnTx/>
              <a:uFillTx/>
              <a:latin typeface="+mn-lt"/>
              <a:ea typeface="+mn-ea"/>
              <a:cs typeface="+mn-cs"/>
            </a:endParaRPr>
          </a:p>
        </p:txBody>
      </p:sp>
      <p:pic>
        <p:nvPicPr>
          <p:cNvPr id="37892" name="Picture 2"/>
          <p:cNvPicPr>
            <a:picLocks noChangeAspect="1"/>
          </p:cNvPicPr>
          <p:nvPr/>
        </p:nvPicPr>
        <p:blipFill>
          <a:blip r:embed="rId1"/>
          <a:stretch>
            <a:fillRect/>
          </a:stretch>
        </p:blipFill>
        <p:spPr>
          <a:xfrm>
            <a:off x="914400" y="4268788"/>
            <a:ext cx="7240588" cy="604837"/>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4800" b="1" i="0" u="none" strike="noStrike" kern="1200" cap="none" spc="0" normalizeH="0" baseline="0" noProof="0" dirty="0">
                <a:ln>
                  <a:noFill/>
                </a:ln>
                <a:solidFill>
                  <a:srgbClr val="FFFF00"/>
                </a:solidFill>
                <a:effectLst/>
                <a:uLnTx/>
                <a:uFillTx/>
                <a:latin typeface="+mj-lt"/>
                <a:ea typeface="+mj-ea"/>
                <a:cs typeface="+mj-cs"/>
              </a:rPr>
            </a:br>
            <a:r>
              <a:rPr kumimoji="0" lang="en-US" sz="4800" b="1" i="0" u="none" strike="noStrike" kern="1200" cap="none" spc="0" normalizeH="0" baseline="0" noProof="0" dirty="0">
                <a:ln>
                  <a:noFill/>
                </a:ln>
                <a:solidFill>
                  <a:srgbClr val="FFFF00"/>
                </a:solidFill>
                <a:effectLst/>
                <a:uLnTx/>
                <a:uFillTx/>
                <a:latin typeface="+mj-lt"/>
                <a:ea typeface="+mj-ea"/>
                <a:cs typeface="+mj-cs"/>
              </a:rPr>
              <a:t>Feature</a:t>
            </a: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000" b="1" i="0" u="none" strike="noStrike" kern="1200" cap="none" spc="0" normalizeH="0" baseline="0" noProof="0" dirty="0">
                <a:ln>
                  <a:noFill/>
                </a:ln>
                <a:solidFill>
                  <a:schemeClr val="bg1"/>
                </a:solidFill>
                <a:effectLst/>
                <a:uLnTx/>
                <a:uFillTx/>
                <a:latin typeface="+mj-lt"/>
                <a:ea typeface="+mj-ea"/>
                <a:cs typeface="+mj-cs"/>
              </a:rPr>
              <a:t> </a:t>
            </a:r>
            <a:r>
              <a:rPr kumimoji="0" lang="en-US" sz="4800" b="1" i="0" u="none" strike="noStrike" kern="1200" cap="none" spc="0" normalizeH="0" baseline="0" noProof="0" dirty="0">
                <a:ln>
                  <a:noFill/>
                </a:ln>
                <a:solidFill>
                  <a:srgbClr val="FFFF00"/>
                </a:solidFill>
                <a:effectLst/>
                <a:uLnTx/>
                <a:uFillTx/>
                <a:latin typeface="+mj-lt"/>
                <a:ea typeface="+mj-ea"/>
                <a:cs typeface="+mj-cs"/>
              </a:rPr>
              <a:t>Encoding ( </a:t>
            </a:r>
            <a:r>
              <a:rPr kumimoji="0" lang="en-US" sz="4800" b="1" i="0" u="none" strike="noStrike" kern="1200" cap="none" spc="0" normalizeH="0" baseline="0" noProof="0" dirty="0" err="1">
                <a:ln>
                  <a:noFill/>
                </a:ln>
                <a:solidFill>
                  <a:srgbClr val="FFFF00"/>
                </a:solidFill>
                <a:effectLst/>
                <a:uLnTx/>
                <a:uFillTx/>
                <a:latin typeface="+mj-lt"/>
                <a:ea typeface="+mj-ea"/>
                <a:cs typeface="+mj-cs"/>
              </a:rPr>
              <a:t>cont</a:t>
            </a:r>
            <a:r>
              <a:rPr kumimoji="0" lang="en-US" sz="4800" b="1" i="0" u="none" strike="noStrike" kern="1200" cap="none" spc="0" normalizeH="0" baseline="0" noProof="0" dirty="0">
                <a:ln>
                  <a:noFill/>
                </a:ln>
                <a:solidFill>
                  <a:srgbClr val="FFFF00"/>
                </a:solidFill>
                <a:effectLst/>
                <a:uLnTx/>
                <a:uFillTx/>
                <a:latin typeface="+mj-lt"/>
                <a:ea typeface="+mj-ea"/>
                <a:cs typeface="+mj-cs"/>
              </a:rPr>
              <a:t> …)</a:t>
            </a: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 </a:t>
            </a:r>
            <a:r>
              <a:rPr kumimoji="0" lang="en-US" sz="4000" b="1" i="0" u="none" strike="noStrike" kern="1200" cap="none" spc="0" normalizeH="0" baseline="0" noProof="0" dirty="0">
                <a:ln>
                  <a:noFill/>
                </a:ln>
                <a:solidFill>
                  <a:schemeClr val="bg1"/>
                </a:solidFill>
                <a:effectLst/>
                <a:uLnTx/>
                <a:uFillTx/>
                <a:latin typeface="+mj-lt"/>
                <a:ea typeface="+mj-ea"/>
                <a:cs typeface="+mj-cs"/>
              </a:rPr>
              <a:t> </a:t>
            </a:r>
            <a:br>
              <a:rPr kumimoji="0" lang="ar-JO" sz="4000" b="1" i="0" u="none" strike="noStrike" kern="1200" cap="none" spc="0" normalizeH="0" baseline="0" noProof="0" dirty="0">
                <a:ln>
                  <a:noFill/>
                </a:ln>
                <a:solidFill>
                  <a:schemeClr val="bg1"/>
                </a:solidFill>
                <a:effectLst/>
                <a:uLnTx/>
                <a:uFillTx/>
                <a:latin typeface="+mj-lt"/>
                <a:ea typeface="+mj-ea"/>
                <a:cs typeface="+mj-cs"/>
              </a:rPr>
            </a:b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304800" y="1524000"/>
            <a:ext cx="8382000" cy="5334000"/>
          </a:xfrm>
        </p:spPr>
        <p:txBody>
          <a:bodyPr vert="horz" wrap="square" lIns="54864" tIns="91440" rIns="91440" bIns="45720" numCol="1" rtlCol="0" anchor="t" anchorCtr="0" compatLnSpc="1">
            <a:no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Using real and imaginary values, the phase information is extracted and encoded  in a binary pattern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total number of bits in the template will be the angular resolution times the radial resolution , times 2, times number of filters used .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number of filters,their centre frequencies and parameters of the modulating Gaussian function must be detecting according to the used data base .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8916" name="Picture 2"/>
          <p:cNvPicPr>
            <a:picLocks noChangeAspect="1"/>
          </p:cNvPicPr>
          <p:nvPr/>
        </p:nvPicPr>
        <p:blipFill>
          <a:blip r:embed="rId1"/>
          <a:stretch>
            <a:fillRect/>
          </a:stretch>
        </p:blipFill>
        <p:spPr>
          <a:xfrm>
            <a:off x="2209800" y="2362200"/>
            <a:ext cx="5010150" cy="1836738"/>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300" b="1" i="0" u="none" strike="noStrike" kern="1200" cap="none" spc="0" normalizeH="0" baseline="0" noProof="0" dirty="0">
                <a:ln>
                  <a:noFill/>
                </a:ln>
                <a:solidFill>
                  <a:srgbClr val="FFFF00"/>
                </a:solidFill>
                <a:effectLst/>
                <a:uLnTx/>
                <a:uFillTx/>
                <a:latin typeface="+mj-lt"/>
                <a:ea typeface="+mj-ea"/>
                <a:cs typeface="+mj-cs"/>
              </a:rPr>
              <a:t>Feature encoding </a:t>
            </a:r>
            <a:r>
              <a:rPr kumimoji="0" lang="en-US" sz="4500" b="1" i="0" u="none" strike="noStrike" kern="1200" cap="none" spc="0" normalizeH="0" baseline="0" noProof="0" dirty="0">
                <a:ln>
                  <a:noFill/>
                </a:ln>
                <a:solidFill>
                  <a:srgbClr val="FFFF00"/>
                </a:solidFill>
                <a:effectLst/>
                <a:uLnTx/>
                <a:uFillTx/>
                <a:latin typeface="+mj-lt"/>
                <a:ea typeface="+mj-ea"/>
                <a:cs typeface="+mj-cs"/>
              </a:rPr>
              <a:t>process </a:t>
            </a:r>
            <a:endParaRPr kumimoji="0" lang="ar-JO" sz="4500" b="1" i="0" u="none" strike="noStrike" kern="1200" cap="none" spc="0" normalizeH="0" baseline="0" noProof="0" dirty="0">
              <a:ln>
                <a:noFill/>
              </a:ln>
              <a:solidFill>
                <a:srgbClr val="FFFF00"/>
              </a:solidFill>
              <a:effectLst/>
              <a:uLnTx/>
              <a:uFillTx/>
              <a:latin typeface="+mj-lt"/>
              <a:ea typeface="+mj-ea"/>
              <a:cs typeface="+mj-cs"/>
            </a:endParaRPr>
          </a:p>
        </p:txBody>
      </p:sp>
      <p:pic>
        <p:nvPicPr>
          <p:cNvPr id="39939" name="Picture 2"/>
          <p:cNvPicPr>
            <a:picLocks noGrp="1" noChangeAspect="1"/>
          </p:cNvPicPr>
          <p:nvPr>
            <p:ph idx="1"/>
          </p:nvPr>
        </p:nvPicPr>
        <p:blipFill>
          <a:blip r:embed="rId1"/>
          <a:srcRect/>
          <a:stretch>
            <a:fillRect/>
          </a:stretch>
        </p:blipFill>
        <p:spPr>
          <a:xfrm>
            <a:off x="1143000" y="1447800"/>
            <a:ext cx="6629400" cy="5395913"/>
          </a:xfr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Feature Matching </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Various feature matching methods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1" i="0" u="none" strike="noStrike" kern="1200" cap="none" spc="0" normalizeH="0" baseline="0" noProof="0" dirty="0">
                <a:ln>
                  <a:noFill/>
                </a:ln>
                <a:solidFill>
                  <a:schemeClr val="accent3"/>
                </a:solidFill>
                <a:effectLst/>
                <a:uLnTx/>
                <a:uFillTx/>
                <a:latin typeface="+mn-lt"/>
                <a:ea typeface="+mn-ea"/>
                <a:cs typeface="+mn-cs"/>
              </a:rPr>
              <a:t>1- Hamming distance employed by </a:t>
            </a:r>
            <a:r>
              <a:rPr kumimoji="0" lang="en-US" sz="2400" b="1" i="0" u="none" strike="noStrike" kern="1200" cap="none" spc="0" normalizeH="0" baseline="0" noProof="0" dirty="0" err="1">
                <a:ln>
                  <a:noFill/>
                </a:ln>
                <a:solidFill>
                  <a:schemeClr val="accent3"/>
                </a:solidFill>
                <a:effectLst/>
                <a:uLnTx/>
                <a:uFillTx/>
                <a:latin typeface="+mn-lt"/>
                <a:ea typeface="+mn-ea"/>
                <a:cs typeface="+mn-cs"/>
              </a:rPr>
              <a:t>Daugman</a:t>
            </a:r>
            <a:r>
              <a:rPr kumimoji="0" lang="en-US" sz="2400" b="1" i="0" u="none" strike="noStrike" kern="1200" cap="none" spc="0" normalizeH="0" baseline="0" noProof="0" dirty="0">
                <a:ln>
                  <a:noFill/>
                </a:ln>
                <a:solidFill>
                  <a:schemeClr val="accent3"/>
                </a:solidFill>
                <a:effectLst/>
                <a:uLnTx/>
                <a:uFillTx/>
                <a:latin typeface="+mn-lt"/>
                <a:ea typeface="+mn-ea"/>
                <a:cs typeface="+mn-cs"/>
              </a:rPr>
              <a:t> [2]</a:t>
            </a:r>
            <a:endParaRPr kumimoji="0" lang="en-US" sz="2400" b="1" i="0" u="none" strike="noStrike" kern="1200" cap="none" spc="0" normalizeH="0" baseline="0" noProof="0" dirty="0">
              <a:ln>
                <a:noFill/>
              </a:ln>
              <a:solidFill>
                <a:schemeClr val="accent3"/>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1" i="0" u="none" strike="noStrike" kern="1200" cap="none" spc="0" normalizeH="0" baseline="0" noProof="0" dirty="0">
              <a:ln>
                <a:noFill/>
              </a:ln>
              <a:solidFill>
                <a:schemeClr val="accent3"/>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2- Weighted Euclidean Distance employed by Zhu et al[17]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3- </a:t>
            </a:r>
            <a:r>
              <a:rPr kumimoji="0" lang="en-US" sz="2400" b="0" i="0" u="none" strike="noStrike" kern="1200" cap="none" spc="0" normalizeH="0" baseline="0" noProof="0" dirty="0" err="1">
                <a:ln>
                  <a:noFill/>
                </a:ln>
                <a:solidFill>
                  <a:schemeClr val="tx1"/>
                </a:solidFill>
                <a:effectLst/>
                <a:uLnTx/>
                <a:uFillTx/>
                <a:latin typeface="+mn-lt"/>
                <a:ea typeface="+mn-ea"/>
                <a:cs typeface="+mn-cs"/>
              </a:rPr>
              <a:t>Normalised</a:t>
            </a:r>
            <a:r>
              <a:rPr kumimoji="0" lang="en-US" sz="2400" b="0" i="0" u="none" strike="noStrike" kern="1200" cap="none" spc="0" normalizeH="0" baseline="0" noProof="0" dirty="0">
                <a:ln>
                  <a:noFill/>
                </a:ln>
                <a:solidFill>
                  <a:schemeClr val="tx1"/>
                </a:solidFill>
                <a:effectLst/>
                <a:uLnTx/>
                <a:uFillTx/>
                <a:latin typeface="+mn-lt"/>
                <a:ea typeface="+mn-ea"/>
                <a:cs typeface="+mn-cs"/>
              </a:rPr>
              <a:t> correlation employed by </a:t>
            </a:r>
            <a:r>
              <a:rPr kumimoji="0" lang="en-US" sz="2400" b="0" i="0" u="none" strike="noStrike" kern="1200" cap="none" spc="0" normalizeH="0" baseline="0" noProof="0" dirty="0" err="1">
                <a:ln>
                  <a:noFill/>
                </a:ln>
                <a:solidFill>
                  <a:schemeClr val="tx1"/>
                </a:solidFill>
                <a:effectLst/>
                <a:uLnTx/>
                <a:uFillTx/>
                <a:latin typeface="+mn-lt"/>
                <a:ea typeface="+mn-ea"/>
                <a:cs typeface="+mn-cs"/>
              </a:rPr>
              <a:t>Wildes</a:t>
            </a:r>
            <a:r>
              <a:rPr kumimoji="0" lang="en-US" sz="2400" b="0" i="0" u="none" strike="noStrike" kern="1200" cap="none" spc="0" normalizeH="0" baseline="0" noProof="0" dirty="0">
                <a:ln>
                  <a:noFill/>
                </a:ln>
                <a:solidFill>
                  <a:schemeClr val="tx1"/>
                </a:solidFill>
                <a:effectLst/>
                <a:uLnTx/>
                <a:uFillTx/>
                <a:latin typeface="+mn-lt"/>
                <a:ea typeface="+mn-ea"/>
                <a:cs typeface="+mn-cs"/>
              </a:rPr>
              <a:t> [9]  .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Feature Matching </a:t>
            </a:r>
            <a:endParaRPr kumimoji="0" lang="ar-JO" sz="48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41987" name="عنصر نائب للمحتوى 2"/>
          <p:cNvSpPr>
            <a:spLocks noGrp="1"/>
          </p:cNvSpPr>
          <p:nvPr>
            <p:ph idx="1"/>
          </p:nvPr>
        </p:nvSpPr>
        <p:spPr>
          <a:xfrm>
            <a:off x="457200" y="1774825"/>
            <a:ext cx="8229600" cy="4702175"/>
          </a:xfrm>
          <a:ln/>
        </p:spPr>
        <p:txBody>
          <a:bodyPr vert="horz" wrap="square" lIns="54864" tIns="91440" rIns="91440" bIns="45720" anchor="t"/>
          <a:p>
            <a:pPr eaLnBrk="1" hangingPunct="1"/>
            <a:r>
              <a:rPr sz="2400" dirty="0"/>
              <a:t>The Hamming Distance was chosen as a matching metric , which gave a measure of how many bits disagreed between two templates .</a:t>
            </a:r>
            <a:endParaRPr sz="2400" dirty="0"/>
          </a:p>
          <a:p>
            <a:pPr eaLnBrk="1" hangingPunct="1">
              <a:buNone/>
            </a:pPr>
            <a:endParaRPr sz="2400" dirty="0"/>
          </a:p>
          <a:p>
            <a:pPr eaLnBrk="1" hangingPunct="1"/>
            <a:endParaRPr sz="2400" dirty="0"/>
          </a:p>
          <a:p>
            <a:pPr eaLnBrk="1" hangingPunct="1"/>
            <a:r>
              <a:rPr sz="2400" dirty="0"/>
              <a:t>When the hamming distance of two templates is calculated , one template is shifted left and right bit-wise and a number of hamming distance values are calculated from successive shifts , in order to account for rotational inconsistencies .</a:t>
            </a:r>
            <a:endParaRPr sz="2400" dirty="0"/>
          </a:p>
          <a:p>
            <a:pPr eaLnBrk="1" hangingPunct="1"/>
            <a:endParaRPr lang="ar-JO" altLang="x-none" sz="2400" dirty="0">
              <a:ea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FFFF00"/>
                </a:solidFill>
                <a:effectLst/>
                <a:uLnTx/>
                <a:uFillTx/>
                <a:latin typeface="+mj-lt"/>
                <a:ea typeface="+mj-ea"/>
                <a:cs typeface="+mj-cs"/>
              </a:rPr>
              <a:t>Feature Matching ( cont …) </a:t>
            </a:r>
            <a:endParaRPr kumimoji="0" lang="ar-JO" sz="4500" b="1" i="0" u="none" strike="noStrike" kern="1200" cap="none" spc="0" normalizeH="0" baseline="0" noProof="0" dirty="0">
              <a:ln>
                <a:noFill/>
              </a:ln>
              <a:solidFill>
                <a:srgbClr val="FFFF00"/>
              </a:solidFill>
              <a:effectLst/>
              <a:uLnTx/>
              <a:uFillTx/>
              <a:latin typeface="+mj-lt"/>
              <a:ea typeface="+mj-ea"/>
              <a:cs typeface="+mj-cs"/>
            </a:endParaRPr>
          </a:p>
        </p:txBody>
      </p:sp>
      <p:sp>
        <p:nvSpPr>
          <p:cNvPr id="43011" name="عنصر نائب للمحتوى 2"/>
          <p:cNvSpPr>
            <a:spLocks noGrp="1"/>
          </p:cNvSpPr>
          <p:nvPr>
            <p:ph idx="1"/>
          </p:nvPr>
        </p:nvSpPr>
        <p:spPr>
          <a:xfrm>
            <a:off x="457200" y="1600200"/>
            <a:ext cx="8229600" cy="5105400"/>
          </a:xfrm>
          <a:ln/>
        </p:spPr>
        <p:txBody>
          <a:bodyPr vert="horz" wrap="square" lIns="54864" tIns="91440" rIns="91440" bIns="45720" anchor="t"/>
          <a:p>
            <a:pPr eaLnBrk="1" hangingPunct="1">
              <a:buNone/>
            </a:pPr>
            <a:endParaRPr sz="2400" dirty="0"/>
          </a:p>
          <a:p>
            <a:pPr eaLnBrk="1" hangingPunct="1"/>
            <a:r>
              <a:rPr sz="2400" dirty="0"/>
              <a:t>The actual number of shifts required to normalise rotational inconsistencies will be determined by the maximum angle difference between two images of the same eye .</a:t>
            </a:r>
            <a:endParaRPr sz="2400" dirty="0"/>
          </a:p>
          <a:p>
            <a:pPr eaLnBrk="1" hangingPunct="1">
              <a:buNone/>
            </a:pPr>
            <a:endParaRPr sz="2400" dirty="0"/>
          </a:p>
          <a:p>
            <a:pPr eaLnBrk="1" hangingPunct="1"/>
            <a:r>
              <a:rPr sz="2400" dirty="0"/>
              <a:t>One shift is defined  as one shift to the left , followed by one shift to the right .</a:t>
            </a:r>
            <a:endParaRPr sz="2400" dirty="0"/>
          </a:p>
          <a:p>
            <a:pPr eaLnBrk="1" hangingPunct="1"/>
            <a:endParaRPr sz="2400" dirty="0"/>
          </a:p>
          <a:p>
            <a:pPr eaLnBrk="1" hangingPunct="1"/>
            <a:r>
              <a:rPr sz="2400" dirty="0"/>
              <a:t>This method is suggested by Daugman . [7]</a:t>
            </a:r>
            <a:endParaRPr lang="ar-JO" altLang="x-none" sz="2400" dirty="0">
              <a:ea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عنوان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rgbClr val="FFFF00"/>
                </a:solidFill>
                <a:effectLst/>
                <a:uLnTx/>
                <a:uFillTx/>
                <a:latin typeface="+mj-lt"/>
                <a:ea typeface="+mj-ea"/>
                <a:cs typeface="+mj-cs"/>
              </a:rPr>
              <a:t>Feature Matching ( cont …) </a:t>
            </a:r>
            <a:endParaRPr kumimoji="0" lang="ar-JO"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pic>
        <p:nvPicPr>
          <p:cNvPr id="44035" name="Picture 2"/>
          <p:cNvPicPr>
            <a:picLocks noGrp="1" noChangeAspect="1"/>
          </p:cNvPicPr>
          <p:nvPr>
            <p:ph idx="1"/>
          </p:nvPr>
        </p:nvPicPr>
        <p:blipFill>
          <a:blip r:embed="rId1"/>
          <a:srcRect/>
          <a:stretch>
            <a:fillRect/>
          </a:stretch>
        </p:blipFill>
        <p:spPr>
          <a:xfrm>
            <a:off x="1066800" y="1752600"/>
            <a:ext cx="6781800" cy="4800600"/>
          </a:xfr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t>Research’s Database </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45059" name="Content Placeholder 2"/>
          <p:cNvSpPr>
            <a:spLocks noGrp="1"/>
          </p:cNvSpPr>
          <p:nvPr>
            <p:ph idx="1"/>
          </p:nvPr>
        </p:nvSpPr>
        <p:spPr>
          <a:xfrm>
            <a:off x="457200" y="1774825"/>
            <a:ext cx="8153400" cy="2568575"/>
          </a:xfrm>
          <a:ln/>
        </p:spPr>
        <p:txBody>
          <a:bodyPr vert="horz" wrap="square" lIns="54864" tIns="91440" rIns="91440" bIns="45720" anchor="t"/>
          <a:p>
            <a:pPr eaLnBrk="1" hangingPunct="1"/>
            <a:r>
              <a:rPr sz="2400" dirty="0"/>
              <a:t>The Chines Academy of Sciences – Institute of Automation (CASIA) eye image database contains 756 greyscale eye images with 108 unique eyes or class are taken from two sessions .[8] </a:t>
            </a:r>
            <a:endParaRPr sz="2400" dirty="0"/>
          </a:p>
        </p:txBody>
      </p:sp>
      <p:pic>
        <p:nvPicPr>
          <p:cNvPr id="45060" name="Picture 3" descr="C:\Users\Rasha\Desktop\cs 2016\iris\PHOTO FOR IRIS\iris sample data set.png"/>
          <p:cNvPicPr>
            <a:picLocks noChangeAspect="1"/>
          </p:cNvPicPr>
          <p:nvPr/>
        </p:nvPicPr>
        <p:blipFill>
          <a:blip r:embed="rId1"/>
          <a:stretch>
            <a:fillRect/>
          </a:stretch>
        </p:blipFill>
        <p:spPr>
          <a:xfrm>
            <a:off x="2438400" y="3581400"/>
            <a:ext cx="4754563" cy="2719388"/>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55448"/>
            <a:ext cx="8839200" cy="1252728"/>
          </a:xfrm>
          <a:noFill/>
          <a:ln>
            <a:noFill/>
          </a:ln>
          <a:effectLst/>
          <a:sp3d prstMaterial="plastic"/>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rPr>
              <a:t>FAR &amp; FRR for the ‘CASIA-a’ data set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graphicFrame>
        <p:nvGraphicFramePr>
          <p:cNvPr id="4" name="Content Placeholder 3"/>
          <p:cNvGraphicFramePr>
            <a:graphicFrameLocks noGrp="1"/>
          </p:cNvGraphicFramePr>
          <p:nvPr>
            <p:ph idx="1"/>
          </p:nvPr>
        </p:nvGraphicFramePr>
        <p:xfrm>
          <a:off x="525463" y="1676400"/>
          <a:ext cx="8229600" cy="2967038"/>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baseline="0" dirty="0">
                          <a:solidFill>
                            <a:schemeClr val="lt1"/>
                          </a:solidFill>
                          <a:latin typeface="+mn-lt"/>
                          <a:ea typeface="+mn-ea"/>
                          <a:cs typeface="+mn-cs"/>
                        </a:rPr>
                        <a:t>Threshold </a:t>
                      </a:r>
                      <a:r>
                        <a:rPr kumimoji="0" lang="en-US" sz="1800" b="0" i="0" u="none" strike="noStrike" kern="1200" baseline="0" dirty="0">
                          <a:solidFill>
                            <a:schemeClr val="lt1"/>
                          </a:solidFill>
                          <a:latin typeface="+mn-lt"/>
                          <a:ea typeface="+mn-ea"/>
                          <a:cs typeface="+mn-cs"/>
                        </a:rPr>
                        <a:t>	</a:t>
                      </a:r>
                      <a:endParaRPr kumimoji="0" lang="en-US" sz="1800" b="0" i="0" u="none" strike="noStrike" kern="1200" baseline="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baseline="0" dirty="0">
                          <a:solidFill>
                            <a:schemeClr val="lt1"/>
                          </a:solidFill>
                          <a:latin typeface="+mn-lt"/>
                          <a:ea typeface="+mn-ea"/>
                          <a:cs typeface="+mn-cs"/>
                        </a:rPr>
                        <a:t>FAR (%) </a:t>
                      </a:r>
                      <a:r>
                        <a:rPr kumimoji="0" lang="en-US" sz="1800" b="0" i="0" u="none" strike="noStrike" kern="1200" baseline="0" dirty="0">
                          <a:solidFill>
                            <a:schemeClr val="lt1"/>
                          </a:solidFill>
                          <a:latin typeface="+mn-lt"/>
                          <a:ea typeface="+mn-ea"/>
                          <a:cs typeface="+mn-cs"/>
                        </a:rPr>
                        <a:t>	</a:t>
                      </a:r>
                      <a:endParaRPr kumimoji="0" lang="en-US" sz="1800" b="0" i="0" u="none" strike="noStrike" kern="1200" baseline="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baseline="0" dirty="0">
                          <a:solidFill>
                            <a:schemeClr val="lt1"/>
                          </a:solidFill>
                          <a:latin typeface="+mn-lt"/>
                          <a:ea typeface="+mn-ea"/>
                          <a:cs typeface="+mn-cs"/>
                        </a:rPr>
                        <a:t>FRR (%) </a:t>
                      </a:r>
                      <a:r>
                        <a:rPr kumimoji="0" lang="en-US" sz="1800" b="0" i="0" u="none" strike="noStrike" kern="1200" baseline="0" dirty="0">
                          <a:solidFill>
                            <a:schemeClr val="lt1"/>
                          </a:solidFill>
                          <a:latin typeface="+mn-lt"/>
                          <a:ea typeface="+mn-ea"/>
                          <a:cs typeface="+mn-cs"/>
                        </a:rPr>
                        <a:t>	</a:t>
                      </a:r>
                      <a:endParaRPr kumimoji="0" lang="en-US" sz="1800" b="0" i="0" u="none" strike="noStrike" kern="1200" baseline="0" dirty="0">
                        <a:solidFill>
                          <a:schemeClr val="lt1"/>
                        </a:solidFill>
                        <a:latin typeface="+mn-lt"/>
                        <a:ea typeface="+mn-ea"/>
                        <a:cs typeface="+mn-cs"/>
                      </a:endParaRPr>
                    </a:p>
                  </a:txBody>
                  <a:tcPr/>
                </a:tc>
              </a:tr>
              <a:tr h="370840">
                <a:tc>
                  <a:txBody>
                    <a:bodyPr/>
                    <a:lstStyle/>
                    <a:p>
                      <a:r>
                        <a:rPr lang="en-US" dirty="0"/>
                        <a:t>0.20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0.000 	</a:t>
                      </a:r>
                      <a:endParaRPr kumimoji="0"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99.047 	</a:t>
                      </a:r>
                      <a:endParaRPr kumimoji="0" lang="en-US" sz="1800" b="0" i="0" u="none" strike="noStrike" kern="1200" baseline="0" dirty="0">
                        <a:solidFill>
                          <a:schemeClr val="dk1"/>
                        </a:solidFill>
                        <a:latin typeface="+mn-lt"/>
                        <a:ea typeface="+mn-ea"/>
                        <a:cs typeface="+mn-cs"/>
                      </a:endParaRPr>
                    </a:p>
                  </a:txBody>
                  <a:tcPr/>
                </a:tc>
              </a:tr>
              <a:tr h="370840">
                <a:tc>
                  <a:txBody>
                    <a:bodyPr/>
                    <a:lstStyle/>
                    <a:p>
                      <a:r>
                        <a:rPr lang="en-US" dirty="0"/>
                        <a:t>0.25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0.000 	</a:t>
                      </a:r>
                      <a:endParaRPr kumimoji="0"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82.787 	</a:t>
                      </a:r>
                      <a:endParaRPr kumimoji="0" lang="en-US" sz="1800" b="0" i="0" u="none" strike="noStrike" kern="1200" baseline="0" dirty="0">
                        <a:solidFill>
                          <a:schemeClr val="dk1"/>
                        </a:solidFill>
                        <a:latin typeface="+mn-lt"/>
                        <a:ea typeface="+mn-ea"/>
                        <a:cs typeface="+mn-cs"/>
                      </a:endParaRPr>
                    </a:p>
                  </a:txBody>
                  <a:tcPr/>
                </a:tc>
              </a:tr>
              <a:tr h="370840">
                <a:tc>
                  <a:txBody>
                    <a:bodyPr/>
                    <a:lstStyle/>
                    <a:p>
                      <a:r>
                        <a:rPr lang="en-US" dirty="0"/>
                        <a:t>0.30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0.000 	</a:t>
                      </a:r>
                      <a:endParaRPr kumimoji="0"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37.880 	</a:t>
                      </a:r>
                      <a:endParaRPr kumimoji="0" lang="en-US" sz="1800" b="0" i="0" u="none" strike="noStrike" kern="1200" baseline="0" dirty="0">
                        <a:solidFill>
                          <a:schemeClr val="dk1"/>
                        </a:solidFill>
                        <a:latin typeface="+mn-lt"/>
                        <a:ea typeface="+mn-ea"/>
                        <a:cs typeface="+mn-cs"/>
                      </a:endParaRPr>
                    </a:p>
                  </a:txBody>
                  <a:tcPr/>
                </a:tc>
              </a:tr>
              <a:tr h="370840">
                <a:tc>
                  <a:txBody>
                    <a:bodyPr/>
                    <a:lstStyle/>
                    <a:p>
                      <a:r>
                        <a:rPr lang="en-US" dirty="0"/>
                        <a:t>0.35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0.000 	</a:t>
                      </a:r>
                      <a:endParaRPr kumimoji="0"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5.181 	</a:t>
                      </a:r>
                      <a:endParaRPr kumimoji="0" lang="en-US" sz="1800" b="0" i="0" u="none" strike="noStrike" kern="1200" baseline="0" dirty="0">
                        <a:solidFill>
                          <a:schemeClr val="dk1"/>
                        </a:solidFill>
                        <a:latin typeface="+mn-lt"/>
                        <a:ea typeface="+mn-ea"/>
                        <a:cs typeface="+mn-cs"/>
                      </a:endParaRPr>
                    </a:p>
                  </a:txBody>
                  <a:tcPr/>
                </a:tc>
              </a:tr>
              <a:tr h="370840">
                <a:tc>
                  <a:txBody>
                    <a:bodyPr/>
                    <a:lstStyle/>
                    <a:p>
                      <a:r>
                        <a:rPr lang="en-US" dirty="0"/>
                        <a:t>0.40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0.005 	</a:t>
                      </a:r>
                      <a:endParaRPr kumimoji="0"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0.238 	</a:t>
                      </a:r>
                      <a:endParaRPr kumimoji="0" lang="en-US" sz="1800" b="0" i="0" u="none" strike="noStrike" kern="1200" baseline="0" dirty="0">
                        <a:solidFill>
                          <a:schemeClr val="dk1"/>
                        </a:solidFill>
                        <a:latin typeface="+mn-lt"/>
                        <a:ea typeface="+mn-ea"/>
                        <a:cs typeface="+mn-cs"/>
                      </a:endParaRPr>
                    </a:p>
                  </a:txBody>
                  <a:tcPr/>
                </a:tc>
              </a:tr>
              <a:tr h="370840">
                <a:tc>
                  <a:txBody>
                    <a:bodyPr/>
                    <a:lstStyle/>
                    <a:p>
                      <a:r>
                        <a:rPr lang="en-US" dirty="0"/>
                        <a:t>0.45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7.599 	</a:t>
                      </a:r>
                      <a:endParaRPr kumimoji="0"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0.000 	</a:t>
                      </a:r>
                      <a:endParaRPr kumimoji="0" lang="en-US" sz="1800" b="0" i="0" u="none" strike="noStrike" kern="1200" baseline="0" dirty="0">
                        <a:solidFill>
                          <a:schemeClr val="dk1"/>
                        </a:solidFill>
                        <a:latin typeface="+mn-lt"/>
                        <a:ea typeface="+mn-ea"/>
                        <a:cs typeface="+mn-cs"/>
                      </a:endParaRPr>
                    </a:p>
                  </a:txBody>
                  <a:tcPr/>
                </a:tc>
              </a:tr>
              <a:tr h="370840">
                <a:tc>
                  <a:txBody>
                    <a:bodyPr/>
                    <a:lstStyle/>
                    <a:p>
                      <a:r>
                        <a:rPr lang="en-US" dirty="0"/>
                        <a:t>0.50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99.499 	</a:t>
                      </a:r>
                      <a:endParaRPr kumimoji="0" lang="en-US" sz="1800" b="0" i="0" u="none" strike="noStrike" kern="1200" baseline="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baseline="0" dirty="0">
                          <a:solidFill>
                            <a:schemeClr val="dk1"/>
                          </a:solidFill>
                          <a:latin typeface="+mn-lt"/>
                          <a:ea typeface="+mn-ea"/>
                          <a:cs typeface="+mn-cs"/>
                        </a:rPr>
                        <a:t>0.000 	</a:t>
                      </a:r>
                      <a:endParaRPr kumimoji="0" lang="en-US" sz="1800" b="0" i="0" u="none" strike="noStrike" kern="1200" baseline="0" dirty="0">
                        <a:solidFill>
                          <a:schemeClr val="dk1"/>
                        </a:solidFill>
                        <a:latin typeface="+mn-lt"/>
                        <a:ea typeface="+mn-ea"/>
                        <a:cs typeface="+mn-cs"/>
                      </a:endParaRPr>
                    </a:p>
                  </a:txBody>
                  <a:tcPr/>
                </a:tc>
              </a:tr>
            </a:tbl>
          </a:graphicData>
        </a:graphic>
      </p:graphicFrame>
      <p:sp>
        <p:nvSpPr>
          <p:cNvPr id="46121" name="Rectangle 4"/>
          <p:cNvSpPr/>
          <p:nvPr/>
        </p:nvSpPr>
        <p:spPr>
          <a:xfrm>
            <a:off x="792163" y="4989513"/>
            <a:ext cx="7696200" cy="646112"/>
          </a:xfrm>
          <a:prstGeom prst="rect">
            <a:avLst/>
          </a:prstGeom>
          <a:noFill/>
          <a:ln w="9525">
            <a:noFill/>
          </a:ln>
        </p:spPr>
        <p:txBody>
          <a:bodyPr>
            <a:spAutoFit/>
          </a:bodyPr>
          <a:p>
            <a:r>
              <a:rPr b="1" dirty="0">
                <a:latin typeface="Corbel" panose="020B0503020204020204" pitchFamily="34" charset="0"/>
              </a:rPr>
              <a:t>Table 1 – </a:t>
            </a:r>
            <a:r>
              <a:rPr dirty="0">
                <a:latin typeface="Corbel" panose="020B0503020204020204" pitchFamily="34" charset="0"/>
              </a:rPr>
              <a:t>False accept and false reject rates for the ‘CASIA-a’ data set with different separation points using the optimum parameters. </a:t>
            </a:r>
            <a:endParaRPr dirty="0">
              <a:latin typeface="Corbel" panose="020B0503020204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t>Disadvantages</a:t>
            </a:r>
            <a:endPar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Accuracy changes with user’s height ,illumination , Image quality etc.</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Person needs to be still, difficult to scan if not co-operated.</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Risk of fake Iris lenses.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Alcohol consumption causes deformation in Iris pattern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a:ln>
                  <a:noFill/>
                </a:ln>
                <a:solidFill>
                  <a:schemeClr val="tx1"/>
                </a:solidFill>
                <a:effectLst/>
                <a:uLnTx/>
                <a:uFillTx/>
                <a:latin typeface="+mn-lt"/>
                <a:ea typeface="+mn-ea"/>
                <a:cs typeface="+mn-cs"/>
              </a:rPr>
              <a:t>Expensive </a:t>
            </a:r>
            <a:r>
              <a:rPr kumimoji="0" 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rgbClr val="FFC000"/>
                </a:solidFill>
                <a:effectLst/>
                <a:uLnTx/>
                <a:uFillTx/>
                <a:latin typeface="+mj-lt"/>
                <a:ea typeface="+mj-ea"/>
                <a:cs typeface="+mj-cs"/>
              </a:rPr>
              <a:t>What is Iris</a:t>
            </a:r>
            <a:r>
              <a:rPr kumimoji="0" lang="ar-SA" sz="4500" b="1" i="0" u="none" strike="noStrike" kern="1200" cap="none" spc="0" normalizeH="0" baseline="0" noProof="0" dirty="0">
                <a:ln>
                  <a:noFill/>
                </a:ln>
                <a:solidFill>
                  <a:srgbClr val="FFC000"/>
                </a:solidFill>
                <a:effectLst/>
                <a:uLnTx/>
                <a:uFillTx/>
                <a:latin typeface="+mj-lt"/>
                <a:ea typeface="+mj-ea"/>
                <a:cs typeface="+mj-cs"/>
              </a:rPr>
              <a:t> </a:t>
            </a:r>
            <a:r>
              <a:rPr kumimoji="0" lang="en-US" sz="4500" b="1" i="0" u="none" strike="noStrike" kern="1200" cap="none" spc="0" normalizeH="0" baseline="0" noProof="0" dirty="0">
                <a:ln>
                  <a:noFill/>
                </a:ln>
                <a:solidFill>
                  <a:srgbClr val="FFC000"/>
                </a:solidFill>
                <a:effectLst/>
                <a:uLnTx/>
                <a:uFillTx/>
                <a:latin typeface="+mj-lt"/>
                <a:ea typeface="+mj-ea"/>
                <a:cs typeface="+mj-cs"/>
              </a:rPr>
              <a: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1267" name="TextBox 4"/>
          <p:cNvSpPr txBox="1"/>
          <p:nvPr/>
        </p:nvSpPr>
        <p:spPr>
          <a:xfrm>
            <a:off x="3505200" y="1676400"/>
            <a:ext cx="5334000" cy="800100"/>
          </a:xfrm>
          <a:prstGeom prst="rect">
            <a:avLst/>
          </a:prstGeom>
          <a:noFill/>
          <a:ln w="9525">
            <a:noFill/>
          </a:ln>
        </p:spPr>
        <p:txBody>
          <a:bodyPr>
            <a:spAutoFit/>
          </a:bodyPr>
          <a:p>
            <a:r>
              <a:rPr b="1" dirty="0">
                <a:latin typeface="Corbel" panose="020B0503020204020204" pitchFamily="34" charset="0"/>
                <a:cs typeface="Times New Roman" panose="02020603050405020304" pitchFamily="18" charset="0"/>
              </a:rPr>
              <a:t>The colored ring around the pupil of the eye is called the </a:t>
            </a:r>
            <a:r>
              <a:rPr sz="2800" b="1" dirty="0">
                <a:latin typeface="Corbel" panose="020B0503020204020204" pitchFamily="34" charset="0"/>
                <a:cs typeface="Times New Roman" panose="02020603050405020304" pitchFamily="18" charset="0"/>
              </a:rPr>
              <a:t>Iris</a:t>
            </a:r>
            <a:r>
              <a:rPr b="1" dirty="0">
                <a:latin typeface="Corbel" panose="020B0503020204020204" pitchFamily="34" charset="0"/>
                <a:cs typeface="Times New Roman" panose="02020603050405020304" pitchFamily="18" charset="0"/>
              </a:rPr>
              <a:t> </a:t>
            </a:r>
            <a:endParaRPr b="1" dirty="0">
              <a:latin typeface="Corbel" panose="020B0503020204020204" pitchFamily="34" charset="0"/>
            </a:endParaRPr>
          </a:p>
        </p:txBody>
      </p:sp>
      <p:pic>
        <p:nvPicPr>
          <p:cNvPr id="11268" name="Picture 4" descr="https://upload.wikimedia.org/wikipedia/commons/5/5a/Humaniris.jpg"/>
          <p:cNvPicPr>
            <a:picLocks noChangeAspect="1"/>
          </p:cNvPicPr>
          <p:nvPr/>
        </p:nvPicPr>
        <p:blipFill>
          <a:blip r:embed="rId1"/>
          <a:stretch>
            <a:fillRect/>
          </a:stretch>
        </p:blipFill>
        <p:spPr>
          <a:xfrm>
            <a:off x="533400" y="3810000"/>
            <a:ext cx="2895600" cy="2590800"/>
          </a:xfrm>
          <a:prstGeom prst="rect">
            <a:avLst/>
          </a:prstGeom>
          <a:noFill/>
          <a:ln w="9525">
            <a:noFill/>
          </a:ln>
        </p:spPr>
      </p:pic>
      <p:pic>
        <p:nvPicPr>
          <p:cNvPr id="11269" name="Picture 6" descr="Schematic diagram of the human eye en.svg"/>
          <p:cNvPicPr>
            <a:picLocks noChangeAspect="1"/>
          </p:cNvPicPr>
          <p:nvPr/>
        </p:nvPicPr>
        <p:blipFill>
          <a:blip r:embed="rId2"/>
          <a:stretch>
            <a:fillRect/>
          </a:stretch>
        </p:blipFill>
        <p:spPr>
          <a:xfrm>
            <a:off x="3657600" y="2133600"/>
            <a:ext cx="4838700" cy="4572000"/>
          </a:xfrm>
          <a:prstGeom prst="rect">
            <a:avLst/>
          </a:prstGeom>
          <a:noFill/>
          <a:ln w="9525">
            <a:noFill/>
          </a:ln>
        </p:spPr>
      </p:pic>
      <p:pic>
        <p:nvPicPr>
          <p:cNvPr id="11270" name="Picture 2" descr="C:\Users\Rasha\Desktop\cs 2016\iris\PHOTO FOR IRIS\images (5).jpg"/>
          <p:cNvPicPr>
            <a:picLocks noGrp="1" noChangeAspect="1"/>
          </p:cNvPicPr>
          <p:nvPr>
            <p:ph idx="1"/>
          </p:nvPr>
        </p:nvPicPr>
        <p:blipFill>
          <a:blip r:embed="rId3"/>
          <a:srcRect/>
          <a:stretch>
            <a:fillRect/>
          </a:stretch>
        </p:blipFill>
        <p:spPr>
          <a:xfrm>
            <a:off x="533400" y="1828800"/>
            <a:ext cx="2752725" cy="1657350"/>
          </a:xfrm>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t>Conclusion</a:t>
            </a:r>
            <a:endParaRPr kumimoji="0" lang="en-US" sz="4500" b="1" i="0" u="none" strike="noStrike" kern="1200" cap="none" spc="0" normalizeH="0" baseline="0" noProof="0" dirty="0">
              <a:ln>
                <a:noFill/>
              </a:ln>
              <a:solidFill>
                <a:srgbClr val="FFFF00"/>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a:bodyPr>
          <a:lstStyle/>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Highly accurate but easy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Fast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Needs some developments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Experiments  are going 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3"/>
              </a:buClr>
              <a:buSzPct val="80000"/>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mn-lt"/>
                <a:ea typeface="+mn-ea"/>
                <a:cs typeface="+mn-cs"/>
              </a:rPr>
              <a:t>Will become day to day technology very soon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rPr>
              <a:t>References</a:t>
            </a:r>
            <a:endParaRPr kumimoji="0" lang="en-US" sz="54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fontScale="55000" lnSpcReduction="2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IN" sz="3200" b="0" i="0" u="none" strike="noStrike" kern="1200" cap="none" spc="0" normalizeH="0" baseline="0" noProof="0" dirty="0">
                <a:ln>
                  <a:noFill/>
                </a:ln>
                <a:solidFill>
                  <a:schemeClr val="tx1"/>
                </a:solidFill>
                <a:effectLst/>
                <a:uLnTx/>
                <a:uFillTx/>
                <a:latin typeface="+mn-lt"/>
                <a:ea typeface="+mn-ea"/>
                <a:cs typeface="+mn-cs"/>
              </a:rPr>
              <a:t>[1] · </a:t>
            </a:r>
            <a:r>
              <a:rPr kumimoji="0" lang="en-IN" sz="3200" b="0" i="0" u="none" strike="noStrike" kern="1200" cap="none" spc="0" normalizeH="0" baseline="0" noProof="0" dirty="0" smtClean="0">
                <a:ln>
                  <a:noFill/>
                </a:ln>
                <a:solidFill>
                  <a:schemeClr val="tx1"/>
                </a:solidFill>
                <a:effectLst/>
                <a:uLnTx/>
                <a:uFillTx/>
                <a:latin typeface="+mn-lt"/>
                <a:ea typeface="+mn-ea"/>
                <a:cs typeface="+mn-cs"/>
                <a:hlinkClick r:id="rId1"/>
              </a:rPr>
              <a:t>http://www.cl.cam.ac.uk</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[2] J. Daugman. How iris recognition works. Proceedings of 2002 International Conference on Image Processing, Vol. 1, 2002.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[3]E. Wolff. </a:t>
            </a:r>
            <a:r>
              <a:rPr kumimoji="0" lang="en-US" sz="3200" b="0" i="1" u="none" strike="noStrike" kern="1200" cap="none" spc="0" normalizeH="0" baseline="0" noProof="0" dirty="0">
                <a:ln>
                  <a:noFill/>
                </a:ln>
                <a:solidFill>
                  <a:schemeClr val="tx1"/>
                </a:solidFill>
                <a:effectLst/>
                <a:uLnTx/>
                <a:uFillTx/>
                <a:latin typeface="+mn-lt"/>
                <a:ea typeface="+mn-ea"/>
                <a:cs typeface="+mn-cs"/>
              </a:rPr>
              <a:t>Anatomy of the Eye and Orbit. 7</a:t>
            </a:r>
            <a:r>
              <a:rPr kumimoji="0" lang="en-US" sz="3200" b="0" i="1" u="none" strike="noStrike" kern="1200" cap="none" spc="0" normalizeH="0" baseline="30000" noProof="0" dirty="0">
                <a:ln>
                  <a:noFill/>
                </a:ln>
                <a:solidFill>
                  <a:schemeClr val="tx1"/>
                </a:solidFill>
                <a:effectLst/>
                <a:uLnTx/>
                <a:uFillTx/>
                <a:latin typeface="+mn-lt"/>
                <a:ea typeface="+mn-ea"/>
                <a:cs typeface="+mn-cs"/>
              </a:rPr>
              <a:t>th </a:t>
            </a:r>
            <a:r>
              <a:rPr kumimoji="0" lang="en-US" sz="3200" b="0" i="1" u="none" strike="noStrike" kern="1200" cap="none" spc="0" normalizeH="0" baseline="0" noProof="0" dirty="0">
                <a:ln>
                  <a:noFill/>
                </a:ln>
                <a:solidFill>
                  <a:schemeClr val="tx1"/>
                </a:solidFill>
                <a:effectLst/>
                <a:uLnTx/>
                <a:uFillTx/>
                <a:latin typeface="+mn-lt"/>
                <a:ea typeface="+mn-ea"/>
                <a:cs typeface="+mn-cs"/>
              </a:rPr>
              <a:t>edition. H. K. Lewis &amp; Co. LTD, 1976. </a:t>
            </a: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1" u="none" strike="noStrike" kern="1200" cap="none" spc="0" normalizeH="0" baseline="0" noProof="0" dirty="0">
                <a:ln>
                  <a:noFill/>
                </a:ln>
                <a:solidFill>
                  <a:schemeClr val="tx1"/>
                </a:solidFill>
                <a:effectLst/>
                <a:uLnTx/>
                <a:uFillTx/>
                <a:latin typeface="+mn-lt"/>
                <a:ea typeface="+mn-ea"/>
                <a:cs typeface="+mn-cs"/>
              </a:rPr>
              <a:t>[4] </a:t>
            </a:r>
            <a:r>
              <a:rPr kumimoji="0" lang="en-US" sz="3200" b="0" i="1" u="none" strike="noStrike" kern="1200" cap="none" spc="0" normalizeH="0" baseline="0" noProof="0" dirty="0" err="1">
                <a:ln>
                  <a:noFill/>
                </a:ln>
                <a:solidFill>
                  <a:schemeClr val="tx1"/>
                </a:solidFill>
                <a:effectLst/>
                <a:uLnTx/>
                <a:uFillTx/>
                <a:latin typeface="+mn-lt"/>
                <a:ea typeface="+mn-ea"/>
                <a:cs typeface="+mn-cs"/>
              </a:rPr>
              <a:t>L.Flom</a:t>
            </a:r>
            <a:r>
              <a:rPr kumimoji="0" lang="en-US" sz="3200" b="0" i="1" u="none" strike="noStrike" kern="1200" cap="none" spc="0" normalizeH="0" baseline="0" noProof="0" dirty="0">
                <a:ln>
                  <a:noFill/>
                </a:ln>
                <a:solidFill>
                  <a:schemeClr val="tx1"/>
                </a:solidFill>
                <a:effectLst/>
                <a:uLnTx/>
                <a:uFillTx/>
                <a:latin typeface="+mn-lt"/>
                <a:ea typeface="+mn-ea"/>
                <a:cs typeface="+mn-cs"/>
              </a:rPr>
              <a:t> and A. </a:t>
            </a:r>
            <a:r>
              <a:rPr kumimoji="0" lang="en-US" sz="3200" b="0" i="1" u="none" strike="noStrike" kern="1200" cap="none" spc="0" normalizeH="0" baseline="0" noProof="0" dirty="0" err="1">
                <a:ln>
                  <a:noFill/>
                </a:ln>
                <a:solidFill>
                  <a:schemeClr val="tx1"/>
                </a:solidFill>
                <a:effectLst/>
                <a:uLnTx/>
                <a:uFillTx/>
                <a:latin typeface="+mn-lt"/>
                <a:ea typeface="+mn-ea"/>
                <a:cs typeface="+mn-cs"/>
              </a:rPr>
              <a:t>Safir</a:t>
            </a:r>
            <a:r>
              <a:rPr kumimoji="0" lang="en-US" sz="3200" b="0" i="1" u="none" strike="noStrike" kern="1200" cap="none" spc="0" normalizeH="0" baseline="0" noProof="0" dirty="0">
                <a:ln>
                  <a:noFill/>
                </a:ln>
                <a:solidFill>
                  <a:schemeClr val="tx1"/>
                </a:solidFill>
                <a:effectLst/>
                <a:uLnTx/>
                <a:uFillTx/>
                <a:latin typeface="+mn-lt"/>
                <a:ea typeface="+mn-ea"/>
                <a:cs typeface="+mn-cs"/>
              </a:rPr>
              <a:t> : Iris Recognition  System .U.S. </a:t>
            </a:r>
            <a:r>
              <a:rPr kumimoji="0" lang="en-US" sz="3200" b="0" i="1" u="none" strike="noStrike" kern="1200" cap="none" spc="0" normalizeH="0" baseline="0" noProof="0" dirty="0" err="1">
                <a:ln>
                  <a:noFill/>
                </a:ln>
                <a:solidFill>
                  <a:schemeClr val="tx1"/>
                </a:solidFill>
                <a:effectLst/>
                <a:uLnTx/>
                <a:uFillTx/>
                <a:latin typeface="+mn-lt"/>
                <a:ea typeface="+mn-ea"/>
                <a:cs typeface="+mn-cs"/>
              </a:rPr>
              <a:t>atent</a:t>
            </a:r>
            <a:r>
              <a:rPr kumimoji="0" lang="en-US" sz="3200" b="0" i="1" u="none" strike="noStrike" kern="1200" cap="none" spc="0" normalizeH="0" baseline="0" noProof="0" dirty="0">
                <a:ln>
                  <a:noFill/>
                </a:ln>
                <a:solidFill>
                  <a:schemeClr val="tx1"/>
                </a:solidFill>
                <a:effectLst/>
                <a:uLnTx/>
                <a:uFillTx/>
                <a:latin typeface="+mn-lt"/>
                <a:ea typeface="+mn-ea"/>
                <a:cs typeface="+mn-cs"/>
              </a:rPr>
              <a:t> No.4641394(1987).</a:t>
            </a: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1" u="none" strike="noStrike" kern="1200" cap="none" spc="0" normalizeH="0" baseline="0" noProof="0" dirty="0">
                <a:ln>
                  <a:noFill/>
                </a:ln>
                <a:solidFill>
                  <a:schemeClr val="tx1"/>
                </a:solidFill>
                <a:effectLst/>
                <a:uLnTx/>
                <a:uFillTx/>
                <a:latin typeface="+mn-lt"/>
                <a:ea typeface="+mn-ea"/>
                <a:cs typeface="+mn-cs"/>
              </a:rPr>
              <a:t>[5] T. </a:t>
            </a:r>
            <a:r>
              <a:rPr kumimoji="0" lang="en-US" sz="3200" b="0" i="1" u="none" strike="noStrike" kern="1200" cap="none" spc="0" normalizeH="0" baseline="0" noProof="0" dirty="0" err="1">
                <a:ln>
                  <a:noFill/>
                </a:ln>
                <a:solidFill>
                  <a:schemeClr val="tx1"/>
                </a:solidFill>
                <a:effectLst/>
                <a:uLnTx/>
                <a:uFillTx/>
                <a:latin typeface="+mn-lt"/>
                <a:ea typeface="+mn-ea"/>
                <a:cs typeface="+mn-cs"/>
              </a:rPr>
              <a:t>Chuan</a:t>
            </a:r>
            <a:r>
              <a:rPr kumimoji="0" lang="en-US" sz="3200" b="0" i="1" u="none" strike="noStrike" kern="1200" cap="none" spc="0" normalizeH="0" baseline="0" noProof="0" dirty="0">
                <a:ln>
                  <a:noFill/>
                </a:ln>
                <a:solidFill>
                  <a:schemeClr val="tx1"/>
                </a:solidFill>
                <a:effectLst/>
                <a:uLnTx/>
                <a:uFillTx/>
                <a:latin typeface="+mn-lt"/>
                <a:ea typeface="+mn-ea"/>
                <a:cs typeface="+mn-cs"/>
              </a:rPr>
              <a:t> Chen K . Liang Chung : An Efficient Randomized Algorithm for Detecting Circles.</a:t>
            </a: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1" u="none" strike="noStrike" kern="1200" cap="none" spc="0" normalizeH="0" baseline="0" noProof="0" dirty="0">
                <a:ln>
                  <a:noFill/>
                </a:ln>
                <a:solidFill>
                  <a:schemeClr val="tx1"/>
                </a:solidFill>
                <a:effectLst/>
                <a:uLnTx/>
                <a:uFillTx/>
                <a:latin typeface="+mn-lt"/>
                <a:ea typeface="+mn-ea"/>
                <a:cs typeface="+mn-cs"/>
              </a:rPr>
              <a:t>      Computer vision and Image Understanding Vol.83(2001) 172-191.</a:t>
            </a: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[6] </a:t>
            </a:r>
            <a:r>
              <a:rPr kumimoji="0" lang="en-US" sz="3200" b="0" i="0" u="none" strike="noStrike" kern="1200" cap="none" spc="0" normalizeH="0" baseline="0" noProof="0" dirty="0" err="1">
                <a:ln>
                  <a:noFill/>
                </a:ln>
                <a:solidFill>
                  <a:schemeClr val="tx1"/>
                </a:solidFill>
                <a:effectLst/>
                <a:uLnTx/>
                <a:uFillTx/>
                <a:latin typeface="+mn-lt"/>
                <a:ea typeface="+mn-ea"/>
                <a:cs typeface="+mn-cs"/>
              </a:rPr>
              <a:t>Amel</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saeed</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Tuama</a:t>
            </a:r>
            <a:r>
              <a:rPr kumimoji="0" lang="en-US" sz="3200" b="0" i="0" u="none" strike="noStrike" kern="1200" cap="none" spc="0" normalizeH="0" baseline="0" noProof="0" dirty="0">
                <a:ln>
                  <a:noFill/>
                </a:ln>
                <a:solidFill>
                  <a:schemeClr val="tx1"/>
                </a:solidFill>
                <a:effectLst/>
                <a:uLnTx/>
                <a:uFillTx/>
                <a:latin typeface="+mn-lt"/>
                <a:ea typeface="+mn-ea"/>
                <a:cs typeface="+mn-cs"/>
              </a:rPr>
              <a:t> “ It is Image Segmentation and Recognition Technology” vol-3 No.2 April 2012 .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[7] S. Sanderson, J. </a:t>
            </a:r>
            <a:r>
              <a:rPr kumimoji="0" lang="en-US" sz="3200" b="0" i="0" u="none" strike="noStrike" kern="1200" cap="none" spc="0" normalizeH="0" baseline="0" noProof="0" dirty="0" err="1">
                <a:ln>
                  <a:noFill/>
                </a:ln>
                <a:solidFill>
                  <a:schemeClr val="tx1"/>
                </a:solidFill>
                <a:effectLst/>
                <a:uLnTx/>
                <a:uFillTx/>
                <a:latin typeface="+mn-lt"/>
                <a:ea typeface="+mn-ea"/>
                <a:cs typeface="+mn-cs"/>
              </a:rPr>
              <a:t>Erbetta</a:t>
            </a:r>
            <a:r>
              <a:rPr kumimoji="0" lang="en-US" sz="3200" b="0" i="0" u="none" strike="noStrike" kern="1200" cap="none" spc="0" normalizeH="0" baseline="0" noProof="0" dirty="0">
                <a:ln>
                  <a:noFill/>
                </a:ln>
                <a:solidFill>
                  <a:schemeClr val="tx1"/>
                </a:solidFill>
                <a:effectLst/>
                <a:uLnTx/>
                <a:uFillTx/>
                <a:latin typeface="+mn-lt"/>
                <a:ea typeface="+mn-ea"/>
                <a:cs typeface="+mn-cs"/>
              </a:rPr>
              <a:t>. Authentication for secure environments based on iris scanning technology. IEE Colloquium on Visual Biometrics, 2000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1"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References</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457200" y="1774825"/>
            <a:ext cx="8229600" cy="4778375"/>
          </a:xfrm>
        </p:spPr>
        <p:txBody>
          <a:bodyPr vert="horz" wrap="square" lIns="54864" tIns="91440" rIns="91440" bIns="45720" numCol="1" rtlCol="0" anchor="t" anchorCtr="0" compatLnSpc="1">
            <a:normAutofit fontScale="47500" lnSpcReduction="2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[8] E. Wolff. Anatomy of the Eye and Orbit. 7th edition. H. K. Lewis &amp; Co. LTD, 1976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[9] R. </a:t>
            </a:r>
            <a:r>
              <a:rPr kumimoji="0" lang="en-US" sz="3200" b="0" i="0" u="none" strike="noStrike" kern="1200" cap="none" spc="0" normalizeH="0" baseline="0" noProof="0" dirty="0" err="1">
                <a:ln>
                  <a:noFill/>
                </a:ln>
                <a:solidFill>
                  <a:schemeClr val="tx1"/>
                </a:solidFill>
                <a:effectLst/>
                <a:uLnTx/>
                <a:uFillTx/>
                <a:latin typeface="+mn-lt"/>
                <a:ea typeface="+mn-ea"/>
                <a:cs typeface="+mn-cs"/>
              </a:rPr>
              <a:t>Wildes</a:t>
            </a:r>
            <a:r>
              <a:rPr kumimoji="0" lang="en-US" sz="3200" b="0" i="0" u="none" strike="noStrike" kern="1200" cap="none" spc="0" normalizeH="0" baseline="0" noProof="0" dirty="0">
                <a:ln>
                  <a:noFill/>
                </a:ln>
                <a:solidFill>
                  <a:schemeClr val="tx1"/>
                </a:solidFill>
                <a:effectLst/>
                <a:uLnTx/>
                <a:uFillTx/>
                <a:latin typeface="+mn-lt"/>
                <a:ea typeface="+mn-ea"/>
                <a:cs typeface="+mn-cs"/>
              </a:rPr>
              <a:t>, J. </a:t>
            </a:r>
            <a:r>
              <a:rPr kumimoji="0" lang="en-US" sz="3200" b="0" i="0" u="none" strike="noStrike" kern="1200" cap="none" spc="0" normalizeH="0" baseline="0" noProof="0" dirty="0" err="1">
                <a:ln>
                  <a:noFill/>
                </a:ln>
                <a:solidFill>
                  <a:schemeClr val="tx1"/>
                </a:solidFill>
                <a:effectLst/>
                <a:uLnTx/>
                <a:uFillTx/>
                <a:latin typeface="+mn-lt"/>
                <a:ea typeface="+mn-ea"/>
                <a:cs typeface="+mn-cs"/>
              </a:rPr>
              <a:t>Asmuth</a:t>
            </a:r>
            <a:r>
              <a:rPr kumimoji="0" lang="en-US" sz="3200" b="0" i="0" u="none" strike="noStrike" kern="1200" cap="none" spc="0" normalizeH="0" baseline="0" noProof="0" dirty="0">
                <a:ln>
                  <a:noFill/>
                </a:ln>
                <a:solidFill>
                  <a:schemeClr val="tx1"/>
                </a:solidFill>
                <a:effectLst/>
                <a:uLnTx/>
                <a:uFillTx/>
                <a:latin typeface="+mn-lt"/>
                <a:ea typeface="+mn-ea"/>
                <a:cs typeface="+mn-cs"/>
              </a:rPr>
              <a:t>, G. Green, S. Hsu, R. </a:t>
            </a:r>
            <a:r>
              <a:rPr kumimoji="0" lang="en-US" sz="3200" b="0" i="0" u="none" strike="noStrike" kern="1200" cap="none" spc="0" normalizeH="0" baseline="0" noProof="0" dirty="0" err="1">
                <a:ln>
                  <a:noFill/>
                </a:ln>
                <a:solidFill>
                  <a:schemeClr val="tx1"/>
                </a:solidFill>
                <a:effectLst/>
                <a:uLnTx/>
                <a:uFillTx/>
                <a:latin typeface="+mn-lt"/>
                <a:ea typeface="+mn-ea"/>
                <a:cs typeface="+mn-cs"/>
              </a:rPr>
              <a:t>Kolczynski</a:t>
            </a:r>
            <a:r>
              <a:rPr kumimoji="0" lang="en-US" sz="3200" b="0" i="0" u="none" strike="noStrike" kern="1200" cap="none" spc="0" normalizeH="0" baseline="0" noProof="0" dirty="0">
                <a:ln>
                  <a:noFill/>
                </a:ln>
                <a:solidFill>
                  <a:schemeClr val="tx1"/>
                </a:solidFill>
                <a:effectLst/>
                <a:uLnTx/>
                <a:uFillTx/>
                <a:latin typeface="+mn-lt"/>
                <a:ea typeface="+mn-ea"/>
                <a:cs typeface="+mn-cs"/>
              </a:rPr>
              <a:t>, J. </a:t>
            </a:r>
            <a:r>
              <a:rPr kumimoji="0" lang="en-US" sz="3200" b="0" i="0" u="none" strike="noStrike" kern="1200" cap="none" spc="0" normalizeH="0" baseline="0" noProof="0" dirty="0" err="1">
                <a:ln>
                  <a:noFill/>
                </a:ln>
                <a:solidFill>
                  <a:schemeClr val="tx1"/>
                </a:solidFill>
                <a:effectLst/>
                <a:uLnTx/>
                <a:uFillTx/>
                <a:latin typeface="+mn-lt"/>
                <a:ea typeface="+mn-ea"/>
                <a:cs typeface="+mn-cs"/>
              </a:rPr>
              <a:t>Matey</a:t>
            </a:r>
            <a:r>
              <a:rPr kumimoji="0" lang="en-US" sz="3200" b="0" i="0" u="none" strike="noStrike" kern="1200" cap="none" spc="0" normalizeH="0" baseline="0" noProof="0" dirty="0">
                <a:ln>
                  <a:noFill/>
                </a:ln>
                <a:solidFill>
                  <a:schemeClr val="tx1"/>
                </a:solidFill>
                <a:effectLst/>
                <a:uLnTx/>
                <a:uFillTx/>
                <a:latin typeface="+mn-lt"/>
                <a:ea typeface="+mn-ea"/>
                <a:cs typeface="+mn-cs"/>
              </a:rPr>
              <a:t>, S. McBride. A system for automated iris recognition. </a:t>
            </a:r>
            <a:r>
              <a:rPr kumimoji="0" lang="en-US" sz="3200" b="0" i="1" u="none" strike="noStrike" kern="1200" cap="none" spc="0" normalizeH="0" baseline="0" noProof="0" dirty="0">
                <a:ln>
                  <a:noFill/>
                </a:ln>
                <a:solidFill>
                  <a:schemeClr val="tx1"/>
                </a:solidFill>
                <a:effectLst/>
                <a:uLnTx/>
                <a:uFillTx/>
                <a:latin typeface="+mn-lt"/>
                <a:ea typeface="+mn-ea"/>
                <a:cs typeface="+mn-cs"/>
              </a:rPr>
              <a:t>Proceedings IEEE Workshop on Applications of Computer Vision</a:t>
            </a:r>
            <a:r>
              <a:rPr kumimoji="0" lang="en-US" sz="3200" b="0" i="0" u="none" strike="noStrike" kern="1200" cap="none" spc="0" normalizeH="0" baseline="0" noProof="0" dirty="0">
                <a:ln>
                  <a:noFill/>
                </a:ln>
                <a:solidFill>
                  <a:schemeClr val="tx1"/>
                </a:solidFill>
                <a:effectLst/>
                <a:uLnTx/>
                <a:uFillTx/>
                <a:latin typeface="+mn-lt"/>
                <a:ea typeface="+mn-ea"/>
                <a:cs typeface="+mn-cs"/>
              </a:rPr>
              <a:t>, Sarasota, FL, pp. 121-128, 1994.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[10]  W. Kong, D. Zhang. Accurate iris segmentation based on novel reflection and eyelash detection model. </a:t>
            </a:r>
            <a:r>
              <a:rPr kumimoji="0" lang="en-US" sz="3200" b="0" i="1" u="none" strike="noStrike" kern="1200" cap="none" spc="0" normalizeH="0" baseline="0" noProof="0" dirty="0">
                <a:ln>
                  <a:noFill/>
                </a:ln>
                <a:solidFill>
                  <a:schemeClr val="tx1"/>
                </a:solidFill>
                <a:effectLst/>
                <a:uLnTx/>
                <a:uFillTx/>
                <a:latin typeface="+mn-lt"/>
                <a:ea typeface="+mn-ea"/>
                <a:cs typeface="+mn-cs"/>
              </a:rPr>
              <a:t>Proceedings of 2001 International Symposium on Intelligent Multimedia, Video and Speech Processing</a:t>
            </a:r>
            <a:r>
              <a:rPr kumimoji="0" lang="en-US" sz="3200" b="0" i="0" u="none" strike="noStrike" kern="1200" cap="none" spc="0" normalizeH="0" baseline="0" noProof="0" dirty="0">
                <a:ln>
                  <a:noFill/>
                </a:ln>
                <a:solidFill>
                  <a:schemeClr val="tx1"/>
                </a:solidFill>
                <a:effectLst/>
                <a:uLnTx/>
                <a:uFillTx/>
                <a:latin typeface="+mn-lt"/>
                <a:ea typeface="+mn-ea"/>
                <a:cs typeface="+mn-cs"/>
              </a:rPr>
              <a:t>, Hong Kong, 2001.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[11] C. </a:t>
            </a:r>
            <a:r>
              <a:rPr kumimoji="0" lang="en-US" sz="3200" b="0" i="0" u="none" strike="noStrike" kern="1200" cap="none" spc="0" normalizeH="0" baseline="0" noProof="0" dirty="0" err="1">
                <a:ln>
                  <a:noFill/>
                </a:ln>
                <a:solidFill>
                  <a:schemeClr val="tx1"/>
                </a:solidFill>
                <a:effectLst/>
                <a:uLnTx/>
                <a:uFillTx/>
                <a:latin typeface="+mn-lt"/>
                <a:ea typeface="+mn-ea"/>
                <a:cs typeface="+mn-cs"/>
              </a:rPr>
              <a:t>Tisse</a:t>
            </a:r>
            <a:r>
              <a:rPr kumimoji="0" lang="en-US" sz="3200" b="0" i="0" u="none" strike="noStrike" kern="1200" cap="none" spc="0" normalizeH="0" baseline="0" noProof="0" dirty="0">
                <a:ln>
                  <a:noFill/>
                </a:ln>
                <a:solidFill>
                  <a:schemeClr val="tx1"/>
                </a:solidFill>
                <a:effectLst/>
                <a:uLnTx/>
                <a:uFillTx/>
                <a:latin typeface="+mn-lt"/>
                <a:ea typeface="+mn-ea"/>
                <a:cs typeface="+mn-cs"/>
              </a:rPr>
              <a:t>, L. Martin, L. Torres, M. Robert. Person identification technique using human iris recognition. International Conference on Vision Interface, Canada, 2002.</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[12]  L. Ma, Y. Wang, T. Tan. Iris recognition using circular symmetric filters. National Laboratory of Pattern Recognition, Institute of Automation, Chinese Academy of Sciences, 2002.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[13] N. Ritter. Location of the pupil-iris border in slit-lamp images of the cornea. </a:t>
            </a:r>
            <a:r>
              <a:rPr kumimoji="0" lang="en-US" sz="3200" b="0" i="1" u="none" strike="noStrike" kern="1200" cap="none" spc="0" normalizeH="0" baseline="0" noProof="0" dirty="0">
                <a:ln>
                  <a:noFill/>
                </a:ln>
                <a:solidFill>
                  <a:schemeClr val="tx1"/>
                </a:solidFill>
                <a:effectLst/>
                <a:uLnTx/>
                <a:uFillTx/>
                <a:latin typeface="+mn-lt"/>
                <a:ea typeface="+mn-ea"/>
                <a:cs typeface="+mn-cs"/>
              </a:rPr>
              <a:t>Proceedings of the International Conference on Image Analysis and Processing</a:t>
            </a:r>
            <a:r>
              <a:rPr kumimoji="0" lang="en-US" sz="3200" b="0" i="0" u="none" strike="noStrike" kern="1200" cap="none" spc="0" normalizeH="0" baseline="0" noProof="0" dirty="0">
                <a:ln>
                  <a:noFill/>
                </a:ln>
                <a:solidFill>
                  <a:schemeClr val="tx1"/>
                </a:solidFill>
                <a:effectLst/>
                <a:uLnTx/>
                <a:uFillTx/>
                <a:latin typeface="+mn-lt"/>
                <a:ea typeface="+mn-ea"/>
                <a:cs typeface="+mn-cs"/>
              </a:rPr>
              <a:t>, 1999.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References</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54864" tIns="91440" rIns="91440" bIns="45720" numCol="1" rtlCol="0" anchor="t" anchorCtr="0" compatLnSpc="1">
            <a:normAutofit fontScale="55000" lnSpcReduction="2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[14]  W. Boles, B. </a:t>
            </a:r>
            <a:r>
              <a:rPr kumimoji="0" lang="en-US" sz="3200" b="0" i="0" u="none" strike="noStrike" kern="1200" cap="none" spc="0" normalizeH="0" baseline="0" noProof="0" dirty="0" err="1">
                <a:ln>
                  <a:noFill/>
                </a:ln>
                <a:solidFill>
                  <a:schemeClr val="tx1"/>
                </a:solidFill>
                <a:effectLst/>
                <a:uLnTx/>
                <a:uFillTx/>
                <a:latin typeface="+mn-lt"/>
                <a:ea typeface="+mn-ea"/>
                <a:cs typeface="+mn-cs"/>
              </a:rPr>
              <a:t>Boashash</a:t>
            </a:r>
            <a:r>
              <a:rPr kumimoji="0" lang="en-US" sz="3200" b="0" i="0" u="none" strike="noStrike" kern="1200" cap="none" spc="0" normalizeH="0" baseline="0" noProof="0" dirty="0">
                <a:ln>
                  <a:noFill/>
                </a:ln>
                <a:solidFill>
                  <a:schemeClr val="tx1"/>
                </a:solidFill>
                <a:effectLst/>
                <a:uLnTx/>
                <a:uFillTx/>
                <a:latin typeface="+mn-lt"/>
                <a:ea typeface="+mn-ea"/>
                <a:cs typeface="+mn-cs"/>
              </a:rPr>
              <a:t>. A human identification technique using images of the iris and wavelet transform. </a:t>
            </a:r>
            <a:r>
              <a:rPr kumimoji="0" lang="en-US" sz="3200" b="0" i="1" u="none" strike="noStrike" kern="1200" cap="none" spc="0" normalizeH="0" baseline="0" noProof="0" dirty="0">
                <a:ln>
                  <a:noFill/>
                </a:ln>
                <a:solidFill>
                  <a:schemeClr val="tx1"/>
                </a:solidFill>
                <a:effectLst/>
                <a:uLnTx/>
                <a:uFillTx/>
                <a:latin typeface="+mn-lt"/>
                <a:ea typeface="+mn-ea"/>
                <a:cs typeface="+mn-cs"/>
              </a:rPr>
              <a:t>IEEE Transactions on Signal Processing</a:t>
            </a:r>
            <a:r>
              <a:rPr kumimoji="0" lang="en-US" sz="3200" b="0" i="0" u="none" strike="noStrike" kern="1200" cap="none" spc="0" normalizeH="0" baseline="0" noProof="0" dirty="0">
                <a:ln>
                  <a:noFill/>
                </a:ln>
                <a:solidFill>
                  <a:schemeClr val="tx1"/>
                </a:solidFill>
                <a:effectLst/>
                <a:uLnTx/>
                <a:uFillTx/>
                <a:latin typeface="+mn-lt"/>
                <a:ea typeface="+mn-ea"/>
                <a:cs typeface="+mn-cs"/>
              </a:rPr>
              <a:t>, Vol. 46, No. 4, 1998.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[15] D. Field. Relations between the statistics of natural images and the response properties of cortical cells. </a:t>
            </a:r>
            <a:r>
              <a:rPr kumimoji="0" lang="en-US" sz="3200" b="0" i="1" u="none" strike="noStrike" kern="1200" cap="none" spc="0" normalizeH="0" baseline="0" noProof="0" dirty="0">
                <a:ln>
                  <a:noFill/>
                </a:ln>
                <a:solidFill>
                  <a:schemeClr val="tx1"/>
                </a:solidFill>
                <a:effectLst/>
                <a:uLnTx/>
                <a:uFillTx/>
                <a:latin typeface="+mn-lt"/>
                <a:ea typeface="+mn-ea"/>
                <a:cs typeface="+mn-cs"/>
              </a:rPr>
              <a:t>Journal of the Optical Society of America</a:t>
            </a:r>
            <a:r>
              <a:rPr kumimoji="0" lang="en-US" sz="3200" b="0" i="0" u="none" strike="noStrike" kern="1200" cap="none" spc="0" normalizeH="0" baseline="0" noProof="0" dirty="0">
                <a:ln>
                  <a:noFill/>
                </a:ln>
                <a:solidFill>
                  <a:schemeClr val="tx1"/>
                </a:solidFill>
                <a:effectLst/>
                <a:uLnTx/>
                <a:uFillTx/>
                <a:latin typeface="+mn-lt"/>
                <a:ea typeface="+mn-ea"/>
                <a:cs typeface="+mn-cs"/>
              </a:rPr>
              <a:t>, 1987.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[16]  S. Lim, K. Lee, O. </a:t>
            </a:r>
            <a:r>
              <a:rPr kumimoji="0" lang="en-US" sz="3200" b="0" i="0" u="none" strike="noStrike" kern="1200" cap="none" spc="0" normalizeH="0" baseline="0" noProof="0" dirty="0" err="1">
                <a:ln>
                  <a:noFill/>
                </a:ln>
                <a:solidFill>
                  <a:schemeClr val="tx1"/>
                </a:solidFill>
                <a:effectLst/>
                <a:uLnTx/>
                <a:uFillTx/>
                <a:latin typeface="+mn-lt"/>
                <a:ea typeface="+mn-ea"/>
                <a:cs typeface="+mn-cs"/>
              </a:rPr>
              <a:t>Byeon</a:t>
            </a:r>
            <a:r>
              <a:rPr kumimoji="0" lang="en-US" sz="3200" b="0" i="0" u="none" strike="noStrike" kern="1200" cap="none" spc="0" normalizeH="0" baseline="0" noProof="0" dirty="0">
                <a:ln>
                  <a:noFill/>
                </a:ln>
                <a:solidFill>
                  <a:schemeClr val="tx1"/>
                </a:solidFill>
                <a:effectLst/>
                <a:uLnTx/>
                <a:uFillTx/>
                <a:latin typeface="+mn-lt"/>
                <a:ea typeface="+mn-ea"/>
                <a:cs typeface="+mn-cs"/>
              </a:rPr>
              <a:t>, T. Kim. Efficient iris recognition through improvement of feature vector and classifier. </a:t>
            </a:r>
            <a:r>
              <a:rPr kumimoji="0" lang="en-US" sz="3200" b="0" i="1" u="none" strike="noStrike" kern="1200" cap="none" spc="0" normalizeH="0" baseline="0" noProof="0" dirty="0">
                <a:ln>
                  <a:noFill/>
                </a:ln>
                <a:solidFill>
                  <a:schemeClr val="tx1"/>
                </a:solidFill>
                <a:effectLst/>
                <a:uLnTx/>
                <a:uFillTx/>
                <a:latin typeface="+mn-lt"/>
                <a:ea typeface="+mn-ea"/>
                <a:cs typeface="+mn-cs"/>
              </a:rPr>
              <a:t>ETRI Journal</a:t>
            </a:r>
            <a:r>
              <a:rPr kumimoji="0" lang="en-US" sz="3200" b="0" i="0" u="none" strike="noStrike" kern="1200" cap="none" spc="0" normalizeH="0" baseline="0" noProof="0" dirty="0">
                <a:ln>
                  <a:noFill/>
                </a:ln>
                <a:solidFill>
                  <a:schemeClr val="tx1"/>
                </a:solidFill>
                <a:effectLst/>
                <a:uLnTx/>
                <a:uFillTx/>
                <a:latin typeface="+mn-lt"/>
                <a:ea typeface="+mn-ea"/>
                <a:cs typeface="+mn-cs"/>
              </a:rPr>
              <a:t>, Vol. 23, No. 2, Korea, 2001.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[17] Y. Zhu, T. Tan, Y. Wang. Biometric personal identification based on iris patterns. </a:t>
            </a:r>
            <a:r>
              <a:rPr kumimoji="0" lang="en-US" sz="3200" b="0" i="1" u="none" strike="noStrike" kern="1200" cap="none" spc="0" normalizeH="0" baseline="0" noProof="0" dirty="0">
                <a:ln>
                  <a:noFill/>
                </a:ln>
                <a:solidFill>
                  <a:schemeClr val="tx1"/>
                </a:solidFill>
                <a:effectLst/>
                <a:uLnTx/>
                <a:uFillTx/>
                <a:latin typeface="+mn-lt"/>
                <a:ea typeface="+mn-ea"/>
                <a:cs typeface="+mn-cs"/>
              </a:rPr>
              <a:t>Proceedings of the 15th International Conference on Pattern Recognition</a:t>
            </a:r>
            <a:r>
              <a:rPr kumimoji="0" lang="en-US" sz="3200" b="0" i="0" u="none" strike="noStrike" kern="1200" cap="none" spc="0" normalizeH="0" baseline="0" noProof="0" dirty="0">
                <a:ln>
                  <a:noFill/>
                </a:ln>
                <a:solidFill>
                  <a:schemeClr val="tx1"/>
                </a:solidFill>
                <a:effectLst/>
                <a:uLnTx/>
                <a:uFillTx/>
                <a:latin typeface="+mn-lt"/>
                <a:ea typeface="+mn-ea"/>
                <a:cs typeface="+mn-cs"/>
              </a:rPr>
              <a:t>, Spain, Vol. 2, 2000.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rgbClr val="FFC000"/>
                </a:solidFill>
                <a:effectLst/>
                <a:uLnTx/>
                <a:uFillTx/>
                <a:latin typeface="+mj-lt"/>
                <a:ea typeface="+mj-ea"/>
                <a:cs typeface="+mj-cs"/>
              </a:rPr>
              <a:t>What is Iris</a:t>
            </a:r>
            <a:r>
              <a:rPr kumimoji="0" lang="ar-SA" sz="4500" b="1" i="0" u="none" strike="noStrike" kern="1200" cap="none" spc="0" normalizeH="0" baseline="0" noProof="0" dirty="0">
                <a:ln>
                  <a:noFill/>
                </a:ln>
                <a:solidFill>
                  <a:srgbClr val="FFC000"/>
                </a:solidFill>
                <a:effectLst/>
                <a:uLnTx/>
                <a:uFillTx/>
                <a:latin typeface="+mj-lt"/>
                <a:ea typeface="+mj-ea"/>
                <a:cs typeface="+mj-cs"/>
              </a:rPr>
              <a:t> </a:t>
            </a:r>
            <a:r>
              <a:rPr kumimoji="0" lang="en-US" sz="4500" b="1" i="0" u="none" strike="noStrike" kern="1200" cap="none" spc="0" normalizeH="0" baseline="0" noProof="0" dirty="0">
                <a:ln>
                  <a:noFill/>
                </a:ln>
                <a:solidFill>
                  <a:srgbClr val="FFC000"/>
                </a:solidFill>
                <a:effectLst/>
                <a:uLnTx/>
                <a:uFillTx/>
                <a:latin typeface="+mj-lt"/>
                <a:ea typeface="+mj-ea"/>
                <a:cs typeface="+mj-cs"/>
              </a:rPr>
              <a: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457200" y="1600200"/>
            <a:ext cx="8229600" cy="4800600"/>
          </a:xfrm>
        </p:spPr>
        <p:txBody>
          <a:bodyPr vert="horz" wrap="square" lIns="54864" tIns="91440" rIns="91440" bIns="45720" numCol="1" rtlCol="0" anchor="t" anchorCtr="0" compatLnSpc="1">
            <a:normAutofit fontScale="85000" lnSpcReduction="2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The iris is a thin circular diaphragm, which lies between the cornea and the lens of the human eye.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The iris is perforated close to its centre by a circular aperture known as the pupil.</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The function of the iris is to control the amount of light entering through the pupil.</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The average diameter of the iris is 12 mm, and the pupil size can vary from 10% to 80% of the iris diameter [2].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5-Point Star 7"/>
          <p:cNvSpPr/>
          <p:nvPr/>
        </p:nvSpPr>
        <p:spPr>
          <a:xfrm>
            <a:off x="609600" y="5029200"/>
            <a:ext cx="76200" cy="76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5-Point Star 8"/>
          <p:cNvSpPr/>
          <p:nvPr/>
        </p:nvSpPr>
        <p:spPr>
          <a:xfrm>
            <a:off x="685800" y="3048000"/>
            <a:ext cx="76200" cy="76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294" name="Picture 7" descr="EyeExternal"/>
          <p:cNvPicPr>
            <a:picLocks noChangeAspect="1"/>
          </p:cNvPicPr>
          <p:nvPr/>
        </p:nvPicPr>
        <p:blipFill>
          <a:blip r:embed="rId1"/>
          <a:stretch>
            <a:fillRect/>
          </a:stretch>
        </p:blipFill>
        <p:spPr>
          <a:xfrm>
            <a:off x="4572000" y="0"/>
            <a:ext cx="4572000" cy="1828800"/>
          </a:xfrm>
          <a:prstGeom prst="rect">
            <a:avLst/>
          </a:prstGeom>
          <a:noFill/>
          <a:ln w="9525">
            <a:noFill/>
          </a:ln>
        </p:spPr>
      </p:pic>
      <p:sp>
        <p:nvSpPr>
          <p:cNvPr id="11" name="5-Point Star 8"/>
          <p:cNvSpPr/>
          <p:nvPr/>
        </p:nvSpPr>
        <p:spPr>
          <a:xfrm>
            <a:off x="762000" y="2133600"/>
            <a:ext cx="76200" cy="76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5-Point Star 8"/>
          <p:cNvSpPr/>
          <p:nvPr/>
        </p:nvSpPr>
        <p:spPr>
          <a:xfrm>
            <a:off x="685800" y="4038600"/>
            <a:ext cx="76200" cy="76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rgbClr val="FFC000"/>
                </a:solidFill>
                <a:effectLst/>
                <a:uLnTx/>
                <a:uFillTx/>
                <a:latin typeface="+mj-lt"/>
                <a:ea typeface="+mj-ea"/>
                <a:cs typeface="+mj-cs"/>
              </a:rPr>
              <a:t>What is Iris</a:t>
            </a:r>
            <a:r>
              <a:rPr kumimoji="0" lang="ar-SA" sz="4500" b="1" i="0" u="none" strike="noStrike" kern="1200" cap="none" spc="0" normalizeH="0" baseline="0" noProof="0" dirty="0">
                <a:ln>
                  <a:noFill/>
                </a:ln>
                <a:solidFill>
                  <a:srgbClr val="FFC000"/>
                </a:solidFill>
                <a:effectLst/>
                <a:uLnTx/>
                <a:uFillTx/>
                <a:latin typeface="+mj-lt"/>
                <a:ea typeface="+mj-ea"/>
                <a:cs typeface="+mj-cs"/>
              </a:rPr>
              <a:t> </a:t>
            </a:r>
            <a:r>
              <a:rPr kumimoji="0" lang="en-US" sz="4500" b="1" i="0" u="none" strike="noStrike" kern="1200" cap="none" spc="0" normalizeH="0" baseline="0" noProof="0" dirty="0">
                <a:ln>
                  <a:noFill/>
                </a:ln>
                <a:solidFill>
                  <a:srgbClr val="FFC000"/>
                </a:solidFill>
                <a:effectLst/>
                <a:uLnTx/>
                <a:uFillTx/>
                <a:latin typeface="+mj-lt"/>
                <a:ea typeface="+mj-ea"/>
                <a:cs typeface="+mj-cs"/>
              </a:rPr>
              <a: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304800" y="1774825"/>
            <a:ext cx="8382000" cy="2111375"/>
          </a:xfrm>
        </p:spPr>
        <p:txBody>
          <a:bodyPr vert="horz" wrap="square" lIns="54864" tIns="91440" rIns="91440" bIns="45720" numCol="1" rtlCol="0" anchor="t" anchorCtr="0" compatLnSpc="1">
            <a:normAutofit lnSpcReduction="10000"/>
          </a:bodyPr>
          <a:lstStyle/>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iris consists of a number of layers, the lowest is the </a:t>
            </a:r>
            <a:r>
              <a:rPr kumimoji="0" lang="en-US" sz="2800" b="1" i="0" u="none" strike="noStrike" kern="1200" cap="none" spc="0" normalizeH="0" baseline="0" noProof="0" dirty="0">
                <a:ln>
                  <a:noFill/>
                </a:ln>
                <a:solidFill>
                  <a:schemeClr val="tx1"/>
                </a:solidFill>
                <a:effectLst/>
                <a:uLnTx/>
                <a:uFillTx/>
                <a:latin typeface="+mn-lt"/>
                <a:ea typeface="+mn-ea"/>
                <a:cs typeface="+mn-cs"/>
              </a:rPr>
              <a:t>epithelium layer</a:t>
            </a:r>
            <a:r>
              <a:rPr kumimoji="0" lang="en-US" sz="2800" b="0" i="0" u="none" strike="noStrike" kern="1200" cap="none" spc="0" normalizeH="0" baseline="0" noProof="0" dirty="0">
                <a:ln>
                  <a:noFill/>
                </a:ln>
                <a:solidFill>
                  <a:schemeClr val="tx1"/>
                </a:solidFill>
                <a:effectLst/>
                <a:uLnTx/>
                <a:uFillTx/>
                <a:latin typeface="+mn-lt"/>
                <a:ea typeface="+mn-ea"/>
                <a:cs typeface="+mn-cs"/>
              </a:rPr>
              <a:t>, which contains dense pigmentation cells. The </a:t>
            </a:r>
            <a:r>
              <a:rPr kumimoji="0" lang="en-US" sz="2800" b="1" i="0" u="none" strike="noStrike" kern="1200" cap="none" spc="0" normalizeH="0" baseline="0" noProof="0" dirty="0" err="1">
                <a:ln>
                  <a:noFill/>
                </a:ln>
                <a:solidFill>
                  <a:schemeClr val="tx1"/>
                </a:solidFill>
                <a:effectLst/>
                <a:uLnTx/>
                <a:uFillTx/>
                <a:latin typeface="+mn-lt"/>
                <a:ea typeface="+mn-ea"/>
                <a:cs typeface="+mn-cs"/>
              </a:rPr>
              <a:t>stromal</a:t>
            </a:r>
            <a:r>
              <a:rPr kumimoji="0" lang="en-US" sz="2800" b="1" i="0" u="none" strike="noStrike" kern="1200" cap="none" spc="0" normalizeH="0" baseline="0" noProof="0" dirty="0">
                <a:ln>
                  <a:noFill/>
                </a:ln>
                <a:solidFill>
                  <a:schemeClr val="tx1"/>
                </a:solidFill>
                <a:effectLst/>
                <a:uLnTx/>
                <a:uFillTx/>
                <a:latin typeface="+mn-lt"/>
                <a:ea typeface="+mn-ea"/>
                <a:cs typeface="+mn-cs"/>
              </a:rPr>
              <a:t> layer</a:t>
            </a:r>
            <a:r>
              <a:rPr kumimoji="0" lang="en-US" sz="2800" b="0" i="0" u="none" strike="noStrike" kern="1200" cap="none" spc="0" normalizeH="0" baseline="0" noProof="0" dirty="0">
                <a:ln>
                  <a:noFill/>
                </a:ln>
                <a:solidFill>
                  <a:schemeClr val="tx1"/>
                </a:solidFill>
                <a:effectLst/>
                <a:uLnTx/>
                <a:uFillTx/>
                <a:latin typeface="+mn-lt"/>
                <a:ea typeface="+mn-ea"/>
                <a:cs typeface="+mn-cs"/>
              </a:rPr>
              <a:t> lies above the epithelium layer, and contains blood vessels, pigment cells and the two iris muscles.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3316" name="Picture 3" descr="download.png"/>
          <p:cNvPicPr>
            <a:picLocks noChangeAspect="1"/>
          </p:cNvPicPr>
          <p:nvPr/>
        </p:nvPicPr>
        <p:blipFill>
          <a:blip r:embed="rId1"/>
          <a:stretch>
            <a:fillRect/>
          </a:stretch>
        </p:blipFill>
        <p:spPr>
          <a:xfrm>
            <a:off x="2743200" y="4191000"/>
            <a:ext cx="3733800" cy="21336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500" b="1" i="0" u="none" strike="noStrike" kern="1200" cap="none" spc="0" normalizeH="0" baseline="0" noProof="0" dirty="0">
                <a:ln>
                  <a:noFill/>
                </a:ln>
                <a:solidFill>
                  <a:srgbClr val="FFC000"/>
                </a:solidFill>
                <a:effectLst/>
                <a:uLnTx/>
                <a:uFillTx/>
                <a:latin typeface="+mj-lt"/>
                <a:ea typeface="+mj-ea"/>
                <a:cs typeface="+mj-cs"/>
              </a:rPr>
              <a:t>What is Iris</a:t>
            </a:r>
            <a:r>
              <a:rPr kumimoji="0" lang="ar-SA" sz="4500" b="1" i="0" u="none" strike="noStrike" kern="1200" cap="none" spc="0" normalizeH="0" baseline="0" noProof="0" dirty="0">
                <a:ln>
                  <a:noFill/>
                </a:ln>
                <a:solidFill>
                  <a:srgbClr val="FFC000"/>
                </a:solidFill>
                <a:effectLst/>
                <a:uLnTx/>
                <a:uFillTx/>
                <a:latin typeface="+mj-lt"/>
                <a:ea typeface="+mj-ea"/>
                <a:cs typeface="+mj-cs"/>
              </a:rPr>
              <a:t> </a:t>
            </a:r>
            <a:r>
              <a:rPr kumimoji="0" lang="en-US" sz="4500" b="1" i="0" u="none" strike="noStrike" kern="1200" cap="none" spc="0" normalizeH="0" baseline="0" noProof="0" dirty="0">
                <a:ln>
                  <a:noFill/>
                </a:ln>
                <a:solidFill>
                  <a:srgbClr val="FFC000"/>
                </a:solidFill>
                <a:effectLst/>
                <a:uLnTx/>
                <a:uFillTx/>
                <a:latin typeface="+mj-lt"/>
                <a:ea typeface="+mj-ea"/>
                <a:cs typeface="+mj-cs"/>
              </a:rPr>
              <a:t>?</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14339" name="Content Placeholder 2"/>
          <p:cNvSpPr>
            <a:spLocks noGrp="1"/>
          </p:cNvSpPr>
          <p:nvPr>
            <p:ph idx="1"/>
          </p:nvPr>
        </p:nvSpPr>
        <p:spPr>
          <a:xfrm>
            <a:off x="0" y="1752600"/>
            <a:ext cx="8915400" cy="1676400"/>
          </a:xfrm>
          <a:ln/>
        </p:spPr>
        <p:txBody>
          <a:bodyPr vert="horz" wrap="square" lIns="54864" tIns="91440" rIns="91440" bIns="45720" anchor="t"/>
          <a:p>
            <a:pPr eaLnBrk="1" hangingPunct="1">
              <a:buFont typeface="Wingdings" panose="05000000000000000000" pitchFamily="2" charset="2"/>
              <a:buChar char="v"/>
            </a:pPr>
            <a:r>
              <a:rPr sz="2800" dirty="0"/>
              <a:t>The density of stromal pigmentation determines the colour of the iris.</a:t>
            </a:r>
            <a:endParaRPr sz="2800" dirty="0"/>
          </a:p>
          <a:p>
            <a:pPr eaLnBrk="1" hangingPunct="1">
              <a:buNone/>
            </a:pPr>
            <a:endParaRPr dirty="0"/>
          </a:p>
          <a:p>
            <a:pPr eaLnBrk="1" hangingPunct="1">
              <a:buNone/>
            </a:pPr>
            <a:endParaRPr dirty="0"/>
          </a:p>
        </p:txBody>
      </p:sp>
      <p:pic>
        <p:nvPicPr>
          <p:cNvPr id="14340" name="Picture 5" descr="images (3).jpg"/>
          <p:cNvPicPr>
            <a:picLocks noChangeAspect="1"/>
          </p:cNvPicPr>
          <p:nvPr/>
        </p:nvPicPr>
        <p:blipFill>
          <a:blip r:embed="rId1"/>
          <a:stretch>
            <a:fillRect/>
          </a:stretch>
        </p:blipFill>
        <p:spPr>
          <a:xfrm>
            <a:off x="6477000" y="3276600"/>
            <a:ext cx="2514600" cy="2514600"/>
          </a:xfrm>
          <a:prstGeom prst="rect">
            <a:avLst/>
          </a:prstGeom>
          <a:noFill/>
          <a:ln w="9525">
            <a:noFill/>
          </a:ln>
        </p:spPr>
      </p:pic>
      <p:sp>
        <p:nvSpPr>
          <p:cNvPr id="14341" name="TextBox 4"/>
          <p:cNvSpPr txBox="1"/>
          <p:nvPr/>
        </p:nvSpPr>
        <p:spPr>
          <a:xfrm>
            <a:off x="228600" y="2819400"/>
            <a:ext cx="6248400" cy="3386138"/>
          </a:xfrm>
          <a:prstGeom prst="rect">
            <a:avLst/>
          </a:prstGeom>
          <a:noFill/>
          <a:ln w="9525">
            <a:noFill/>
          </a:ln>
        </p:spPr>
        <p:txBody>
          <a:bodyPr>
            <a:spAutoFit/>
          </a:bodyPr>
          <a:p>
            <a:pPr>
              <a:buClr>
                <a:srgbClr val="FFC000"/>
              </a:buClr>
              <a:buFont typeface="Wingdings" panose="05000000000000000000" pitchFamily="2" charset="2"/>
              <a:buChar char="v"/>
            </a:pPr>
            <a:r>
              <a:rPr sz="2800" dirty="0">
                <a:latin typeface="Corbel" panose="020B0503020204020204" pitchFamily="34" charset="0"/>
              </a:rPr>
              <a:t> The externally visible surface of the multi-layered iris contains two zones, which often differ in colour An outer ciliary zone and an inner pupillary zone, and these two zones are divided by the collarette – which appears as a zigzag pattern[3].</a:t>
            </a:r>
            <a:endParaRPr sz="2800" dirty="0">
              <a:latin typeface="Corbel" panose="020B0503020204020204" pitchFamily="34" charset="0"/>
            </a:endParaRPr>
          </a:p>
          <a:p>
            <a:endParaRPr dirty="0">
              <a:latin typeface="Corbel" panose="020B05030202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a:ln>
                  <a:noFill/>
                </a:ln>
                <a:solidFill>
                  <a:schemeClr val="accent1">
                    <a:satMod val="150000"/>
                  </a:schemeClr>
                </a:solidFill>
                <a:effectLst/>
                <a:uLnTx/>
                <a:uFillTx/>
                <a:latin typeface="+mj-lt"/>
                <a:ea typeface="+mj-ea"/>
                <a:cs typeface="+mj-cs"/>
              </a:rPr>
              <a:t>Why the Iris?</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 name="Content Placeholder 2"/>
          <p:cNvSpPr>
            <a:spLocks noGrp="1"/>
          </p:cNvSpPr>
          <p:nvPr>
            <p:ph idx="1"/>
          </p:nvPr>
        </p:nvSpPr>
        <p:spPr>
          <a:xfrm>
            <a:off x="457200" y="1774825"/>
            <a:ext cx="8229600" cy="4702175"/>
          </a:xfrm>
        </p:spPr>
        <p:txBody>
          <a:bodyPr vert="horz" wrap="square" lIns="54864" tIns="91440" rIns="91440" bIns="45720" numCol="1" rtlCol="0" anchor="t" anchorCtr="0" compatLnSpc="1">
            <a:normAutofit fontScale="92500"/>
          </a:bodyPr>
          <a:lstStyle/>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Externally visible highly protected internal organ.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Unique patterns.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Not genetically connected unlike eye color.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Stable with age.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Impossible to alter surgically.</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Living Password, Can not be forgotten or copied.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Works on blind person.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User needs not to touch appliances.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438785" marR="0" lvl="0" indent="-320040" algn="l" defTabSz="914400" rtl="0" eaLnBrk="1" fontAlgn="auto" latinLnBrk="0" hangingPunct="1">
              <a:lnSpc>
                <a:spcPct val="90000"/>
              </a:lnSpc>
              <a:spcBef>
                <a:spcPts val="0"/>
              </a:spcBef>
              <a:spcAft>
                <a:spcPts val="0"/>
              </a:spcAft>
              <a:buClr>
                <a:schemeClr val="accent1"/>
              </a:buClr>
              <a:buSzPct val="80000"/>
              <a:buFont typeface="Wingdings" panose="05000000000000000000" pitchFamily="2" charset="2"/>
              <a:buChar char="ü"/>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Accurate ,  faster , and supports large data base.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118745" marR="0" lvl="0" indent="0" algn="l" defTabSz="914400" rtl="0" eaLnBrk="1" fontAlgn="auto" latinLnBrk="0" hangingPunct="1">
              <a:lnSpc>
                <a:spcPct val="90000"/>
              </a:lnSpc>
              <a:spcBef>
                <a:spcPts val="0"/>
              </a:spcBef>
              <a:spcAft>
                <a:spcPts val="0"/>
              </a:spcAft>
              <a:buClr>
                <a:schemeClr val="accent1"/>
              </a:buClr>
              <a:buSzPct val="80000"/>
              <a:buFont typeface="Wingdings 2"/>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5364" name="Picture 3" descr="eye11.jpg"/>
          <p:cNvPicPr>
            <a:picLocks noChangeAspect="1"/>
          </p:cNvPicPr>
          <p:nvPr/>
        </p:nvPicPr>
        <p:blipFill>
          <a:blip r:embed="rId1"/>
          <a:stretch>
            <a:fillRect/>
          </a:stretch>
        </p:blipFill>
        <p:spPr>
          <a:xfrm>
            <a:off x="4953000" y="0"/>
            <a:ext cx="4191000" cy="17526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a:ln>
                  <a:noFill/>
                </a:ln>
                <a:solidFill>
                  <a:schemeClr val="accent1">
                    <a:satMod val="150000"/>
                  </a:schemeClr>
                </a:solidFill>
                <a:effectLst/>
                <a:uLnTx/>
                <a:uFillTx/>
                <a:latin typeface="+mj-lt"/>
                <a:ea typeface="+mj-ea"/>
                <a:cs typeface="+mj-cs"/>
              </a:rPr>
              <a:t>Why the Iris?</a:t>
            </a:r>
            <a:endParaRPr kumimoji="0" lang="en-US"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pic>
        <p:nvPicPr>
          <p:cNvPr id="16387" name="Picture 2"/>
          <p:cNvPicPr>
            <a:picLocks noGrp="1" noChangeAspect="1"/>
          </p:cNvPicPr>
          <p:nvPr>
            <p:ph idx="1"/>
          </p:nvPr>
        </p:nvPicPr>
        <p:blipFill>
          <a:blip r:embed="rId1"/>
          <a:srcRect/>
          <a:stretch>
            <a:fillRect/>
          </a:stretch>
        </p:blipFill>
        <p:spPr>
          <a:xfrm>
            <a:off x="914400" y="2097088"/>
            <a:ext cx="6738938" cy="4303712"/>
          </a:xfrm>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13718</Words>
  <Application>WPS Presentation</Application>
  <PresentationFormat/>
  <Paragraphs>526</Paragraphs>
  <Slides>43</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Arial</vt:lpstr>
      <vt:lpstr>SimSun</vt:lpstr>
      <vt:lpstr>Wingdings</vt:lpstr>
      <vt:lpstr>Corbel</vt:lpstr>
      <vt:lpstr>Wingdings 2</vt:lpstr>
      <vt:lpstr>Wingdings</vt:lpstr>
      <vt:lpstr>Wingdings 3</vt:lpstr>
      <vt:lpstr>Symbol</vt:lpstr>
      <vt:lpstr>Calibri</vt:lpstr>
      <vt:lpstr>Tahoma</vt:lpstr>
      <vt:lpstr>Times New Roman</vt:lpstr>
      <vt:lpstr>Arial Black</vt:lpstr>
      <vt:lpstr>Wingdings 2</vt:lpstr>
      <vt:lpstr>Microsoft YaHei</vt:lpstr>
      <vt:lpstr>Arial Unicode MS</vt:lpstr>
      <vt:lpstr>Module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RECOGNITION  SYSTEM</dc:title>
  <dc:creator> Rasha Tarawneh, Omamah Thunibat, Ahmad Alhassanat,</dc:creator>
  <cp:lastModifiedBy>yeshu</cp:lastModifiedBy>
  <cp:revision>123</cp:revision>
  <dcterms:created xsi:type="dcterms:W3CDTF">2016-03-07T08:20:16Z</dcterms:created>
  <dcterms:modified xsi:type="dcterms:W3CDTF">2019-08-14T06:34:10Z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1033-11.2.0.8893</vt:lpwstr>
  </property>
</Properties>
</file>