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73"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15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00EE4B8-512B-8C31-BDAF-4DC27B6A8681}"/>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86DD84C-E203-1660-28F7-D59687D04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B86FDD2-D02C-0E1E-9DCC-C38F87768D8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0533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3DCDB1A-66BB-E851-EAB9-70E831F584DA}"/>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F07FD19-7039-5231-EC0F-7F859BC5BC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80355F3-2DD9-85B8-BDC3-6B16AB3881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0293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C40A402D-D0E5-6277-A66E-B022B8C259A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1E2921C0-D1BD-8BA1-9D3D-9B55F33A40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8D9A1AB-0996-2FC9-CF04-15A35823D4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3478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Jon Wickerd</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00C6CB4-A807-0321-0F41-E65AF806360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56D8C46-4196-39FB-EB8D-769B9FD03BC8}"/>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a:extLst>
              <a:ext uri="{FF2B5EF4-FFF2-40B4-BE49-F238E27FC236}">
                <a16:creationId xmlns:a16="http://schemas.microsoft.com/office/drawing/2014/main" id="{0172DF96-1D47-F13D-6CD8-2D2A938FB5C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E4A6CFF7-89AA-5394-5F81-EEAB21B19F7A}"/>
              </a:ext>
            </a:extLst>
          </p:cNvPr>
          <p:cNvPicPr>
            <a:picLocks noChangeAspect="1"/>
          </p:cNvPicPr>
          <p:nvPr/>
        </p:nvPicPr>
        <p:blipFill>
          <a:blip r:embed="rId5"/>
          <a:stretch>
            <a:fillRect/>
          </a:stretch>
        </p:blipFill>
        <p:spPr>
          <a:xfrm>
            <a:off x="933779" y="2688022"/>
            <a:ext cx="8401050" cy="1219200"/>
          </a:xfrm>
          <a:prstGeom prst="rect">
            <a:avLst/>
          </a:prstGeom>
        </p:spPr>
      </p:pic>
      <p:pic>
        <p:nvPicPr>
          <p:cNvPr id="5" name="Picture 4">
            <a:extLst>
              <a:ext uri="{FF2B5EF4-FFF2-40B4-BE49-F238E27FC236}">
                <a16:creationId xmlns:a16="http://schemas.microsoft.com/office/drawing/2014/main" id="{72C53A81-ACE9-80FB-B980-D645799F04E8}"/>
              </a:ext>
            </a:extLst>
          </p:cNvPr>
          <p:cNvPicPr>
            <a:picLocks noChangeAspect="1"/>
          </p:cNvPicPr>
          <p:nvPr/>
        </p:nvPicPr>
        <p:blipFill>
          <a:blip r:embed="rId6"/>
          <a:stretch>
            <a:fillRect/>
          </a:stretch>
        </p:blipFill>
        <p:spPr>
          <a:xfrm>
            <a:off x="933779" y="3985711"/>
            <a:ext cx="5124450" cy="381000"/>
          </a:xfrm>
          <a:prstGeom prst="rect">
            <a:avLst/>
          </a:prstGeom>
        </p:spPr>
      </p:pic>
      <p:sp>
        <p:nvSpPr>
          <p:cNvPr id="6" name="Google Shape;231;p13">
            <a:extLst>
              <a:ext uri="{FF2B5EF4-FFF2-40B4-BE49-F238E27FC236}">
                <a16:creationId xmlns:a16="http://schemas.microsoft.com/office/drawing/2014/main" id="{AB0EF1AB-02E4-AFD4-6931-B718219D2A30}"/>
              </a:ext>
            </a:extLst>
          </p:cNvPr>
          <p:cNvSpPr txBox="1">
            <a:spLocks/>
          </p:cNvSpPr>
          <p:nvPr/>
        </p:nvSpPr>
        <p:spPr>
          <a:xfrm>
            <a:off x="706974" y="2057401"/>
            <a:ext cx="10820400" cy="5817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39700" indent="0">
              <a:buSzPts val="2200"/>
              <a:buNone/>
            </a:pPr>
            <a:r>
              <a:rPr lang="en-US" sz="2400" dirty="0" err="1"/>
              <a:t>MaxSizeGreaterThanOrEqualToSize</a:t>
            </a:r>
            <a:endParaRPr lang="en-US" sz="2400" dirty="0"/>
          </a:p>
        </p:txBody>
      </p:sp>
    </p:spTree>
    <p:custDataLst>
      <p:tags r:id="rId1"/>
    </p:custDataLst>
    <p:extLst>
      <p:ext uri="{BB962C8B-B14F-4D97-AF65-F5344CB8AC3E}">
        <p14:creationId xmlns:p14="http://schemas.microsoft.com/office/powerpoint/2010/main" val="154008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56DB7B0-2597-8BA9-69E3-F551691CB72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E0B1FE8-2E2A-4A59-F5E0-98E74A0BDEAF}"/>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a:extLst>
              <a:ext uri="{FF2B5EF4-FFF2-40B4-BE49-F238E27FC236}">
                <a16:creationId xmlns:a16="http://schemas.microsoft.com/office/drawing/2014/main" id="{168E150C-932E-D32F-F4AF-4A0CAC2FD23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3ECF87C0-2A46-9759-053B-A61C225668A6}"/>
              </a:ext>
            </a:extLst>
          </p:cNvPr>
          <p:cNvPicPr>
            <a:picLocks noChangeAspect="1"/>
          </p:cNvPicPr>
          <p:nvPr/>
        </p:nvPicPr>
        <p:blipFill>
          <a:blip r:embed="rId5"/>
          <a:stretch>
            <a:fillRect/>
          </a:stretch>
        </p:blipFill>
        <p:spPr>
          <a:xfrm>
            <a:off x="961367" y="2732953"/>
            <a:ext cx="5886450" cy="1485900"/>
          </a:xfrm>
          <a:prstGeom prst="rect">
            <a:avLst/>
          </a:prstGeom>
        </p:spPr>
      </p:pic>
      <p:pic>
        <p:nvPicPr>
          <p:cNvPr id="5" name="Picture 4">
            <a:extLst>
              <a:ext uri="{FF2B5EF4-FFF2-40B4-BE49-F238E27FC236}">
                <a16:creationId xmlns:a16="http://schemas.microsoft.com/office/drawing/2014/main" id="{1A0434F5-0CAD-2393-3727-F82CFF6FDAD7}"/>
              </a:ext>
            </a:extLst>
          </p:cNvPr>
          <p:cNvPicPr>
            <a:picLocks noChangeAspect="1"/>
          </p:cNvPicPr>
          <p:nvPr/>
        </p:nvPicPr>
        <p:blipFill>
          <a:blip r:embed="rId6"/>
          <a:stretch>
            <a:fillRect/>
          </a:stretch>
        </p:blipFill>
        <p:spPr>
          <a:xfrm>
            <a:off x="961367" y="4460090"/>
            <a:ext cx="5286375" cy="333375"/>
          </a:xfrm>
          <a:prstGeom prst="rect">
            <a:avLst/>
          </a:prstGeom>
        </p:spPr>
      </p:pic>
      <p:sp>
        <p:nvSpPr>
          <p:cNvPr id="6" name="Google Shape;231;p13">
            <a:extLst>
              <a:ext uri="{FF2B5EF4-FFF2-40B4-BE49-F238E27FC236}">
                <a16:creationId xmlns:a16="http://schemas.microsoft.com/office/drawing/2014/main" id="{BBCACD9C-047C-518A-B697-DD77EF00B1FB}"/>
              </a:ext>
            </a:extLst>
          </p:cNvPr>
          <p:cNvSpPr txBox="1">
            <a:spLocks/>
          </p:cNvSpPr>
          <p:nvPr/>
        </p:nvSpPr>
        <p:spPr>
          <a:xfrm>
            <a:off x="706974" y="2057401"/>
            <a:ext cx="10820400" cy="5817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39700" indent="0">
              <a:buSzPts val="2200"/>
              <a:buNone/>
            </a:pPr>
            <a:r>
              <a:rPr lang="en-US" sz="2400" dirty="0" err="1"/>
              <a:t>ResizingDecreasesCollection</a:t>
            </a:r>
            <a:endParaRPr lang="en-US" sz="2400" dirty="0"/>
          </a:p>
        </p:txBody>
      </p:sp>
    </p:spTree>
    <p:custDataLst>
      <p:tags r:id="rId1"/>
    </p:custDataLst>
    <p:extLst>
      <p:ext uri="{BB962C8B-B14F-4D97-AF65-F5344CB8AC3E}">
        <p14:creationId xmlns:p14="http://schemas.microsoft.com/office/powerpoint/2010/main" val="2194264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sz="2000" dirty="0">
                <a:solidFill>
                  <a:schemeClr val="bg1"/>
                </a:solidFill>
              </a:rPr>
              <a:t>The </a:t>
            </a:r>
            <a:r>
              <a:rPr lang="en-US" sz="2000" dirty="0" err="1">
                <a:solidFill>
                  <a:schemeClr val="bg1"/>
                </a:solidFill>
              </a:rPr>
              <a:t>DevSecOps</a:t>
            </a:r>
            <a:r>
              <a:rPr lang="en-US" sz="2000" dirty="0">
                <a:solidFill>
                  <a:schemeClr val="bg1"/>
                </a:solidFill>
              </a:rPr>
              <a:t> Pipeline refers to integrating security into your software development life cycle. </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b="1" dirty="0"/>
              <a:t>Tools for Automation:</a:t>
            </a:r>
          </a:p>
          <a:p>
            <a:pPr marL="685800" lvl="1" indent="-228600" algn="l" rtl="0">
              <a:lnSpc>
                <a:spcPct val="90000"/>
              </a:lnSpc>
              <a:spcBef>
                <a:spcPts val="0"/>
              </a:spcBef>
              <a:spcAft>
                <a:spcPts val="0"/>
              </a:spcAft>
              <a:buClr>
                <a:schemeClr val="lt1"/>
              </a:buClr>
              <a:buSzPts val="2000"/>
              <a:buChar char="•"/>
            </a:pPr>
            <a:endParaRPr sz="1600" dirty="0"/>
          </a:p>
          <a:p>
            <a:pPr marL="457200" lvl="1" indent="0" algn="l" rtl="0">
              <a:lnSpc>
                <a:spcPct val="90000"/>
              </a:lnSpc>
              <a:spcBef>
                <a:spcPts val="0"/>
              </a:spcBef>
              <a:spcAft>
                <a:spcPts val="0"/>
              </a:spcAft>
              <a:buClr>
                <a:schemeClr val="lt1"/>
              </a:buClr>
              <a:buSzPts val="2000"/>
              <a:buNone/>
            </a:pPr>
            <a:r>
              <a:rPr lang="en-US" dirty="0" err="1"/>
              <a:t>CPPCheck</a:t>
            </a:r>
            <a:r>
              <a:rPr lang="en-US" dirty="0"/>
              <a:t>: static code analysis</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a:t>Clang: front-end compiler </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Parasoft</a:t>
            </a:r>
            <a:r>
              <a:rPr lang="en-US" dirty="0"/>
              <a:t> C/C++test: verify/test</a:t>
            </a:r>
          </a:p>
          <a:p>
            <a:pPr marL="457200" lvl="1" indent="0" algn="l" rtl="0">
              <a:lnSpc>
                <a:spcPct val="90000"/>
              </a:lnSpc>
              <a:spcBef>
                <a:spcPts val="0"/>
              </a:spcBef>
              <a:spcAft>
                <a:spcPts val="0"/>
              </a:spcAft>
              <a:buClr>
                <a:schemeClr val="lt1"/>
              </a:buClr>
              <a:buSzPts val="2000"/>
              <a:buNone/>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217;p11">
            <a:extLst>
              <a:ext uri="{FF2B5EF4-FFF2-40B4-BE49-F238E27FC236}">
                <a16:creationId xmlns:a16="http://schemas.microsoft.com/office/drawing/2014/main" id="{C52BFA56-B193-C6F6-4ECE-6950EE1ACCB9}"/>
              </a:ext>
            </a:extLst>
          </p:cNvPr>
          <p:cNvSpPr txBox="1">
            <a:spLocks noGrp="1"/>
          </p:cNvSpPr>
          <p:nvPr/>
        </p:nvSpPr>
        <p:spPr>
          <a:xfrm>
            <a:off x="685800" y="2068830"/>
            <a:ext cx="5410200" cy="27203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lvl="0" indent="0" rtl="0">
              <a:lnSpc>
                <a:spcPct val="90000"/>
              </a:lnSpc>
              <a:spcBef>
                <a:spcPts val="0"/>
              </a:spcBef>
              <a:spcAft>
                <a:spcPts val="0"/>
              </a:spcAft>
              <a:buClr>
                <a:schemeClr val="lt1"/>
              </a:buClr>
              <a:buSzPts val="2000"/>
              <a:buNone/>
            </a:pPr>
            <a:r>
              <a:rPr lang="en-US" sz="2800" u="sng" dirty="0"/>
              <a:t>Benefits</a:t>
            </a:r>
          </a:p>
          <a:p>
            <a:pPr marL="0" lvl="0" indent="0" rtl="0">
              <a:lnSpc>
                <a:spcPct val="90000"/>
              </a:lnSpc>
              <a:spcBef>
                <a:spcPts val="0"/>
              </a:spcBef>
              <a:spcAft>
                <a:spcPts val="0"/>
              </a:spcAft>
              <a:buClr>
                <a:schemeClr val="lt1"/>
              </a:buClr>
              <a:buSzPts val="2000"/>
              <a:buNone/>
            </a:pPr>
            <a:endParaRPr lang="en-US" sz="2000" dirty="0"/>
          </a:p>
          <a:p>
            <a:pPr marL="342900">
              <a:spcBef>
                <a:spcPts val="0"/>
              </a:spcBef>
              <a:buSzPts val="2000"/>
            </a:pPr>
            <a:r>
              <a:rPr lang="en-US" sz="2000" dirty="0"/>
              <a:t>Preventative in nature</a:t>
            </a:r>
          </a:p>
          <a:p>
            <a:pPr marL="342900">
              <a:spcBef>
                <a:spcPts val="0"/>
              </a:spcBef>
              <a:buSzPts val="2000"/>
            </a:pPr>
            <a:r>
              <a:rPr lang="en-US" sz="2000" dirty="0"/>
              <a:t>Create structure and consistency in security</a:t>
            </a:r>
          </a:p>
          <a:p>
            <a:pPr marL="342900">
              <a:spcBef>
                <a:spcPts val="0"/>
              </a:spcBef>
              <a:buSzPts val="2000"/>
            </a:pPr>
            <a:r>
              <a:rPr lang="en-US" sz="2000" dirty="0"/>
              <a:t>Reduce possible testing overhead</a:t>
            </a:r>
          </a:p>
          <a:p>
            <a:pPr marL="342900">
              <a:spcBef>
                <a:spcPts val="0"/>
              </a:spcBef>
              <a:buSzPts val="2000"/>
            </a:pPr>
            <a:r>
              <a:rPr lang="en-US" sz="2000" dirty="0"/>
              <a:t>Greater defense and barrier against attackers</a:t>
            </a:r>
          </a:p>
        </p:txBody>
      </p:sp>
      <p:sp>
        <p:nvSpPr>
          <p:cNvPr id="5" name="Google Shape;217;p11">
            <a:extLst>
              <a:ext uri="{FF2B5EF4-FFF2-40B4-BE49-F238E27FC236}">
                <a16:creationId xmlns:a16="http://schemas.microsoft.com/office/drawing/2014/main" id="{36E5093B-DC1B-4DD3-91B4-932860E5C35C}"/>
              </a:ext>
            </a:extLst>
          </p:cNvPr>
          <p:cNvSpPr txBox="1">
            <a:spLocks/>
          </p:cNvSpPr>
          <p:nvPr/>
        </p:nvSpPr>
        <p:spPr>
          <a:xfrm>
            <a:off x="6096000" y="2068830"/>
            <a:ext cx="5410200" cy="272034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None/>
            </a:pPr>
            <a:r>
              <a:rPr lang="en-US" sz="2800" u="sng" dirty="0"/>
              <a:t>Risks</a:t>
            </a:r>
            <a:endParaRPr lang="en-US" sz="2000" dirty="0"/>
          </a:p>
          <a:p>
            <a:pPr marL="0" indent="0">
              <a:spcBef>
                <a:spcPts val="0"/>
              </a:spcBef>
              <a:buSzPts val="2000"/>
              <a:buNone/>
            </a:pPr>
            <a:endParaRPr lang="en-US" sz="2000" dirty="0"/>
          </a:p>
          <a:p>
            <a:pPr marL="342900">
              <a:spcBef>
                <a:spcPts val="0"/>
              </a:spcBef>
              <a:buSzPts val="2000"/>
            </a:pPr>
            <a:r>
              <a:rPr lang="en-US" sz="2000" dirty="0"/>
              <a:t>Financial/time Cost</a:t>
            </a:r>
          </a:p>
          <a:p>
            <a:pPr marL="342900">
              <a:spcBef>
                <a:spcPts val="0"/>
              </a:spcBef>
              <a:buSzPts val="2000"/>
            </a:pPr>
            <a:r>
              <a:rPr lang="en-US" sz="2000" dirty="0"/>
              <a:t>Harm to data and customer trust</a:t>
            </a:r>
          </a:p>
          <a:p>
            <a:pPr marL="342900">
              <a:spcBef>
                <a:spcPts val="0"/>
              </a:spcBef>
              <a:buSzPts val="2000"/>
            </a:pPr>
            <a:r>
              <a:rPr lang="en-US" sz="2000" dirty="0"/>
              <a:t>Adds a layer of complexity to management and production</a:t>
            </a:r>
          </a:p>
          <a:p>
            <a:pPr marL="342900">
              <a:spcBef>
                <a:spcPts val="0"/>
              </a:spcBef>
              <a:buSzPts val="2000"/>
            </a:pPr>
            <a:r>
              <a:rPr lang="en-US" sz="2000" dirty="0"/>
              <a:t>Potential future damages</a:t>
            </a:r>
          </a:p>
        </p:txBody>
      </p:sp>
      <p:sp>
        <p:nvSpPr>
          <p:cNvPr id="6" name="Google Shape;217;p11">
            <a:extLst>
              <a:ext uri="{FF2B5EF4-FFF2-40B4-BE49-F238E27FC236}">
                <a16:creationId xmlns:a16="http://schemas.microsoft.com/office/drawing/2014/main" id="{CDA13939-908C-4AA1-AE26-A15C2ED68B73}"/>
              </a:ext>
            </a:extLst>
          </p:cNvPr>
          <p:cNvSpPr txBox="1">
            <a:spLocks/>
          </p:cNvSpPr>
          <p:nvPr/>
        </p:nvSpPr>
        <p:spPr>
          <a:xfrm>
            <a:off x="896863" y="4837854"/>
            <a:ext cx="10398274" cy="14895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RPr/>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None/>
            </a:pPr>
            <a:r>
              <a:rPr lang="en-US" sz="2000" dirty="0"/>
              <a:t>Conclusion: Acting early with security protocols and automation outweighs the cons. The potential loss from an attack, such as stolen user data or damaged trust, far exceeds any initial investment. The time and expertise required are minimal compared to delivering a top-quality, secure solution.</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FE5E-9FA2-4F80-3DA2-E8F827BA6FB5}"/>
              </a:ext>
            </a:extLst>
          </p:cNvPr>
          <p:cNvSpPr>
            <a:spLocks noGrp="1"/>
          </p:cNvSpPr>
          <p:nvPr>
            <p:ph type="title"/>
          </p:nvPr>
        </p:nvSpPr>
        <p:spPr/>
        <p:txBody>
          <a:bodyPr/>
          <a:lstStyle/>
          <a:p>
            <a:r>
              <a:rPr lang="en-US" dirty="0"/>
              <a:t>Recommendations</a:t>
            </a:r>
          </a:p>
        </p:txBody>
      </p:sp>
      <p:sp>
        <p:nvSpPr>
          <p:cNvPr id="3" name="Text Placeholder 2">
            <a:extLst>
              <a:ext uri="{FF2B5EF4-FFF2-40B4-BE49-F238E27FC236}">
                <a16:creationId xmlns:a16="http://schemas.microsoft.com/office/drawing/2014/main" id="{065329C2-F134-2454-AD84-D353566EA28D}"/>
              </a:ext>
            </a:extLst>
          </p:cNvPr>
          <p:cNvSpPr>
            <a:spLocks noGrp="1"/>
          </p:cNvSpPr>
          <p:nvPr>
            <p:ph type="body" idx="1"/>
          </p:nvPr>
        </p:nvSpPr>
        <p:spPr/>
        <p:txBody>
          <a:bodyPr/>
          <a:lstStyle/>
          <a:p>
            <a:r>
              <a:rPr lang="en-US" dirty="0"/>
              <a:t>Gap Analysis</a:t>
            </a:r>
          </a:p>
        </p:txBody>
      </p:sp>
      <p:sp>
        <p:nvSpPr>
          <p:cNvPr id="4" name="Text Placeholder 3">
            <a:extLst>
              <a:ext uri="{FF2B5EF4-FFF2-40B4-BE49-F238E27FC236}">
                <a16:creationId xmlns:a16="http://schemas.microsoft.com/office/drawing/2014/main" id="{5A6D60A4-5379-1C35-3EBF-CB364CAAC25F}"/>
              </a:ext>
            </a:extLst>
          </p:cNvPr>
          <p:cNvSpPr>
            <a:spLocks noGrp="1"/>
          </p:cNvSpPr>
          <p:nvPr>
            <p:ph type="body" idx="2"/>
          </p:nvPr>
        </p:nvSpPr>
        <p:spPr/>
        <p:txBody>
          <a:bodyPr/>
          <a:lstStyle/>
          <a:p>
            <a:pPr marL="514350" indent="-285750">
              <a:buFont typeface="Arial" panose="020B0604020202020204" pitchFamily="34" charset="0"/>
              <a:buChar char="•"/>
            </a:pPr>
            <a:r>
              <a:rPr lang="en-US" dirty="0"/>
              <a:t>Gaps in threat detection and response time.</a:t>
            </a:r>
          </a:p>
          <a:p>
            <a:pPr marL="514350" indent="-285750">
              <a:buFont typeface="Arial" panose="020B0604020202020204" pitchFamily="34" charset="0"/>
              <a:buChar char="•"/>
            </a:pPr>
            <a:r>
              <a:rPr lang="en-US" dirty="0"/>
              <a:t>Insufficient coverage of new attack methods.</a:t>
            </a:r>
          </a:p>
          <a:p>
            <a:pPr marL="514350" indent="-285750">
              <a:buFont typeface="Arial" panose="020B0604020202020204" pitchFamily="34" charset="0"/>
              <a:buChar char="•"/>
            </a:pPr>
            <a:r>
              <a:rPr lang="en-US" dirty="0"/>
              <a:t>Need for better </a:t>
            </a:r>
            <a:r>
              <a:rPr lang="en-US" dirty="0" err="1"/>
              <a:t>DevSecOps</a:t>
            </a:r>
            <a:r>
              <a:rPr lang="en-US" dirty="0"/>
              <a:t> integration.</a:t>
            </a:r>
          </a:p>
        </p:txBody>
      </p:sp>
      <p:sp>
        <p:nvSpPr>
          <p:cNvPr id="5" name="Text Placeholder 4">
            <a:extLst>
              <a:ext uri="{FF2B5EF4-FFF2-40B4-BE49-F238E27FC236}">
                <a16:creationId xmlns:a16="http://schemas.microsoft.com/office/drawing/2014/main" id="{2EEDE825-B7ED-8E48-F019-4D5FAC40B4B2}"/>
              </a:ext>
            </a:extLst>
          </p:cNvPr>
          <p:cNvSpPr>
            <a:spLocks noGrp="1"/>
          </p:cNvSpPr>
          <p:nvPr>
            <p:ph type="body" idx="3"/>
          </p:nvPr>
        </p:nvSpPr>
        <p:spPr/>
        <p:txBody>
          <a:bodyPr/>
          <a:lstStyle/>
          <a:p>
            <a:r>
              <a:rPr lang="en-US" dirty="0"/>
              <a:t>Improvements Needed</a:t>
            </a:r>
          </a:p>
        </p:txBody>
      </p:sp>
      <p:sp>
        <p:nvSpPr>
          <p:cNvPr id="6" name="Text Placeholder 5">
            <a:extLst>
              <a:ext uri="{FF2B5EF4-FFF2-40B4-BE49-F238E27FC236}">
                <a16:creationId xmlns:a16="http://schemas.microsoft.com/office/drawing/2014/main" id="{3E1E1138-AC55-AE64-7CD6-6490DC0048A9}"/>
              </a:ext>
            </a:extLst>
          </p:cNvPr>
          <p:cNvSpPr>
            <a:spLocks noGrp="1"/>
          </p:cNvSpPr>
          <p:nvPr>
            <p:ph type="body" idx="4"/>
          </p:nvPr>
        </p:nvSpPr>
        <p:spPr/>
        <p:txBody>
          <a:bodyPr/>
          <a:lstStyle/>
          <a:p>
            <a:pPr marL="514350" indent="-285750">
              <a:buFont typeface="Arial" panose="020B0604020202020204" pitchFamily="34" charset="0"/>
              <a:buChar char="•"/>
            </a:pPr>
            <a:r>
              <a:rPr lang="en-US" dirty="0"/>
              <a:t>Use more code analysis tools.</a:t>
            </a:r>
          </a:p>
          <a:p>
            <a:pPr marL="514350" indent="-285750">
              <a:buFont typeface="Arial" panose="020B0604020202020204" pitchFamily="34" charset="0"/>
              <a:buChar char="•"/>
            </a:pPr>
            <a:r>
              <a:rPr lang="en-US" dirty="0"/>
              <a:t>Update security frameworks regularly.</a:t>
            </a:r>
          </a:p>
          <a:p>
            <a:pPr marL="514350" indent="-285750">
              <a:buFont typeface="Arial" panose="020B0604020202020204" pitchFamily="34" charset="0"/>
              <a:buChar char="•"/>
            </a:pPr>
            <a:r>
              <a:rPr lang="en-US" dirty="0"/>
              <a:t>Focus on secure development training.</a:t>
            </a:r>
          </a:p>
          <a:p>
            <a:pPr marL="514350" indent="-285750">
              <a:buFont typeface="Arial" panose="020B0604020202020204" pitchFamily="34" charset="0"/>
              <a:buChar char="•"/>
            </a:pPr>
            <a:r>
              <a:rPr lang="en-US" dirty="0"/>
              <a:t>Automate testing and CI pipelines.</a:t>
            </a:r>
          </a:p>
        </p:txBody>
      </p:sp>
      <p:sp>
        <p:nvSpPr>
          <p:cNvPr id="7" name="Text Placeholder 6">
            <a:extLst>
              <a:ext uri="{FF2B5EF4-FFF2-40B4-BE49-F238E27FC236}">
                <a16:creationId xmlns:a16="http://schemas.microsoft.com/office/drawing/2014/main" id="{EBAAC125-8C30-7E2F-99E9-F3CD43954795}"/>
              </a:ext>
            </a:extLst>
          </p:cNvPr>
          <p:cNvSpPr>
            <a:spLocks noGrp="1"/>
          </p:cNvSpPr>
          <p:nvPr>
            <p:ph type="body" idx="5"/>
          </p:nvPr>
        </p:nvSpPr>
        <p:spPr/>
        <p:txBody>
          <a:bodyPr/>
          <a:lstStyle/>
          <a:p>
            <a:r>
              <a:rPr lang="en-US" dirty="0"/>
              <a:t>New Standards</a:t>
            </a:r>
          </a:p>
        </p:txBody>
      </p:sp>
      <p:sp>
        <p:nvSpPr>
          <p:cNvPr id="8" name="Text Placeholder 7">
            <a:extLst>
              <a:ext uri="{FF2B5EF4-FFF2-40B4-BE49-F238E27FC236}">
                <a16:creationId xmlns:a16="http://schemas.microsoft.com/office/drawing/2014/main" id="{6FF0F5BB-785B-E299-B9CE-EEF767E4F834}"/>
              </a:ext>
            </a:extLst>
          </p:cNvPr>
          <p:cNvSpPr>
            <a:spLocks noGrp="1"/>
          </p:cNvSpPr>
          <p:nvPr>
            <p:ph type="body" idx="6"/>
          </p:nvPr>
        </p:nvSpPr>
        <p:spPr/>
        <p:txBody>
          <a:bodyPr/>
          <a:lstStyle/>
          <a:p>
            <a:pPr marL="514350" indent="-285750">
              <a:buFont typeface="Arial" panose="020B0604020202020204" pitchFamily="34" charset="0"/>
              <a:buChar char="•"/>
            </a:pPr>
            <a:r>
              <a:rPr lang="en-US" dirty="0"/>
              <a:t>Implement stronger encryption in all phases.</a:t>
            </a:r>
          </a:p>
          <a:p>
            <a:pPr marL="514350" indent="-285750">
              <a:buFont typeface="Arial" panose="020B0604020202020204" pitchFamily="34" charset="0"/>
              <a:buChar char="•"/>
            </a:pPr>
            <a:r>
              <a:rPr lang="en-US" dirty="0"/>
              <a:t>Integrate Threat Modeling early in development.</a:t>
            </a:r>
          </a:p>
          <a:p>
            <a:pPr marL="514350" indent="-285750">
              <a:buFont typeface="Arial" panose="020B0604020202020204" pitchFamily="34" charset="0"/>
              <a:buChar char="•"/>
            </a:pPr>
            <a:r>
              <a:rPr lang="en-US" dirty="0"/>
              <a:t>Adopt a zero-trust security model.</a:t>
            </a:r>
          </a:p>
          <a:p>
            <a:pPr marL="514350" indent="-285750">
              <a:buFont typeface="Arial" panose="020B0604020202020204" pitchFamily="34" charset="0"/>
              <a:buChar char="•"/>
            </a:pPr>
            <a:r>
              <a:rPr lang="en-US" dirty="0"/>
              <a:t>Continuously monitor and respond to incidents.</a:t>
            </a:r>
          </a:p>
        </p:txBody>
      </p:sp>
    </p:spTree>
    <p:extLst>
      <p:ext uri="{BB962C8B-B14F-4D97-AF65-F5344CB8AC3E}">
        <p14:creationId xmlns:p14="http://schemas.microsoft.com/office/powerpoint/2010/main" val="2856905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706974" y="2710016"/>
            <a:ext cx="10820400" cy="2077895"/>
          </a:xfrm>
          <a:prstGeom prst="rect">
            <a:avLst/>
          </a:prstGeom>
          <a:noFill/>
          <a:ln>
            <a:noFill/>
          </a:ln>
        </p:spPr>
        <p:txBody>
          <a:bodyPr spcFirstLastPara="1" wrap="square" lIns="91425" tIns="45700" rIns="91425" bIns="45700" anchor="t" anchorCtr="0">
            <a:normAutofit/>
          </a:bodyPr>
          <a:lstStyle/>
          <a:p>
            <a:pPr marL="482600">
              <a:buSzPts val="2200"/>
            </a:pPr>
            <a:r>
              <a:rPr lang="en-US" dirty="0"/>
              <a:t>Develop a clear incident response plan and emphasize system hardening before deployment. </a:t>
            </a:r>
          </a:p>
          <a:p>
            <a:pPr marL="482600">
              <a:buSzPts val="2200"/>
            </a:pPr>
            <a:r>
              <a:rPr lang="en-US" dirty="0"/>
              <a:t>Regular security audits, testing, and monitoring of emerging security trends.</a:t>
            </a:r>
          </a:p>
          <a:p>
            <a:pPr marL="482600">
              <a:buSzPts val="2200"/>
            </a:pPr>
            <a:r>
              <a:rPr lang="en-US" dirty="0"/>
              <a:t>Promote a culture of security awareness and update policies based on real-world feedback.</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231;p13">
            <a:extLst>
              <a:ext uri="{FF2B5EF4-FFF2-40B4-BE49-F238E27FC236}">
                <a16:creationId xmlns:a16="http://schemas.microsoft.com/office/drawing/2014/main" id="{BAF2B9C4-0390-E44F-7A56-FD144E963A36}"/>
              </a:ext>
            </a:extLst>
          </p:cNvPr>
          <p:cNvSpPr txBox="1">
            <a:spLocks/>
          </p:cNvSpPr>
          <p:nvPr/>
        </p:nvSpPr>
        <p:spPr>
          <a:xfrm>
            <a:off x="706974" y="2057401"/>
            <a:ext cx="10820400" cy="5817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39700" indent="0">
              <a:buSzPts val="2200"/>
              <a:buNone/>
            </a:pPr>
            <a:r>
              <a:rPr lang="en-US" sz="2400" u="sng" dirty="0"/>
              <a:t>Future Focus &amp; Continuous Improvement</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McGraw, G. (2006). Software security: Building security in. Addison-Wesley Professional.</a:t>
            </a:r>
          </a:p>
          <a:p>
            <a:pPr marL="228600" lvl="0" indent="-228600" algn="l" rtl="0">
              <a:lnSpc>
                <a:spcPct val="90000"/>
              </a:lnSpc>
              <a:spcBef>
                <a:spcPts val="0"/>
              </a:spcBef>
              <a:spcAft>
                <a:spcPts val="0"/>
              </a:spcAft>
              <a:buClr>
                <a:schemeClr val="lt1"/>
              </a:buClr>
              <a:buSzPts val="2200"/>
              <a:buChar char="•"/>
            </a:pPr>
            <a:r>
              <a:rPr lang="en-US" dirty="0"/>
              <a:t>OWASP Foundation. (2021). OWASP top 10: The ten most critical web application security risks. https://owasp.org/www-project-top-ten/</a:t>
            </a:r>
          </a:p>
          <a:p>
            <a:pPr marL="228600" lvl="0" indent="-228600" algn="l" rtl="0">
              <a:lnSpc>
                <a:spcPct val="90000"/>
              </a:lnSpc>
              <a:spcBef>
                <a:spcPts val="0"/>
              </a:spcBef>
              <a:spcAft>
                <a:spcPts val="0"/>
              </a:spcAft>
              <a:buClr>
                <a:schemeClr val="lt1"/>
              </a:buClr>
              <a:buSzPts val="2200"/>
              <a:buChar char="•"/>
            </a:pPr>
            <a:r>
              <a:rPr lang="en-US" dirty="0" err="1"/>
              <a:t>Shostack</a:t>
            </a:r>
            <a:r>
              <a:rPr lang="en-US" dirty="0"/>
              <a:t>, A. (2014). Threat modeling: Designing for security. Wiley.</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553687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Protect Green Pace’s infrastructure through layered security </a:t>
            </a:r>
          </a:p>
          <a:p>
            <a:pPr marL="0" lvl="0" indent="0" algn="l" rtl="0">
              <a:lnSpc>
                <a:spcPct val="90000"/>
              </a:lnSpc>
              <a:spcBef>
                <a:spcPts val="1000"/>
              </a:spcBef>
              <a:spcAft>
                <a:spcPts val="0"/>
              </a:spcAft>
              <a:buClr>
                <a:schemeClr val="lt1"/>
              </a:buClr>
              <a:buSzPts val="2200"/>
              <a:buNone/>
            </a:pPr>
            <a:r>
              <a:rPr lang="en-US" dirty="0"/>
              <a:t>This policy outlines core security principles, C/C++ coding standards, and guidelines for authorization, authentication, auditing, and data encryption. </a:t>
            </a:r>
          </a:p>
          <a:p>
            <a:pPr marL="0" lvl="0" indent="0" algn="l" rtl="0">
              <a:lnSpc>
                <a:spcPct val="90000"/>
              </a:lnSpc>
              <a:spcBef>
                <a:spcPts val="1000"/>
              </a:spcBef>
              <a:spcAft>
                <a:spcPts val="0"/>
              </a:spcAft>
              <a:buClr>
                <a:schemeClr val="lt1"/>
              </a:buClr>
              <a:buSzPts val="2200"/>
              <a:buNone/>
            </a:pPr>
            <a:r>
              <a:rPr lang="en-US" dirty="0"/>
              <a:t>These standards are designed to support a defense-in-depth strategy, ensuring the development of a secure, non-vulnerable solution.</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363702" y="2687430"/>
            <a:ext cx="5163672" cy="303838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High Priority Threats: Address immediately, high impact</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dirty="0">
                <a:solidFill>
                  <a:srgbClr val="FFFFFF"/>
                </a:solidFill>
              </a:rPr>
              <a:t>Low Priority Threats: Address later, lower impact</a:t>
            </a:r>
            <a:endParaRPr lang="en-US" sz="2000" dirty="0"/>
          </a:p>
          <a:p>
            <a:pPr marL="228600" lvl="0" indent="-88900" algn="l" rtl="0">
              <a:lnSpc>
                <a:spcPct val="90000"/>
              </a:lnSpc>
              <a:spcBef>
                <a:spcPts val="1000"/>
              </a:spcBef>
              <a:spcAft>
                <a:spcPts val="0"/>
              </a:spcAft>
              <a:buClr>
                <a:schemeClr val="lt1"/>
              </a:buClr>
              <a:buSzPts val="2200"/>
              <a:buNone/>
            </a:pPr>
            <a:endParaRPr lang="en-US" dirty="0"/>
          </a:p>
        </p:txBody>
      </p:sp>
      <p:graphicFrame>
        <p:nvGraphicFramePr>
          <p:cNvPr id="161" name="Google Shape;161;p4" descr="Alt text required"/>
          <p:cNvGraphicFramePr/>
          <p:nvPr>
            <p:extLst>
              <p:ext uri="{D42A27DB-BD31-4B8C-83A1-F6EECF244321}">
                <p14:modId xmlns:p14="http://schemas.microsoft.com/office/powerpoint/2010/main" val="3749008701"/>
              </p:ext>
            </p:extLst>
          </p:nvPr>
        </p:nvGraphicFramePr>
        <p:xfrm>
          <a:off x="3171900" y="2561050"/>
          <a:ext cx="7835225" cy="37809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MEM50-CPP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STR50-CP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FIO30-C</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ERR33-C</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STD-001-CPP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MEM50-CPP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STR50-CPP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FIO30-C</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ERR33-C</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ERR30-C</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MEME31-C</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DCL52-CPP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ENV30-C</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PRE30-C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STD-001-CPP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DCL52-CPP</a:t>
                      </a:r>
                    </a:p>
                    <a:p>
                      <a:pPr marL="0" marR="0" lvl="0" indent="0" algn="ctr" rtl="0">
                        <a:lnSpc>
                          <a:spcPct val="100000"/>
                        </a:lnSpc>
                        <a:spcBef>
                          <a:spcPts val="0"/>
                        </a:spcBef>
                        <a:spcAft>
                          <a:spcPts val="0"/>
                        </a:spcAft>
                        <a:buClr>
                          <a:srgbClr val="000000"/>
                        </a:buClr>
                        <a:buSzPts val="3600"/>
                        <a:buFont typeface="Arial"/>
                        <a:buNone/>
                      </a:pPr>
                      <a:r>
                        <a:rPr lang="en-US" sz="1200" u="none" strike="noStrike" cap="none" dirty="0">
                          <a:solidFill>
                            <a:schemeClr val="tx1"/>
                          </a:solidFill>
                        </a:rPr>
                        <a:t>PRE30-C</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Validate</a:t>
            </a:r>
            <a:r>
              <a:rPr lang="en-US" sz="2400" b="1" dirty="0">
                <a:solidFill>
                  <a:schemeClr val="bg1"/>
                </a:solidFill>
                <a:effectLst/>
                <a:latin typeface="Calibri" panose="020F0502020204030204" pitchFamily="34" charset="0"/>
                <a:ea typeface="Calibri" panose="020F0502020204030204" pitchFamily="34" charset="0"/>
              </a:rPr>
              <a:t> </a:t>
            </a:r>
            <a:r>
              <a:rPr lang="en-US" sz="2400" dirty="0">
                <a:solidFill>
                  <a:schemeClr val="bg1"/>
                </a:solidFill>
                <a:effectLst/>
                <a:latin typeface="Calibri" panose="020F0502020204030204" pitchFamily="34" charset="0"/>
                <a:ea typeface="Calibri" panose="020F0502020204030204" pitchFamily="34" charset="0"/>
              </a:rPr>
              <a:t>Input Data</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Heed Compiler Warnings</a:t>
            </a:r>
            <a:endParaRPr lang="en-US" sz="2400" dirty="0">
              <a:solidFill>
                <a:schemeClr val="bg1"/>
              </a:solidFill>
              <a:latin typeface="Calibri" panose="020F0502020204030204" pitchFamily="34" charset="0"/>
              <a:ea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Architect and Design for Security Policies</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Keep It Simple</a:t>
            </a:r>
            <a:endParaRPr lang="en-US" sz="2400" dirty="0">
              <a:solidFill>
                <a:schemeClr val="bg1"/>
              </a:solidFill>
              <a:latin typeface="Calibri" panose="020F0502020204030204" pitchFamily="34" charset="0"/>
              <a:ea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Default Deny</a:t>
            </a:r>
            <a:endParaRPr lang="en-US" sz="2400" dirty="0">
              <a:solidFill>
                <a:schemeClr val="bg1"/>
              </a:solidFill>
              <a:latin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Adhere to the Principle of Least Privilege</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Sanitize Data Sent to Other Systems</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Practice Defense in Depth </a:t>
            </a:r>
            <a:endParaRPr lang="en-US" sz="2400" dirty="0">
              <a:solidFill>
                <a:schemeClr val="bg1"/>
              </a:solidFill>
              <a:latin typeface="Calibri" panose="020F0502020204030204" pitchFamily="34" charset="0"/>
              <a:ea typeface="Calibri" panose="020F0502020204030204" pitchFamily="34" charset="0"/>
            </a:endParaRP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Use Effective Quality Assurance Techniques</a:t>
            </a:r>
          </a:p>
          <a:p>
            <a:pPr marL="514350" lvl="0" indent="-514350" algn="l" rtl="0">
              <a:lnSpc>
                <a:spcPct val="90000"/>
              </a:lnSpc>
              <a:spcBef>
                <a:spcPts val="0"/>
              </a:spcBef>
              <a:spcAft>
                <a:spcPts val="0"/>
              </a:spcAft>
              <a:buClr>
                <a:schemeClr val="lt1"/>
              </a:buClr>
              <a:buSzPts val="2200"/>
              <a:buFont typeface="+mj-lt"/>
              <a:buAutoNum type="arabicPeriod"/>
            </a:pPr>
            <a:r>
              <a:rPr lang="en-US" sz="2400" dirty="0">
                <a:solidFill>
                  <a:schemeClr val="bg1"/>
                </a:solidFill>
                <a:effectLst/>
                <a:latin typeface="Calibri" panose="020F0502020204030204" pitchFamily="34" charset="0"/>
                <a:ea typeface="Calibri" panose="020F0502020204030204" pitchFamily="34" charset="0"/>
              </a:rPr>
              <a:t>Adopt a Secure Coding Standard</a:t>
            </a:r>
            <a:endParaRPr lang="en-US" sz="2800" dirty="0">
              <a:solidFill>
                <a:schemeClr val="bg1"/>
              </a:solidFill>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75E8D3B2-CFC7-3556-DE3D-5A697CD0F049}"/>
              </a:ext>
            </a:extLst>
          </p:cNvPr>
          <p:cNvPicPr>
            <a:picLocks noChangeAspect="1"/>
          </p:cNvPicPr>
          <p:nvPr/>
        </p:nvPicPr>
        <p:blipFill>
          <a:blip r:embed="rId5"/>
          <a:stretch>
            <a:fillRect/>
          </a:stretch>
        </p:blipFill>
        <p:spPr>
          <a:xfrm>
            <a:off x="685800" y="2057401"/>
            <a:ext cx="10402019" cy="3358985"/>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82;p7">
            <a:extLst>
              <a:ext uri="{FF2B5EF4-FFF2-40B4-BE49-F238E27FC236}">
                <a16:creationId xmlns:a16="http://schemas.microsoft.com/office/drawing/2014/main" id="{F46DD399-F0DB-D2E7-49C9-E6813DEF8952}"/>
              </a:ext>
            </a:extLst>
          </p:cNvPr>
          <p:cNvSpPr txBox="1">
            <a:spLocks noGrp="1"/>
          </p:cNvSpPr>
          <p:nvPr/>
        </p:nvSpPr>
        <p:spPr>
          <a:xfrm>
            <a:off x="685800" y="2378839"/>
            <a:ext cx="10820400" cy="402412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lvl="0" indent="-228600" algn="l" rtl="0">
              <a:lnSpc>
                <a:spcPct val="90000"/>
              </a:lnSpc>
              <a:spcBef>
                <a:spcPts val="0"/>
              </a:spcBef>
              <a:spcAft>
                <a:spcPts val="0"/>
              </a:spcAft>
              <a:buClr>
                <a:schemeClr val="lt1"/>
              </a:buClr>
              <a:buSzPts val="2000"/>
              <a:buChar char="•"/>
            </a:pPr>
            <a:r>
              <a:rPr lang="en-US" sz="3200" dirty="0">
                <a:effectLst/>
                <a:latin typeface="Calibri" panose="020F0502020204030204" pitchFamily="34" charset="0"/>
                <a:ea typeface="Calibri" panose="020F0502020204030204" pitchFamily="34" charset="0"/>
              </a:rPr>
              <a:t>Encryption in rest - All stored sensitive data must be encrypted using AES-256 to prevent unauthorized access in case of theft or breach.</a:t>
            </a:r>
          </a:p>
          <a:p>
            <a:pPr marL="228600" lvl="0" indent="-228600" algn="l" rtl="0">
              <a:lnSpc>
                <a:spcPct val="90000"/>
              </a:lnSpc>
              <a:spcBef>
                <a:spcPts val="0"/>
              </a:spcBef>
              <a:spcAft>
                <a:spcPts val="0"/>
              </a:spcAft>
              <a:buClr>
                <a:schemeClr val="lt1"/>
              </a:buClr>
              <a:buSzPts val="2000"/>
              <a:buChar char="•"/>
            </a:pPr>
            <a:endParaRPr lang="en-US" sz="32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3200" dirty="0">
                <a:effectLst/>
                <a:latin typeface="Calibri" panose="020F0502020204030204" pitchFamily="34" charset="0"/>
                <a:ea typeface="Calibri" panose="020F0502020204030204" pitchFamily="34" charset="0"/>
              </a:rPr>
              <a:t>Encryption at flight - Encryption in flight	Data transmitted over networks must use secure protocols (TLS 1.2/1.3, SSH) to protect against interception and eavesdropping.  </a:t>
            </a:r>
          </a:p>
          <a:p>
            <a:pPr marL="228600" lvl="0" indent="-228600" algn="l" rtl="0">
              <a:lnSpc>
                <a:spcPct val="90000"/>
              </a:lnSpc>
              <a:spcBef>
                <a:spcPts val="0"/>
              </a:spcBef>
              <a:spcAft>
                <a:spcPts val="0"/>
              </a:spcAft>
              <a:buClr>
                <a:schemeClr val="lt1"/>
              </a:buClr>
              <a:buSzPts val="2000"/>
              <a:buChar char="•"/>
            </a:pPr>
            <a:endParaRPr lang="en-US" sz="3200" dirty="0">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3200" dirty="0">
                <a:effectLst/>
                <a:latin typeface="Calibri" panose="020F0502020204030204" pitchFamily="34" charset="0"/>
                <a:ea typeface="Calibri" panose="020F0502020204030204" pitchFamily="34" charset="0"/>
              </a:rPr>
              <a:t>Encryption in use - Sensitive data being processed in memory must be protected using secure enclaves or hardware encryption to prevent exposure from attacks.</a:t>
            </a:r>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189;p8">
            <a:extLst>
              <a:ext uri="{FF2B5EF4-FFF2-40B4-BE49-F238E27FC236}">
                <a16:creationId xmlns:a16="http://schemas.microsoft.com/office/drawing/2014/main" id="{279B0706-8179-91AA-0F11-C2A9FA66CC07}"/>
              </a:ext>
            </a:extLst>
          </p:cNvPr>
          <p:cNvSpPr txBox="1">
            <a:spLocks noGrp="1"/>
          </p:cNvSpPr>
          <p:nvPr/>
        </p:nvSpPr>
        <p:spPr>
          <a:xfrm>
            <a:off x="685800" y="2057401"/>
            <a:ext cx="10820400" cy="402412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lvl="0" indent="-228600" algn="l" rtl="0">
              <a:lnSpc>
                <a:spcPct val="90000"/>
              </a:lnSpc>
              <a:spcBef>
                <a:spcPts val="0"/>
              </a:spcBef>
              <a:spcAft>
                <a:spcPts val="0"/>
              </a:spcAft>
              <a:buClr>
                <a:schemeClr val="lt1"/>
              </a:buClr>
              <a:buSzPts val="2400"/>
              <a:buChar char="•"/>
            </a:pPr>
            <a:r>
              <a:rPr lang="en-US" sz="3200" dirty="0">
                <a:effectLst/>
                <a:latin typeface="Calibri" panose="020F0502020204030204" pitchFamily="34" charset="0"/>
                <a:ea typeface="Calibri" panose="020F0502020204030204" pitchFamily="34" charset="0"/>
              </a:rPr>
              <a:t>Authentication - Users must authenticate via unique credentials and multi-factor authentication (MFA) to prevent unauthorized access.</a:t>
            </a:r>
          </a:p>
          <a:p>
            <a:pPr marL="228600" lvl="0" indent="-228600" algn="l" rtl="0">
              <a:lnSpc>
                <a:spcPct val="90000"/>
              </a:lnSpc>
              <a:spcBef>
                <a:spcPts val="0"/>
              </a:spcBef>
              <a:spcAft>
                <a:spcPts val="0"/>
              </a:spcAft>
              <a:buClr>
                <a:schemeClr val="lt1"/>
              </a:buClr>
              <a:buSzPts val="2400"/>
              <a:buChar char="•"/>
            </a:pPr>
            <a:endParaRPr lang="en-US" sz="3200" dirty="0">
              <a:latin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3200" dirty="0">
                <a:effectLst/>
                <a:latin typeface="Calibri" panose="020F0502020204030204" pitchFamily="34" charset="0"/>
                <a:ea typeface="Calibri" panose="020F0502020204030204" pitchFamily="34" charset="0"/>
              </a:rPr>
              <a:t>Authorization - Access to systems and data must be restricted based on role-based access control (RBAC) to ensure users only have necessary permissions.</a:t>
            </a:r>
          </a:p>
          <a:p>
            <a:pPr marL="228600" lvl="0" indent="-228600" algn="l" rtl="0">
              <a:lnSpc>
                <a:spcPct val="90000"/>
              </a:lnSpc>
              <a:spcBef>
                <a:spcPts val="0"/>
              </a:spcBef>
              <a:spcAft>
                <a:spcPts val="0"/>
              </a:spcAft>
              <a:buClr>
                <a:schemeClr val="lt1"/>
              </a:buClr>
              <a:buSzPts val="2400"/>
              <a:buChar char="•"/>
            </a:pPr>
            <a:endParaRPr lang="en-US" sz="3200" dirty="0">
              <a:latin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3200" dirty="0">
                <a:effectLst/>
                <a:latin typeface="Calibri" panose="020F0502020204030204" pitchFamily="34" charset="0"/>
                <a:ea typeface="Calibri" panose="020F0502020204030204" pitchFamily="34" charset="0"/>
              </a:rPr>
              <a:t>Accounting - All user logins, database changes, file accesses, and new user additions must be logged and monitored for security and compliance</a:t>
            </a:r>
            <a:endParaRPr sz="3600"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E8CC2B65-29D5-63F9-1383-A29F68A2718C}"/>
              </a:ext>
            </a:extLst>
          </p:cNvPr>
          <p:cNvPicPr>
            <a:picLocks noChangeAspect="1"/>
          </p:cNvPicPr>
          <p:nvPr/>
        </p:nvPicPr>
        <p:blipFill>
          <a:blip r:embed="rId5"/>
          <a:stretch>
            <a:fillRect/>
          </a:stretch>
        </p:blipFill>
        <p:spPr>
          <a:xfrm>
            <a:off x="1309687" y="2657475"/>
            <a:ext cx="9572625" cy="1543050"/>
          </a:xfrm>
          <a:prstGeom prst="rect">
            <a:avLst/>
          </a:prstGeom>
        </p:spPr>
      </p:pic>
      <p:pic>
        <p:nvPicPr>
          <p:cNvPr id="7" name="Picture 6">
            <a:extLst>
              <a:ext uri="{FF2B5EF4-FFF2-40B4-BE49-F238E27FC236}">
                <a16:creationId xmlns:a16="http://schemas.microsoft.com/office/drawing/2014/main" id="{452C0324-7F93-1A4B-2BC1-0BA047FB774E}"/>
              </a:ext>
            </a:extLst>
          </p:cNvPr>
          <p:cNvPicPr>
            <a:picLocks noChangeAspect="1"/>
          </p:cNvPicPr>
          <p:nvPr/>
        </p:nvPicPr>
        <p:blipFill>
          <a:blip r:embed="rId6"/>
          <a:stretch>
            <a:fillRect/>
          </a:stretch>
        </p:blipFill>
        <p:spPr>
          <a:xfrm>
            <a:off x="1309687" y="4567264"/>
            <a:ext cx="5076825" cy="466725"/>
          </a:xfrm>
          <a:prstGeom prst="rect">
            <a:avLst/>
          </a:prstGeom>
        </p:spPr>
      </p:pic>
      <p:sp>
        <p:nvSpPr>
          <p:cNvPr id="8" name="Google Shape;231;p13">
            <a:extLst>
              <a:ext uri="{FF2B5EF4-FFF2-40B4-BE49-F238E27FC236}">
                <a16:creationId xmlns:a16="http://schemas.microsoft.com/office/drawing/2014/main" id="{8B93A7B1-C930-224A-3E7F-F0935D43439D}"/>
              </a:ext>
            </a:extLst>
          </p:cNvPr>
          <p:cNvSpPr txBox="1">
            <a:spLocks/>
          </p:cNvSpPr>
          <p:nvPr/>
        </p:nvSpPr>
        <p:spPr>
          <a:xfrm>
            <a:off x="706974" y="2057401"/>
            <a:ext cx="10820400" cy="5817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39700" indent="0">
              <a:buSzPts val="2200"/>
              <a:buNone/>
            </a:pPr>
            <a:r>
              <a:rPr lang="en-US" sz="2400" dirty="0" err="1"/>
              <a:t>CanAddMultipleValues</a:t>
            </a:r>
            <a:endParaRPr lang="en-US" sz="2400"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03725A49-9B8B-72B9-BD76-702248D1AFD6}"/>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09182E2-57A5-B987-4611-ACD9208AC4C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a:extLst>
              <a:ext uri="{FF2B5EF4-FFF2-40B4-BE49-F238E27FC236}">
                <a16:creationId xmlns:a16="http://schemas.microsoft.com/office/drawing/2014/main" id="{73D2A6CB-3C88-D656-AA2F-04CFD7C01D9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FC04164E-6476-04F0-9711-5A813A643F6B}"/>
              </a:ext>
            </a:extLst>
          </p:cNvPr>
          <p:cNvPicPr>
            <a:picLocks noChangeAspect="1"/>
          </p:cNvPicPr>
          <p:nvPr/>
        </p:nvPicPr>
        <p:blipFill>
          <a:blip r:embed="rId5"/>
          <a:stretch>
            <a:fillRect/>
          </a:stretch>
        </p:blipFill>
        <p:spPr>
          <a:xfrm>
            <a:off x="999468" y="4800627"/>
            <a:ext cx="4438650" cy="342900"/>
          </a:xfrm>
          <a:prstGeom prst="rect">
            <a:avLst/>
          </a:prstGeom>
        </p:spPr>
      </p:pic>
      <p:pic>
        <p:nvPicPr>
          <p:cNvPr id="5" name="Picture 4">
            <a:extLst>
              <a:ext uri="{FF2B5EF4-FFF2-40B4-BE49-F238E27FC236}">
                <a16:creationId xmlns:a16="http://schemas.microsoft.com/office/drawing/2014/main" id="{BD595C11-C296-509B-8D49-4A77878B2CD1}"/>
              </a:ext>
            </a:extLst>
          </p:cNvPr>
          <p:cNvPicPr>
            <a:picLocks noChangeAspect="1"/>
          </p:cNvPicPr>
          <p:nvPr/>
        </p:nvPicPr>
        <p:blipFill>
          <a:blip r:embed="rId6"/>
          <a:stretch>
            <a:fillRect/>
          </a:stretch>
        </p:blipFill>
        <p:spPr>
          <a:xfrm>
            <a:off x="999468" y="2295525"/>
            <a:ext cx="7591425" cy="2266950"/>
          </a:xfrm>
          <a:prstGeom prst="rect">
            <a:avLst/>
          </a:prstGeom>
        </p:spPr>
      </p:pic>
      <p:sp>
        <p:nvSpPr>
          <p:cNvPr id="6" name="Google Shape;231;p13">
            <a:extLst>
              <a:ext uri="{FF2B5EF4-FFF2-40B4-BE49-F238E27FC236}">
                <a16:creationId xmlns:a16="http://schemas.microsoft.com/office/drawing/2014/main" id="{02E8D4F7-E497-94C5-D62F-AD56130E8FF6}"/>
              </a:ext>
            </a:extLst>
          </p:cNvPr>
          <p:cNvSpPr txBox="1">
            <a:spLocks/>
          </p:cNvSpPr>
          <p:nvPr/>
        </p:nvSpPr>
        <p:spPr>
          <a:xfrm>
            <a:off x="706974" y="1697985"/>
            <a:ext cx="10820400" cy="58174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139700" indent="0">
              <a:buSzPts val="2200"/>
              <a:buNone/>
            </a:pPr>
            <a:r>
              <a:rPr lang="en-US" sz="2400" dirty="0" err="1"/>
              <a:t>CanAddEmptyVector</a:t>
            </a:r>
            <a:endParaRPr lang="en-US" sz="2400" dirty="0"/>
          </a:p>
        </p:txBody>
      </p:sp>
    </p:spTree>
    <p:custDataLst>
      <p:tags r:id="rId1"/>
    </p:custDataLst>
    <p:extLst>
      <p:ext uri="{BB962C8B-B14F-4D97-AF65-F5344CB8AC3E}">
        <p14:creationId xmlns:p14="http://schemas.microsoft.com/office/powerpoint/2010/main" val="27143258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294</TotalTime>
  <Words>644</Words>
  <Application>Microsoft Office PowerPoint</Application>
  <PresentationFormat>Widescreen</PresentationFormat>
  <Paragraphs>113</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Jonathan Wickerd</cp:lastModifiedBy>
  <cp:revision>5</cp:revision>
  <dcterms:created xsi:type="dcterms:W3CDTF">2020-08-19T17:59:24Z</dcterms:created>
  <dcterms:modified xsi:type="dcterms:W3CDTF">2025-02-23T05:35:04Z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