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C581-7802-2062-D65F-8062D3F26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0BC42-C1D5-DC0E-CE8B-1D7945006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B9DFB-5EE9-62C2-EFB9-7E93125FB514}"/>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A948DCB4-DFDF-1B63-D4EE-1E8719CB3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EA9F9-7993-12C6-9EAA-B6376F7F6D4B}"/>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232237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0FE1-1BE2-A0D4-0363-0E9EFD1B30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8BB93-3293-5D73-1A55-A574CE7245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5C88F-6B59-917D-2629-040130A091C2}"/>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7EAFC5D4-5316-31F1-23E8-1AE8654D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97291-1588-F5DD-9D7C-5174288ADE33}"/>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361429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3EE42-A64E-10A4-29EF-8E88DD003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3F884-0A35-7B24-0A95-5D5BD270F7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F9EF4-6988-B7F3-26EF-4981BA57F65C}"/>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2A3EE4C0-19E9-DE5D-6C46-A3049FB3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BEA00-AEF0-2305-6BAC-EE95BFC123F1}"/>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158204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DE43-A537-CBEE-1540-3297C5885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AF1AB1-47E8-36FB-A282-E4978A3C2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FCED1-16B1-F0AF-E06D-A1EEC4D49281}"/>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0BF712DB-4192-06A4-DD94-F94ED1451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761B2-DF6F-EBD6-72A1-CDE65F24A284}"/>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15271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5FE-CD32-E3A9-AB8C-CF7AB905C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13A1B5-BF19-B113-A528-D1C75AD86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EA843-BD8D-563B-A0F2-DB3CAFE0695A}"/>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8FEB427E-205D-507B-7069-B78203FCF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70144-3881-1E99-4326-F1923A0FB2E3}"/>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335666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0D31-CE38-FD15-0C9C-F5D35CDFF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705A0-D37C-497E-2FB8-8F66FB2C6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762B6-522C-AF2C-BA73-08713B03E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AE303-8453-A6CA-1490-5B6E5CAFE4DE}"/>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6" name="Footer Placeholder 5">
            <a:extLst>
              <a:ext uri="{FF2B5EF4-FFF2-40B4-BE49-F238E27FC236}">
                <a16:creationId xmlns:a16="http://schemas.microsoft.com/office/drawing/2014/main" id="{8423ECBA-942F-D93E-9785-E158D1563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72AFE-2307-533A-55F7-5AAA406A5944}"/>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243223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1BDA-D0C1-96A4-DB64-9B5967F0EB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4CBC3-DE5E-C108-9954-8A61DE22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46245-AA61-0F22-C02C-8DA3466BE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0C4168-6236-564D-42B4-25A12664D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6FD97-44B7-9E80-0E53-8F6EEE5BB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28E0C0-191A-23A0-607E-61F9B04E6E99}"/>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8" name="Footer Placeholder 7">
            <a:extLst>
              <a:ext uri="{FF2B5EF4-FFF2-40B4-BE49-F238E27FC236}">
                <a16:creationId xmlns:a16="http://schemas.microsoft.com/office/drawing/2014/main" id="{DE8446C3-439C-147F-4E29-FAC5B495B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F4B630-C572-8CF5-8805-6A5E2F53C120}"/>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108965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BB68-5FBB-10D9-8B4B-C3B06D6BB7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6C51AA-8335-7D73-97F5-82A9C9AB44FB}"/>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4" name="Footer Placeholder 3">
            <a:extLst>
              <a:ext uri="{FF2B5EF4-FFF2-40B4-BE49-F238E27FC236}">
                <a16:creationId xmlns:a16="http://schemas.microsoft.com/office/drawing/2014/main" id="{FA58DF16-1261-86A0-5B0C-6A2A76A2E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655DA1-A04E-F627-9C0C-A63EE7B27E27}"/>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378924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2FEAE-2130-E8C4-D3AD-8591E0DA8439}"/>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3" name="Footer Placeholder 2">
            <a:extLst>
              <a:ext uri="{FF2B5EF4-FFF2-40B4-BE49-F238E27FC236}">
                <a16:creationId xmlns:a16="http://schemas.microsoft.com/office/drawing/2014/main" id="{8ED3432A-67E6-D562-B719-F43B1EBD76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64206-58FD-017E-B819-9A9AFAA8F74B}"/>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182435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24CD-8E32-F330-F543-9104C370A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0DE109-D4FD-9D1F-174C-E79D0721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89EC18-30D3-89A7-33E2-5884EB074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52124-4D0F-0C61-B1DA-34121D46E3C5}"/>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6" name="Footer Placeholder 5">
            <a:extLst>
              <a:ext uri="{FF2B5EF4-FFF2-40B4-BE49-F238E27FC236}">
                <a16:creationId xmlns:a16="http://schemas.microsoft.com/office/drawing/2014/main" id="{0E9E7AAF-8201-EDC1-AC40-C75891433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DF494-9076-17B9-2629-47B70FF759D5}"/>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398310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7AB7-F84A-ED18-AFD8-1C6A8D05B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F0A4CD-60FF-9B02-F762-37F590570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D9B4D-78DA-F0EA-E0FB-5840E63F1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9DF0C-D2A9-CD86-F49D-166DAA2A5511}"/>
              </a:ext>
            </a:extLst>
          </p:cNvPr>
          <p:cNvSpPr>
            <a:spLocks noGrp="1"/>
          </p:cNvSpPr>
          <p:nvPr>
            <p:ph type="dt" sz="half" idx="10"/>
          </p:nvPr>
        </p:nvSpPr>
        <p:spPr/>
        <p:txBody>
          <a:bodyPr/>
          <a:lstStyle/>
          <a:p>
            <a:fld id="{41E12498-DFC5-46F3-A62D-AC158F3866C5}" type="datetimeFigureOut">
              <a:rPr lang="en-US" smtClean="0"/>
              <a:t>10/15/2023</a:t>
            </a:fld>
            <a:endParaRPr lang="en-US"/>
          </a:p>
        </p:txBody>
      </p:sp>
      <p:sp>
        <p:nvSpPr>
          <p:cNvPr id="6" name="Footer Placeholder 5">
            <a:extLst>
              <a:ext uri="{FF2B5EF4-FFF2-40B4-BE49-F238E27FC236}">
                <a16:creationId xmlns:a16="http://schemas.microsoft.com/office/drawing/2014/main" id="{2F99B64B-50BC-2034-2794-47D55D38E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60748-C320-C8A7-FDE4-5BBB8AAB9EA2}"/>
              </a:ext>
            </a:extLst>
          </p:cNvPr>
          <p:cNvSpPr>
            <a:spLocks noGrp="1"/>
          </p:cNvSpPr>
          <p:nvPr>
            <p:ph type="sldNum" sz="quarter" idx="12"/>
          </p:nvPr>
        </p:nvSpPr>
        <p:spPr/>
        <p:txBody>
          <a:bodyPr/>
          <a:lstStyle/>
          <a:p>
            <a:fld id="{B9179123-6D01-49DF-8321-C820503ED0E4}" type="slidenum">
              <a:rPr lang="en-US" smtClean="0"/>
              <a:t>‹#›</a:t>
            </a:fld>
            <a:endParaRPr lang="en-US"/>
          </a:p>
        </p:txBody>
      </p:sp>
    </p:spTree>
    <p:extLst>
      <p:ext uri="{BB962C8B-B14F-4D97-AF65-F5344CB8AC3E}">
        <p14:creationId xmlns:p14="http://schemas.microsoft.com/office/powerpoint/2010/main" val="143976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563FC-2E06-1A15-703D-C2B3E0F13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7A9AD-E895-2860-042C-9184357C8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892A4-6C93-178D-39D3-E9C3DAD2F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12498-DFC5-46F3-A62D-AC158F3866C5}" type="datetimeFigureOut">
              <a:rPr lang="en-US" smtClean="0"/>
              <a:t>10/15/2023</a:t>
            </a:fld>
            <a:endParaRPr lang="en-US"/>
          </a:p>
        </p:txBody>
      </p:sp>
      <p:sp>
        <p:nvSpPr>
          <p:cNvPr id="5" name="Footer Placeholder 4">
            <a:extLst>
              <a:ext uri="{FF2B5EF4-FFF2-40B4-BE49-F238E27FC236}">
                <a16:creationId xmlns:a16="http://schemas.microsoft.com/office/drawing/2014/main" id="{8D323C7C-37FC-226B-1887-B5F218643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CF6C38-225F-D3C5-78E9-38BC3C026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9123-6D01-49DF-8321-C820503ED0E4}" type="slidenum">
              <a:rPr lang="en-US" smtClean="0"/>
              <a:t>‹#›</a:t>
            </a:fld>
            <a:endParaRPr lang="en-US"/>
          </a:p>
        </p:txBody>
      </p:sp>
    </p:spTree>
    <p:extLst>
      <p:ext uri="{BB962C8B-B14F-4D97-AF65-F5344CB8AC3E}">
        <p14:creationId xmlns:p14="http://schemas.microsoft.com/office/powerpoint/2010/main" val="330356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sinesswomen celebrating in office">
            <a:extLst>
              <a:ext uri="{FF2B5EF4-FFF2-40B4-BE49-F238E27FC236}">
                <a16:creationId xmlns:a16="http://schemas.microsoft.com/office/drawing/2014/main" id="{67A64198-122A-08B7-F508-78A338C8881B}"/>
              </a:ext>
            </a:extLst>
          </p:cNvPr>
          <p:cNvPicPr>
            <a:picLocks noChangeAspect="1"/>
          </p:cNvPicPr>
          <p:nvPr/>
        </p:nvPicPr>
        <p:blipFill rotWithShape="1">
          <a:blip r:embed="rId2">
            <a:extLst>
              <a:ext uri="{28A0092B-C50C-407E-A947-70E740481C1C}">
                <a14:useLocalDpi xmlns:a14="http://schemas.microsoft.com/office/drawing/2010/main" val="0"/>
              </a:ext>
            </a:extLst>
          </a:blip>
          <a:srcRect l="11449" t="9091" r="16159"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182097-7843-26EA-7D26-B30F9A87D9BB}"/>
              </a:ext>
            </a:extLst>
          </p:cNvPr>
          <p:cNvSpPr>
            <a:spLocks noGrp="1"/>
          </p:cNvSpPr>
          <p:nvPr>
            <p:ph type="ctrTitle"/>
          </p:nvPr>
        </p:nvSpPr>
        <p:spPr>
          <a:xfrm>
            <a:off x="477981" y="1122363"/>
            <a:ext cx="4023360" cy="3204134"/>
          </a:xfrm>
        </p:spPr>
        <p:txBody>
          <a:bodyPr anchor="b">
            <a:normAutofit/>
          </a:bodyPr>
          <a:lstStyle/>
          <a:p>
            <a:pPr algn="l"/>
            <a:r>
              <a:rPr lang="en-US" sz="4800"/>
              <a:t>Agile Presentation</a:t>
            </a:r>
            <a:br>
              <a:rPr lang="en-US" sz="4800"/>
            </a:br>
            <a:endParaRPr lang="en-US" sz="4800"/>
          </a:p>
        </p:txBody>
      </p:sp>
      <p:sp>
        <p:nvSpPr>
          <p:cNvPr id="3" name="Subtitle 2">
            <a:extLst>
              <a:ext uri="{FF2B5EF4-FFF2-40B4-BE49-F238E27FC236}">
                <a16:creationId xmlns:a16="http://schemas.microsoft.com/office/drawing/2014/main" id="{A191EF59-6A9A-3A3C-234A-49A8C6D86973}"/>
              </a:ext>
            </a:extLst>
          </p:cNvPr>
          <p:cNvSpPr>
            <a:spLocks noGrp="1"/>
          </p:cNvSpPr>
          <p:nvPr>
            <p:ph type="subTitle" idx="1"/>
          </p:nvPr>
        </p:nvSpPr>
        <p:spPr>
          <a:xfrm>
            <a:off x="477980" y="4872922"/>
            <a:ext cx="4023359" cy="1208141"/>
          </a:xfrm>
        </p:spPr>
        <p:txBody>
          <a:bodyPr>
            <a:normAutofit/>
          </a:bodyPr>
          <a:lstStyle/>
          <a:p>
            <a:pPr algn="l"/>
            <a:r>
              <a:rPr lang="en-US" sz="2000"/>
              <a:t>Jon Wickerd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510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44BA-9E91-6C35-964B-961F2522BDE8}"/>
              </a:ext>
            </a:extLst>
          </p:cNvPr>
          <p:cNvSpPr>
            <a:spLocks noGrp="1"/>
          </p:cNvSpPr>
          <p:nvPr>
            <p:ph type="title"/>
          </p:nvPr>
        </p:nvSpPr>
        <p:spPr/>
        <p:txBody>
          <a:bodyPr/>
          <a:lstStyle/>
          <a:p>
            <a:r>
              <a:rPr lang="en-US" dirty="0"/>
              <a:t>Roles of a Scrum-agile Team</a:t>
            </a:r>
          </a:p>
        </p:txBody>
      </p:sp>
      <p:sp>
        <p:nvSpPr>
          <p:cNvPr id="3" name="Content Placeholder 2">
            <a:extLst>
              <a:ext uri="{FF2B5EF4-FFF2-40B4-BE49-F238E27FC236}">
                <a16:creationId xmlns:a16="http://schemas.microsoft.com/office/drawing/2014/main" id="{727469AE-422F-D4F2-FF3A-58B10E1E6256}"/>
              </a:ext>
            </a:extLst>
          </p:cNvPr>
          <p:cNvSpPr>
            <a:spLocks noGrp="1"/>
          </p:cNvSpPr>
          <p:nvPr>
            <p:ph idx="1"/>
          </p:nvPr>
        </p:nvSpPr>
        <p:spPr>
          <a:xfrm>
            <a:off x="838200" y="1825624"/>
            <a:ext cx="10515600" cy="3171491"/>
          </a:xfrm>
        </p:spPr>
        <p:txBody>
          <a:bodyPr>
            <a:normAutofit/>
          </a:bodyPr>
          <a:lstStyle/>
          <a:p>
            <a:r>
              <a:rPr lang="en-US" dirty="0"/>
              <a:t>Product Owner: Represents the client's interests and ensures that the team delivers value to the business.</a:t>
            </a:r>
          </a:p>
          <a:p>
            <a:r>
              <a:rPr lang="en-US" dirty="0"/>
              <a:t>Scrum Master: Facilitates the Scrum process, removes obstacles, and ensures the team adheres to the Scrum theory, practices, and rules.</a:t>
            </a:r>
          </a:p>
          <a:p>
            <a:r>
              <a:rPr lang="en-US" dirty="0"/>
              <a:t>Developers/testers: Responsible for delivering potentially new additions of the product.</a:t>
            </a:r>
          </a:p>
          <a:p>
            <a:endParaRPr lang="en-US" dirty="0"/>
          </a:p>
        </p:txBody>
      </p:sp>
      <p:sp>
        <p:nvSpPr>
          <p:cNvPr id="4" name="Content Placeholder 2">
            <a:extLst>
              <a:ext uri="{FF2B5EF4-FFF2-40B4-BE49-F238E27FC236}">
                <a16:creationId xmlns:a16="http://schemas.microsoft.com/office/drawing/2014/main" id="{52ED4CEB-5A07-FB7A-460D-573CC72D7060}"/>
              </a:ext>
            </a:extLst>
          </p:cNvPr>
          <p:cNvSpPr txBox="1">
            <a:spLocks/>
          </p:cNvSpPr>
          <p:nvPr/>
        </p:nvSpPr>
        <p:spPr>
          <a:xfrm>
            <a:off x="838200" y="5226550"/>
            <a:ext cx="10515600" cy="90955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Importance: Each role contributes to the efficiency, productivity, and success of the team, ensuring that the product meets the client's needs and expectations.</a:t>
            </a:r>
          </a:p>
        </p:txBody>
      </p:sp>
    </p:spTree>
    <p:extLst>
      <p:ext uri="{BB962C8B-B14F-4D97-AF65-F5344CB8AC3E}">
        <p14:creationId xmlns:p14="http://schemas.microsoft.com/office/powerpoint/2010/main" val="371110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44BA-9E91-6C35-964B-961F2522BDE8}"/>
              </a:ext>
            </a:extLst>
          </p:cNvPr>
          <p:cNvSpPr>
            <a:spLocks noGrp="1"/>
          </p:cNvSpPr>
          <p:nvPr>
            <p:ph type="title"/>
          </p:nvPr>
        </p:nvSpPr>
        <p:spPr/>
        <p:txBody>
          <a:bodyPr/>
          <a:lstStyle/>
          <a:p>
            <a:r>
              <a:rPr lang="en-US" dirty="0"/>
              <a:t>Phases of SDLC</a:t>
            </a:r>
          </a:p>
        </p:txBody>
      </p:sp>
      <p:sp>
        <p:nvSpPr>
          <p:cNvPr id="3" name="Content Placeholder 2">
            <a:extLst>
              <a:ext uri="{FF2B5EF4-FFF2-40B4-BE49-F238E27FC236}">
                <a16:creationId xmlns:a16="http://schemas.microsoft.com/office/drawing/2014/main" id="{727469AE-422F-D4F2-FF3A-58B10E1E6256}"/>
              </a:ext>
            </a:extLst>
          </p:cNvPr>
          <p:cNvSpPr>
            <a:spLocks noGrp="1"/>
          </p:cNvSpPr>
          <p:nvPr>
            <p:ph idx="1"/>
          </p:nvPr>
        </p:nvSpPr>
        <p:spPr>
          <a:xfrm>
            <a:off x="838200" y="1504782"/>
            <a:ext cx="10515600" cy="3171491"/>
          </a:xfrm>
        </p:spPr>
        <p:txBody>
          <a:bodyPr>
            <a:noAutofit/>
          </a:bodyPr>
          <a:lstStyle/>
          <a:p>
            <a:r>
              <a:rPr lang="en-US" dirty="0"/>
              <a:t>Planning: Create a product backlog and planning the final product.</a:t>
            </a:r>
          </a:p>
          <a:p>
            <a:r>
              <a:rPr lang="en-US" dirty="0"/>
              <a:t>Analysis: Breaks down the requirements into user stories and creates a product backlog.</a:t>
            </a:r>
          </a:p>
          <a:p>
            <a:r>
              <a:rPr lang="en-US" dirty="0"/>
              <a:t>Design: Translates analysis into user stories to organize them.</a:t>
            </a:r>
          </a:p>
          <a:p>
            <a:r>
              <a:rPr lang="en-US" dirty="0"/>
              <a:t>Implementation: Build the product.</a:t>
            </a:r>
          </a:p>
          <a:p>
            <a:r>
              <a:rPr lang="en-US" dirty="0"/>
              <a:t>Testing: Ensures that the product meets the criteria and quality standards.</a:t>
            </a:r>
          </a:p>
          <a:p>
            <a:r>
              <a:rPr lang="en-US" dirty="0"/>
              <a:t>Deployment: Approved product pushed into the release.</a:t>
            </a:r>
          </a:p>
          <a:p>
            <a:pPr marL="0" indent="0">
              <a:buNone/>
            </a:pPr>
            <a:endParaRPr lang="en-US" dirty="0"/>
          </a:p>
        </p:txBody>
      </p:sp>
      <p:sp>
        <p:nvSpPr>
          <p:cNvPr id="4" name="Content Placeholder 2">
            <a:extLst>
              <a:ext uri="{FF2B5EF4-FFF2-40B4-BE49-F238E27FC236}">
                <a16:creationId xmlns:a16="http://schemas.microsoft.com/office/drawing/2014/main" id="{9474E76C-3958-D88C-8FDC-5BFC1CE1C9C4}"/>
              </a:ext>
            </a:extLst>
          </p:cNvPr>
          <p:cNvSpPr txBox="1">
            <a:spLocks/>
          </p:cNvSpPr>
          <p:nvPr/>
        </p:nvSpPr>
        <p:spPr>
          <a:xfrm>
            <a:off x="838200" y="5583319"/>
            <a:ext cx="10515600" cy="90955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Importance: These phases ensure that deadlines are met, testing, and integration, allowing for regular feedback and changes throughout the development process.</a:t>
            </a:r>
          </a:p>
        </p:txBody>
      </p:sp>
    </p:spTree>
    <p:extLst>
      <p:ext uri="{BB962C8B-B14F-4D97-AF65-F5344CB8AC3E}">
        <p14:creationId xmlns:p14="http://schemas.microsoft.com/office/powerpoint/2010/main" val="125361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44BA-9E91-6C35-964B-961F2522BDE8}"/>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727469AE-422F-D4F2-FF3A-58B10E1E6256}"/>
              </a:ext>
            </a:extLst>
          </p:cNvPr>
          <p:cNvSpPr>
            <a:spLocks noGrp="1"/>
          </p:cNvSpPr>
          <p:nvPr>
            <p:ph idx="1"/>
          </p:nvPr>
        </p:nvSpPr>
        <p:spPr>
          <a:xfrm>
            <a:off x="838200" y="1504782"/>
            <a:ext cx="10515600" cy="3171491"/>
          </a:xfrm>
        </p:spPr>
        <p:txBody>
          <a:bodyPr>
            <a:noAutofit/>
          </a:bodyPr>
          <a:lstStyle/>
          <a:p>
            <a:r>
              <a:rPr lang="en-US" dirty="0"/>
              <a:t>In a waterfall approach, each phase occurs one after the other, with minimal opportunity for revising previous phases. This could lead to problems if the client's requirements change or problems come up, later in the development process.</a:t>
            </a:r>
          </a:p>
          <a:p>
            <a:r>
              <a:rPr lang="en-US" dirty="0"/>
              <a:t>For example: the client changed their mind about the direction of the SNHU app. If the team was using the waterfall approach, we would have been less likely to be successful with meeting the client’s new requirements. It would have been challenging and time-consuming to implement the changes because we were unable to return to previous phases. </a:t>
            </a:r>
          </a:p>
        </p:txBody>
      </p:sp>
    </p:spTree>
    <p:extLst>
      <p:ext uri="{BB962C8B-B14F-4D97-AF65-F5344CB8AC3E}">
        <p14:creationId xmlns:p14="http://schemas.microsoft.com/office/powerpoint/2010/main" val="287452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DC19-EB38-63FF-F418-0D374B6FE588}"/>
              </a:ext>
            </a:extLst>
          </p:cNvPr>
          <p:cNvSpPr>
            <a:spLocks noGrp="1"/>
          </p:cNvSpPr>
          <p:nvPr>
            <p:ph type="title"/>
          </p:nvPr>
        </p:nvSpPr>
        <p:spPr/>
        <p:txBody>
          <a:bodyPr/>
          <a:lstStyle/>
          <a:p>
            <a:r>
              <a:rPr lang="en-US" dirty="0"/>
              <a:t>SDLC vs Waterfall</a:t>
            </a:r>
          </a:p>
        </p:txBody>
      </p:sp>
      <p:sp>
        <p:nvSpPr>
          <p:cNvPr id="3" name="Content Placeholder 2">
            <a:extLst>
              <a:ext uri="{FF2B5EF4-FFF2-40B4-BE49-F238E27FC236}">
                <a16:creationId xmlns:a16="http://schemas.microsoft.com/office/drawing/2014/main" id="{E55DAC78-7360-BF26-9AE3-649D93B2958E}"/>
              </a:ext>
            </a:extLst>
          </p:cNvPr>
          <p:cNvSpPr>
            <a:spLocks noGrp="1"/>
          </p:cNvSpPr>
          <p:nvPr>
            <p:ph sz="half" idx="1"/>
          </p:nvPr>
        </p:nvSpPr>
        <p:spPr/>
        <p:txBody>
          <a:bodyPr/>
          <a:lstStyle/>
          <a:p>
            <a:r>
              <a:rPr lang="en-US" dirty="0"/>
              <a:t>Customer input: Client is part of the development of the product. </a:t>
            </a:r>
          </a:p>
          <a:p>
            <a:r>
              <a:rPr lang="en-US" dirty="0"/>
              <a:t>Flexibility: easy to change things as you go</a:t>
            </a:r>
          </a:p>
          <a:p>
            <a:r>
              <a:rPr lang="en-US" dirty="0"/>
              <a:t>Experienced team: learning curve for agile is high. Maybe hard to grasp for newer teams.</a:t>
            </a:r>
          </a:p>
        </p:txBody>
      </p:sp>
      <p:sp>
        <p:nvSpPr>
          <p:cNvPr id="4" name="Content Placeholder 3">
            <a:extLst>
              <a:ext uri="{FF2B5EF4-FFF2-40B4-BE49-F238E27FC236}">
                <a16:creationId xmlns:a16="http://schemas.microsoft.com/office/drawing/2014/main" id="{8B28CF6E-8672-ED8B-4147-C430E79DE174}"/>
              </a:ext>
            </a:extLst>
          </p:cNvPr>
          <p:cNvSpPr>
            <a:spLocks noGrp="1"/>
          </p:cNvSpPr>
          <p:nvPr>
            <p:ph sz="half" idx="2"/>
          </p:nvPr>
        </p:nvSpPr>
        <p:spPr/>
        <p:txBody>
          <a:bodyPr/>
          <a:lstStyle/>
          <a:p>
            <a:r>
              <a:rPr lang="en-US" dirty="0"/>
              <a:t>Clear product requirement: The client gives the requirements in the beginning.</a:t>
            </a:r>
          </a:p>
          <a:p>
            <a:r>
              <a:rPr lang="en-US" dirty="0"/>
              <a:t>Little customer input: no input with customer until  the end of deployment</a:t>
            </a:r>
          </a:p>
          <a:p>
            <a:r>
              <a:rPr lang="en-US" dirty="0"/>
              <a:t>Less experienced team: No learning curve. Best suited for newer team.</a:t>
            </a:r>
          </a:p>
        </p:txBody>
      </p:sp>
    </p:spTree>
    <p:extLst>
      <p:ext uri="{BB962C8B-B14F-4D97-AF65-F5344CB8AC3E}">
        <p14:creationId xmlns:p14="http://schemas.microsoft.com/office/powerpoint/2010/main" val="295738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C05A-E319-50D2-83C2-3067256AAD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5953AC8-A383-977F-EBB8-60ED6C37333B}"/>
              </a:ext>
            </a:extLst>
          </p:cNvPr>
          <p:cNvSpPr>
            <a:spLocks noGrp="1"/>
          </p:cNvSpPr>
          <p:nvPr>
            <p:ph idx="1"/>
          </p:nvPr>
        </p:nvSpPr>
        <p:spPr>
          <a:xfrm>
            <a:off x="838200" y="1315454"/>
            <a:ext cx="10515600" cy="5101388"/>
          </a:xfrm>
        </p:spPr>
        <p:txBody>
          <a:bodyPr>
            <a:normAutofit fontScale="62500" lnSpcReduction="20000"/>
          </a:bodyPr>
          <a:lstStyle/>
          <a:p>
            <a:pPr marL="0" indent="0" algn="ctr">
              <a:lnSpc>
                <a:spcPct val="200000"/>
              </a:lnSpc>
              <a:buNone/>
            </a:pPr>
            <a:endParaRPr lang="en-US" sz="3300" b="1" dirty="0">
              <a:effectLst/>
              <a:latin typeface="Times New Roman" panose="02020603050405020304" pitchFamily="18" charset="0"/>
            </a:endParaRPr>
          </a:p>
          <a:p>
            <a:pPr marL="0" indent="0">
              <a:lnSpc>
                <a:spcPct val="200000"/>
              </a:lnSpc>
              <a:buNone/>
            </a:pPr>
            <a:r>
              <a:rPr lang="en-US" sz="3300" dirty="0" err="1">
                <a:effectLst/>
              </a:rPr>
              <a:t>Eby</a:t>
            </a:r>
            <a:r>
              <a:rPr lang="en-US" sz="3300" dirty="0">
                <a:effectLst/>
              </a:rPr>
              <a:t>, K. (2016, August 18). </a:t>
            </a:r>
            <a:r>
              <a:rPr lang="en-US" sz="3300" i="1" dirty="0">
                <a:effectLst/>
              </a:rPr>
              <a:t>Understanding the Agile Software Development Lifecycle and Process Workflow</a:t>
            </a:r>
            <a:r>
              <a:rPr lang="en-US" sz="3300" dirty="0">
                <a:effectLst/>
              </a:rPr>
              <a:t>. Smartsheet. https://www.smartsheet.com/understanding-agile-software-development-lifecycle-and-process-workflow</a:t>
            </a:r>
          </a:p>
          <a:p>
            <a:pPr marL="0" indent="0">
              <a:lnSpc>
                <a:spcPct val="200000"/>
              </a:lnSpc>
              <a:buNone/>
            </a:pPr>
            <a:r>
              <a:rPr lang="en-US" sz="3300" dirty="0">
                <a:effectLst/>
              </a:rPr>
              <a:t>Raza, M. (2020, August 11). </a:t>
            </a:r>
            <a:r>
              <a:rPr lang="en-US" sz="3300" i="1" dirty="0">
                <a:effectLst/>
              </a:rPr>
              <a:t>Agile vs Waterfall SDLCs: What’s The Difference?</a:t>
            </a:r>
            <a:r>
              <a:rPr lang="en-US" sz="3300" dirty="0">
                <a:effectLst/>
              </a:rPr>
              <a:t> BMC Blogs. https://www.bmc.com/blogs/agile-vs-waterfall/</a:t>
            </a:r>
          </a:p>
          <a:p>
            <a:pPr marL="0" indent="0">
              <a:lnSpc>
                <a:spcPct val="200000"/>
              </a:lnSpc>
              <a:buNone/>
            </a:pPr>
            <a:r>
              <a:rPr lang="en-US" sz="3300" dirty="0">
                <a:effectLst/>
              </a:rPr>
              <a:t>Wrike. (2022). </a:t>
            </a:r>
            <a:r>
              <a:rPr lang="en-US" sz="3300" i="1" dirty="0">
                <a:effectLst/>
              </a:rPr>
              <a:t>The Agile Software Development Life Cycle | Wrike Agile Guide</a:t>
            </a:r>
            <a:r>
              <a:rPr lang="en-US" sz="3300" dirty="0">
                <a:effectLst/>
              </a:rPr>
              <a:t>. Wrike. https://www.wrike.com/agile-guide/agile-development-life-cycle/</a:t>
            </a:r>
          </a:p>
          <a:p>
            <a:endParaRPr lang="en-US" dirty="0"/>
          </a:p>
        </p:txBody>
      </p:sp>
    </p:spTree>
    <p:extLst>
      <p:ext uri="{BB962C8B-B14F-4D97-AF65-F5344CB8AC3E}">
        <p14:creationId xmlns:p14="http://schemas.microsoft.com/office/powerpoint/2010/main" val="264924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476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Agile Presentation </vt:lpstr>
      <vt:lpstr>Roles of a Scrum-agile Team</vt:lpstr>
      <vt:lpstr>Phases of SDLC</vt:lpstr>
      <vt:lpstr>Waterfall approach</vt:lpstr>
      <vt:lpstr>SDLC vs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 </dc:title>
  <dc:creator>Jonathan Wickerd</dc:creator>
  <cp:lastModifiedBy>Jonathan Wickerd</cp:lastModifiedBy>
  <cp:revision>2</cp:revision>
  <dcterms:created xsi:type="dcterms:W3CDTF">2023-10-15T21:17:41Z</dcterms:created>
  <dcterms:modified xsi:type="dcterms:W3CDTF">2023-10-16T03:04:55Z</dcterms:modified>
</cp:coreProperties>
</file>