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8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273" r:id="rId4"/>
    <p:sldId id="272" r:id="rId5"/>
    <p:sldId id="274" r:id="rId6"/>
    <p:sldId id="275" r:id="rId7"/>
    <p:sldId id="276" r:id="rId8"/>
    <p:sldId id="288" r:id="rId9"/>
    <p:sldId id="278" r:id="rId10"/>
    <p:sldId id="316" r:id="rId11"/>
    <p:sldId id="277" r:id="rId12"/>
    <p:sldId id="281" r:id="rId13"/>
    <p:sldId id="280" r:id="rId14"/>
    <p:sldId id="282" r:id="rId15"/>
    <p:sldId id="283" r:id="rId16"/>
    <p:sldId id="284" r:id="rId17"/>
    <p:sldId id="285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86" r:id="rId27"/>
    <p:sldId id="289" r:id="rId28"/>
    <p:sldId id="290" r:id="rId29"/>
    <p:sldId id="292" r:id="rId30"/>
    <p:sldId id="293" r:id="rId31"/>
    <p:sldId id="294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7" r:id="rId43"/>
    <p:sldId id="306" r:id="rId44"/>
    <p:sldId id="308" r:id="rId45"/>
    <p:sldId id="309" r:id="rId46"/>
    <p:sldId id="311" r:id="rId47"/>
    <p:sldId id="312" r:id="rId48"/>
    <p:sldId id="313" r:id="rId49"/>
    <p:sldId id="310" r:id="rId50"/>
    <p:sldId id="315" r:id="rId51"/>
    <p:sldId id="314" r:id="rId52"/>
    <p:sldId id="317" r:id="rId53"/>
    <p:sldId id="263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6883"/>
    <a:srgbClr val="ECECEC"/>
    <a:srgbClr val="A30000"/>
    <a:srgbClr val="D9D9D9"/>
    <a:srgbClr val="FCFCFC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2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9CDB1-31D8-4836-9185-87BB13A4A6D9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8D5B3-6CA8-464F-97EF-7F66F8346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307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8C218-5582-4E8C-8E60-6FD975CBB478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FCDEA-892E-4D78-9F4B-3F6A5C563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40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FCDEA-892E-4D78-9F4B-3F6A5C563D4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233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FCDEA-892E-4D78-9F4B-3F6A5C563D4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565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FCDEA-892E-4D78-9F4B-3F6A5C563D4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477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FCDEA-892E-4D78-9F4B-3F6A5C563D4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96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FCDEA-892E-4D78-9F4B-3F6A5C563D4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188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FCDEA-892E-4D78-9F4B-3F6A5C563D4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501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FCDEA-892E-4D78-9F4B-3F6A5C563D4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702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414B-E8DC-4497-B2FE-427256235D68}" type="datetime1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7736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068-D19B-4B67-8D64-6AA69667DAC4}" type="datetime1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54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41E1-D7EF-419B-BC58-AC5B0B2FC053}" type="datetime1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9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35F2C-9F9B-4F48-AF39-43C625F81333}" type="datetime1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75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02B4-4CE5-4372-A1A9-2C6D2B44399D}" type="datetime1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06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ADA-1C12-4C56-B00A-846DF690FA5E}" type="datetime1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50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1B67-E977-45EA-92A4-00F9DC976734}" type="datetime1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47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6F0D6-FC82-41B7-ACC1-B9E90DD1598A}" type="datetime1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2" y="6579591"/>
            <a:ext cx="1686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HIT-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生物计算研究中心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870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28D3-363C-4DFB-A84F-0B8F8D5762E9}" type="datetime1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08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869A-1B53-424E-BDB4-B4822B2F9FDB}" type="datetime1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94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796F-7932-41BF-91B0-21F8F1440BED}" type="datetime1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4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B655-694F-4C42-AF54-C2DB9D87016B}" type="datetime1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5107C-62CF-45AB-A3A0-FBD34B60CB6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611006"/>
            <a:ext cx="2970000" cy="252000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6"/>
          <p:cNvSpPr/>
          <p:nvPr userDrawn="1"/>
        </p:nvSpPr>
        <p:spPr>
          <a:xfrm>
            <a:off x="2970002" y="6611006"/>
            <a:ext cx="2686051" cy="24699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6"/>
          <p:cNvSpPr/>
          <p:nvPr userDrawn="1"/>
        </p:nvSpPr>
        <p:spPr>
          <a:xfrm>
            <a:off x="5656053" y="6613502"/>
            <a:ext cx="3486880" cy="252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6"/>
          <p:cNvSpPr/>
          <p:nvPr userDrawn="1"/>
        </p:nvSpPr>
        <p:spPr>
          <a:xfrm>
            <a:off x="0" y="-1"/>
            <a:ext cx="4590000" cy="252000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6"/>
          <p:cNvSpPr/>
          <p:nvPr userDrawn="1"/>
        </p:nvSpPr>
        <p:spPr>
          <a:xfrm>
            <a:off x="4590000" y="5144"/>
            <a:ext cx="4554000" cy="252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文本框 11"/>
          <p:cNvSpPr txBox="1"/>
          <p:nvPr userDrawn="1"/>
        </p:nvSpPr>
        <p:spPr>
          <a:xfrm>
            <a:off x="0" y="6586276"/>
            <a:ext cx="3028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智能技术与自然语言处理实验室</a:t>
            </a:r>
            <a:endParaRPr lang="zh-CN" altLang="en-US" sz="1200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867401" y="6586276"/>
            <a:ext cx="325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基于问句实体扩展和全局规划的答案摘要方法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研究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7399493" y="-17861"/>
            <a:ext cx="1735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毕设答辩</a:t>
            </a:r>
            <a:endParaRPr lang="zh-CN" altLang="en-US" sz="1200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4919630" y="6586276"/>
            <a:ext cx="854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赵惜墨</a:t>
            </a:r>
            <a:endParaRPr lang="zh-CN" altLang="en-US" sz="1200" dirty="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98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206145" y="1419108"/>
            <a:ext cx="6725798" cy="1404774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5"/>
          <p:cNvSpPr txBox="1"/>
          <p:nvPr/>
        </p:nvSpPr>
        <p:spPr>
          <a:xfrm>
            <a:off x="1346612" y="1750992"/>
            <a:ext cx="6444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基于问句实体扩展和全局规划的答案摘要方法研究</a:t>
            </a:r>
            <a:endParaRPr lang="zh-CN" altLang="en-US" sz="2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17066" y="3155766"/>
            <a:ext cx="318373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latin typeface="+mn-ea"/>
              </a:rPr>
              <a:t>学  </a:t>
            </a:r>
            <a:r>
              <a:rPr lang="zh-CN" altLang="en-US" sz="2100" dirty="0" smtClean="0">
                <a:latin typeface="+mn-ea"/>
              </a:rPr>
              <a:t>  生：赵</a:t>
            </a:r>
            <a:r>
              <a:rPr lang="zh-CN" altLang="en-US" sz="2100" dirty="0">
                <a:latin typeface="+mn-ea"/>
              </a:rPr>
              <a:t>惜墨</a:t>
            </a:r>
            <a:endParaRPr lang="en-US" altLang="zh-CN" sz="2100" dirty="0">
              <a:latin typeface="+mn-ea"/>
            </a:endParaRPr>
          </a:p>
          <a:p>
            <a:r>
              <a:rPr lang="zh-CN" altLang="en-US" sz="2100" dirty="0">
                <a:latin typeface="+mn-ea"/>
              </a:rPr>
              <a:t>导  </a:t>
            </a:r>
            <a:r>
              <a:rPr lang="zh-CN" altLang="en-US" sz="2100" dirty="0" smtClean="0">
                <a:latin typeface="+mn-ea"/>
              </a:rPr>
              <a:t>  </a:t>
            </a:r>
            <a:r>
              <a:rPr lang="zh-CN" altLang="en-US" sz="2100" smtClean="0">
                <a:latin typeface="+mn-ea"/>
              </a:rPr>
              <a:t>师：王晓龙</a:t>
            </a:r>
            <a:r>
              <a:rPr lang="zh-CN" altLang="en-US" sz="2100" dirty="0">
                <a:latin typeface="+mn-ea"/>
              </a:rPr>
              <a:t>教授</a:t>
            </a:r>
            <a:endParaRPr lang="en-US" altLang="zh-CN" sz="2100" dirty="0">
              <a:latin typeface="+mn-ea"/>
            </a:endParaRPr>
          </a:p>
          <a:p>
            <a:r>
              <a:rPr lang="zh-CN" altLang="en-US" sz="2100" dirty="0">
                <a:latin typeface="+mn-ea"/>
              </a:rPr>
              <a:t>责任导师：刘秉权副教授</a:t>
            </a:r>
            <a:endParaRPr lang="en-US" altLang="zh-CN" sz="2100" dirty="0"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41239" y="4518802"/>
            <a:ext cx="273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2015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年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月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29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日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372" y="5212616"/>
            <a:ext cx="921205" cy="781182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01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45"/>
    </mc:Choice>
    <mc:Fallback xmlns="">
      <p:transition spd="slow" advTm="1404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4447" y="177706"/>
            <a:ext cx="8596032" cy="132556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概念映射</a:t>
            </a:r>
            <a:r>
              <a:rPr lang="en-US" altLang="zh-CN" sz="4000" dirty="0" smtClean="0"/>
              <a:t>VS</a:t>
            </a:r>
            <a:r>
              <a:rPr lang="zh-CN" altLang="en-US" sz="4000" dirty="0" smtClean="0"/>
              <a:t>实体链接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实体</a:t>
            </a:r>
            <a:r>
              <a:rPr lang="zh-CN" altLang="en-US" dirty="0"/>
              <a:t>链接</a:t>
            </a:r>
            <a:endParaRPr lang="en-US" altLang="zh-CN" dirty="0"/>
          </a:p>
          <a:p>
            <a:r>
              <a:rPr lang="zh-CN" altLang="en-US" b="1" u="sng" dirty="0"/>
              <a:t>依赖命名实体识别</a:t>
            </a:r>
            <a:endParaRPr lang="en-US" altLang="zh-CN" b="1" u="sng" dirty="0"/>
          </a:p>
          <a:p>
            <a:r>
              <a:rPr lang="zh-CN" altLang="en-US" dirty="0"/>
              <a:t>速度慢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概念映射</a:t>
            </a:r>
            <a:endParaRPr lang="en-US" altLang="zh-CN" dirty="0" smtClean="0"/>
          </a:p>
          <a:p>
            <a:r>
              <a:rPr lang="zh-CN" altLang="en-US" dirty="0" smtClean="0"/>
              <a:t>简化版的实体链接</a:t>
            </a:r>
            <a:endParaRPr lang="en-US" altLang="zh-CN" dirty="0" smtClean="0"/>
          </a:p>
          <a:p>
            <a:r>
              <a:rPr lang="zh-CN" altLang="en-US" dirty="0" smtClean="0"/>
              <a:t>不依赖命名实体识别</a:t>
            </a:r>
            <a:endParaRPr lang="en-US" altLang="zh-CN" dirty="0" smtClean="0"/>
          </a:p>
          <a:p>
            <a:r>
              <a:rPr lang="zh-CN" altLang="en-US" dirty="0" smtClean="0"/>
              <a:t>速度快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416" y="1503269"/>
            <a:ext cx="4133850" cy="4514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17341" y="4858871"/>
            <a:ext cx="225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没有识别出</a:t>
            </a:r>
            <a:r>
              <a:rPr lang="en-US" altLang="zh-CN" dirty="0" smtClean="0"/>
              <a:t>computer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5" idx="0"/>
          </p:cNvCxnSpPr>
          <p:nvPr/>
        </p:nvCxnSpPr>
        <p:spPr>
          <a:xfrm flipH="1" flipV="1">
            <a:off x="6194612" y="4509247"/>
            <a:ext cx="1449993" cy="3496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013287" y="168882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获取句子实体</a:t>
            </a:r>
            <a:endParaRPr lang="zh-CN" altLang="en-US" sz="2400" dirty="0"/>
          </a:p>
        </p:txBody>
      </p:sp>
      <p:sp>
        <p:nvSpPr>
          <p:cNvPr id="12" name="下箭头 11"/>
          <p:cNvSpPr/>
          <p:nvPr/>
        </p:nvSpPr>
        <p:spPr>
          <a:xfrm>
            <a:off x="2868706" y="1021976"/>
            <a:ext cx="385482" cy="66068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342639" y="11676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作用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10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669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627"/>
    </mc:Choice>
    <mc:Fallback xmlns="">
      <p:transition spd="slow" advTm="496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基于词性标注的概念映射方法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作用：将问句或答案句子中的实体与知识库中的实体进行对应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339" y="2246499"/>
            <a:ext cx="5246100" cy="393046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4037" y="3679546"/>
            <a:ext cx="302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找到句子中的实体</a:t>
            </a:r>
            <a:endParaRPr lang="zh-CN" altLang="en-US" sz="2400" dirty="0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135339" y="3460376"/>
            <a:ext cx="1929720" cy="439271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135339" y="3908612"/>
            <a:ext cx="1669743" cy="232599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135339" y="3899647"/>
            <a:ext cx="1615955" cy="959224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135339" y="3908612"/>
            <a:ext cx="1382873" cy="1730188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11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982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7"/>
    </mc:Choice>
    <mc:Fallback xmlns="">
      <p:transition spd="slow" advTm="180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词性转换</a:t>
            </a:r>
            <a:r>
              <a:rPr lang="en-US" altLang="zh-CN" dirty="0" smtClean="0"/>
              <a:t>+</a:t>
            </a:r>
            <a:r>
              <a:rPr lang="zh-CN" altLang="en-US" dirty="0" smtClean="0"/>
              <a:t>按模式抽取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393" y="1304213"/>
            <a:ext cx="4420721" cy="17498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799" y="3836894"/>
            <a:ext cx="2009215" cy="2134791"/>
          </a:xfrm>
          <a:prstGeom prst="rect">
            <a:avLst/>
          </a:prstGeom>
        </p:spPr>
      </p:pic>
      <p:sp>
        <p:nvSpPr>
          <p:cNvPr id="11" name="下箭头 10"/>
          <p:cNvSpPr/>
          <p:nvPr/>
        </p:nvSpPr>
        <p:spPr>
          <a:xfrm>
            <a:off x="4093507" y="3054082"/>
            <a:ext cx="478491" cy="71717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7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42"/>
    </mc:Choice>
    <mc:Fallback xmlns="">
      <p:transition spd="slow" advTm="20142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概念映射算法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50" y="1435609"/>
            <a:ext cx="3282370" cy="51033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402" y="2100263"/>
            <a:ext cx="7877175" cy="283845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13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804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71"/>
    </mc:Choice>
    <mc:Fallback xmlns="">
      <p:transition spd="slow" advTm="244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实体关系定义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同义关系：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Synonym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DefinedAs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DerivedFrom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关联关系：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所有关系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12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58"/>
    </mc:Choice>
    <mc:Fallback xmlns="">
      <p:transition spd="slow" advTm="19258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基于实体关系的问句扩展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同义层扩展</a:t>
            </a:r>
            <a:r>
              <a:rPr lang="en-US" altLang="zh-CN" dirty="0" smtClean="0"/>
              <a:t>(T)</a:t>
            </a:r>
            <a:r>
              <a:rPr lang="zh-CN" altLang="en-US" dirty="0" smtClean="0"/>
              <a:t>：扩展所有与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当前实体为同义关系的实体</a:t>
            </a:r>
            <a:endParaRPr lang="en-US" altLang="zh-CN" dirty="0" smtClean="0"/>
          </a:p>
          <a:p>
            <a:r>
              <a:rPr lang="zh-CN" altLang="en-US" dirty="0" smtClean="0"/>
              <a:t>关联层扩展</a:t>
            </a:r>
            <a:r>
              <a:rPr lang="en-US" altLang="zh-CN" dirty="0" smtClean="0"/>
              <a:t>(R)</a:t>
            </a:r>
            <a:r>
              <a:rPr lang="zh-CN" altLang="en-US" dirty="0" smtClean="0"/>
              <a:t>：扩展所有与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当前实体为关联关系的实体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存在问题</a:t>
            </a:r>
            <a:r>
              <a:rPr lang="en-US" altLang="zh-CN" dirty="0" smtClean="0"/>
              <a:t>:</a:t>
            </a:r>
          </a:p>
          <a:p>
            <a:pPr marL="514350" indent="-514350">
              <a:buAutoNum type="arabicPeriod"/>
            </a:pPr>
            <a:r>
              <a:rPr lang="zh-CN" altLang="en-US" dirty="0" smtClean="0"/>
              <a:t>没有权重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扩展数太多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727" y="1556590"/>
            <a:ext cx="2416387" cy="4530726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15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814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65"/>
    </mc:Choice>
    <mc:Fallback xmlns="">
      <p:transition spd="slow" advTm="555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801" y="1117601"/>
            <a:ext cx="6257925" cy="52387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Pagerank</a:t>
            </a:r>
            <a:r>
              <a:rPr lang="zh-CN" altLang="en-US" dirty="0" smtClean="0"/>
              <a:t>的实体约减方法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目的：通过约减同义层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</a:t>
            </a:r>
            <a:r>
              <a:rPr lang="zh-CN" altLang="en-US" dirty="0" smtClean="0"/>
              <a:t>扩展的实体约减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</a:t>
            </a:r>
            <a:r>
              <a:rPr lang="zh-CN" altLang="en-US" dirty="0" smtClean="0"/>
              <a:t>总的扩展实体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141"/>
    </mc:Choice>
    <mc:Fallback xmlns="">
      <p:transition spd="slow" advTm="3414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基于启发式规则的实体约减方法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目的：通过约减关联层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</a:t>
            </a:r>
            <a:r>
              <a:rPr lang="zh-CN" altLang="en-US" dirty="0" smtClean="0"/>
              <a:t>扩展的实体约减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</a:t>
            </a:r>
            <a:r>
              <a:rPr lang="zh-CN" altLang="en-US" dirty="0" smtClean="0"/>
              <a:t>总的扩展实体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456" y="1300163"/>
            <a:ext cx="2476500" cy="4876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31" y="3716524"/>
            <a:ext cx="4922444" cy="569539"/>
          </a:xfrm>
          <a:prstGeom prst="rect">
            <a:avLst/>
          </a:prstGeom>
        </p:spPr>
      </p:pic>
      <p:cxnSp>
        <p:nvCxnSpPr>
          <p:cNvPr id="10" name="直接箭头连接符 9"/>
          <p:cNvCxnSpPr>
            <a:stCxn id="8" idx="2"/>
          </p:cNvCxnSpPr>
          <p:nvPr/>
        </p:nvCxnSpPr>
        <p:spPr>
          <a:xfrm>
            <a:off x="3034553" y="4286063"/>
            <a:ext cx="2729753" cy="81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68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30"/>
    </mc:Choice>
    <mc:Fallback xmlns="">
      <p:transition spd="slow" advTm="3063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问句实体扩展效果评估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命中数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覆盖率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扩展</a:t>
            </a:r>
            <a:r>
              <a:rPr lang="zh-CN" altLang="en-US" dirty="0" smtClean="0"/>
              <a:t>个数</a:t>
            </a:r>
            <a:endParaRPr lang="en-US" altLang="zh-CN" dirty="0"/>
          </a:p>
          <a:p>
            <a:r>
              <a:rPr lang="zh-CN" altLang="en-US" dirty="0"/>
              <a:t>同义层</a:t>
            </a:r>
            <a:r>
              <a:rPr lang="zh-CN" altLang="en-US" dirty="0" smtClean="0"/>
              <a:t>剩余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2286000"/>
            <a:ext cx="3276600" cy="457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5" y="3136527"/>
            <a:ext cx="3790950" cy="1104900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28"/>
    </mc:Choice>
    <mc:Fallback xmlns="">
      <p:transition spd="slow" advTm="27128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语料介绍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DUC07</a:t>
            </a:r>
            <a:r>
              <a:rPr lang="zh-CN" altLang="en-US" dirty="0" smtClean="0"/>
              <a:t>：主要用于模拟带有长答案的问题</a:t>
            </a:r>
            <a:endParaRPr lang="en-US" altLang="zh-CN" dirty="0" smtClean="0"/>
          </a:p>
          <a:p>
            <a:r>
              <a:rPr lang="en-US" altLang="zh-CN" dirty="0" smtClean="0"/>
              <a:t>Yahoo Answer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Yahoo Answer</a:t>
            </a:r>
            <a:r>
              <a:rPr lang="zh-CN" altLang="en-US" dirty="0" smtClean="0"/>
              <a:t>爬取的</a:t>
            </a:r>
            <a:r>
              <a:rPr lang="en-US" altLang="zh-CN" dirty="0" smtClean="0"/>
              <a:t>599</a:t>
            </a:r>
            <a:r>
              <a:rPr lang="zh-CN" altLang="en-US" dirty="0" smtClean="0"/>
              <a:t>个问题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4" y="2808447"/>
            <a:ext cx="6902263" cy="3730466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0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0"/>
    </mc:Choice>
    <mc:Fallback xmlns="">
      <p:transition spd="slow" advTm="265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62166"/>
            <a:ext cx="9144000" cy="53082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2" y="296745"/>
            <a:ext cx="826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提纲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0" y="909419"/>
            <a:ext cx="75482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zh-CN" altLang="en-US" sz="2800" dirty="0" smtClean="0">
                <a:latin typeface="+mn-ea"/>
              </a:rPr>
              <a:t>绪论</a:t>
            </a:r>
            <a:endParaRPr lang="en-US" altLang="zh-CN" sz="2800" dirty="0">
              <a:latin typeface="+mn-ea"/>
            </a:endParaRPr>
          </a:p>
          <a:p>
            <a:pPr marL="385763" indent="-385763">
              <a:buFont typeface="+mj-lt"/>
              <a:buAutoNum type="arabicPeriod"/>
            </a:pPr>
            <a:endParaRPr lang="en-US" altLang="zh-CN" sz="2800" dirty="0">
              <a:latin typeface="+mn-ea"/>
            </a:endParaRPr>
          </a:p>
          <a:p>
            <a:pPr marL="385763" indent="-385763">
              <a:buFont typeface="+mj-lt"/>
              <a:buAutoNum type="arabicPeriod"/>
            </a:pPr>
            <a:r>
              <a:rPr lang="zh-CN" altLang="en-US" sz="2800" dirty="0" smtClean="0">
                <a:latin typeface="+mn-ea"/>
              </a:rPr>
              <a:t>基于知识图谱的问句实体扩展</a:t>
            </a:r>
            <a:endParaRPr lang="en-US" altLang="zh-CN" sz="2800" dirty="0">
              <a:latin typeface="+mn-ea"/>
            </a:endParaRPr>
          </a:p>
          <a:p>
            <a:pPr marL="385763" indent="-385763">
              <a:buFont typeface="+mj-lt"/>
              <a:buAutoNum type="arabicPeriod"/>
            </a:pPr>
            <a:endParaRPr lang="en-US" altLang="zh-CN" sz="2800" dirty="0">
              <a:latin typeface="+mn-ea"/>
            </a:endParaRPr>
          </a:p>
          <a:p>
            <a:pPr marL="385763" indent="-385763">
              <a:buFont typeface="+mj-lt"/>
              <a:buAutoNum type="arabicPeriod"/>
            </a:pPr>
            <a:r>
              <a:rPr lang="zh-CN" altLang="en-US" sz="2800" dirty="0" smtClean="0">
                <a:latin typeface="+mn-ea"/>
              </a:rPr>
              <a:t>基于问句扩展和整数规划的答案摘要方法</a:t>
            </a:r>
            <a:endParaRPr lang="en-US" altLang="zh-CN" sz="2800" dirty="0">
              <a:latin typeface="+mn-ea"/>
            </a:endParaRPr>
          </a:p>
          <a:p>
            <a:pPr marL="385763" indent="-385763">
              <a:buFont typeface="+mj-lt"/>
              <a:buAutoNum type="arabicPeriod"/>
            </a:pPr>
            <a:endParaRPr lang="en-US" altLang="zh-CN" sz="2800" dirty="0">
              <a:latin typeface="+mn-ea"/>
            </a:endParaRPr>
          </a:p>
          <a:p>
            <a:pPr marL="385763" indent="-385763">
              <a:buFont typeface="+mj-lt"/>
              <a:buAutoNum type="arabicPeriod"/>
            </a:pPr>
            <a:r>
              <a:rPr lang="zh-CN" altLang="en-US" sz="2800" dirty="0" smtClean="0">
                <a:latin typeface="+mn-ea"/>
              </a:rPr>
              <a:t>答案摘要系统</a:t>
            </a:r>
            <a:endParaRPr lang="en-US" altLang="zh-CN" sz="2800" dirty="0">
              <a:latin typeface="+mn-ea"/>
            </a:endParaRPr>
          </a:p>
          <a:p>
            <a:pPr marL="385763" indent="-385763">
              <a:buFont typeface="+mj-lt"/>
              <a:buAutoNum type="arabicPeriod"/>
            </a:pPr>
            <a:endParaRPr lang="en-US" altLang="zh-CN" sz="2800" dirty="0">
              <a:latin typeface="+mn-ea"/>
            </a:endParaRPr>
          </a:p>
          <a:p>
            <a:pPr marL="385763" indent="-385763">
              <a:buFont typeface="+mj-lt"/>
              <a:buAutoNum type="arabicPeriod"/>
            </a:pPr>
            <a:r>
              <a:rPr lang="zh-CN" altLang="en-US" sz="2800" dirty="0" smtClean="0">
                <a:latin typeface="+mn-ea"/>
              </a:rPr>
              <a:t>结论</a:t>
            </a:r>
            <a:endParaRPr lang="zh-CN" altLang="en-US" sz="2800" dirty="0">
              <a:latin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74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11"/>
    </mc:Choice>
    <mc:Fallback xmlns="">
      <p:transition spd="slow" advTm="701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基于实体关系的问句扩展算法结果及分析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2532" y="1825625"/>
            <a:ext cx="5878935" cy="4351338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V="1">
            <a:off x="1855694" y="4858871"/>
            <a:ext cx="5235388" cy="2689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855694" y="5423647"/>
            <a:ext cx="5235388" cy="2689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20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13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52"/>
    </mc:Choice>
    <mc:Fallback xmlns="">
      <p:transition spd="slow" advTm="257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基于实体关系的问句扩展算法结果及</a:t>
            </a:r>
            <a:r>
              <a:rPr lang="zh-CN" altLang="en-US" dirty="0" smtClean="0"/>
              <a:t>分析（续）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1825625"/>
            <a:ext cx="6010275" cy="434340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4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9"/>
    </mc:Choice>
    <mc:Fallback xmlns="">
      <p:transition spd="slow" advTm="1769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Pagerank</a:t>
            </a:r>
            <a:r>
              <a:rPr lang="zh-CN" altLang="en-US" dirty="0" smtClean="0"/>
              <a:t>的实体约减方法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54" y="1543844"/>
            <a:ext cx="7477125" cy="49149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81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3"/>
    </mc:Choice>
    <mc:Fallback xmlns="">
      <p:transition spd="slow" advTm="903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29868" cy="1325563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Pagerank</a:t>
            </a:r>
            <a:r>
              <a:rPr lang="zh-CN" altLang="en-US" dirty="0" smtClean="0"/>
              <a:t>的实体约减方法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414463"/>
            <a:ext cx="7543800" cy="512445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06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"/>
    </mc:Choice>
    <mc:Fallback xmlns="">
      <p:transition spd="slow" advTm="11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067115" cy="1325563"/>
          </a:xfrm>
        </p:spPr>
        <p:txBody>
          <a:bodyPr/>
          <a:lstStyle/>
          <a:p>
            <a:r>
              <a:rPr lang="zh-CN" altLang="en-US" dirty="0" smtClean="0"/>
              <a:t>基于启发式规则的实体约减方法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135" y="1523674"/>
            <a:ext cx="6611687" cy="4653289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51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78"/>
    </mc:Choice>
    <mc:Fallback xmlns="">
      <p:transition spd="slow" advTm="8778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329" y="365126"/>
            <a:ext cx="9224683" cy="132556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基于启发式规则的实体约减方法（续）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819" y="1825625"/>
            <a:ext cx="6229176" cy="4301098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90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2"/>
    </mc:Choice>
    <mc:Fallback xmlns="">
      <p:transition spd="slow" advTm="882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62166"/>
            <a:ext cx="9144000" cy="53082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2" y="296745"/>
            <a:ext cx="826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提纲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0" y="909419"/>
            <a:ext cx="75482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zh-CN" altLang="en-US" sz="2800" dirty="0" smtClean="0">
                <a:latin typeface="+mn-ea"/>
              </a:rPr>
              <a:t>绪论</a:t>
            </a:r>
            <a:endParaRPr lang="en-US" altLang="zh-CN" sz="2800" dirty="0">
              <a:latin typeface="+mn-ea"/>
            </a:endParaRPr>
          </a:p>
          <a:p>
            <a:pPr marL="385763" indent="-385763">
              <a:buFont typeface="+mj-lt"/>
              <a:buAutoNum type="arabicPeriod"/>
            </a:pPr>
            <a:endParaRPr lang="en-US" altLang="zh-CN" sz="2800" dirty="0">
              <a:latin typeface="+mn-ea"/>
            </a:endParaRPr>
          </a:p>
          <a:p>
            <a:pPr marL="385763" indent="-385763">
              <a:buFont typeface="+mj-lt"/>
              <a:buAutoNum type="arabicPeriod"/>
            </a:pPr>
            <a:r>
              <a:rPr lang="zh-CN" altLang="en-US" sz="2800" dirty="0" smtClean="0">
                <a:latin typeface="+mn-ea"/>
              </a:rPr>
              <a:t>基于知识图谱的问句实体扩展</a:t>
            </a:r>
            <a:endParaRPr lang="en-US" altLang="zh-CN" sz="2800" dirty="0">
              <a:latin typeface="+mn-ea"/>
            </a:endParaRPr>
          </a:p>
          <a:p>
            <a:pPr marL="385763" indent="-385763">
              <a:buFont typeface="+mj-lt"/>
              <a:buAutoNum type="arabicPeriod"/>
            </a:pPr>
            <a:endParaRPr lang="en-US" altLang="zh-CN" sz="2800" dirty="0">
              <a:latin typeface="+mn-ea"/>
            </a:endParaRPr>
          </a:p>
          <a:p>
            <a:pPr marL="385763" indent="-385763">
              <a:buFont typeface="+mj-lt"/>
              <a:buAutoNum type="arabicPeriod"/>
            </a:pPr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基于问句扩展和整数规划的答案摘要方法</a:t>
            </a:r>
            <a:endParaRPr lang="en-US" altLang="zh-CN" sz="2800" dirty="0">
              <a:solidFill>
                <a:srgbClr val="FF0000"/>
              </a:solidFill>
              <a:latin typeface="+mn-ea"/>
            </a:endParaRPr>
          </a:p>
          <a:p>
            <a:pPr marL="385763" indent="-385763">
              <a:buFont typeface="+mj-lt"/>
              <a:buAutoNum type="arabicPeriod"/>
            </a:pPr>
            <a:endParaRPr lang="en-US" altLang="zh-CN" sz="2800" dirty="0">
              <a:latin typeface="+mn-ea"/>
            </a:endParaRPr>
          </a:p>
          <a:p>
            <a:pPr marL="385763" indent="-385763">
              <a:buFont typeface="+mj-lt"/>
              <a:buAutoNum type="arabicPeriod"/>
            </a:pPr>
            <a:r>
              <a:rPr lang="zh-CN" altLang="en-US" sz="2800" dirty="0" smtClean="0">
                <a:latin typeface="+mn-ea"/>
              </a:rPr>
              <a:t>答案摘要系统</a:t>
            </a:r>
            <a:endParaRPr lang="en-US" altLang="zh-CN" sz="2800" dirty="0">
              <a:latin typeface="+mn-ea"/>
            </a:endParaRPr>
          </a:p>
          <a:p>
            <a:pPr marL="385763" indent="-385763">
              <a:buFont typeface="+mj-lt"/>
              <a:buAutoNum type="arabicPeriod"/>
            </a:pPr>
            <a:endParaRPr lang="en-US" altLang="zh-CN" sz="2800" dirty="0">
              <a:latin typeface="+mn-ea"/>
            </a:endParaRPr>
          </a:p>
          <a:p>
            <a:pPr marL="385763" indent="-385763">
              <a:buFont typeface="+mj-lt"/>
              <a:buAutoNum type="arabicPeriod"/>
            </a:pPr>
            <a:r>
              <a:rPr lang="zh-CN" altLang="en-US" sz="2800" dirty="0" smtClean="0">
                <a:latin typeface="+mn-ea"/>
              </a:rPr>
              <a:t>结论</a:t>
            </a:r>
            <a:endParaRPr lang="zh-CN" altLang="en-US" sz="2800" dirty="0">
              <a:latin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50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54"/>
    </mc:Choice>
    <mc:Fallback xmlns="">
      <p:transition spd="slow" advTm="5254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摘要算法</a:t>
            </a:r>
            <a:endParaRPr lang="en-US" altLang="zh-CN" dirty="0" smtClean="0"/>
          </a:p>
          <a:p>
            <a:r>
              <a:rPr lang="zh-CN" altLang="en-US" dirty="0" smtClean="0"/>
              <a:t>句子压缩</a:t>
            </a:r>
            <a:endParaRPr lang="en-US" altLang="zh-CN" dirty="0" smtClean="0"/>
          </a:p>
          <a:p>
            <a:r>
              <a:rPr lang="zh-CN" altLang="en-US" dirty="0" smtClean="0"/>
              <a:t>句子过滤</a:t>
            </a:r>
            <a:endParaRPr lang="en-US" altLang="zh-CN" dirty="0" smtClean="0"/>
          </a:p>
          <a:p>
            <a:r>
              <a:rPr lang="zh-CN" altLang="en-US" dirty="0" smtClean="0"/>
              <a:t>句子质量评价</a:t>
            </a:r>
            <a:endParaRPr lang="en-US" altLang="zh-CN" dirty="0" smtClean="0"/>
          </a:p>
          <a:p>
            <a:r>
              <a:rPr lang="zh-CN" altLang="en-US" dirty="0" smtClean="0"/>
              <a:t>未命中实体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211" y="319088"/>
            <a:ext cx="4162425" cy="6219825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60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99"/>
    </mc:Choice>
    <mc:Fallback xmlns="">
      <p:transition spd="slow" advTm="14899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摘要句子中的实体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问句扩展的权重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ow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</a:t>
            </a:r>
            <a:r>
              <a:rPr lang="zh-CN" altLang="en-US" dirty="0" smtClean="0"/>
              <a:t>作用：表征问句和实体关联性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实体频率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freq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作用：表征实体在答案中的权重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061" y="2326995"/>
            <a:ext cx="4922444" cy="56953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75751" y="325699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这两者需要联合起来</a:t>
            </a:r>
            <a:endParaRPr lang="zh-CN" altLang="en-US" sz="2800" dirty="0"/>
          </a:p>
        </p:txBody>
      </p:sp>
      <p:cxnSp>
        <p:nvCxnSpPr>
          <p:cNvPr id="8" name="直接箭头连接符 7"/>
          <p:cNvCxnSpPr>
            <a:endCxn id="6" idx="0"/>
          </p:cNvCxnSpPr>
          <p:nvPr/>
        </p:nvCxnSpPr>
        <p:spPr>
          <a:xfrm>
            <a:off x="3720353" y="2184075"/>
            <a:ext cx="2963558" cy="107291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6" idx="2"/>
          </p:cNvCxnSpPr>
          <p:nvPr/>
        </p:nvCxnSpPr>
        <p:spPr>
          <a:xfrm flipV="1">
            <a:off x="2931459" y="3780212"/>
            <a:ext cx="3752452" cy="36045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28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211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10"/>
    </mc:Choice>
    <mc:Fallback xmlns="">
      <p:transition spd="slow" advTm="304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问题：范围不一致，融合困难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扩展权重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实体频率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410636" y="2742041"/>
            <a:ext cx="4043152" cy="31121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12" y="2742041"/>
            <a:ext cx="3980024" cy="3063547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77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33"/>
    </mc:Choice>
    <mc:Fallback xmlns="">
      <p:transition spd="slow" advTm="613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62166"/>
            <a:ext cx="9144000" cy="53082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2" y="296745"/>
            <a:ext cx="826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提纲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0" y="909419"/>
            <a:ext cx="75482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绪论</a:t>
            </a:r>
            <a:endParaRPr lang="en-US" altLang="zh-CN" sz="2800" dirty="0">
              <a:solidFill>
                <a:srgbClr val="FF0000"/>
              </a:solidFill>
              <a:latin typeface="+mn-ea"/>
            </a:endParaRPr>
          </a:p>
          <a:p>
            <a:pPr marL="385763" indent="-385763">
              <a:buFont typeface="+mj-lt"/>
              <a:buAutoNum type="arabicPeriod"/>
            </a:pPr>
            <a:endParaRPr lang="en-US" altLang="zh-CN" sz="2800" dirty="0">
              <a:latin typeface="+mn-ea"/>
            </a:endParaRPr>
          </a:p>
          <a:p>
            <a:pPr marL="385763" indent="-385763">
              <a:buFont typeface="+mj-lt"/>
              <a:buAutoNum type="arabicPeriod"/>
            </a:pPr>
            <a:r>
              <a:rPr lang="zh-CN" altLang="en-US" sz="2800" dirty="0" smtClean="0">
                <a:latin typeface="+mn-ea"/>
              </a:rPr>
              <a:t>基于知识图谱的问句实体扩展</a:t>
            </a:r>
            <a:endParaRPr lang="en-US" altLang="zh-CN" sz="2800" dirty="0">
              <a:latin typeface="+mn-ea"/>
            </a:endParaRPr>
          </a:p>
          <a:p>
            <a:pPr marL="385763" indent="-385763">
              <a:buFont typeface="+mj-lt"/>
              <a:buAutoNum type="arabicPeriod"/>
            </a:pPr>
            <a:endParaRPr lang="en-US" altLang="zh-CN" sz="2800" dirty="0">
              <a:latin typeface="+mn-ea"/>
            </a:endParaRPr>
          </a:p>
          <a:p>
            <a:pPr marL="385763" indent="-385763">
              <a:buFont typeface="+mj-lt"/>
              <a:buAutoNum type="arabicPeriod"/>
            </a:pPr>
            <a:r>
              <a:rPr lang="zh-CN" altLang="en-US" sz="2800" dirty="0" smtClean="0">
                <a:latin typeface="+mn-ea"/>
              </a:rPr>
              <a:t>基于问句扩展和整数规划的答案摘要方法</a:t>
            </a:r>
            <a:endParaRPr lang="en-US" altLang="zh-CN" sz="2800" dirty="0">
              <a:latin typeface="+mn-ea"/>
            </a:endParaRPr>
          </a:p>
          <a:p>
            <a:pPr marL="385763" indent="-385763">
              <a:buFont typeface="+mj-lt"/>
              <a:buAutoNum type="arabicPeriod"/>
            </a:pPr>
            <a:endParaRPr lang="en-US" altLang="zh-CN" sz="2800" dirty="0">
              <a:latin typeface="+mn-ea"/>
            </a:endParaRPr>
          </a:p>
          <a:p>
            <a:pPr marL="385763" indent="-385763">
              <a:buFont typeface="+mj-lt"/>
              <a:buAutoNum type="arabicPeriod"/>
            </a:pPr>
            <a:r>
              <a:rPr lang="zh-CN" altLang="en-US" sz="2800" dirty="0" smtClean="0">
                <a:latin typeface="+mn-ea"/>
              </a:rPr>
              <a:t>答案摘要系统</a:t>
            </a:r>
            <a:endParaRPr lang="en-US" altLang="zh-CN" sz="2800" dirty="0">
              <a:latin typeface="+mn-ea"/>
            </a:endParaRPr>
          </a:p>
          <a:p>
            <a:pPr marL="385763" indent="-385763">
              <a:buFont typeface="+mj-lt"/>
              <a:buAutoNum type="arabicPeriod"/>
            </a:pPr>
            <a:endParaRPr lang="en-US" altLang="zh-CN" sz="2800" dirty="0">
              <a:latin typeface="+mn-ea"/>
            </a:endParaRPr>
          </a:p>
          <a:p>
            <a:pPr marL="385763" indent="-385763">
              <a:buFont typeface="+mj-lt"/>
              <a:buAutoNum type="arabicPeriod"/>
            </a:pPr>
            <a:r>
              <a:rPr lang="zh-CN" altLang="en-US" sz="2800" dirty="0" smtClean="0">
                <a:latin typeface="+mn-ea"/>
              </a:rPr>
              <a:t>结论</a:t>
            </a:r>
            <a:endParaRPr lang="zh-CN" altLang="en-US" sz="2800" dirty="0">
              <a:latin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42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"/>
    </mc:Choice>
    <mc:Fallback xmlns="">
      <p:transition spd="slow" advTm="4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融合权重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823" y="2106704"/>
            <a:ext cx="5346253" cy="4115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46237"/>
            <a:ext cx="4029075" cy="790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898776" y="2005663"/>
                <a:ext cx="256544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i="1" dirty="0" err="1" smtClean="0">
                    <a:latin typeface="Cambria Math" panose="02040503050406030204" pitchFamily="18" charset="0"/>
                  </a:rPr>
                  <a:t>ow</a:t>
                </a:r>
                <a:r>
                  <a:rPr lang="zh-CN" altLang="en-US" sz="2400" b="0" i="1" dirty="0" smtClean="0">
                    <a:latin typeface="Cambria Math" panose="02040503050406030204" pitchFamily="18" charset="0"/>
                  </a:rPr>
                  <a:t>：</a:t>
                </a:r>
                <a:r>
                  <a:rPr lang="zh-CN" altLang="en-US" sz="2400" b="0" dirty="0" smtClean="0">
                    <a:latin typeface="Cambria Math" panose="02040503050406030204" pitchFamily="18" charset="0"/>
                  </a:rPr>
                  <a:t> 为扩展权重</a:t>
                </a:r>
                <a:endParaRPr lang="en-US" altLang="zh-CN" sz="2400" b="0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sz="2400" b="0" i="1" dirty="0" err="1" smtClean="0">
                    <a:latin typeface="Cambria Math" panose="02040503050406030204" pitchFamily="18" charset="0"/>
                  </a:rPr>
                  <a:t>freq</a:t>
                </a:r>
                <a:r>
                  <a:rPr lang="zh-CN" altLang="en-US" sz="2400" i="1" dirty="0">
                    <a:latin typeface="Cambria Math" panose="02040503050406030204" pitchFamily="18" charset="0"/>
                  </a:rPr>
                  <a:t>：</a:t>
                </a:r>
                <a:r>
                  <a:rPr lang="zh-CN" altLang="en-US" sz="2400" b="0" dirty="0" smtClean="0">
                    <a:latin typeface="Cambria Math" panose="02040503050406030204" pitchFamily="18" charset="0"/>
                  </a:rPr>
                  <a:t>为实体频率</a:t>
                </a:r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 smtClean="0"/>
                  <a:t>均为常数</a:t>
                </a:r>
                <a:endParaRPr lang="en-US" altLang="zh-CN" sz="2400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776" y="2005663"/>
                <a:ext cx="2565446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3810" t="-4545" r="-2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1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9"/>
    </mc:Choice>
    <mc:Fallback xmlns="">
      <p:transition spd="slow" advTm="909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摘要优化函数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294" y="1547719"/>
            <a:ext cx="4865740" cy="4351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600217" y="1909742"/>
                <a:ext cx="4499950" cy="2342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 smtClean="0"/>
                  <a:t>W</a:t>
                </a:r>
                <a:r>
                  <a:rPr lang="zh-CN" altLang="en-US" sz="2400" dirty="0" smtClean="0"/>
                  <a:t>为实体权重</a:t>
                </a:r>
                <a:endParaRPr lang="en-US" altLang="zh-CN" sz="24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 smtClean="0"/>
                  <a:t>X</a:t>
                </a:r>
                <a:r>
                  <a:rPr lang="zh-CN" altLang="en-US" sz="2400" dirty="0" smtClean="0"/>
                  <a:t>为实体在摘要中出现的次数</a:t>
                </a:r>
                <a:endParaRPr lang="en-US" altLang="zh-CN" sz="24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 smtClean="0"/>
                  <a:t>Y</a:t>
                </a:r>
                <a:r>
                  <a:rPr lang="zh-CN" altLang="en-US" sz="2400" dirty="0" smtClean="0"/>
                  <a:t>为句子是否出现在摘要中</a:t>
                </a:r>
                <a:endParaRPr lang="en-US" altLang="zh-CN" sz="24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 smtClean="0"/>
                  <a:t>L</a:t>
                </a:r>
                <a:r>
                  <a:rPr lang="zh-CN" altLang="en-US" sz="2400" dirty="0" smtClean="0"/>
                  <a:t>为总长度限制</a:t>
                </a:r>
                <a:endParaRPr lang="en-US" altLang="zh-CN" sz="24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 smtClean="0"/>
                  <a:t>l</a:t>
                </a:r>
                <a:r>
                  <a:rPr lang="zh-CN" altLang="en-US" sz="2400" dirty="0" smtClean="0"/>
                  <a:t>为该句子长度</a:t>
                </a:r>
                <a:endParaRPr lang="en-US" altLang="zh-CN" sz="2400" dirty="0" smtClean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𝑂𝐶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为实体</a:t>
                </a:r>
                <a:r>
                  <a:rPr lang="en-US" altLang="zh-CN" sz="2400" dirty="0" err="1" smtClean="0"/>
                  <a:t>i</a:t>
                </a:r>
                <a:r>
                  <a:rPr lang="zh-CN" altLang="en-US" sz="2400" dirty="0" smtClean="0"/>
                  <a:t>在不在句子</a:t>
                </a:r>
                <a:r>
                  <a:rPr lang="en-US" altLang="zh-CN" sz="2400" dirty="0" smtClean="0"/>
                  <a:t>j</a:t>
                </a:r>
                <a:r>
                  <a:rPr lang="zh-CN" altLang="en-US" sz="2400" dirty="0" smtClean="0"/>
                  <a:t>中</a:t>
                </a:r>
                <a:endParaRPr lang="en-US" altLang="zh-CN" sz="2400" dirty="0" smtClean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217" y="1909742"/>
                <a:ext cx="4499950" cy="2342564"/>
              </a:xfrm>
              <a:prstGeom prst="rect">
                <a:avLst/>
              </a:prstGeom>
              <a:blipFill rotWithShape="0">
                <a:blip r:embed="rId3"/>
                <a:stretch>
                  <a:fillRect l="-2168" t="-3117" r="-1084" b="-3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24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68"/>
    </mc:Choice>
    <mc:Fallback xmlns="">
      <p:transition spd="slow" advTm="29768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句子压缩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目的：过滤掉句子中无用的部分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13" y="2327976"/>
            <a:ext cx="7884260" cy="3938681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61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58"/>
    </mc:Choice>
    <mc:Fallback xmlns="">
      <p:transition spd="slow" advTm="13158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句子过滤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目的：过滤掉信息质量低的句子</a:t>
            </a:r>
            <a:endParaRPr lang="en-US" altLang="zh-CN" dirty="0" smtClean="0"/>
          </a:p>
          <a:p>
            <a:r>
              <a:rPr lang="zh-CN" altLang="en-US" dirty="0" smtClean="0"/>
              <a:t>规则：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长答案  过滤实体数小于</a:t>
            </a:r>
            <a:r>
              <a:rPr lang="en-US" altLang="zh-CN" dirty="0" smtClean="0"/>
              <a:t>6</a:t>
            </a:r>
            <a:r>
              <a:rPr lang="zh-CN" altLang="en-US" dirty="0" smtClean="0"/>
              <a:t>或句子长度小于</a:t>
            </a:r>
            <a:r>
              <a:rPr lang="en-US" altLang="zh-CN" dirty="0" smtClean="0"/>
              <a:t>8</a:t>
            </a:r>
          </a:p>
          <a:p>
            <a:pPr marL="0" indent="0">
              <a:buNone/>
            </a:pPr>
            <a:r>
              <a:rPr lang="zh-CN" altLang="en-US" dirty="0" smtClean="0"/>
              <a:t>短答案  过滤实体数小于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或句子长度小于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5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66"/>
    </mc:Choice>
    <mc:Fallback xmlns="">
      <p:transition spd="slow" advTm="13166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句子质量评价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目的：增加高质量的句子以提高答案摘要质量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count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为句子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内的所有实体数目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均为常数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674" y="2426634"/>
            <a:ext cx="4076700" cy="552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911" y="663108"/>
            <a:ext cx="4031541" cy="311999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1484" y="3783106"/>
            <a:ext cx="3211990" cy="1493102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34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134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01"/>
    </mc:Choice>
    <mc:Fallback xmlns="">
      <p:transition spd="slow" advTm="468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未命中实体权重评估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目的：利用没有命中实体增加答案摘要质量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长问题：保留未命中实体频率大于等于</a:t>
            </a:r>
            <a:r>
              <a:rPr lang="en-US" altLang="zh-CN" dirty="0" smtClean="0"/>
              <a:t>4</a:t>
            </a:r>
          </a:p>
          <a:p>
            <a:pPr marL="0" indent="0">
              <a:buNone/>
            </a:pPr>
            <a:r>
              <a:rPr lang="zh-CN" altLang="en-US" dirty="0" smtClean="0"/>
              <a:t>短问题</a:t>
            </a:r>
            <a:r>
              <a:rPr lang="zh-CN" altLang="en-US" dirty="0"/>
              <a:t>：保留未命中实体频率大于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2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336" y="2833968"/>
            <a:ext cx="4019550" cy="10287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9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28"/>
    </mc:Choice>
    <mc:Fallback xmlns="">
      <p:transition spd="slow" advTm="27128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基线方法对比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48" y="1936910"/>
            <a:ext cx="4786032" cy="4240053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38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"/>
    </mc:Choice>
    <mc:Fallback xmlns="">
      <p:transition spd="slow" advTm="16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基线方法对比（续）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788" y="1777023"/>
            <a:ext cx="5827899" cy="4329296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70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5"/>
    </mc:Choice>
    <mc:Fallback xmlns="">
      <p:transition spd="slow" advTm="4405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优化策略对比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297" y="1584119"/>
            <a:ext cx="5953405" cy="4682538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0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65"/>
    </mc:Choice>
    <mc:Fallback xmlns="">
      <p:transition spd="slow" advTm="12265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优化策略对比（续）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887" y="1622611"/>
            <a:ext cx="6103385" cy="464404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66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"/>
    </mc:Choice>
    <mc:Fallback xmlns="">
      <p:transition spd="slow" advTm="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课题背景和研究意义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CQA(Yahoo! Answer</a:t>
            </a:r>
            <a:r>
              <a:rPr lang="zh-CN" altLang="en-US" dirty="0" smtClean="0"/>
              <a:t>，百度知道</a:t>
            </a:r>
            <a:r>
              <a:rPr lang="en-US" altLang="zh-CN" dirty="0" smtClean="0"/>
              <a:t>)</a:t>
            </a:r>
            <a:r>
              <a:rPr lang="zh-CN" altLang="en-US" dirty="0" smtClean="0"/>
              <a:t>应用越来越广泛，为人们生活提供了便利</a:t>
            </a:r>
            <a:endParaRPr lang="en-US" altLang="zh-CN" dirty="0" smtClean="0"/>
          </a:p>
          <a:p>
            <a:r>
              <a:rPr lang="en-US" altLang="zh-CN" dirty="0"/>
              <a:t>CQA</a:t>
            </a:r>
            <a:r>
              <a:rPr lang="zh-CN" altLang="en-US" dirty="0"/>
              <a:t>中每个问题下存在</a:t>
            </a:r>
            <a:r>
              <a:rPr lang="zh-CN" altLang="en-US" dirty="0" smtClean="0"/>
              <a:t>着大量相似答案</a:t>
            </a:r>
            <a:endParaRPr lang="en-US" altLang="zh-CN" dirty="0" smtClean="0"/>
          </a:p>
          <a:p>
            <a:r>
              <a:rPr lang="en-US" altLang="zh-CN" dirty="0" smtClean="0"/>
              <a:t>CQA</a:t>
            </a:r>
            <a:r>
              <a:rPr lang="zh-CN" altLang="en-US" dirty="0" smtClean="0"/>
              <a:t>中单个答案存在着表述不全、噪声较大的问题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解决方案：对每个问题下的所有答案进行摘要，得到一个完备与问题相关的答案摘要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02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58"/>
    </mc:Choice>
    <mc:Fallback xmlns="">
      <p:transition spd="slow" advTm="33258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权重参数调试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调节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 smtClean="0"/>
                  <a:t>使摘要效果最优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49" y="2975535"/>
            <a:ext cx="3981451" cy="24352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975535"/>
            <a:ext cx="3965761" cy="2441438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4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0"/>
    </mc:Choice>
    <mc:Fallback xmlns="">
      <p:transition spd="slow" advTm="441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自动摘要举例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90918"/>
            <a:ext cx="4876601" cy="516740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05251" y="1568264"/>
            <a:ext cx="31098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优点：</a:t>
            </a:r>
            <a:endParaRPr lang="en-US" altLang="zh-CN" sz="2800" dirty="0" smtClean="0"/>
          </a:p>
          <a:p>
            <a:r>
              <a:rPr lang="en-US" altLang="zh-CN" sz="2800" dirty="0" smtClean="0"/>
              <a:t>1. </a:t>
            </a:r>
            <a:r>
              <a:rPr lang="zh-CN" altLang="en-US" sz="2800" dirty="0" smtClean="0"/>
              <a:t>少量的冗余增加了可读性</a:t>
            </a:r>
            <a:endParaRPr lang="en-US" altLang="zh-CN" sz="2800" dirty="0" smtClean="0"/>
          </a:p>
          <a:p>
            <a:r>
              <a:rPr lang="en-US" altLang="zh-CN" sz="2800" dirty="0" smtClean="0"/>
              <a:t>2. </a:t>
            </a:r>
            <a:r>
              <a:rPr lang="zh-CN" altLang="en-US" sz="2800" dirty="0" smtClean="0"/>
              <a:t>综合了其他答案，且和答案密切相关</a:t>
            </a:r>
            <a:endParaRPr lang="en-US" altLang="zh-CN" sz="2800" dirty="0" smtClean="0"/>
          </a:p>
          <a:p>
            <a:r>
              <a:rPr lang="en-US" altLang="zh-CN" sz="2800" dirty="0" smtClean="0"/>
              <a:t>3. </a:t>
            </a:r>
            <a:r>
              <a:rPr lang="zh-CN" altLang="en-US" sz="2800" dirty="0" smtClean="0"/>
              <a:t>答案数量少，阅读时间短</a:t>
            </a:r>
            <a:endParaRPr lang="en-US" altLang="zh-CN" sz="2800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33"/>
    </mc:Choice>
    <mc:Fallback xmlns="">
      <p:transition spd="slow" advTm="30633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62166"/>
            <a:ext cx="9144000" cy="53082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2" y="296745"/>
            <a:ext cx="826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提纲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0" y="909419"/>
            <a:ext cx="75482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zh-CN" altLang="en-US" sz="2800" dirty="0" smtClean="0">
                <a:latin typeface="+mn-ea"/>
              </a:rPr>
              <a:t>绪论</a:t>
            </a:r>
            <a:endParaRPr lang="en-US" altLang="zh-CN" sz="2800" dirty="0">
              <a:latin typeface="+mn-ea"/>
            </a:endParaRPr>
          </a:p>
          <a:p>
            <a:pPr marL="385763" indent="-385763">
              <a:buFont typeface="+mj-lt"/>
              <a:buAutoNum type="arabicPeriod"/>
            </a:pPr>
            <a:endParaRPr lang="en-US" altLang="zh-CN" sz="2800" dirty="0">
              <a:latin typeface="+mn-ea"/>
            </a:endParaRPr>
          </a:p>
          <a:p>
            <a:pPr marL="385763" indent="-385763">
              <a:buFont typeface="+mj-lt"/>
              <a:buAutoNum type="arabicPeriod"/>
            </a:pPr>
            <a:r>
              <a:rPr lang="zh-CN" altLang="en-US" sz="2800" dirty="0" smtClean="0">
                <a:latin typeface="+mn-ea"/>
              </a:rPr>
              <a:t>基于知识图谱的问句实体扩展</a:t>
            </a:r>
            <a:endParaRPr lang="en-US" altLang="zh-CN" sz="2800" dirty="0">
              <a:latin typeface="+mn-ea"/>
            </a:endParaRPr>
          </a:p>
          <a:p>
            <a:pPr marL="385763" indent="-385763">
              <a:buFont typeface="+mj-lt"/>
              <a:buAutoNum type="arabicPeriod"/>
            </a:pPr>
            <a:endParaRPr lang="en-US" altLang="zh-CN" sz="2800" dirty="0">
              <a:latin typeface="+mn-ea"/>
            </a:endParaRPr>
          </a:p>
          <a:p>
            <a:pPr marL="385763" indent="-385763">
              <a:buFont typeface="+mj-lt"/>
              <a:buAutoNum type="arabicPeriod"/>
            </a:pPr>
            <a:r>
              <a:rPr lang="zh-CN" altLang="en-US" sz="2800" dirty="0" smtClean="0">
                <a:latin typeface="+mn-ea"/>
              </a:rPr>
              <a:t>基于问句扩展和整数规划的答案摘要方法</a:t>
            </a:r>
            <a:endParaRPr lang="en-US" altLang="zh-CN" sz="2800" dirty="0">
              <a:latin typeface="+mn-ea"/>
            </a:endParaRPr>
          </a:p>
          <a:p>
            <a:pPr marL="385763" indent="-385763">
              <a:buFont typeface="+mj-lt"/>
              <a:buAutoNum type="arabicPeriod"/>
            </a:pPr>
            <a:endParaRPr lang="en-US" altLang="zh-CN" sz="2800" dirty="0">
              <a:latin typeface="+mn-ea"/>
            </a:endParaRPr>
          </a:p>
          <a:p>
            <a:pPr marL="385763" indent="-385763">
              <a:buFont typeface="+mj-lt"/>
              <a:buAutoNum type="arabicPeriod"/>
            </a:pPr>
            <a:r>
              <a:rPr lang="zh-CN" altLang="en-US" sz="2800" dirty="0" smtClean="0">
                <a:solidFill>
                  <a:srgbClr val="C00000"/>
                </a:solidFill>
                <a:latin typeface="+mn-ea"/>
              </a:rPr>
              <a:t>答案摘要系统</a:t>
            </a:r>
            <a:endParaRPr lang="en-US" altLang="zh-CN" sz="2800" dirty="0">
              <a:solidFill>
                <a:srgbClr val="C00000"/>
              </a:solidFill>
              <a:latin typeface="+mn-ea"/>
            </a:endParaRPr>
          </a:p>
          <a:p>
            <a:pPr marL="385763" indent="-385763">
              <a:buFont typeface="+mj-lt"/>
              <a:buAutoNum type="arabicPeriod"/>
            </a:pPr>
            <a:endParaRPr lang="en-US" altLang="zh-CN" sz="2800" dirty="0">
              <a:latin typeface="+mn-ea"/>
            </a:endParaRPr>
          </a:p>
          <a:p>
            <a:pPr marL="385763" indent="-385763">
              <a:buFont typeface="+mj-lt"/>
              <a:buAutoNum type="arabicPeriod"/>
            </a:pPr>
            <a:r>
              <a:rPr lang="zh-CN" altLang="en-US" sz="2800" dirty="0" smtClean="0">
                <a:latin typeface="+mn-ea"/>
              </a:rPr>
              <a:t>结论</a:t>
            </a:r>
            <a:endParaRPr lang="zh-CN" altLang="en-US" sz="2800" dirty="0">
              <a:latin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92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"/>
    </mc:Choice>
    <mc:Fallback xmlns="">
      <p:transition spd="slow" advTm="4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系统展示</a:t>
            </a:r>
            <a:r>
              <a:rPr lang="en-US" altLang="zh-CN" dirty="0" smtClean="0"/>
              <a:t>-</a:t>
            </a:r>
            <a:r>
              <a:rPr lang="zh-CN" altLang="en-US" dirty="0" smtClean="0"/>
              <a:t>系统界面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60" y="1976433"/>
            <a:ext cx="7466479" cy="4049721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85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96"/>
    </mc:Choice>
    <mc:Fallback xmlns="">
      <p:transition spd="slow" advTm="4396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系统展示</a:t>
            </a:r>
            <a:r>
              <a:rPr lang="en-US" altLang="zh-CN" dirty="0" smtClean="0"/>
              <a:t>-</a:t>
            </a:r>
            <a:r>
              <a:rPr lang="zh-CN" altLang="en-US" dirty="0" smtClean="0"/>
              <a:t>检索界面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2" y="1825625"/>
            <a:ext cx="7234887" cy="408558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03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0"/>
    </mc:Choice>
    <mc:Fallback xmlns="">
      <p:transition spd="slow" advTm="89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系统展示</a:t>
            </a:r>
            <a:r>
              <a:rPr lang="en-US" altLang="zh-CN" dirty="0" smtClean="0"/>
              <a:t>-</a:t>
            </a:r>
            <a:r>
              <a:rPr lang="zh-CN" altLang="en-US" dirty="0" smtClean="0"/>
              <a:t>摘要结果比较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2" y="1287743"/>
            <a:ext cx="6611228" cy="5068608"/>
          </a:xfrm>
        </p:spPr>
      </p:pic>
      <p:sp>
        <p:nvSpPr>
          <p:cNvPr id="6" name="文本框 5"/>
          <p:cNvSpPr txBox="1"/>
          <p:nvPr/>
        </p:nvSpPr>
        <p:spPr>
          <a:xfrm>
            <a:off x="7338317" y="2228619"/>
            <a:ext cx="858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battary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endCxn id="6" idx="2"/>
          </p:cNvCxnSpPr>
          <p:nvPr/>
        </p:nvCxnSpPr>
        <p:spPr>
          <a:xfrm flipV="1">
            <a:off x="3738282" y="2597951"/>
            <a:ext cx="4029480" cy="28705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983506" y="3281082"/>
            <a:ext cx="143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motherboard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endCxn id="10" idx="2"/>
          </p:cNvCxnSpPr>
          <p:nvPr/>
        </p:nvCxnSpPr>
        <p:spPr>
          <a:xfrm flipV="1">
            <a:off x="986118" y="3650414"/>
            <a:ext cx="6716528" cy="18879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243482" y="4188344"/>
            <a:ext cx="98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RTC chip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endCxn id="15" idx="2"/>
          </p:cNvCxnSpPr>
          <p:nvPr/>
        </p:nvCxnSpPr>
        <p:spPr>
          <a:xfrm flipV="1">
            <a:off x="1887334" y="4557676"/>
            <a:ext cx="5848944" cy="12050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657600" y="5330080"/>
            <a:ext cx="412376" cy="20829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2138" y="5512642"/>
            <a:ext cx="688162" cy="20829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230537" y="5658549"/>
            <a:ext cx="1452337" cy="20829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15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754"/>
    </mc:Choice>
    <mc:Fallback xmlns="">
      <p:transition spd="slow" advTm="43754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系统展示</a:t>
            </a:r>
            <a:r>
              <a:rPr lang="en-US" altLang="zh-CN" dirty="0" smtClean="0"/>
              <a:t>-</a:t>
            </a:r>
            <a:r>
              <a:rPr lang="zh-CN" altLang="en-US" dirty="0" smtClean="0"/>
              <a:t>摘要结果比较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07" y="1690689"/>
            <a:ext cx="6448906" cy="4351338"/>
          </a:xfrm>
        </p:spPr>
      </p:pic>
      <p:cxnSp>
        <p:nvCxnSpPr>
          <p:cNvPr id="8" name="直接连接符 7"/>
          <p:cNvCxnSpPr/>
          <p:nvPr/>
        </p:nvCxnSpPr>
        <p:spPr>
          <a:xfrm>
            <a:off x="5067300" y="5651500"/>
            <a:ext cx="1587500" cy="635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698500" y="5835650"/>
            <a:ext cx="2038350" cy="635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83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90"/>
    </mc:Choice>
    <mc:Fallback xmlns="">
      <p:transition spd="slow" advTm="2539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系统展示</a:t>
            </a:r>
            <a:r>
              <a:rPr lang="en-US" altLang="zh-CN" dirty="0" smtClean="0"/>
              <a:t>-</a:t>
            </a:r>
            <a:r>
              <a:rPr lang="zh-CN" altLang="en-US" dirty="0" smtClean="0"/>
              <a:t>摘要结果比较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57" y="1514475"/>
            <a:ext cx="7001586" cy="4351338"/>
          </a:xfrm>
        </p:spPr>
      </p:pic>
      <p:sp>
        <p:nvSpPr>
          <p:cNvPr id="3" name="文本框 2"/>
          <p:cNvSpPr txBox="1"/>
          <p:nvPr/>
        </p:nvSpPr>
        <p:spPr>
          <a:xfrm>
            <a:off x="5486400" y="175129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优点：</a:t>
            </a:r>
            <a:endParaRPr lang="en-US" altLang="zh-CN" dirty="0" smtClean="0"/>
          </a:p>
          <a:p>
            <a:r>
              <a:rPr lang="zh-CN" altLang="en-US" dirty="0" smtClean="0"/>
              <a:t>提出了多种不同方法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21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24"/>
    </mc:Choice>
    <mc:Fallback xmlns="">
      <p:transition spd="slow" advTm="7024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系统展示</a:t>
            </a:r>
            <a:r>
              <a:rPr lang="en-US" altLang="zh-CN" dirty="0" smtClean="0"/>
              <a:t>-</a:t>
            </a:r>
            <a:r>
              <a:rPr lang="zh-CN" altLang="en-US" dirty="0" smtClean="0"/>
              <a:t>摘要结果比较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80328"/>
            <a:ext cx="7886700" cy="4241932"/>
          </a:xfr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8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5"/>
    </mc:Choice>
    <mc:Fallback xmlns="">
      <p:transition spd="slow" advTm="2655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系统展示</a:t>
            </a:r>
            <a:r>
              <a:rPr lang="en-US" altLang="zh-CN" dirty="0" smtClean="0"/>
              <a:t>-</a:t>
            </a:r>
            <a:r>
              <a:rPr lang="zh-CN" altLang="en-US" dirty="0" smtClean="0"/>
              <a:t>其他答案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1" y="1825625"/>
            <a:ext cx="7243240" cy="428830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31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7"/>
    </mc:Choice>
    <mc:Fallback xmlns="">
      <p:transition spd="slow" advTm="7927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现有研究方法及不足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z="3000" dirty="0" smtClean="0"/>
              <a:t>无监督方法：</a:t>
            </a:r>
            <a:endParaRPr lang="en-US" altLang="zh-CN" sz="3000" dirty="0" smtClean="0"/>
          </a:p>
          <a:p>
            <a:pPr marL="0" indent="0">
              <a:buNone/>
            </a:pPr>
            <a:r>
              <a:rPr lang="en-US" altLang="zh-CN" sz="3000" dirty="0"/>
              <a:t> </a:t>
            </a:r>
            <a:r>
              <a:rPr lang="en-US" altLang="zh-CN" sz="3000" dirty="0" smtClean="0"/>
              <a:t>  </a:t>
            </a:r>
            <a:r>
              <a:rPr lang="en-US" altLang="zh-CN" sz="3000" dirty="0" err="1" smtClean="0"/>
              <a:t>Textrank</a:t>
            </a:r>
            <a:r>
              <a:rPr lang="zh-CN" altLang="en-US" sz="3000" dirty="0"/>
              <a:t>、</a:t>
            </a:r>
            <a:r>
              <a:rPr lang="en-US" altLang="zh-CN" sz="3000" dirty="0" err="1"/>
              <a:t>Lexrank</a:t>
            </a:r>
            <a:r>
              <a:rPr lang="zh-CN" altLang="en-US" sz="3000" dirty="0" smtClean="0"/>
              <a:t>、面向词</a:t>
            </a:r>
            <a:r>
              <a:rPr lang="zh-CN" altLang="en-US" sz="3000" dirty="0"/>
              <a:t>或名词短语的</a:t>
            </a:r>
            <a:r>
              <a:rPr lang="zh-CN" altLang="en-US" sz="3000" dirty="0" smtClean="0"/>
              <a:t>整数规划</a:t>
            </a:r>
            <a:r>
              <a:rPr lang="zh-CN" altLang="en-US" sz="3000" dirty="0"/>
              <a:t>方法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    </a:t>
            </a:r>
            <a:r>
              <a:rPr lang="zh-CN" altLang="en-US" sz="3000" dirty="0"/>
              <a:t>缺点： 得到的摘要</a:t>
            </a:r>
            <a:r>
              <a:rPr lang="zh-CN" altLang="en-US" sz="3000" b="1" dirty="0"/>
              <a:t>不能保证和问句</a:t>
            </a:r>
            <a:r>
              <a:rPr lang="zh-CN" altLang="en-US" sz="3000" b="1" dirty="0" smtClean="0"/>
              <a:t>相关</a:t>
            </a:r>
            <a:endParaRPr lang="en-US" altLang="zh-CN" sz="3000" b="1" dirty="0" smtClean="0"/>
          </a:p>
          <a:p>
            <a:pPr marL="0" indent="0">
              <a:buNone/>
            </a:pPr>
            <a:endParaRPr lang="en-US" altLang="zh-CN" sz="3000" dirty="0" smtClean="0"/>
          </a:p>
          <a:p>
            <a:r>
              <a:rPr lang="zh-CN" altLang="en-US" sz="3000" dirty="0" smtClean="0"/>
              <a:t>有监督方法：</a:t>
            </a:r>
            <a:endParaRPr lang="en-US" altLang="zh-CN" sz="3000" dirty="0" smtClean="0"/>
          </a:p>
          <a:p>
            <a:pPr marL="0" indent="0">
              <a:buNone/>
            </a:pPr>
            <a:r>
              <a:rPr lang="en-US" altLang="zh-CN" sz="3000" dirty="0"/>
              <a:t> </a:t>
            </a:r>
            <a:r>
              <a:rPr lang="en-US" altLang="zh-CN" sz="3000" dirty="0" smtClean="0"/>
              <a:t>   CRF</a:t>
            </a:r>
            <a:r>
              <a:rPr lang="zh-CN" altLang="en-US" sz="3000" dirty="0" smtClean="0"/>
              <a:t>、</a:t>
            </a:r>
            <a:r>
              <a:rPr lang="en-US" altLang="zh-CN" sz="3000" dirty="0" smtClean="0"/>
              <a:t>SDPP              </a:t>
            </a:r>
            <a:r>
              <a:rPr lang="zh-CN" altLang="en-US" sz="3000" dirty="0" smtClean="0"/>
              <a:t>学习问句与答案句子间的联系</a:t>
            </a:r>
            <a:endParaRPr lang="en-US" altLang="zh-CN" sz="3000" dirty="0" smtClean="0"/>
          </a:p>
          <a:p>
            <a:pPr marL="0" indent="0">
              <a:buNone/>
            </a:pPr>
            <a:r>
              <a:rPr lang="en-US" altLang="zh-CN" sz="3000" dirty="0"/>
              <a:t> </a:t>
            </a:r>
            <a:r>
              <a:rPr lang="en-US" altLang="zh-CN" sz="3000" dirty="0" smtClean="0"/>
              <a:t>   </a:t>
            </a:r>
            <a:r>
              <a:rPr lang="zh-CN" altLang="en-US" sz="3000" dirty="0" smtClean="0"/>
              <a:t>缺点：</a:t>
            </a:r>
            <a:r>
              <a:rPr lang="en-US" altLang="zh-CN" sz="3000" dirty="0" smtClean="0"/>
              <a:t>1. </a:t>
            </a:r>
            <a:r>
              <a:rPr lang="zh-CN" altLang="en-US" sz="3000" b="1" dirty="0" smtClean="0"/>
              <a:t>需要标注</a:t>
            </a:r>
            <a:r>
              <a:rPr lang="zh-CN" altLang="en-US" sz="3000" dirty="0" smtClean="0"/>
              <a:t>不适合大规模应用、</a:t>
            </a:r>
            <a:r>
              <a:rPr lang="zh-CN" altLang="en-US" sz="3000" b="1" u="sng" dirty="0" smtClean="0"/>
              <a:t>过拟合</a:t>
            </a:r>
            <a:endParaRPr lang="en-US" altLang="zh-CN" sz="3000" b="1" u="sng" dirty="0" smtClean="0"/>
          </a:p>
          <a:p>
            <a:pPr marL="0" indent="0">
              <a:buNone/>
            </a:pPr>
            <a:r>
              <a:rPr lang="en-US" altLang="zh-CN" sz="3000" dirty="0"/>
              <a:t> </a:t>
            </a:r>
            <a:r>
              <a:rPr lang="en-US" altLang="zh-CN" sz="3000" dirty="0" smtClean="0"/>
              <a:t>                2. </a:t>
            </a:r>
            <a:r>
              <a:rPr lang="zh-CN" altLang="en-US" sz="3000" dirty="0" smtClean="0"/>
              <a:t>冗余性较高</a:t>
            </a:r>
            <a:endParaRPr lang="en-US" altLang="zh-CN" sz="3000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endParaRPr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2706221" y="4422188"/>
            <a:ext cx="860611" cy="26983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71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512"/>
    </mc:Choice>
    <mc:Fallback xmlns="">
      <p:transition spd="slow" advTm="31512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工作量介绍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513" y="1690689"/>
            <a:ext cx="7196974" cy="4351338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96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13"/>
    </mc:Choice>
    <mc:Fallback xmlns="">
      <p:transition spd="slow" advTm="17513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提出了基于知识图谱的问句实体扩展方法</a:t>
            </a:r>
            <a:endParaRPr lang="en-US" altLang="zh-CN" dirty="0" smtClean="0"/>
          </a:p>
          <a:p>
            <a:r>
              <a:rPr lang="zh-CN" altLang="en-US" dirty="0" smtClean="0"/>
              <a:t>提出了基于问句实体扩展和全局规划的答案摘要方法</a:t>
            </a:r>
            <a:endParaRPr lang="en-US" altLang="zh-CN" dirty="0" smtClean="0"/>
          </a:p>
          <a:p>
            <a:r>
              <a:rPr lang="zh-CN" altLang="en-US" dirty="0" smtClean="0"/>
              <a:t>完成了答案摘要系统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44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6"/>
    </mc:Choice>
    <mc:Fallback xmlns="">
      <p:transition spd="slow" advTm="3516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已投递论文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 expansion based answer summarization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EMNLP 2015  </a:t>
            </a:r>
            <a:r>
              <a:rPr lang="zh-CN" altLang="en-US" dirty="0" smtClean="0"/>
              <a:t>已投递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37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38"/>
    </mc:Choice>
    <mc:Fallback xmlns="">
      <p:transition spd="slow" advTm="14838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" y="832677"/>
            <a:ext cx="2922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200" dirty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结束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61461" y="1906610"/>
            <a:ext cx="611436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950" dirty="0">
                <a:solidFill>
                  <a:srgbClr val="1F6883"/>
                </a:solidFill>
                <a:latin typeface="+mn-ea"/>
              </a:rPr>
              <a:t>谢  谢</a:t>
            </a:r>
            <a:endParaRPr lang="en-US" altLang="zh-CN" sz="4950" dirty="0">
              <a:solidFill>
                <a:srgbClr val="1F6883"/>
              </a:solidFill>
              <a:latin typeface="+mn-ea"/>
            </a:endParaRPr>
          </a:p>
          <a:p>
            <a:r>
              <a:rPr lang="zh-CN" altLang="en-US" sz="4950" dirty="0">
                <a:solidFill>
                  <a:srgbClr val="1F6883"/>
                </a:solidFill>
                <a:latin typeface="+mn-ea"/>
              </a:rPr>
              <a:t>请各位老师批评指正！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530" y="3923785"/>
            <a:ext cx="1538216" cy="1304408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30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"/>
    </mc:Choice>
    <mc:Fallback xmlns="">
      <p:transition spd="slow" advTm="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研究框架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9" y="1613647"/>
            <a:ext cx="8945721" cy="4285852"/>
          </a:xfrm>
        </p:spPr>
      </p:pic>
      <p:cxnSp>
        <p:nvCxnSpPr>
          <p:cNvPr id="6" name="直接箭头连接符 5"/>
          <p:cNvCxnSpPr/>
          <p:nvPr/>
        </p:nvCxnSpPr>
        <p:spPr>
          <a:xfrm flipV="1">
            <a:off x="3128682" y="968188"/>
            <a:ext cx="2250142" cy="64545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378824" y="7835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第二章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endCxn id="12" idx="2"/>
          </p:cNvCxnSpPr>
          <p:nvPr/>
        </p:nvCxnSpPr>
        <p:spPr>
          <a:xfrm flipV="1">
            <a:off x="3128682" y="2017420"/>
            <a:ext cx="3316942" cy="223185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6445623" y="2051861"/>
            <a:ext cx="2" cy="81030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007042" y="16480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第三章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833718" y="1909482"/>
            <a:ext cx="2195232" cy="6096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779059" y="3765176"/>
            <a:ext cx="0" cy="48409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4025153" y="4482353"/>
            <a:ext cx="1434353" cy="4392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6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642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79"/>
    </mc:Choice>
    <mc:Fallback xmlns="">
      <p:transition spd="slow" advTm="258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62166"/>
            <a:ext cx="9144000" cy="53082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2" y="296745"/>
            <a:ext cx="826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提纲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0" y="909419"/>
            <a:ext cx="75482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zh-CN" altLang="en-US" sz="2800" dirty="0" smtClean="0">
                <a:latin typeface="+mn-ea"/>
              </a:rPr>
              <a:t>绪论</a:t>
            </a:r>
            <a:endParaRPr lang="en-US" altLang="zh-CN" sz="2800" dirty="0">
              <a:latin typeface="+mn-ea"/>
            </a:endParaRPr>
          </a:p>
          <a:p>
            <a:pPr marL="385763" indent="-385763">
              <a:buFont typeface="+mj-lt"/>
              <a:buAutoNum type="arabicPeriod"/>
            </a:pPr>
            <a:endParaRPr lang="en-US" altLang="zh-CN" sz="2800" dirty="0">
              <a:latin typeface="+mn-ea"/>
            </a:endParaRPr>
          </a:p>
          <a:p>
            <a:pPr marL="385763" indent="-385763">
              <a:buFont typeface="+mj-lt"/>
              <a:buAutoNum type="arabicPeriod"/>
            </a:pPr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基于知识图谱的问句实体扩展</a:t>
            </a:r>
            <a:endParaRPr lang="en-US" altLang="zh-CN" sz="2800" dirty="0">
              <a:solidFill>
                <a:srgbClr val="FF0000"/>
              </a:solidFill>
              <a:latin typeface="+mn-ea"/>
            </a:endParaRPr>
          </a:p>
          <a:p>
            <a:pPr marL="385763" indent="-385763">
              <a:buFont typeface="+mj-lt"/>
              <a:buAutoNum type="arabicPeriod"/>
            </a:pPr>
            <a:endParaRPr lang="en-US" altLang="zh-CN" sz="2800" dirty="0">
              <a:latin typeface="+mn-ea"/>
            </a:endParaRPr>
          </a:p>
          <a:p>
            <a:pPr marL="385763" indent="-385763">
              <a:buFont typeface="+mj-lt"/>
              <a:buAutoNum type="arabicPeriod"/>
            </a:pPr>
            <a:r>
              <a:rPr lang="zh-CN" altLang="en-US" sz="2800" dirty="0" smtClean="0">
                <a:latin typeface="+mn-ea"/>
              </a:rPr>
              <a:t>基于问句扩展和整数规划的答案摘要方法</a:t>
            </a:r>
            <a:endParaRPr lang="en-US" altLang="zh-CN" sz="2800" dirty="0">
              <a:latin typeface="+mn-ea"/>
            </a:endParaRPr>
          </a:p>
          <a:p>
            <a:pPr marL="385763" indent="-385763">
              <a:buFont typeface="+mj-lt"/>
              <a:buAutoNum type="arabicPeriod"/>
            </a:pPr>
            <a:endParaRPr lang="en-US" altLang="zh-CN" sz="2800" dirty="0">
              <a:latin typeface="+mn-ea"/>
            </a:endParaRPr>
          </a:p>
          <a:p>
            <a:pPr marL="385763" indent="-385763">
              <a:buFont typeface="+mj-lt"/>
              <a:buAutoNum type="arabicPeriod"/>
            </a:pPr>
            <a:r>
              <a:rPr lang="zh-CN" altLang="en-US" sz="2800" dirty="0" smtClean="0">
                <a:latin typeface="+mn-ea"/>
              </a:rPr>
              <a:t>答案摘要系统</a:t>
            </a:r>
            <a:endParaRPr lang="en-US" altLang="zh-CN" sz="2800" dirty="0">
              <a:latin typeface="+mn-ea"/>
            </a:endParaRPr>
          </a:p>
          <a:p>
            <a:pPr marL="385763" indent="-385763">
              <a:buFont typeface="+mj-lt"/>
              <a:buAutoNum type="arabicPeriod"/>
            </a:pPr>
            <a:endParaRPr lang="en-US" altLang="zh-CN" sz="2800" dirty="0">
              <a:latin typeface="+mn-ea"/>
            </a:endParaRPr>
          </a:p>
          <a:p>
            <a:pPr marL="385763" indent="-385763">
              <a:buFont typeface="+mj-lt"/>
              <a:buAutoNum type="arabicPeriod"/>
            </a:pPr>
            <a:r>
              <a:rPr lang="zh-CN" altLang="en-US" sz="2800" dirty="0" smtClean="0">
                <a:latin typeface="+mn-ea"/>
              </a:rPr>
              <a:t>结论</a:t>
            </a:r>
            <a:endParaRPr lang="zh-CN" altLang="en-US" sz="2800" dirty="0">
              <a:latin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46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1"/>
    </mc:Choice>
    <mc:Fallback xmlns="">
      <p:transition spd="slow" advTm="264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r>
              <a:rPr lang="en-US" altLang="zh-CN" dirty="0" smtClean="0"/>
              <a:t>(</a:t>
            </a:r>
            <a:r>
              <a:rPr lang="zh-CN" altLang="en-US" dirty="0" smtClean="0"/>
              <a:t>问句</a:t>
            </a:r>
            <a:r>
              <a:rPr lang="en-US" altLang="zh-CN" dirty="0" smtClean="0"/>
              <a:t>=&gt;</a:t>
            </a:r>
            <a:r>
              <a:rPr lang="zh-CN" altLang="en-US" dirty="0" smtClean="0"/>
              <a:t>扩展实体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实体定义</a:t>
            </a:r>
            <a:endParaRPr lang="en-US" altLang="zh-CN" dirty="0" smtClean="0"/>
          </a:p>
          <a:p>
            <a:r>
              <a:rPr lang="zh-CN" altLang="en-US" dirty="0" smtClean="0"/>
              <a:t>概念映射</a:t>
            </a:r>
            <a:endParaRPr lang="en-US" altLang="zh-CN" dirty="0" smtClean="0"/>
          </a:p>
          <a:p>
            <a:r>
              <a:rPr lang="zh-CN" altLang="en-US" dirty="0" smtClean="0"/>
              <a:t>问句扩展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Pagerank</a:t>
            </a:r>
            <a:r>
              <a:rPr lang="zh-CN" altLang="en-US" dirty="0" smtClean="0"/>
              <a:t>的实体约减方法</a:t>
            </a:r>
            <a:endParaRPr lang="en-US" altLang="zh-CN" dirty="0" smtClean="0"/>
          </a:p>
          <a:p>
            <a:r>
              <a:rPr lang="zh-CN" altLang="en-US" dirty="0" smtClean="0"/>
              <a:t>基于启发式规则的实体约减方法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78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13"/>
    </mc:Choice>
    <mc:Fallback xmlns="">
      <p:transition spd="slow" advTm="1401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实体定义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句子中具有表义性的名词、名词短语、动词、动词短语</a:t>
            </a:r>
            <a:endParaRPr lang="en-US" altLang="zh-CN" dirty="0" smtClean="0"/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 food”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“drive to store”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“buy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107C-62CF-45AB-A3A0-FBD34B60CB6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14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92"/>
    </mc:Choice>
    <mc:Fallback xmlns="">
      <p:transition spd="slow" advTm="18392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.8|6.6|3.2|7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13.5|1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4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1729</TotalTime>
  <Words>1077</Words>
  <Application>Microsoft Office PowerPoint</Application>
  <PresentationFormat>全屏显示(4:3)</PresentationFormat>
  <Paragraphs>285</Paragraphs>
  <Slides>53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3" baseType="lpstr">
      <vt:lpstr>黑体</vt:lpstr>
      <vt:lpstr>宋体</vt:lpstr>
      <vt:lpstr>微软雅黑</vt:lpstr>
      <vt:lpstr>Arial</vt:lpstr>
      <vt:lpstr>Calibri</vt:lpstr>
      <vt:lpstr>Calibri Light</vt:lpstr>
      <vt:lpstr>Cambria Math</vt:lpstr>
      <vt:lpstr>Consolas</vt:lpstr>
      <vt:lpstr>Times New Roman</vt:lpstr>
      <vt:lpstr>Office 主题</vt:lpstr>
      <vt:lpstr>PowerPoint 演示文稿</vt:lpstr>
      <vt:lpstr>PowerPoint 演示文稿</vt:lpstr>
      <vt:lpstr>PowerPoint 演示文稿</vt:lpstr>
      <vt:lpstr>课题背景和研究意义</vt:lpstr>
      <vt:lpstr>现有研究方法及不足</vt:lpstr>
      <vt:lpstr>研究框架</vt:lpstr>
      <vt:lpstr>PowerPoint 演示文稿</vt:lpstr>
      <vt:lpstr>内容(问句=&gt;扩展实体)</vt:lpstr>
      <vt:lpstr>实体定义</vt:lpstr>
      <vt:lpstr>概念映射VS实体链接</vt:lpstr>
      <vt:lpstr>基于词性标注的概念映射方法</vt:lpstr>
      <vt:lpstr>词性转换+按模式抽取</vt:lpstr>
      <vt:lpstr>概念映射算法</vt:lpstr>
      <vt:lpstr>实体关系定义</vt:lpstr>
      <vt:lpstr>基于实体关系的问句扩展</vt:lpstr>
      <vt:lpstr>基于Pagerank的实体约减方法</vt:lpstr>
      <vt:lpstr>基于启发式规则的实体约减方法</vt:lpstr>
      <vt:lpstr>问句实体扩展效果评估</vt:lpstr>
      <vt:lpstr>语料介绍</vt:lpstr>
      <vt:lpstr>基于实体关系的问句扩展算法结果及分析</vt:lpstr>
      <vt:lpstr>基于实体关系的问句扩展算法结果及分析（续）</vt:lpstr>
      <vt:lpstr>基于Pagerank的实体约减方法</vt:lpstr>
      <vt:lpstr>基于Pagerank的实体约减方法(续)</vt:lpstr>
      <vt:lpstr>基于启发式规则的实体约减方法</vt:lpstr>
      <vt:lpstr>基于启发式规则的实体约减方法（续）</vt:lpstr>
      <vt:lpstr>PowerPoint 演示文稿</vt:lpstr>
      <vt:lpstr>内容</vt:lpstr>
      <vt:lpstr>摘要句子中的实体</vt:lpstr>
      <vt:lpstr>问题：范围不一致，融合困难</vt:lpstr>
      <vt:lpstr>融合权重</vt:lpstr>
      <vt:lpstr>摘要优化函数</vt:lpstr>
      <vt:lpstr>句子压缩</vt:lpstr>
      <vt:lpstr>句子过滤</vt:lpstr>
      <vt:lpstr>句子质量评价</vt:lpstr>
      <vt:lpstr>未命中实体权重评估</vt:lpstr>
      <vt:lpstr>基线方法对比</vt:lpstr>
      <vt:lpstr>基线方法对比（续）</vt:lpstr>
      <vt:lpstr>优化策略对比</vt:lpstr>
      <vt:lpstr>优化策略对比（续）</vt:lpstr>
      <vt:lpstr>权重参数调试</vt:lpstr>
      <vt:lpstr>自动摘要举例</vt:lpstr>
      <vt:lpstr>PowerPoint 演示文稿</vt:lpstr>
      <vt:lpstr>系统展示-系统界面</vt:lpstr>
      <vt:lpstr>系统展示-检索界面</vt:lpstr>
      <vt:lpstr>系统展示-摘要结果比较</vt:lpstr>
      <vt:lpstr>系统展示-摘要结果比较</vt:lpstr>
      <vt:lpstr>系统展示-摘要结果比较</vt:lpstr>
      <vt:lpstr>系统展示-摘要结果比较</vt:lpstr>
      <vt:lpstr>系统展示-其他答案</vt:lpstr>
      <vt:lpstr>工作量介绍</vt:lpstr>
      <vt:lpstr>结论</vt:lpstr>
      <vt:lpstr>已投递论文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 Yao</dc:creator>
  <cp:lastModifiedBy>赵惜墨</cp:lastModifiedBy>
  <cp:revision>774</cp:revision>
  <dcterms:created xsi:type="dcterms:W3CDTF">2015-03-15T07:33:31Z</dcterms:created>
  <dcterms:modified xsi:type="dcterms:W3CDTF">2015-06-28T23:29:49Z</dcterms:modified>
</cp:coreProperties>
</file>