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3" r:id="rId3"/>
    <p:sldId id="264" r:id="rId4"/>
    <p:sldId id="268" r:id="rId5"/>
    <p:sldId id="269" r:id="rId6"/>
    <p:sldId id="270" r:id="rId7"/>
    <p:sldId id="267" r:id="rId8"/>
    <p:sldId id="265" r:id="rId9"/>
    <p:sldId id="256" r:id="rId10"/>
    <p:sldId id="257" r:id="rId11"/>
    <p:sldId id="259" r:id="rId12"/>
    <p:sldId id="258" r:id="rId13"/>
    <p:sldId id="260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578"/>
  </p:normalViewPr>
  <p:slideViewPr>
    <p:cSldViewPr snapToGrid="0" snapToObjects="1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3T04:44:06.02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15,'43'0,"0"0,-31 4,11-3,-7 2,11 1,-10-4,10 4,-7-4,3 0,1 0,-4 0,-5 0,3 0,1 0,1 0,6 0,-10 0,6 0,-2 0,4 0,4 0,-7 0,11 0,-16 0,16 0,-11 0,3 0,3 0,-10 0,10 0,-11 0,7 0,-11 0,13 0,-12 0,12 0,-9-3,11 2,-6-2,7 3,0 0,-3 0,0 0,-3 0,-6 0,7 0,-11 0,6 0,-4 0,1 0,3 0,-4 0,4 0,-3 0,3 0,-3 0,-1 0,5 0,-3 0,11 0,-6 0,7 0,-4 0,4 0,-7 0,6 0,-15 0,6 0,-4 0,1 0,2 0,-3 0,8 0,-9-3,12 2,-13-2,3 3,3 0,-7 0,8 0,5 0,-10 0,18 0,-19 0,19 0,-19 0,18 0,-18-3,11 2,-10-2,9-1,-6 3,10-3,-17 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3T04:44:09.07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1,'46'3,"1"0,-18-3,-4 0,-5 0,2 0,-12 0,16 0,-14 0,16 0,-8 0,5 0,-3 0,-9 0,4 0,-2 0,7 0,-2 0,6 0,-10 0,6 0,-9 0,18 0,-20 0,13 0,-8 0,1 0,9 0,-2 0,-4 0,2 0,-6 0,7 0,-7 0,6 0,-6 0,11 0,-6 0,3 0,-1 0,-7 0,-1 0,3 0,2 0,-3 0,6 0,-8 0,9 0,-3 0,6 0,-11 0,7 0,-8 0,0 0,2 0,-6 0,13 0,1 0,2 4,1-3,0 2,2 5,-5-6,-5 5,-6-7,0 0,1 0,6 3,-2-2,0 3,-1-4,-3 0,0 0,2 0,6 0,-7 0,1 0,-3 0,10 3,-6-2,11 3,-13-4,13 0,0 0,5 4,-12-3,-7 2,-12-3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22D6E-51BE-1B48-9E7F-53F7185E8314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0F6D0-930D-4149-ABB9-5D08A34A84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5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0F6D0-930D-4149-ABB9-5D08A34A842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09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0F6D0-930D-4149-ABB9-5D08A34A842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63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379CD-8DF3-C248-B382-EE837FC6A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DFF712-45A9-0544-B5DA-77C0DDAA8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7D6F0-99B2-9F46-8855-3782D34E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A55AD-C4AC-A549-ADC9-5A79AA88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57F59-FD9A-B74D-89DB-979FFEBD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53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1A2B-4D03-F743-9325-0C620BCB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8CD6FF-CC02-0A41-AA75-660C68EAA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09FBD-4435-B94D-AD2F-2B5E6B5E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052C8-E745-8849-89D9-60AE9D5C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1C3A3-C3B7-D042-8BEB-DC858D02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8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F223CC-F556-8841-BB70-19D66DB76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C8FB3-0731-2D40-9CFB-9779BCD5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30EC-593C-4C44-9B77-414A48AE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B324E-E536-1143-9849-01C3CABF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2C6AD-37B7-EE42-A275-EAC6DF23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1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657A-558D-0B41-B3AD-37034AE3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C53BE-6922-1F43-9F51-C503E35B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396AB-2D9E-2046-BAC5-5E604DB2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B1F0A-67E5-7942-91CA-2D670F43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ECF95-2F00-954A-A32A-0DBA3846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2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2B4ED-BDFA-A44C-9016-20D567D2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F4662-7EDA-6748-9699-AF88EF92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10240-A154-6B49-9B7A-0E427F84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E012A-1C1D-E94D-967C-C5EAEA33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8210C-9742-D249-BDFE-5E1A2AA2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42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86D8-EF45-7F40-9273-03B076E4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D96D7-5FDB-7944-A922-149489483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288E15-7C21-D048-9FB7-00B0653F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D31A3-BADF-E64B-AC48-3B5BA4F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84DF6-DBB8-DE41-ADDE-A473A8B0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08165-0698-494A-BC16-0317ABC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64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40335-F4AB-B848-9849-06769BA3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62ED4-7A94-7D44-A1EE-0D3465B3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E178A-8FA4-1D47-A016-556D4886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3105A6-AD33-F047-A754-4E01DF069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03A044-F615-E642-AB74-F1335B9F4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55FB2F-D7F2-F248-946A-E3A592BE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144D9D-FAB6-FB4F-8C76-DCE25823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32067-755C-D94D-BFBA-4230FEDD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13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E87FB-1A55-504C-A959-6A3E5F60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192D21-A27C-0C49-AD5C-A2B88DD2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736AB2-9A16-204E-A507-E47C6EB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C08F6-FA07-8343-8AF2-DCB400DE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0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F8A2D7-30F2-6747-9232-CC8A1BA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F5A9C7-26F8-9448-8A13-4190EFDC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1A40D-0FCD-3B4B-8772-54B3225C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15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94730-33A7-4A4C-9EA9-9D1D8F3F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797C7-665F-CE4F-86FD-1F19DB23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B912E-3BB8-BB43-A7DE-5D89F6D01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442B0-5400-BA4D-89B8-B22E819E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FC292-1354-6844-8B01-D0348FF2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FE402-4B89-3844-A99C-2912E5C1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7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3FC91-12AA-CC4F-A776-4F09EA47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184E63-F298-D54A-AB18-E212A2B8F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6AF0E-EA5C-3A46-8283-90EC257B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67DC7-6498-F648-B505-33D0736B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DAB640-3580-174F-BC92-C646189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81A07-487C-944B-809D-BBA4AC39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15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E4F495-6BA9-A14E-BC79-A35DD241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B09E2-A07F-0E46-8E99-8A74292C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79725-4F01-E04F-81A9-00CD0925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D892-A1D1-2245-9D8B-40443FE096A5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8FB67-7E35-0447-AD5B-F9BF3A006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405B1-80EC-0349-91B0-A4540881B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FF3-05A9-3F48-B028-01C7104384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7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1.xml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C0656-BF2C-3F4A-9800-8281DBA51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数字图像处理</a:t>
            </a:r>
            <a:r>
              <a:rPr kumimoji="1"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assignment1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9F357-91C0-B445-8E9A-A7C53D3E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7131" y="3849088"/>
            <a:ext cx="6382140" cy="494101"/>
          </a:xfrm>
        </p:spPr>
        <p:txBody>
          <a:bodyPr/>
          <a:lstStyle/>
          <a:p>
            <a:r>
              <a:rPr kumimoji="1" lang="zh-CN" altLang="en-US" dirty="0"/>
              <a:t>汇报人：周宇轩 泥俊沛 李雪扬</a:t>
            </a:r>
          </a:p>
        </p:txBody>
      </p:sp>
    </p:spTree>
    <p:extLst>
      <p:ext uri="{BB962C8B-B14F-4D97-AF65-F5344CB8AC3E}">
        <p14:creationId xmlns:p14="http://schemas.microsoft.com/office/powerpoint/2010/main" val="30857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E04DAFDC-0DE3-574E-BCA2-9BE0853F2A4A}"/>
              </a:ext>
            </a:extLst>
          </p:cNvPr>
          <p:cNvSpPr txBox="1">
            <a:spLocks/>
          </p:cNvSpPr>
          <p:nvPr/>
        </p:nvSpPr>
        <p:spPr>
          <a:xfrm>
            <a:off x="424665" y="291190"/>
            <a:ext cx="4804881" cy="54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831322-E316-2C42-8066-1A893C52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5" y="3663038"/>
            <a:ext cx="10711730" cy="2090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E669DC-9608-E644-9785-4DBD133E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02" y="447101"/>
            <a:ext cx="7664164" cy="37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E04DAFDC-0DE3-574E-BCA2-9BE0853F2A4A}"/>
              </a:ext>
            </a:extLst>
          </p:cNvPr>
          <p:cNvSpPr txBox="1">
            <a:spLocks/>
          </p:cNvSpPr>
          <p:nvPr/>
        </p:nvSpPr>
        <p:spPr>
          <a:xfrm>
            <a:off x="424665" y="291190"/>
            <a:ext cx="4804881" cy="54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831322-E316-2C42-8066-1A893C52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2" y="991757"/>
            <a:ext cx="9027092" cy="17617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68B91C5-2847-194F-84F1-A73582F3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2" y="3429000"/>
            <a:ext cx="8496300" cy="2019300"/>
          </a:xfrm>
          <a:prstGeom prst="rect">
            <a:avLst/>
          </a:prstGeom>
        </p:spPr>
      </p:pic>
      <p:sp>
        <p:nvSpPr>
          <p:cNvPr id="3" name="框架 2">
            <a:extLst>
              <a:ext uri="{FF2B5EF4-FFF2-40B4-BE49-F238E27FC236}">
                <a16:creationId xmlns:a16="http://schemas.microsoft.com/office/drawing/2014/main" id="{C9A0831E-BBD3-434E-80EF-EF839FB2FE8B}"/>
              </a:ext>
            </a:extLst>
          </p:cNvPr>
          <p:cNvSpPr/>
          <p:nvPr/>
        </p:nvSpPr>
        <p:spPr>
          <a:xfrm>
            <a:off x="5844208" y="1942765"/>
            <a:ext cx="3840826" cy="810709"/>
          </a:xfrm>
          <a:prstGeom prst="frame">
            <a:avLst>
              <a:gd name="adj1" fmla="val 7596"/>
            </a:avLst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72E71225-94D9-1744-B3E5-8E2933EB39C2}"/>
              </a:ext>
            </a:extLst>
          </p:cNvPr>
          <p:cNvCxnSpPr>
            <a:cxnSpLocks/>
          </p:cNvCxnSpPr>
          <p:nvPr/>
        </p:nvCxnSpPr>
        <p:spPr>
          <a:xfrm>
            <a:off x="2922104" y="1311965"/>
            <a:ext cx="2922104" cy="735496"/>
          </a:xfrm>
          <a:prstGeom prst="curvedConnector3">
            <a:avLst>
              <a:gd name="adj1" fmla="val 51701"/>
            </a:avLst>
          </a:prstGeom>
          <a:ln>
            <a:solidFill>
              <a:srgbClr val="FF7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C30BA1A4-9291-7E44-ABE3-92C4282B6806}"/>
              </a:ext>
            </a:extLst>
          </p:cNvPr>
          <p:cNvCxnSpPr/>
          <p:nvPr/>
        </p:nvCxnSpPr>
        <p:spPr>
          <a:xfrm rot="10800000" flipV="1">
            <a:off x="5009323" y="2753473"/>
            <a:ext cx="1630017" cy="933943"/>
          </a:xfrm>
          <a:prstGeom prst="curvedConnector3">
            <a:avLst/>
          </a:prstGeom>
          <a:ln>
            <a:solidFill>
              <a:srgbClr val="FF7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框架 15">
            <a:extLst>
              <a:ext uri="{FF2B5EF4-FFF2-40B4-BE49-F238E27FC236}">
                <a16:creationId xmlns:a16="http://schemas.microsoft.com/office/drawing/2014/main" id="{1104C12D-94ED-2142-ABBC-442DEF89E78F}"/>
              </a:ext>
            </a:extLst>
          </p:cNvPr>
          <p:cNvSpPr/>
          <p:nvPr/>
        </p:nvSpPr>
        <p:spPr>
          <a:xfrm>
            <a:off x="2255174" y="3220444"/>
            <a:ext cx="2684574" cy="810709"/>
          </a:xfrm>
          <a:prstGeom prst="frame">
            <a:avLst>
              <a:gd name="adj1" fmla="val 7596"/>
            </a:avLst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342" y="524788"/>
            <a:ext cx="2476085" cy="785100"/>
          </a:xfrm>
          <a:prstGeom prst="rect">
            <a:avLst/>
          </a:prstGeom>
        </p:spPr>
      </p:pic>
      <p:cxnSp>
        <p:nvCxnSpPr>
          <p:cNvPr id="9" name="曲线连接符 8"/>
          <p:cNvCxnSpPr>
            <a:endCxn id="3" idx="0"/>
          </p:cNvCxnSpPr>
          <p:nvPr/>
        </p:nvCxnSpPr>
        <p:spPr>
          <a:xfrm rot="10800000" flipV="1">
            <a:off x="7764622" y="1268133"/>
            <a:ext cx="932421" cy="674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11" y="5583006"/>
            <a:ext cx="2826421" cy="946851"/>
          </a:xfrm>
          <a:prstGeom prst="rect">
            <a:avLst/>
          </a:prstGeom>
        </p:spPr>
      </p:pic>
      <p:cxnSp>
        <p:nvCxnSpPr>
          <p:cNvPr id="13" name="曲线连接符 12"/>
          <p:cNvCxnSpPr>
            <a:stCxn id="11" idx="0"/>
          </p:cNvCxnSpPr>
          <p:nvPr/>
        </p:nvCxnSpPr>
        <p:spPr>
          <a:xfrm rot="16200000" flipV="1">
            <a:off x="9193591" y="4337774"/>
            <a:ext cx="887914" cy="16025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8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72CF3510-D97A-AE4D-A53C-422D995B7320}"/>
              </a:ext>
            </a:extLst>
          </p:cNvPr>
          <p:cNvSpPr txBox="1">
            <a:spLocks/>
          </p:cNvSpPr>
          <p:nvPr/>
        </p:nvSpPr>
        <p:spPr>
          <a:xfrm>
            <a:off x="424665" y="291190"/>
            <a:ext cx="4804881" cy="54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Experimental method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2068BF-02BF-5A4D-B324-EA519327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72" y="291190"/>
            <a:ext cx="6749144" cy="57268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B9672A-D8CC-9D4B-9762-5895FBE8B4C7}"/>
              </a:ext>
            </a:extLst>
          </p:cNvPr>
          <p:cNvSpPr txBox="1"/>
          <p:nvPr/>
        </p:nvSpPr>
        <p:spPr>
          <a:xfrm>
            <a:off x="740084" y="1699591"/>
            <a:ext cx="333520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kumimoji="1"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CS231n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Assignment1</a:t>
            </a:r>
          </a:p>
          <a:p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softmax.ipynb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72CF3510-D97A-AE4D-A53C-422D995B7320}"/>
              </a:ext>
            </a:extLst>
          </p:cNvPr>
          <p:cNvSpPr txBox="1">
            <a:spLocks/>
          </p:cNvSpPr>
          <p:nvPr/>
        </p:nvSpPr>
        <p:spPr>
          <a:xfrm>
            <a:off x="424665" y="291190"/>
            <a:ext cx="4804881" cy="54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CC2C19-4824-B042-8DB5-3731EC409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696"/>
          <a:stretch/>
        </p:blipFill>
        <p:spPr>
          <a:xfrm>
            <a:off x="4764984" y="3491831"/>
            <a:ext cx="6522062" cy="175482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05ED0F-43CC-4F4A-810E-986B76033616}"/>
              </a:ext>
            </a:extLst>
          </p:cNvPr>
          <p:cNvGrpSpPr/>
          <p:nvPr/>
        </p:nvGrpSpPr>
        <p:grpSpPr>
          <a:xfrm>
            <a:off x="4764984" y="839912"/>
            <a:ext cx="6824041" cy="2526258"/>
            <a:chOff x="1962150" y="1516096"/>
            <a:chExt cx="6824041" cy="252625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26615C1-1B08-3F4C-8DBB-CD26C3A89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2150" y="1516096"/>
              <a:ext cx="6824041" cy="252625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5A29231-C32D-6040-8427-DD3BC2BB6919}"/>
                    </a:ext>
                  </a:extLst>
                </p14:cNvPr>
                <p14:cNvContentPartPr/>
                <p14:nvPr/>
              </p14:nvContentPartPr>
              <p14:xfrm>
                <a:off x="6096000" y="3796279"/>
                <a:ext cx="709200" cy="111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5A29231-C32D-6040-8427-DD3BC2BB69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2000" y="3688639"/>
                  <a:ext cx="81684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394259C-0BDE-424E-89A6-B3CB5E6FE627}"/>
                  </a:ext>
                </a:extLst>
              </p14:cNvPr>
              <p14:cNvContentPartPr/>
              <p14:nvPr/>
            </p14:nvContentPartPr>
            <p14:xfrm>
              <a:off x="8781730" y="4876701"/>
              <a:ext cx="659520" cy="205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394259C-0BDE-424E-89A6-B3CB5E6FE6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27730" y="4769061"/>
                <a:ext cx="767160" cy="236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238B7E4-56F0-8446-8F9E-E32577978181}"/>
              </a:ext>
            </a:extLst>
          </p:cNvPr>
          <p:cNvSpPr txBox="1"/>
          <p:nvPr/>
        </p:nvSpPr>
        <p:spPr>
          <a:xfrm>
            <a:off x="424665" y="1316250"/>
            <a:ext cx="4031873" cy="970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直接使用原始图像进行训练的结果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如右边所示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B96434-5557-C041-8342-E1E94A6499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704" y="2763304"/>
            <a:ext cx="4267834" cy="2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72CF3510-D97A-AE4D-A53C-422D995B7320}"/>
              </a:ext>
            </a:extLst>
          </p:cNvPr>
          <p:cNvSpPr txBox="1">
            <a:spLocks/>
          </p:cNvSpPr>
          <p:nvPr/>
        </p:nvSpPr>
        <p:spPr>
          <a:xfrm>
            <a:off x="424665" y="291190"/>
            <a:ext cx="4804881" cy="54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B57787-B8DB-4E47-8DB6-FCDA7063EF39}"/>
              </a:ext>
            </a:extLst>
          </p:cNvPr>
          <p:cNvSpPr txBox="1"/>
          <p:nvPr/>
        </p:nvSpPr>
        <p:spPr>
          <a:xfrm>
            <a:off x="424665" y="1509601"/>
            <a:ext cx="10187404" cy="49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为什么使用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进行分类训练时，使用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GIST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特征对分类模型的准确度提升并不明显？</a:t>
            </a:r>
          </a:p>
        </p:txBody>
      </p:sp>
    </p:spTree>
    <p:extLst>
      <p:ext uri="{BB962C8B-B14F-4D97-AF65-F5344CB8AC3E}">
        <p14:creationId xmlns:p14="http://schemas.microsoft.com/office/powerpoint/2010/main" val="27565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C0656-BF2C-3F4A-9800-8281DBA51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585" y="526316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KNN</a:t>
            </a:r>
            <a:r>
              <a:rPr kumimoji="1" lang="zh-CN" altLang="en-US" b="1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CIFAR-10</a:t>
            </a:r>
            <a:endParaRPr kumimoji="1" lang="zh-CN" altLang="en-US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>
            <a:extLst>
              <a:ext uri="{FF2B5EF4-FFF2-40B4-BE49-F238E27FC236}">
                <a16:creationId xmlns:a16="http://schemas.microsoft.com/office/drawing/2014/main" id="{D2413EE5-61B0-B042-95F9-42B36900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187034"/>
            <a:ext cx="3648269" cy="494101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en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EA8AFF-93A1-EC44-904C-C310DAD8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71" y="1302917"/>
            <a:ext cx="4908292" cy="44174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7FDDCC-A64B-4348-AE65-739FD1BBAADF}"/>
              </a:ext>
            </a:extLst>
          </p:cNvPr>
          <p:cNvSpPr txBox="1"/>
          <p:nvPr/>
        </p:nvSpPr>
        <p:spPr>
          <a:xfrm>
            <a:off x="1754155" y="2006082"/>
            <a:ext cx="25539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If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k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3:</a:t>
            </a:r>
          </a:p>
          <a:p>
            <a:r>
              <a:rPr kumimoji="1" lang="zh-CN" altLang="en-US" sz="2800" dirty="0"/>
              <a:t>   </a:t>
            </a:r>
            <a:r>
              <a:rPr kumimoji="1" lang="en-US" altLang="zh-CN" sz="2800" dirty="0"/>
              <a:t>green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red;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If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k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5:</a:t>
            </a:r>
          </a:p>
          <a:p>
            <a:r>
              <a:rPr kumimoji="1" lang="zh-CN" altLang="en-US" sz="2800" dirty="0"/>
              <a:t>   </a:t>
            </a:r>
            <a:r>
              <a:rPr kumimoji="1" lang="en-US" altLang="zh-CN" sz="2800" dirty="0"/>
              <a:t>green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blue;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08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>
            <a:extLst>
              <a:ext uri="{FF2B5EF4-FFF2-40B4-BE49-F238E27FC236}">
                <a16:creationId xmlns:a16="http://schemas.microsoft.com/office/drawing/2014/main" id="{D2413EE5-61B0-B042-95F9-42B36900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" y="434084"/>
            <a:ext cx="3648269" cy="494101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Gist</a:t>
            </a:r>
            <a:r>
              <a:rPr kumimoji="1"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en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8721" y="2048501"/>
            <a:ext cx="10402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一种场景特征</a:t>
            </a:r>
            <a:r>
              <a:rPr kumimoji="1"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描述</a:t>
            </a:r>
            <a:endParaRPr kumimoji="1"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通常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的特征描述符都是对图片的局部特征进行描述的，以这种思路进行场景描述是不可行的</a:t>
            </a:r>
            <a:r>
              <a:rPr kumimoji="1"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Gist</a:t>
            </a:r>
            <a:r>
              <a:rPr kumimoji="1"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就是一种更加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“宏观”的特征描述方式</a:t>
            </a:r>
            <a:r>
              <a:rPr kumimoji="1"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它</a:t>
            </a:r>
            <a:r>
              <a:rPr kumimoji="1"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忽略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图片的局部特点。</a:t>
            </a:r>
          </a:p>
        </p:txBody>
      </p:sp>
      <p:sp>
        <p:nvSpPr>
          <p:cNvPr id="2" name="矩形 1"/>
          <p:cNvSpPr/>
          <p:nvPr/>
        </p:nvSpPr>
        <p:spPr>
          <a:xfrm>
            <a:off x="885091" y="4826867"/>
            <a:ext cx="10694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Example:</a:t>
            </a:r>
            <a:r>
              <a:rPr lang="zh-CN" altLang="en-US" dirty="0" smtClean="0"/>
              <a:t>大多数</a:t>
            </a:r>
            <a:r>
              <a:rPr lang="zh-CN" altLang="en-US" dirty="0"/>
              <a:t>城市看起来就像天空和地面由建筑物外墙紧密连接；大部分高速公路看起来就像一个大表面拉伸天际线，里面充满了凹型（车辆）；而森林场景将包括在一个封闭的环境中，有垂直结构作为背景（树），并连接到一定纹理的水平表面（草）。</a:t>
            </a:r>
          </a:p>
        </p:txBody>
      </p:sp>
    </p:spTree>
    <p:extLst>
      <p:ext uri="{BB962C8B-B14F-4D97-AF65-F5344CB8AC3E}">
        <p14:creationId xmlns:p14="http://schemas.microsoft.com/office/powerpoint/2010/main" val="23375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GIST特征是场景图像中隐含的相似空间结构和形状的结合体的全局特征，通过计算图像的整体特征，来实现对图像的全局描述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首先</a:t>
            </a:r>
            <a:r>
              <a:rPr lang="zh-CN" altLang="en-US" sz="1800" dirty="0"/>
              <a:t>对图像进行网格化处理，平均分成</a:t>
            </a:r>
            <a:r>
              <a:rPr lang="en-US" altLang="zh-CN" sz="1800" dirty="0"/>
              <a:t>8x8</a:t>
            </a:r>
            <a:r>
              <a:rPr lang="zh-CN" altLang="en-US" sz="1800" dirty="0"/>
              <a:t>=</a:t>
            </a:r>
            <a:r>
              <a:rPr lang="en-US" altLang="zh-CN" sz="1800" dirty="0"/>
              <a:t>64</a:t>
            </a:r>
            <a:r>
              <a:rPr lang="zh-CN" altLang="en-US" sz="1800" dirty="0"/>
              <a:t>个图像</a:t>
            </a:r>
            <a:r>
              <a:rPr lang="zh-CN" altLang="en-US" sz="1800" dirty="0" smtClean="0"/>
              <a:t>块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然后</a:t>
            </a:r>
            <a:r>
              <a:rPr lang="zh-CN" altLang="en-US" sz="1800" dirty="0"/>
              <a:t>构造</a:t>
            </a:r>
            <a:r>
              <a:rPr lang="en-US" altLang="zh-CN" sz="1800" dirty="0"/>
              <a:t>5</a:t>
            </a:r>
            <a:r>
              <a:rPr lang="zh-CN" altLang="en-US" sz="1800" dirty="0"/>
              <a:t>个尺度</a:t>
            </a:r>
            <a:r>
              <a:rPr lang="en-US" altLang="zh-CN" sz="1800" dirty="0"/>
              <a:t>3</a:t>
            </a:r>
            <a:r>
              <a:rPr lang="zh-CN" altLang="en-US" sz="1800" dirty="0"/>
              <a:t>个图层共</a:t>
            </a:r>
            <a:r>
              <a:rPr lang="en-US" altLang="zh-CN" sz="1800" dirty="0"/>
              <a:t>15</a:t>
            </a:r>
            <a:r>
              <a:rPr lang="zh-CN" altLang="en-US" sz="1800" dirty="0"/>
              <a:t>个Gabor滤波器构成滤波器</a:t>
            </a:r>
            <a:r>
              <a:rPr lang="zh-CN" altLang="en-US" sz="1800" dirty="0" smtClean="0"/>
              <a:t>组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用</a:t>
            </a:r>
            <a:r>
              <a:rPr lang="zh-CN" altLang="en-US" sz="1800" dirty="0"/>
              <a:t>滤波器组的</a:t>
            </a:r>
            <a:r>
              <a:rPr lang="en-US" altLang="zh-CN" sz="1800" dirty="0"/>
              <a:t>15</a:t>
            </a:r>
            <a:r>
              <a:rPr lang="zh-CN" altLang="en-US" sz="1800" dirty="0"/>
              <a:t>个Gabor滤波器与每个图像块做卷积运算，取每次滤波后图像块的均值作为该块的描述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每个</a:t>
            </a:r>
            <a:r>
              <a:rPr lang="zh-CN" altLang="en-US" sz="1800" dirty="0"/>
              <a:t>滤波器滤波后图像得到16维的特征描述子，</a:t>
            </a:r>
            <a:r>
              <a:rPr lang="en-US" altLang="zh-CN" sz="1800" dirty="0"/>
              <a:t>15</a:t>
            </a:r>
            <a:r>
              <a:rPr lang="zh-CN" altLang="en-US" sz="1800" dirty="0"/>
              <a:t>个滤波器滤波后就得到</a:t>
            </a:r>
            <a:r>
              <a:rPr lang="en-US" altLang="zh-CN" sz="1800" dirty="0"/>
              <a:t>64x15=960</a:t>
            </a:r>
            <a:r>
              <a:rPr lang="zh-CN" altLang="en-US" sz="1800" dirty="0"/>
              <a:t>维的GIST特征向量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最后</a:t>
            </a:r>
            <a:r>
              <a:rPr lang="zh-CN" altLang="en-US" sz="1800" dirty="0"/>
              <a:t>对得到的GIST描述子进行归一化处理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2413EE5-61B0-B042-95F9-42B369007568}"/>
              </a:ext>
            </a:extLst>
          </p:cNvPr>
          <p:cNvSpPr txBox="1">
            <a:spLocks/>
          </p:cNvSpPr>
          <p:nvPr/>
        </p:nvSpPr>
        <p:spPr>
          <a:xfrm>
            <a:off x="732273" y="434084"/>
            <a:ext cx="3648269" cy="494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get</a:t>
            </a:r>
            <a:r>
              <a:rPr kumimoji="1"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Gist</a:t>
            </a:r>
            <a:r>
              <a:rPr kumimoji="1"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en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D2413EE5-61B0-B042-95F9-42B369007568}"/>
              </a:ext>
            </a:extLst>
          </p:cNvPr>
          <p:cNvSpPr txBox="1">
            <a:spLocks/>
          </p:cNvSpPr>
          <p:nvPr/>
        </p:nvSpPr>
        <p:spPr>
          <a:xfrm>
            <a:off x="732273" y="434084"/>
            <a:ext cx="3648269" cy="494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get</a:t>
            </a:r>
            <a:r>
              <a:rPr kumimoji="1"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Gist</a:t>
            </a:r>
            <a:r>
              <a:rPr kumimoji="1"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en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273" y="1632752"/>
            <a:ext cx="104540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我们定义下列五种对空间包络的描述方法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自然度（Degree of Naturalness）：场景如果包含高度的水平和垂直线，这表明该场景有明显的人工痕迹，通常自然景象具有纹理区域和起伏的轮廓。所以，边缘具有高度垂直于水平倾向的自然度低，反之自然度高。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开放度（Degree of Openness）：空间包络是否是封闭（或围绕）的。封闭的，例如：森林、山、城市中心。或者是广阔的，开放的，例如：海岸、高速公路。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粗糙度（Degree of Roughness）：主要指主要构成成分的颗粒大小。这取决于每个空间中元素的尺寸，他们构建更加复杂的元素的可能性，以及构建的元素之间的结构关系等等。粗糙度与场景的分形维度有关，所以可以叫复杂度。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膨胀度（Degree of Expansion）：平行线收敛，给出了空间梯度的深度特点。例如平面视图中的建筑物，具有低膨胀度。相反，非常长的街道则具有高膨胀度。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险峻度（Degree of Ruggedness）：即相对于水平线的偏移。（例如，平坦的水平地面上的山地景观与陡峭的地面）。险峻的环境下在图片中生产倾斜的轮廓，并隐藏了地平线线。大多数的人造环境建立了平坦地面。因此，险峻的环境大多是自然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6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>
            <a:extLst>
              <a:ext uri="{FF2B5EF4-FFF2-40B4-BE49-F238E27FC236}">
                <a16:creationId xmlns:a16="http://schemas.microsoft.com/office/drawing/2014/main" id="{D2413EE5-61B0-B042-95F9-42B36900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87034"/>
            <a:ext cx="1968759" cy="49410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549E30-B6F8-FE47-99C2-9657DA9B6623}"/>
              </a:ext>
            </a:extLst>
          </p:cNvPr>
          <p:cNvSpPr txBox="1"/>
          <p:nvPr/>
        </p:nvSpPr>
        <p:spPr>
          <a:xfrm>
            <a:off x="406599" y="2235938"/>
            <a:ext cx="31309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 smtClean="0"/>
              <a:t>Raw pixels+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err="1"/>
              <a:t>Knn</a:t>
            </a:r>
            <a:endParaRPr kumimoji="1" lang="en-US" altLang="zh-CN" sz="2800" b="1" dirty="0"/>
          </a:p>
          <a:p>
            <a:pPr>
              <a:lnSpc>
                <a:spcPct val="150000"/>
              </a:lnSpc>
            </a:pPr>
            <a:r>
              <a:rPr kumimoji="1" lang="en" altLang="zh-CN" sz="2800" dirty="0" smtClean="0"/>
              <a:t>k=5,</a:t>
            </a:r>
            <a:r>
              <a:rPr kumimoji="1" lang="zh-CN" altLang="en-US" sz="2800" dirty="0"/>
              <a:t>准确率</a:t>
            </a:r>
            <a:r>
              <a:rPr kumimoji="1" lang="zh-CN" altLang="en-US" sz="2800" dirty="0" smtClean="0"/>
              <a:t>为</a:t>
            </a:r>
            <a:r>
              <a:rPr kumimoji="1" lang="en-US" altLang="zh-CN" sz="2800" dirty="0" smtClean="0"/>
              <a:t>0.296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85" y="565968"/>
            <a:ext cx="10326631" cy="58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>
            <a:extLst>
              <a:ext uri="{FF2B5EF4-FFF2-40B4-BE49-F238E27FC236}">
                <a16:creationId xmlns:a16="http://schemas.microsoft.com/office/drawing/2014/main" id="{D2413EE5-61B0-B042-95F9-42B36900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87034"/>
            <a:ext cx="1968759" cy="49410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549E30-B6F8-FE47-99C2-9657DA9B6623}"/>
              </a:ext>
            </a:extLst>
          </p:cNvPr>
          <p:cNvSpPr txBox="1"/>
          <p:nvPr/>
        </p:nvSpPr>
        <p:spPr>
          <a:xfrm>
            <a:off x="564861" y="2402991"/>
            <a:ext cx="3698448" cy="1319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/>
              <a:t>Gist</a:t>
            </a:r>
            <a:r>
              <a:rPr kumimoji="1" lang="zh-CN" altLang="en-US" sz="2800" b="1" dirty="0"/>
              <a:t> 特征 </a:t>
            </a:r>
            <a:r>
              <a:rPr kumimoji="1" lang="en-US" altLang="zh-CN" sz="2800" b="1" dirty="0"/>
              <a:t>+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/>
              <a:t>Knn</a:t>
            </a:r>
            <a:endParaRPr kumimoji="1" lang="en-US" altLang="zh-CN" sz="2800" b="1" dirty="0"/>
          </a:p>
          <a:p>
            <a:pPr>
              <a:lnSpc>
                <a:spcPct val="150000"/>
              </a:lnSpc>
            </a:pPr>
            <a:r>
              <a:rPr kumimoji="1" lang="en" altLang="zh-CN" sz="2800" dirty="0"/>
              <a:t>k=9,</a:t>
            </a:r>
            <a:r>
              <a:rPr kumimoji="1" lang="zh-CN" altLang="en-US" sz="2800" dirty="0"/>
              <a:t>准确率为</a:t>
            </a:r>
            <a:r>
              <a:rPr kumimoji="1" lang="en-US" altLang="zh-CN" sz="2800" dirty="0"/>
              <a:t>0.606300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51" y="968220"/>
            <a:ext cx="7885718" cy="47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0F659-A1F1-2F40-809F-67099F885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2028"/>
            <a:ext cx="9144000" cy="1259923"/>
          </a:xfrm>
        </p:spPr>
        <p:txBody>
          <a:bodyPr/>
          <a:lstStyle/>
          <a:p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SoftMax - CIFAR-10</a:t>
            </a:r>
            <a:endParaRPr kumimoji="1" lang="zh-CN" altLang="en-US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657</Words>
  <Application>Microsoft Office PowerPoint</Application>
  <PresentationFormat>宽屏</PresentationFormat>
  <Paragraphs>52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Office 主题​​</vt:lpstr>
      <vt:lpstr>数字图像处理assignment1</vt:lpstr>
      <vt:lpstr>KNN CIFAR-10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SoftMax - CIFAR-10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SoftMax - CIFAR-10</dc:title>
  <dc:creator>Microsoft Office User</dc:creator>
  <cp:lastModifiedBy>ZYX</cp:lastModifiedBy>
  <cp:revision>20</cp:revision>
  <dcterms:created xsi:type="dcterms:W3CDTF">2019-04-03T04:16:27Z</dcterms:created>
  <dcterms:modified xsi:type="dcterms:W3CDTF">2019-04-03T08:25:49Z</dcterms:modified>
</cp:coreProperties>
</file>