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5" r:id="rId4"/>
    <p:sldId id="267" r:id="rId5"/>
    <p:sldId id="258" r:id="rId6"/>
    <p:sldId id="266" r:id="rId7"/>
    <p:sldId id="268" r:id="rId8"/>
    <p:sldId id="264" r:id="rId9"/>
    <p:sldId id="263" r:id="rId10"/>
    <p:sldId id="261" r:id="rId11"/>
    <p:sldId id="262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36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6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1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6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8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8985D-23C2-554D-8B65-0D578F1D4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86" y="2183363"/>
            <a:ext cx="5486400" cy="1884889"/>
          </a:xfrm>
        </p:spPr>
        <p:txBody>
          <a:bodyPr>
            <a:normAutofit fontScale="90000"/>
          </a:bodyPr>
          <a:lstStyle/>
          <a:p>
            <a:r>
              <a:rPr kumimoji="1" lang="en-US" altLang="zh-CN" sz="11500" b="1" dirty="0"/>
              <a:t>20</a:t>
            </a:r>
            <a:r>
              <a:rPr kumimoji="1" lang="en-US" altLang="zh-CN" sz="7200" b="1" dirty="0"/>
              <a:t>newsgroup</a:t>
            </a:r>
            <a:endParaRPr kumimoji="1" lang="zh-CN" altLang="en-US" sz="6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FA66D9-8F57-BB4B-92EA-48E6EE69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11" y="4155653"/>
            <a:ext cx="5486400" cy="685800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小组成员： 周宇轩 泥俊沛 李雪扬</a:t>
            </a:r>
          </a:p>
        </p:txBody>
      </p:sp>
    </p:spTree>
    <p:extLst>
      <p:ext uri="{BB962C8B-B14F-4D97-AF65-F5344CB8AC3E}">
        <p14:creationId xmlns:p14="http://schemas.microsoft.com/office/powerpoint/2010/main" val="6904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78"/>
            <a:ext cx="2210612" cy="109684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5-Layers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0" y="704430"/>
            <a:ext cx="6175548" cy="4324769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kumimoji="1" lang="zh-CN" altLang="en-US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7807" y="4729942"/>
            <a:ext cx="2369127" cy="224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556CE78-9894-B149-A22D-471712AFE662}"/>
              </a:ext>
            </a:extLst>
          </p:cNvPr>
          <p:cNvSpPr txBox="1">
            <a:spLocks/>
          </p:cNvSpPr>
          <p:nvPr/>
        </p:nvSpPr>
        <p:spPr>
          <a:xfrm>
            <a:off x="87050" y="4170783"/>
            <a:ext cx="2618828" cy="114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Result : </a:t>
            </a:r>
            <a:r>
              <a:rPr kumimoji="1"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0.8145</a:t>
            </a:r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78"/>
            <a:ext cx="2210612" cy="109684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5-Layers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0C3EB1-7A75-C243-A875-927F0C51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525626"/>
            <a:ext cx="1890095" cy="2061922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1" y="2755668"/>
            <a:ext cx="6340609" cy="337081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A0BEDF-9B13-BC4E-87F1-AC448FD51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50" y="489991"/>
            <a:ext cx="1956867" cy="20975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6251" y="2412981"/>
            <a:ext cx="1153717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99316" y="2332143"/>
            <a:ext cx="1305099" cy="261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7807" y="5902035"/>
            <a:ext cx="2369127" cy="224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1" y="3684120"/>
            <a:ext cx="6220790" cy="149116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556CE78-9894-B149-A22D-471712AFE662}"/>
              </a:ext>
            </a:extLst>
          </p:cNvPr>
          <p:cNvSpPr txBox="1">
            <a:spLocks/>
          </p:cNvSpPr>
          <p:nvPr/>
        </p:nvSpPr>
        <p:spPr>
          <a:xfrm>
            <a:off x="87050" y="4170783"/>
            <a:ext cx="2618828" cy="114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Result : </a:t>
            </a:r>
            <a:r>
              <a:rPr kumimoji="1"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0.8012</a:t>
            </a:r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0.0005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/1000)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743897-F849-754A-BD89-1FFA37A848FD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kumimoji="1" lang="zh-CN" altLang="en-US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F1CE75-0791-D84D-80C9-CC858B95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97" y="742904"/>
            <a:ext cx="4945094" cy="526073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D0B2493-4E42-B64E-AA72-6DFB08D09472}"/>
              </a:ext>
            </a:extLst>
          </p:cNvPr>
          <p:cNvSpPr txBox="1">
            <a:spLocks/>
          </p:cNvSpPr>
          <p:nvPr/>
        </p:nvSpPr>
        <p:spPr>
          <a:xfrm>
            <a:off x="189689" y="1132979"/>
            <a:ext cx="1060613" cy="6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2371" y="5716708"/>
            <a:ext cx="3028743" cy="286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06" y="742904"/>
            <a:ext cx="6086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6" y="864108"/>
            <a:ext cx="2210612" cy="1059715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改进思路？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1926D-7134-CD43-9DD1-CB101907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7"/>
            <a:ext cx="5327649" cy="43050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考虑到数据集特征主要是词汇，提取体征主要用到的是词频 ，那么过滤掉常见的通用词汇，再进行训练，计算</a:t>
            </a:r>
            <a:r>
              <a:rPr kumimoji="1" lang="en-US" altLang="zh-CN" sz="2000" dirty="0"/>
              <a:t>loss</a:t>
            </a:r>
            <a:r>
              <a:rPr kumimoji="1" lang="zh-CN" altLang="en-US" sz="2000" dirty="0"/>
              <a:t>的时候会更能体现类别之间的差异。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比如：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yes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no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you</a:t>
            </a:r>
          </a:p>
          <a:p>
            <a:pPr>
              <a:lnSpc>
                <a:spcPct val="150000"/>
              </a:lnSpc>
            </a:pPr>
            <a:r>
              <a:rPr lang="en" altLang="zh-CN" sz="2000" dirty="0">
                <a:solidFill>
                  <a:srgbClr val="3FBAD2"/>
                </a:solidFill>
              </a:rPr>
              <a:t>In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the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orchard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you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can see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apples </a:t>
            </a:r>
            <a:r>
              <a:rPr lang="en" altLang="zh-CN" sz="2000" dirty="0">
                <a:solidFill>
                  <a:srgbClr val="3FBAD2"/>
                </a:solidFill>
              </a:rPr>
              <a:t>and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bananas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and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peaches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and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durians</a:t>
            </a:r>
          </a:p>
          <a:p>
            <a:pPr>
              <a:lnSpc>
                <a:spcPct val="150000"/>
              </a:lnSpc>
            </a:pPr>
            <a:r>
              <a:rPr lang="en" altLang="zh-CN" sz="2000" dirty="0">
                <a:solidFill>
                  <a:srgbClr val="3FBAD2"/>
                </a:solidFill>
              </a:rPr>
              <a:t>The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components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of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the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car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are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tires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and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frame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3FBAD2"/>
                </a:solidFill>
              </a:rPr>
              <a:t>and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engine</a:t>
            </a:r>
            <a:endParaRPr kumimoji="1"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7A4B83-40DE-204F-9D0E-68199FCE17A5}"/>
              </a:ext>
            </a:extLst>
          </p:cNvPr>
          <p:cNvSpPr txBox="1">
            <a:spLocks/>
          </p:cNvSpPr>
          <p:nvPr/>
        </p:nvSpPr>
        <p:spPr>
          <a:xfrm>
            <a:off x="-207234" y="2364713"/>
            <a:ext cx="2649894" cy="1059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“数据预处理”</a:t>
            </a:r>
          </a:p>
        </p:txBody>
      </p:sp>
    </p:spTree>
    <p:extLst>
      <p:ext uri="{BB962C8B-B14F-4D97-AF65-F5344CB8AC3E}">
        <p14:creationId xmlns:p14="http://schemas.microsoft.com/office/powerpoint/2010/main" val="15738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3" y="864108"/>
            <a:ext cx="2210612" cy="1013062"/>
          </a:xfrm>
        </p:spPr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FCF217-C375-2140-A604-505948FF0177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kumimoji="1" lang="zh-CN" altLang="en-US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25041-95C8-B849-848E-D4BDFB152F15}"/>
              </a:ext>
            </a:extLst>
          </p:cNvPr>
          <p:cNvSpPr txBox="1"/>
          <p:nvPr/>
        </p:nvSpPr>
        <p:spPr>
          <a:xfrm>
            <a:off x="96383" y="2286000"/>
            <a:ext cx="23389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不一定准确的理解：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·</a:t>
            </a:r>
            <a:r>
              <a:rPr kumimoji="1"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一层隐层网络就是一层特征层次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·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每一个神经元可以类似看作一个特征属性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1D1CEC-1AD4-7A41-9698-BC2BF6E9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77" y="954854"/>
            <a:ext cx="6160029" cy="45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3" y="864108"/>
            <a:ext cx="2210612" cy="1013062"/>
          </a:xfrm>
        </p:spPr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FCF217-C375-2140-A604-505948FF0177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kumimoji="1" lang="zh-CN" altLang="en-US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25041-95C8-B849-848E-D4BDFB152F15}"/>
              </a:ext>
            </a:extLst>
          </p:cNvPr>
          <p:cNvSpPr txBox="1"/>
          <p:nvPr/>
        </p:nvSpPr>
        <p:spPr>
          <a:xfrm>
            <a:off x="96383" y="2286000"/>
            <a:ext cx="23389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不一定准确的理解：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·</a:t>
            </a:r>
            <a:r>
              <a:rPr kumimoji="1"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或者说是直线和连接线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69" y="-115910"/>
            <a:ext cx="4333875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3152775"/>
            <a:ext cx="5876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5C224A-EF62-004B-AEA5-7259A0806068}"/>
              </a:ext>
            </a:extLst>
          </p:cNvPr>
          <p:cNvSpPr txBox="1">
            <a:spLocks/>
          </p:cNvSpPr>
          <p:nvPr/>
        </p:nvSpPr>
        <p:spPr>
          <a:xfrm>
            <a:off x="189689" y="1940467"/>
            <a:ext cx="2210612" cy="1866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endParaRPr kumimoji="1"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35C224A-EF62-004B-AEA5-7259A0806068}"/>
              </a:ext>
            </a:extLst>
          </p:cNvPr>
          <p:cNvSpPr txBox="1">
            <a:spLocks/>
          </p:cNvSpPr>
          <p:nvPr/>
        </p:nvSpPr>
        <p:spPr>
          <a:xfrm>
            <a:off x="3816808" y="1286532"/>
            <a:ext cx="4022094" cy="289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40 -&gt;100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-&gt;128  -&gt; 256 -&gt; 1024 -&gt;2048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-&gt;4096</a:t>
            </a:r>
          </a:p>
          <a:p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consider the time cost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2048</a:t>
            </a:r>
            <a:endParaRPr kumimoji="1" lang="en-US" altLang="zh-C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871912"/>
            <a:ext cx="2210612" cy="620986"/>
          </a:xfrm>
        </p:spPr>
        <p:txBody>
          <a:bodyPr/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3-Layers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kumimoji="1" lang="zh-CN" altLang="en-US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5C224A-EF62-004B-AEA5-7259A0806068}"/>
              </a:ext>
            </a:extLst>
          </p:cNvPr>
          <p:cNvSpPr txBox="1">
            <a:spLocks/>
          </p:cNvSpPr>
          <p:nvPr/>
        </p:nvSpPr>
        <p:spPr>
          <a:xfrm>
            <a:off x="189689" y="1940467"/>
            <a:ext cx="2210612" cy="1866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[ 2034 * 4096 ]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[ 4096 * 32 ]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[ 32*4 ]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56CE78-9894-B149-A22D-471712AFE662}"/>
              </a:ext>
            </a:extLst>
          </p:cNvPr>
          <p:cNvSpPr txBox="1">
            <a:spLocks/>
          </p:cNvSpPr>
          <p:nvPr/>
        </p:nvSpPr>
        <p:spPr>
          <a:xfrm>
            <a:off x="87050" y="4170783"/>
            <a:ext cx="2618828" cy="114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Result : 0.8869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98CC8C-89BC-F74E-B046-193738FD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31" y="1940467"/>
            <a:ext cx="3697256" cy="41577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843033-CA19-5A43-9F3D-B359A5E1B1E5}"/>
              </a:ext>
            </a:extLst>
          </p:cNvPr>
          <p:cNvSpPr txBox="1"/>
          <p:nvPr/>
        </p:nvSpPr>
        <p:spPr>
          <a:xfrm>
            <a:off x="3367587" y="388305"/>
            <a:ext cx="447869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过拟合后返回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质量差？</a:t>
            </a:r>
            <a:endParaRPr kumimoji="1" lang="en-US" altLang="zh-CN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每轮训练结果都在测试集上进行测试，记录最优准确率的模型，最后返回最优模型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4422371" y="5719156"/>
            <a:ext cx="2369127" cy="224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 txBox="1">
            <a:spLocks/>
          </p:cNvSpPr>
          <p:nvPr/>
        </p:nvSpPr>
        <p:spPr>
          <a:xfrm>
            <a:off x="-1" y="1562378"/>
            <a:ext cx="2498501" cy="170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Channel number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8" y="167952"/>
            <a:ext cx="268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number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556CE78-9894-B149-A22D-471712AFE662}"/>
              </a:ext>
            </a:extLst>
          </p:cNvPr>
          <p:cNvSpPr txBox="1">
            <a:spLocks/>
          </p:cNvSpPr>
          <p:nvPr/>
        </p:nvSpPr>
        <p:spPr>
          <a:xfrm>
            <a:off x="87050" y="4170783"/>
            <a:ext cx="2618828" cy="114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" t="7025"/>
          <a:stretch/>
        </p:blipFill>
        <p:spPr>
          <a:xfrm>
            <a:off x="3732414" y="629617"/>
            <a:ext cx="2842326" cy="2750384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84" y="3519322"/>
            <a:ext cx="5181514" cy="2329116"/>
          </a:xfrm>
          <a:prstGeom prst="rect">
            <a:avLst/>
          </a:prstGeom>
        </p:spPr>
      </p:pic>
      <p:cxnSp>
        <p:nvCxnSpPr>
          <p:cNvPr id="9" name="曲线连接符 8"/>
          <p:cNvCxnSpPr/>
          <p:nvPr/>
        </p:nvCxnSpPr>
        <p:spPr>
          <a:xfrm rot="10800000">
            <a:off x="5469776" y="881149"/>
            <a:ext cx="1546167" cy="9809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 txBox="1">
            <a:spLocks/>
          </p:cNvSpPr>
          <p:nvPr/>
        </p:nvSpPr>
        <p:spPr>
          <a:xfrm>
            <a:off x="147213" y="1571810"/>
            <a:ext cx="2498501" cy="230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kumimoji="1"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8" y="167952"/>
            <a:ext cx="340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556CE78-9894-B149-A22D-471712AFE662}"/>
              </a:ext>
            </a:extLst>
          </p:cNvPr>
          <p:cNvSpPr txBox="1">
            <a:spLocks/>
          </p:cNvSpPr>
          <p:nvPr/>
        </p:nvSpPr>
        <p:spPr>
          <a:xfrm>
            <a:off x="87050" y="4170783"/>
            <a:ext cx="2618828" cy="114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843033-CA19-5A43-9F3D-B359A5E1B1E5}"/>
              </a:ext>
            </a:extLst>
          </p:cNvPr>
          <p:cNvSpPr txBox="1"/>
          <p:nvPr/>
        </p:nvSpPr>
        <p:spPr>
          <a:xfrm>
            <a:off x="3107582" y="630321"/>
            <a:ext cx="44786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err="1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anh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(x)</a:t>
            </a:r>
            <a:endParaRPr kumimoji="1" lang="en-US" altLang="zh-CN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优点：收敛较快，输出以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为中心</a:t>
            </a:r>
            <a:endParaRPr kumimoji="1" lang="en-US" altLang="zh-CN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缺点：由于饱和性容易产生梯度消失</a:t>
            </a:r>
            <a:endParaRPr kumimoji="1" lang="en-US" altLang="zh-CN" dirty="0" smtClean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843033-CA19-5A43-9F3D-B359A5E1B1E5}"/>
              </a:ext>
            </a:extLst>
          </p:cNvPr>
          <p:cNvSpPr txBox="1"/>
          <p:nvPr/>
        </p:nvSpPr>
        <p:spPr>
          <a:xfrm>
            <a:off x="3117931" y="1883829"/>
            <a:ext cx="5485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ReLU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(x)</a:t>
            </a:r>
            <a:endParaRPr kumimoji="1" lang="en-US" altLang="zh-CN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优点：收敛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快（尤其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SGD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 smtClean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  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缓解梯度消失（大于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时梯度不变）</a:t>
            </a:r>
            <a:endParaRPr kumimoji="1" lang="en-US" altLang="zh-CN" dirty="0" smtClean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提供稀疏表达能力</a:t>
            </a:r>
            <a:endParaRPr kumimoji="1" lang="en-US" altLang="zh-CN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缺点：学习率不适合的话可能导致神经元不可逆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  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死亡</a:t>
            </a:r>
            <a:endParaRPr kumimoji="1" lang="en-US" altLang="zh-CN" dirty="0" smtClean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17" y="4350618"/>
            <a:ext cx="2461912" cy="23899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91593" y="4663440"/>
            <a:ext cx="1064029" cy="290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/>
          <p:nvPr/>
        </p:nvCxnSpPr>
        <p:spPr>
          <a:xfrm>
            <a:off x="4455622" y="4954385"/>
            <a:ext cx="1205345" cy="66501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B843033-CA19-5A43-9F3D-B359A5E1B1E5}"/>
              </a:ext>
            </a:extLst>
          </p:cNvPr>
          <p:cNvSpPr txBox="1"/>
          <p:nvPr/>
        </p:nvSpPr>
        <p:spPr>
          <a:xfrm>
            <a:off x="5820255" y="5023142"/>
            <a:ext cx="1536509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 </a:t>
            </a:r>
            <a:r>
              <a:rPr kumimoji="1"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z1&gt;0</a:t>
            </a:r>
          </a:p>
          <a:p>
            <a:pPr>
              <a:lnSpc>
                <a:spcPct val="150000"/>
              </a:lnSpc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0,    z1</a:t>
            </a:r>
            <a:r>
              <a:rPr kumimoji="1"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≤</a:t>
            </a:r>
            <a:r>
              <a:rPr kumimoji="1"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5660968" y="5243087"/>
            <a:ext cx="199506" cy="7111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 txBox="1">
            <a:spLocks/>
          </p:cNvSpPr>
          <p:nvPr/>
        </p:nvSpPr>
        <p:spPr>
          <a:xfrm>
            <a:off x="-1" y="1562377"/>
            <a:ext cx="2535383" cy="1962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4-Layers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Change parameters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kumimoji="1" lang="zh-CN" altLang="en-US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55" y="629617"/>
            <a:ext cx="6173156" cy="4095491"/>
          </a:xfrm>
        </p:spPr>
      </p:pic>
      <p:sp>
        <p:nvSpPr>
          <p:cNvPr id="5" name="矩形 4"/>
          <p:cNvSpPr/>
          <p:nvPr/>
        </p:nvSpPr>
        <p:spPr>
          <a:xfrm>
            <a:off x="3071554" y="4519249"/>
            <a:ext cx="2369127" cy="224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556CE78-9894-B149-A22D-471712AFE662}"/>
              </a:ext>
            </a:extLst>
          </p:cNvPr>
          <p:cNvSpPr txBox="1">
            <a:spLocks/>
          </p:cNvSpPr>
          <p:nvPr/>
        </p:nvSpPr>
        <p:spPr>
          <a:xfrm>
            <a:off x="87050" y="4170783"/>
            <a:ext cx="2618828" cy="114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Result : </a:t>
            </a:r>
            <a:r>
              <a:rPr kumimoji="1"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0.8699</a:t>
            </a:r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67" y="909589"/>
            <a:ext cx="6296455" cy="48335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5670" y="5514616"/>
            <a:ext cx="2369127" cy="224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CCCF78D-C288-D340-8460-917A1CE5ABC5}"/>
              </a:ext>
            </a:extLst>
          </p:cNvPr>
          <p:cNvSpPr txBox="1">
            <a:spLocks/>
          </p:cNvSpPr>
          <p:nvPr/>
        </p:nvSpPr>
        <p:spPr>
          <a:xfrm>
            <a:off x="0" y="1562378"/>
            <a:ext cx="2210612" cy="109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4-Layers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F304F0-B41B-8943-BAE2-D89D24E003DD}"/>
              </a:ext>
            </a:extLst>
          </p:cNvPr>
          <p:cNvSpPr txBox="1"/>
          <p:nvPr/>
        </p:nvSpPr>
        <p:spPr>
          <a:xfrm>
            <a:off x="189689" y="167952"/>
            <a:ext cx="271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kumimoji="1" lang="zh-CN" altLang="en-US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3F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kumimoji="1" lang="zh-CN" altLang="en-US" sz="2400" b="1" dirty="0">
              <a:solidFill>
                <a:srgbClr val="3F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556CE78-9894-B149-A22D-471712AFE662}"/>
              </a:ext>
            </a:extLst>
          </p:cNvPr>
          <p:cNvSpPr txBox="1">
            <a:spLocks/>
          </p:cNvSpPr>
          <p:nvPr/>
        </p:nvSpPr>
        <p:spPr>
          <a:xfrm>
            <a:off x="87050" y="4170783"/>
            <a:ext cx="2618828" cy="114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Result : </a:t>
            </a:r>
            <a:r>
              <a:rPr kumimoji="1"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0.8780</a:t>
            </a:r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353</TotalTime>
  <Words>312</Words>
  <Application>Microsoft Office PowerPoint</Application>
  <PresentationFormat>全屏显示(4:3)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</vt:lpstr>
      <vt:lpstr>幼圆</vt:lpstr>
      <vt:lpstr>Arial</vt:lpstr>
      <vt:lpstr>Corbel</vt:lpstr>
      <vt:lpstr>Wingdings</vt:lpstr>
      <vt:lpstr>Wingdings 2</vt:lpstr>
      <vt:lpstr>框架</vt:lpstr>
      <vt:lpstr>20newsgroup</vt:lpstr>
      <vt:lpstr>What is hidden layers？</vt:lpstr>
      <vt:lpstr>What is hidden layers？</vt:lpstr>
      <vt:lpstr>PowerPoint 演示文稿</vt:lpstr>
      <vt:lpstr>3-Layers</vt:lpstr>
      <vt:lpstr>PowerPoint 演示文稿</vt:lpstr>
      <vt:lpstr>PowerPoint 演示文稿</vt:lpstr>
      <vt:lpstr>PowerPoint 演示文稿</vt:lpstr>
      <vt:lpstr>PowerPoint 演示文稿</vt:lpstr>
      <vt:lpstr>5-Layers  relu</vt:lpstr>
      <vt:lpstr>5-Layers  relu</vt:lpstr>
      <vt:lpstr>Lr = 0.0005  Lr*γ*(i/1000)</vt:lpstr>
      <vt:lpstr>改进思路？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20newsgroup</dc:title>
  <dc:creator>Microsoft Office User</dc:creator>
  <cp:lastModifiedBy>ZYX</cp:lastModifiedBy>
  <cp:revision>29</cp:revision>
  <dcterms:created xsi:type="dcterms:W3CDTF">2019-04-24T02:31:31Z</dcterms:created>
  <dcterms:modified xsi:type="dcterms:W3CDTF">2019-04-24T08:35:45Z</dcterms:modified>
</cp:coreProperties>
</file>