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2" r:id="rId2"/>
    <p:sldId id="355" r:id="rId3"/>
    <p:sldId id="356" r:id="rId4"/>
    <p:sldId id="345" r:id="rId5"/>
    <p:sldId id="347" r:id="rId6"/>
    <p:sldId id="348" r:id="rId7"/>
    <p:sldId id="349" r:id="rId8"/>
    <p:sldId id="358" r:id="rId9"/>
    <p:sldId id="357" r:id="rId10"/>
    <p:sldId id="350" r:id="rId11"/>
    <p:sldId id="359" r:id="rId12"/>
    <p:sldId id="360" r:id="rId13"/>
    <p:sldId id="351" r:id="rId14"/>
    <p:sldId id="352" r:id="rId15"/>
    <p:sldId id="361" r:id="rId16"/>
    <p:sldId id="362" r:id="rId17"/>
    <p:sldId id="353" r:id="rId18"/>
    <p:sldId id="344" r:id="rId19"/>
    <p:sldId id="363" r:id="rId20"/>
    <p:sldId id="3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  <p15:guide id="7" pos="483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4180" userDrawn="1">
          <p15:clr>
            <a:srgbClr val="A4A3A4"/>
          </p15:clr>
        </p15:guide>
        <p15:guide id="11" pos="7197" userDrawn="1">
          <p15:clr>
            <a:srgbClr val="A4A3A4"/>
          </p15:clr>
        </p15:guide>
        <p15:guide id="12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3E3E"/>
    <a:srgbClr val="CD0F41"/>
    <a:srgbClr val="D5B186"/>
    <a:srgbClr val="DCDACC"/>
    <a:srgbClr val="00286F"/>
    <a:srgbClr val="D9DADC"/>
    <a:srgbClr val="115445"/>
    <a:srgbClr val="006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9" autoAdjust="0"/>
    <p:restoredTop sz="88259" autoAdjust="0"/>
  </p:normalViewPr>
  <p:slideViewPr>
    <p:cSldViewPr snapToGrid="0" showGuides="1">
      <p:cViewPr varScale="1">
        <p:scale>
          <a:sx n="65" d="100"/>
          <a:sy n="65" d="100"/>
        </p:scale>
        <p:origin x="714" y="60"/>
      </p:cViewPr>
      <p:guideLst>
        <p:guide pos="3817"/>
        <p:guide orient="horz" pos="777"/>
        <p:guide pos="483"/>
        <p:guide pos="3500"/>
        <p:guide pos="4180"/>
        <p:guide pos="7197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7" d="100"/>
        <a:sy n="197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137E06-CC97-4619-9A56-19D0A3FFCF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224"/>
            <a:ext cx="12192000" cy="2017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B72CB-04F0-479E-9010-A3B5A11A45D1}"/>
              </a:ext>
            </a:extLst>
          </p:cNvPr>
          <p:cNvSpPr txBox="1"/>
          <p:nvPr userDrawn="1"/>
        </p:nvSpPr>
        <p:spPr>
          <a:xfrm>
            <a:off x="317639" y="6399876"/>
            <a:ext cx="389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2022.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CD81CA-D64A-45D9-BC85-7CC84BB4C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8"/>
            <a:ext cx="12192000" cy="6766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D35250-8866-49A9-B0FC-9F0AE4C32026}"/>
              </a:ext>
            </a:extLst>
          </p:cNvPr>
          <p:cNvSpPr/>
          <p:nvPr userDrawn="1"/>
        </p:nvSpPr>
        <p:spPr>
          <a:xfrm rot="5400000">
            <a:off x="171786" y="159192"/>
            <a:ext cx="504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-250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bg1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608519" y="233357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b="0" i="0" u="none" spc="-150" dirty="0">
                <a:solidFill>
                  <a:schemeClr val="bg1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 Study on the Management Strategy of Starbucks</a:t>
            </a: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bg1"/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7111E-C96B-4476-BFE9-76F3630E3BA6}"/>
              </a:ext>
            </a:extLst>
          </p:cNvPr>
          <p:cNvSpPr txBox="1"/>
          <p:nvPr userDrawn="1"/>
        </p:nvSpPr>
        <p:spPr>
          <a:xfrm>
            <a:off x="317639" y="6399876"/>
            <a:ext cx="389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2022.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0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0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1026277" y="1545247"/>
            <a:ext cx="588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err="1">
                <a:solidFill>
                  <a:srgbClr val="00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로봇학</a:t>
            </a:r>
            <a:r>
              <a:rPr lang="ko-KR" altLang="en-US" sz="3600" spc="-150" dirty="0">
                <a:solidFill>
                  <a:srgbClr val="00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실험 </a:t>
            </a:r>
            <a:r>
              <a:rPr lang="en-US" altLang="ko-KR" sz="3600" spc="-150" dirty="0">
                <a:solidFill>
                  <a:srgbClr val="00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4</a:t>
            </a:r>
            <a:endParaRPr lang="ko-KR" altLang="en-US" sz="4400" spc="-150" dirty="0">
              <a:solidFill>
                <a:srgbClr val="00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1026276" y="2178878"/>
            <a:ext cx="771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3E3E3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Motor Control</a:t>
            </a:r>
            <a:endParaRPr lang="ko-KR" altLang="en-US" spc="-150" dirty="0">
              <a:solidFill>
                <a:srgbClr val="3E3E3E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/>
          <p:nvPr/>
        </p:nvCxnSpPr>
        <p:spPr>
          <a:xfrm>
            <a:off x="1084149" y="1394745"/>
            <a:ext cx="1632031" cy="0"/>
          </a:xfrm>
          <a:prstGeom prst="line">
            <a:avLst/>
          </a:prstGeom>
          <a:ln w="38100">
            <a:solidFill>
              <a:srgbClr val="3E3E3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1B29CB-4BBE-49C9-B4FA-D71E9A8D10C0}"/>
              </a:ext>
            </a:extLst>
          </p:cNvPr>
          <p:cNvGrpSpPr/>
          <p:nvPr/>
        </p:nvGrpSpPr>
        <p:grpSpPr>
          <a:xfrm>
            <a:off x="8001000" y="4012684"/>
            <a:ext cx="3500438" cy="399813"/>
            <a:chOff x="8001000" y="4287004"/>
            <a:chExt cx="3500438" cy="3998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D91D2D-5FF1-4871-BF31-7C389CA694F5}"/>
                </a:ext>
              </a:extLst>
            </p:cNvPr>
            <p:cNvSpPr txBox="1"/>
            <p:nvPr/>
          </p:nvSpPr>
          <p:spPr>
            <a:xfrm>
              <a:off x="8001000" y="4287004"/>
              <a:ext cx="350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000000"/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민준서</a:t>
              </a:r>
              <a:r>
                <a:rPr lang="en-US" altLang="ko-KR" dirty="0">
                  <a:solidFill>
                    <a:srgbClr val="000000"/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로봇학부</a:t>
              </a:r>
              <a:endParaRPr lang="ko-KR" altLang="en-US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41EC0C7-82A3-461A-9425-FCA610A7A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686817"/>
              <a:ext cx="2281238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6AE23B-FA15-4D43-88D4-C61050701FBF}"/>
              </a:ext>
            </a:extLst>
          </p:cNvPr>
          <p:cNvGrpSpPr/>
          <p:nvPr/>
        </p:nvGrpSpPr>
        <p:grpSpPr>
          <a:xfrm>
            <a:off x="-1762532" y="84224"/>
            <a:ext cx="1598544" cy="2505382"/>
            <a:chOff x="874713" y="720835"/>
            <a:chExt cx="1598544" cy="250538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66A1F5-9143-4A2B-BA26-C5EFCCB7A3F7}"/>
                </a:ext>
              </a:extLst>
            </p:cNvPr>
            <p:cNvSpPr txBox="1"/>
            <p:nvPr/>
          </p:nvSpPr>
          <p:spPr>
            <a:xfrm>
              <a:off x="900189" y="720835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4D1658-F090-420B-B011-7AC915D2BAAC}"/>
                </a:ext>
              </a:extLst>
            </p:cNvPr>
            <p:cNvSpPr txBox="1"/>
            <p:nvPr/>
          </p:nvSpPr>
          <p:spPr>
            <a:xfrm>
              <a:off x="900189" y="2196522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AB56C-6AA8-4476-A638-E255B6960FFF}"/>
                </a:ext>
              </a:extLst>
            </p:cNvPr>
            <p:cNvSpPr/>
            <p:nvPr/>
          </p:nvSpPr>
          <p:spPr>
            <a:xfrm>
              <a:off x="874713" y="2502885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E492AC-8A7A-48FB-BD89-617AA8883891}"/>
                </a:ext>
              </a:extLst>
            </p:cNvPr>
            <p:cNvSpPr/>
            <p:nvPr/>
          </p:nvSpPr>
          <p:spPr>
            <a:xfrm>
              <a:off x="874713" y="1031546"/>
              <a:ext cx="718458" cy="73948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A42FEE-D99D-4713-B348-1A1890E1E654}"/>
                </a:ext>
              </a:extLst>
            </p:cNvPr>
            <p:cNvSpPr/>
            <p:nvPr/>
          </p:nvSpPr>
          <p:spPr>
            <a:xfrm>
              <a:off x="1754799" y="1011807"/>
              <a:ext cx="718458" cy="739483"/>
            </a:xfrm>
            <a:prstGeom prst="rect">
              <a:avLst/>
            </a:prstGeom>
            <a:solidFill>
              <a:srgbClr val="D5B18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468460-BE7F-4B59-B1AB-AA1B5EDD4C72}"/>
              </a:ext>
            </a:extLst>
          </p:cNvPr>
          <p:cNvGrpSpPr/>
          <p:nvPr/>
        </p:nvGrpSpPr>
        <p:grpSpPr>
          <a:xfrm>
            <a:off x="12349467" y="113510"/>
            <a:ext cx="4941149" cy="2484434"/>
            <a:chOff x="6433696" y="1201078"/>
            <a:chExt cx="4941149" cy="248443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7C26F4-AE0D-49D0-A931-0FC2D72612D9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dirty="0">
                <a:solidFill>
                  <a:srgbClr val="181818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4425E-8594-4DD5-AB02-578046143793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673AC5-380D-4BC0-9A84-F5790255990D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D4F675-9FB2-4F7A-BA68-6D05C36A4403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89CCE1-E345-4738-9E13-932D96BB7A6C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Bold 18pt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10585E-F8AB-3083-FBE0-A23101C7D9CB}"/>
              </a:ext>
            </a:extLst>
          </p:cNvPr>
          <p:cNvSpPr/>
          <p:nvPr/>
        </p:nvSpPr>
        <p:spPr>
          <a:xfrm>
            <a:off x="218662" y="5993296"/>
            <a:ext cx="3081130" cy="7056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25DF96-EF38-0EDD-85E2-6A3A31E9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99" y="5993296"/>
            <a:ext cx="1676601" cy="4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속도제어기 </a:t>
            </a:r>
            <a:r>
              <a:rPr lang="en-US" altLang="ko-KR" dirty="0"/>
              <a:t>(PI)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8570068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 https://www.ck12.org/book/peoples-physics-concepts/section/9.2/ www.ck12.org/book/peoples-physics-concepts/section/9.2/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BFF667-82FD-8443-B3EA-F9003654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8" y="867902"/>
            <a:ext cx="9742722" cy="4592428"/>
          </a:xfrm>
          <a:prstGeom prst="rect">
            <a:avLst/>
          </a:prstGeom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1C220458-39B1-1FD0-5D5A-D3615F8618E4}"/>
              </a:ext>
            </a:extLst>
          </p:cNvPr>
          <p:cNvSpPr txBox="1">
            <a:spLocks/>
          </p:cNvSpPr>
          <p:nvPr/>
        </p:nvSpPr>
        <p:spPr>
          <a:xfrm>
            <a:off x="4023732" y="5445334"/>
            <a:ext cx="4144535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위와 같이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subsystem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구성하여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속도제어기 </a:t>
            </a:r>
            <a:r>
              <a:rPr lang="en-US" altLang="ko-KR" dirty="0"/>
              <a:t>(PI) </a:t>
            </a:r>
            <a:r>
              <a:rPr lang="ko-KR" altLang="en-US" dirty="0"/>
              <a:t>실험 </a:t>
            </a:r>
            <a:r>
              <a:rPr lang="en-US" altLang="ko-KR" dirty="0"/>
              <a:t>2-1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7768382" y="939045"/>
            <a:ext cx="3783102" cy="50613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2-1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전류제어기를 설계한 후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1[rad/s]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속도를 인가할 경우 </a:t>
            </a:r>
            <a:r>
              <a:rPr lang="ko-KR" altLang="en-US" sz="1800" b="1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</a:t>
            </a:r>
            <a:endParaRPr lang="en-US" altLang="ko-KR" sz="1800" b="1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3/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wcv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0.048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부분에서 속도 측정값이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0.95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나타남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응답속도가 적당한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ABC5328D-F308-7AB8-2816-4479E4F06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7" y="1125847"/>
            <a:ext cx="6748425" cy="5061318"/>
          </a:xfrm>
          <a:prstGeom prst="rect">
            <a:avLst/>
          </a:prstGeom>
        </p:spPr>
      </p:pic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2A36CA01-7864-BCC5-063F-440AF5EEB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6" y="1251083"/>
            <a:ext cx="6748424" cy="506131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197AD47-AEB7-55E7-DA76-170FD5BA00B8}"/>
              </a:ext>
            </a:extLst>
          </p:cNvPr>
          <p:cNvCxnSpPr>
            <a:cxnSpLocks/>
          </p:cNvCxnSpPr>
          <p:nvPr/>
        </p:nvCxnSpPr>
        <p:spPr>
          <a:xfrm flipV="1">
            <a:off x="3834581" y="2330245"/>
            <a:ext cx="0" cy="342852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2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전류제어기 </a:t>
            </a:r>
            <a:r>
              <a:rPr lang="en-US" altLang="ko-KR" dirty="0"/>
              <a:t>(PI) </a:t>
            </a:r>
            <a:r>
              <a:rPr lang="ko-KR" altLang="en-US" dirty="0"/>
              <a:t>실험 </a:t>
            </a:r>
            <a:r>
              <a:rPr lang="en-US" altLang="ko-KR" dirty="0"/>
              <a:t>2-2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7768382" y="939045"/>
            <a:ext cx="3783102" cy="50613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2-1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속도제어기를 설계한 후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3,2,5[rad/s]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속도를 인가할 경우 </a:t>
            </a:r>
            <a:r>
              <a:rPr lang="ko-KR" altLang="en-US" sz="1800" b="1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 및 분석</a:t>
            </a:r>
            <a:endParaRPr lang="en-US" altLang="ko-KR" sz="1800" b="1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3[rad/s]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까지는 안정적으로 응답하는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5[rad/s]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saturation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의해 인가 값에 도달하지 못하는 모습을 보임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86858B3-6716-5BD4-6DAF-CC44BEDA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8340"/>
            <a:ext cx="6852038" cy="5478301"/>
          </a:xfrm>
          <a:prstGeom prst="rect">
            <a:avLst/>
          </a:prstGeom>
        </p:spPr>
      </p:pic>
      <p:pic>
        <p:nvPicPr>
          <p:cNvPr id="11" name="그림 1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3C16668C-6EC9-2328-C9D7-249D2175C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501"/>
            <a:ext cx="7685496" cy="52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위치 제어기</a:t>
            </a:r>
            <a:r>
              <a:rPr lang="en-US" altLang="ko-KR" dirty="0"/>
              <a:t>(PD)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30740" y="5756355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802530" y="4311449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위치제어기는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제어를 이용하여 설계함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위치제어기의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제어폭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wcp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속도제어기의 제어폭의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1/10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설정후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제어기 모델 내부에서는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radian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단위를 이용하여 계산하므로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saturatio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-6140 ~ +6140 [rpm]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변환하여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</a:t>
            </a:r>
            <a:r>
              <a:rPr lang="en-US" altLang="ko-KR" dirty="0"/>
              <a:t>643 ~ +643[rad]</a:t>
            </a:r>
            <a:r>
              <a:rPr lang="ko-KR" altLang="en-US" dirty="0"/>
              <a:t>으로 설정함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8485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DC motor Simulink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2BA081-8520-0966-EEE5-328A572B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893136"/>
            <a:ext cx="8549478" cy="2898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B581CD-7AEA-366D-DB8C-60141709B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38" y="1412666"/>
            <a:ext cx="3218262" cy="12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0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위치 제어기</a:t>
            </a:r>
            <a:r>
              <a:rPr lang="en-US" altLang="ko-KR" dirty="0"/>
              <a:t>(PD)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22081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Geared motor Simulink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694B4E-6858-118F-74EA-959FEBB3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2" y="1056526"/>
            <a:ext cx="10196613" cy="4241791"/>
          </a:xfrm>
          <a:prstGeom prst="rect">
            <a:avLst/>
          </a:prstGeom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4EF370ED-E8D3-65B8-D6B6-04F14B6758F1}"/>
              </a:ext>
            </a:extLst>
          </p:cNvPr>
          <p:cNvSpPr txBox="1">
            <a:spLocks/>
          </p:cNvSpPr>
          <p:nvPr/>
        </p:nvSpPr>
        <p:spPr>
          <a:xfrm>
            <a:off x="4023732" y="5504327"/>
            <a:ext cx="4144535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위와 같이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subsystem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구성하여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8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위치제어기 </a:t>
            </a:r>
            <a:r>
              <a:rPr lang="en-US" altLang="ko-KR" dirty="0"/>
              <a:t>(PD) </a:t>
            </a:r>
            <a:r>
              <a:rPr lang="ko-KR" altLang="en-US" dirty="0"/>
              <a:t>실험 </a:t>
            </a:r>
            <a:r>
              <a:rPr lang="en-US" altLang="ko-KR" dirty="0"/>
              <a:t>3-1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7768382" y="939045"/>
            <a:ext cx="3783102" cy="50613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3-1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위치제어기를 설계한 후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1[degree]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각도를 인가할 경우 </a:t>
            </a:r>
            <a:r>
              <a:rPr lang="ko-KR" altLang="en-US" sz="1800" b="1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</a:t>
            </a:r>
            <a:endParaRPr lang="en-US" altLang="ko-KR" sz="1800" b="1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3/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wcp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0..48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부분에서 각도 측정값이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0.95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값에 가깝게 나타남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응답속도가 적당한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ABC5328D-F308-7AB8-2816-4479E4F06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7" y="1125847"/>
            <a:ext cx="6748425" cy="506131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197AD47-AEB7-55E7-DA76-170FD5BA00B8}"/>
              </a:ext>
            </a:extLst>
          </p:cNvPr>
          <p:cNvCxnSpPr>
            <a:cxnSpLocks/>
          </p:cNvCxnSpPr>
          <p:nvPr/>
        </p:nvCxnSpPr>
        <p:spPr>
          <a:xfrm flipV="1">
            <a:off x="3834581" y="2330245"/>
            <a:ext cx="0" cy="342852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34008F09-13A7-87A2-E114-8418E2951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6" y="1092354"/>
            <a:ext cx="6913749" cy="518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전류제어기 </a:t>
            </a:r>
            <a:r>
              <a:rPr lang="en-US" altLang="ko-KR" dirty="0"/>
              <a:t>(PD) </a:t>
            </a:r>
            <a:r>
              <a:rPr lang="ko-KR" altLang="en-US" dirty="0"/>
              <a:t>실험 </a:t>
            </a:r>
            <a:r>
              <a:rPr lang="en-US" altLang="ko-KR" dirty="0"/>
              <a:t>3-2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7768382" y="939045"/>
            <a:ext cx="3783102" cy="50613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3-1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각도제어기를 설계한 후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10,45,90[degree]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각도를 인가할 경우 </a:t>
            </a:r>
            <a:r>
              <a:rPr lang="ko-KR" altLang="en-US" sz="1800" b="1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 및 분석</a:t>
            </a:r>
            <a:endParaRPr lang="en-US" altLang="ko-KR" sz="1800" b="1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45[degree]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까지는 안정적으로 응답하는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90[degree]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에서는 응답성이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모자른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것을 볼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상황에서는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saturation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의해 값이 도달하는 속도가 늦어지는 것으로 파악됨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처음 실험 시간을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진행한 경우에는 목표 속도에 도달하지 못하는 모습을 보였음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86858B3-6716-5BD4-6DAF-CC44BEDA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8340"/>
            <a:ext cx="6852038" cy="5478301"/>
          </a:xfrm>
          <a:prstGeom prst="rect">
            <a:avLst/>
          </a:prstGeom>
        </p:spPr>
      </p:pic>
      <p:pic>
        <p:nvPicPr>
          <p:cNvPr id="11" name="그림 1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3C16668C-6EC9-2328-C9D7-249D2175C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501"/>
            <a:ext cx="7685496" cy="5224072"/>
          </a:xfrm>
          <a:prstGeom prst="rect">
            <a:avLst/>
          </a:prstGeom>
        </p:spPr>
      </p:pic>
      <p:pic>
        <p:nvPicPr>
          <p:cNvPr id="13" name="그림 1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645CC75-24F5-AEBB-49DE-E4A869E99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1" y="1068542"/>
            <a:ext cx="7077465" cy="53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0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Matlab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806559"/>
            <a:ext cx="609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708057-7F75-452C-C028-B35E1D3D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0" y="1129724"/>
            <a:ext cx="3613747" cy="55823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6D71FC-7D43-35FA-CDEC-C90BFC95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1336881"/>
            <a:ext cx="1771650" cy="1352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B125DD-5364-CAF2-6C02-5B994FB25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2836377"/>
            <a:ext cx="3143250" cy="1181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3DADAC-0A35-8622-0175-D42305C6E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175" y="4184473"/>
            <a:ext cx="2362200" cy="904875"/>
          </a:xfrm>
          <a:prstGeom prst="rect">
            <a:avLst/>
          </a:prstGeom>
        </p:spPr>
      </p:pic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A737365D-6FF4-7B42-89FB-F9E473C69D42}"/>
              </a:ext>
            </a:extLst>
          </p:cNvPr>
          <p:cNvSpPr txBox="1">
            <a:spLocks/>
          </p:cNvSpPr>
          <p:nvPr/>
        </p:nvSpPr>
        <p:spPr>
          <a:xfrm>
            <a:off x="5210174" y="5250945"/>
            <a:ext cx="5983851" cy="134440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진행하며 순차적으로 제어기 모델구성 후 실험진행을 반복하는 방식으로 코드가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이루어져있음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진행 후에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plot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ref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 선언부를 주석처리 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23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5462912" y="3207860"/>
            <a:ext cx="6336040" cy="31128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진행하며 개인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deskto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한계를 느끼는 부분이 있었고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대처방법을 확인할 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시간이 오래 소모되었음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31557-9C74-15D0-A615-FC167297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4" y="993884"/>
            <a:ext cx="9925050" cy="1905000"/>
          </a:xfrm>
          <a:prstGeom prst="rect">
            <a:avLst/>
          </a:prstGeom>
        </p:spPr>
      </p:pic>
      <p:pic>
        <p:nvPicPr>
          <p:cNvPr id="7" name="그림 6" descr="라인, 그래프이(가) 표시된 사진&#10;&#10;자동 생성된 설명">
            <a:extLst>
              <a:ext uri="{FF2B5EF4-FFF2-40B4-BE49-F238E27FC236}">
                <a16:creationId xmlns:a16="http://schemas.microsoft.com/office/drawing/2014/main" id="{6E2656D7-607B-8C87-24CB-DBA6B19B2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6" y="2910353"/>
            <a:ext cx="4943876" cy="37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5462912" y="3207860"/>
            <a:ext cx="6336040" cy="31128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진행하며 개인 환경의 한계를 느끼는 부분이 있었고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대처방법을 확인할 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시간이 오래 소모되었음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과정에서 속도를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speed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velocity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표기하였는데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speed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더 올바른 표현일 것 같다는 아쉬움이 남음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31557-9C74-15D0-A615-FC167297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4" y="993884"/>
            <a:ext cx="9925050" cy="1905000"/>
          </a:xfrm>
          <a:prstGeom prst="rect">
            <a:avLst/>
          </a:prstGeom>
        </p:spPr>
      </p:pic>
      <p:pic>
        <p:nvPicPr>
          <p:cNvPr id="7" name="그림 6" descr="라인, 그래프이(가) 표시된 사진&#10;&#10;자동 생성된 설명">
            <a:extLst>
              <a:ext uri="{FF2B5EF4-FFF2-40B4-BE49-F238E27FC236}">
                <a16:creationId xmlns:a16="http://schemas.microsoft.com/office/drawing/2014/main" id="{6E2656D7-607B-8C87-24CB-DBA6B19B2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6" y="2910353"/>
            <a:ext cx="4943876" cy="37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519035" y="614992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이번 장에서는 모터 제이기를 설계하여 모터의 입력 전류를 제어하여 모터의 속도를 제어하는 과정에 대하여 실험함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Open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Loop Control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설계시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외란에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취약하고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입력 값에 비해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목표값에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도달하지 못하는 경우를 방지하기 위하여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Colsed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Loop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 설계함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정현파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입력과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정현파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출력을 나타냄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제어를 기준으로 설명하며 보고서에서는 본론 부분에서 모델링과 함께 설명하도록 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7" name="그림 6" descr="화이트, 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8C7916AC-F766-8926-FAF4-CA97545CB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9" r="37303" b="80925"/>
          <a:stretch/>
        </p:blipFill>
        <p:spPr>
          <a:xfrm>
            <a:off x="519035" y="2705450"/>
            <a:ext cx="6147236" cy="3962458"/>
          </a:xfrm>
          <a:prstGeom prst="rect">
            <a:avLst/>
          </a:prstGeom>
        </p:spPr>
      </p:pic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392C7BC-7687-B7AF-C74D-49E7E6FED1D7}"/>
              </a:ext>
            </a:extLst>
          </p:cNvPr>
          <p:cNvSpPr txBox="1">
            <a:spLocks/>
          </p:cNvSpPr>
          <p:nvPr/>
        </p:nvSpPr>
        <p:spPr>
          <a:xfrm>
            <a:off x="6773499" y="2382344"/>
            <a:ext cx="4766733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모터 제어기의 모델링은 옆의 그림과 같은 형태로 나타냄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E(s)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정상상태 오차를 의미함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무한이 커질 경우의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E(s)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최종값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정리를 이용하여 정상상태 오차를 알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제어기 설계시에는 안정성과 속응성을 고려하여야 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안정성은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bode plot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이용하여 고려할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주파수 영역과 각도 영역에서 고려하여 이득 여유와 위상여유를 고려하여 안정적으로 설계하여야 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주파수 대역폭을 이용하여 속응성을 고려할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응답속도에 관련된 값으로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대역폭이 크면 빠른 응답속도를 얻지만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Noise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민감해짐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11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299282" y="4315303"/>
            <a:ext cx="11352178" cy="31128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개인 공부를 진행하며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대역폭에 대한 궁금증을 해결하는 과정에서 시간을 많이 소모함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전류제어기의 이득이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된다 라는 부분의 속도제어기의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대역폭값을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1/10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적어도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1/5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값을 설정하고 실험을 진행하거나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식을 전개할 경우엔 이득을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보기엔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의미있는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값이 존재할 수 있다는 생각을 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응답성을 확인하는 과정에서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saturation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역할에 대해 확인하게 되었음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PID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제어를 통한 개인 프로젝트에서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응답성을 최대한 빠르게 하도록 설계 후 오차를 제거하는 과정에서 해당 장의 내용에 도움을 받았고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실제로 적용해보는 과정에서 더 확실한 모델링을 할 수 있게 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11" name="그림 10" descr="텍스트, 친필, 폰트, 스크린샷이(가) 표시된 사진&#10;&#10;자동 생성된 설명">
            <a:extLst>
              <a:ext uri="{FF2B5EF4-FFF2-40B4-BE49-F238E27FC236}">
                <a16:creationId xmlns:a16="http://schemas.microsoft.com/office/drawing/2014/main" id="{5F0C0138-356A-8051-BABF-268D6B8AF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" y="767443"/>
            <a:ext cx="2670407" cy="3453278"/>
          </a:xfrm>
          <a:prstGeom prst="rect">
            <a:avLst/>
          </a:prstGeom>
        </p:spPr>
      </p:pic>
      <p:pic>
        <p:nvPicPr>
          <p:cNvPr id="14" name="그림 13" descr="텍스트, 친필, 칠판, 폰트이(가) 표시된 사진&#10;&#10;자동 생성된 설명">
            <a:extLst>
              <a:ext uri="{FF2B5EF4-FFF2-40B4-BE49-F238E27FC236}">
                <a16:creationId xmlns:a16="http://schemas.microsoft.com/office/drawing/2014/main" id="{B53E7C4D-A8A4-C556-92AD-885A1F7FD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80" y="737916"/>
            <a:ext cx="2670407" cy="3453278"/>
          </a:xfrm>
          <a:prstGeom prst="rect">
            <a:avLst/>
          </a:prstGeom>
        </p:spPr>
      </p:pic>
      <p:pic>
        <p:nvPicPr>
          <p:cNvPr id="16" name="그림 1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47CAF01C-8969-CC53-C85B-6958B0484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11" y="723494"/>
            <a:ext cx="2670407" cy="3453278"/>
          </a:xfrm>
          <a:prstGeom prst="rect">
            <a:avLst/>
          </a:prstGeom>
        </p:spPr>
      </p:pic>
      <p:pic>
        <p:nvPicPr>
          <p:cNvPr id="18" name="그림 17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28716929-969F-AFE9-D6D7-AF631BC70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15" y="737916"/>
            <a:ext cx="2670407" cy="34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519036" y="4248394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제어는 위의 다이어그램과 같이 오차를 제어하는 방식임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식을 보면 알 수 있듯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제어의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gain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조정하여 제어방식을 선택할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앞 페이지에서의 그림에서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G(s)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해당하는 부분 중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controller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부분에 해당함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게인 값 설정에 따라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특징을가짐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제어는 정상상태 오차를 제거함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오버슈트가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증가할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제어는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오버슈트를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줄이고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외란에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강하지만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정상상태 오차가 존재함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1026" name="Picture 2" descr="PID 제어기 - 위키백과, 우리 모두의 백과사전">
            <a:extLst>
              <a:ext uri="{FF2B5EF4-FFF2-40B4-BE49-F238E27FC236}">
                <a16:creationId xmlns:a16="http://schemas.microsoft.com/office/drawing/2014/main" id="{C9AF79F7-8F0C-76DC-3973-D573094D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287" y="1039061"/>
            <a:ext cx="6752303" cy="31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2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DC</a:t>
            </a:r>
            <a:r>
              <a:rPr lang="ko-KR" altLang="en-US" dirty="0"/>
              <a:t>모터 모델링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33C82F-2590-B889-46EF-7FE8085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21" y="1090309"/>
            <a:ext cx="9183823" cy="4024962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802529" y="4764688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저번 장에서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load system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전개 후 진행하였지만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이번 장에서는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system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 보다 직관적으로 나타낼 수 있도록 수정함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장에서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system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출력을 얻는 것에는 문제가 없었지만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load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있는 경우와 없는 경우에 대해서 보다 쉽게 이해할 수 있도록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diagram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만들 수 있었음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추가로 본 실험에서는 제어주기를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1000hz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가정하고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8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전류제어기 </a:t>
            </a:r>
            <a:r>
              <a:rPr lang="en-US" altLang="ko-KR" dirty="0"/>
              <a:t>(PI </a:t>
            </a:r>
            <a:r>
              <a:rPr lang="ko-KR" altLang="en-US" dirty="0"/>
              <a:t>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CC59E-291D-B029-B46A-32D964376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t="11858" r="4630" b="8782"/>
          <a:stretch/>
        </p:blipFill>
        <p:spPr>
          <a:xfrm>
            <a:off x="802530" y="926075"/>
            <a:ext cx="5885234" cy="3560323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802530" y="4309417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 제어기에서는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제어를 이용함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오버슈트가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증가하지만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정상상태 오차를 감소시킴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설계된 제어기 에서는 측정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전류값을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이용하여 오차를 계산하고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측정 모터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속도값을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이용하여 전향보상 하도록 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Anti-windup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오차누적을 방지함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 gain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가정한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fcc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이용하여 설정해줌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Fcc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제어주기의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1/10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 설정 후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Saturation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-48V ~ +48V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설정함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179A4-1F28-9E6B-DE9E-AB3B9769B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616" y="926075"/>
            <a:ext cx="2972262" cy="25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전류제어기</a:t>
            </a:r>
            <a:r>
              <a:rPr lang="en-US" altLang="ko-KR" dirty="0"/>
              <a:t>(PI)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3745646" y="5665429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위와 같이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subsystem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구성하여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0BBDD-A05B-7FD7-9005-D4DBF651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7" b="6491"/>
          <a:stretch/>
        </p:blipFill>
        <p:spPr>
          <a:xfrm>
            <a:off x="1044597" y="787384"/>
            <a:ext cx="10102806" cy="4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전류제어기 </a:t>
            </a:r>
            <a:r>
              <a:rPr lang="en-US" altLang="ko-KR" dirty="0"/>
              <a:t>(PI) </a:t>
            </a:r>
            <a:r>
              <a:rPr lang="ko-KR" altLang="en-US" dirty="0"/>
              <a:t>실험 </a:t>
            </a:r>
            <a:r>
              <a:rPr lang="en-US" altLang="ko-KR" dirty="0"/>
              <a:t>1-1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7768382" y="939045"/>
            <a:ext cx="3783102" cy="50613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1-1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전류제어기를 설계한 후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1[A]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전류를 인가할 경우 </a:t>
            </a:r>
            <a:r>
              <a:rPr lang="ko-KR" altLang="en-US" sz="1800" b="1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</a:t>
            </a:r>
            <a:endParaRPr lang="en-US" altLang="ko-KR" sz="1800" b="1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3/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wcc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0.0048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부분에서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전류측정값이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0.95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나타남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응답속도가 적당한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제어기의 특징인 정상상태 오차 제거가 잘 나타난 모습임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ABC5328D-F308-7AB8-2816-4479E4F06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7" y="1125847"/>
            <a:ext cx="6748425" cy="50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전류제어기 </a:t>
            </a:r>
            <a:r>
              <a:rPr lang="en-US" altLang="ko-KR" dirty="0"/>
              <a:t>(PI) </a:t>
            </a:r>
            <a:r>
              <a:rPr lang="ko-KR" altLang="en-US" dirty="0"/>
              <a:t>실험 </a:t>
            </a:r>
            <a:r>
              <a:rPr lang="en-US" altLang="ko-KR" dirty="0"/>
              <a:t>1-2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7768382" y="939045"/>
            <a:ext cx="3783102" cy="50613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1-1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전류제어기를 설계한 후 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5,10,25[A]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전류를 인가할 경우 </a:t>
            </a:r>
            <a:r>
              <a:rPr lang="ko-KR" altLang="en-US" sz="1800" b="1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응답성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 및 분석</a:t>
            </a:r>
            <a:endParaRPr lang="en-US" altLang="ko-KR" sz="1800" b="1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각각 인가전류에 대한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95%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부분 출력과 해당 응답 시간에 관하여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plot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함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10[A]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까지의 인가 전류에 대하여 모두 안정적으로 좋은 속응성을 보이는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그러나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25[A]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에선 정상상태에 도달하지 못하고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오버슈트가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일어난 것을 볼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86858B3-6716-5BD4-6DAF-CC44BEDA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8340"/>
            <a:ext cx="6852038" cy="54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속도제어기 </a:t>
            </a:r>
            <a:r>
              <a:rPr lang="en-US" altLang="ko-KR" dirty="0"/>
              <a:t>(PI)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802530" y="4151763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속도 제어기에서도 전류 제어기와 같이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제어를 이용함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Saturation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-27.3~+27.3 [A]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설정함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system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기준으로 제어기를 설계하여서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위의 변수 선언과 관련된 부분 위의 식을 이용하여 부하 시스템의 속도제어기를 설계함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속도제어기의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제어폭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wcs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wcv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wcc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1/10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 설정 후 실험을 진행함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/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72A9A-458D-DF85-E7AA-29276AD3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6" y="1467016"/>
                <a:ext cx="3891515" cy="420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4C09F-FFC3-2622-89BB-7DF65DD4E95B}"/>
              </a:ext>
            </a:extLst>
          </p:cNvPr>
          <p:cNvSpPr txBox="1"/>
          <p:nvPr/>
        </p:nvSpPr>
        <p:spPr>
          <a:xfrm>
            <a:off x="802530" y="1089501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정리된 운동방정식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/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DA10E-1552-D592-D6B8-FA91AFE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" y="2206396"/>
                <a:ext cx="5021183" cy="383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179720AE-BE44-BAA3-91FE-86D408495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30" y="1158756"/>
            <a:ext cx="7123536" cy="23431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DAF5BD-591A-3425-2C58-9DD3150C2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887" y="1251083"/>
            <a:ext cx="3105583" cy="676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6E4152-84EF-CAB0-82BE-CBCF3F6D57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227"/>
          <a:stretch/>
        </p:blipFill>
        <p:spPr>
          <a:xfrm>
            <a:off x="7926066" y="2013136"/>
            <a:ext cx="4152863" cy="17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6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7158</TotalTime>
  <Words>1278</Words>
  <Application>Microsoft Office PowerPoint</Application>
  <PresentationFormat>와이드스크린</PresentationFormat>
  <Paragraphs>102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joonseo min</cp:lastModifiedBy>
  <cp:revision>714</cp:revision>
  <dcterms:created xsi:type="dcterms:W3CDTF">2022-02-02T04:32:22Z</dcterms:created>
  <dcterms:modified xsi:type="dcterms:W3CDTF">2023-10-09T03:55:46Z</dcterms:modified>
</cp:coreProperties>
</file>