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65" r:id="rId3"/>
    <p:sldId id="355" r:id="rId4"/>
    <p:sldId id="367" r:id="rId5"/>
    <p:sldId id="345" r:id="rId6"/>
    <p:sldId id="3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  <p15:guide id="7" pos="483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4180" userDrawn="1">
          <p15:clr>
            <a:srgbClr val="A4A3A4"/>
          </p15:clr>
        </p15:guide>
        <p15:guide id="11" pos="7197" userDrawn="1">
          <p15:clr>
            <a:srgbClr val="A4A3A4"/>
          </p15:clr>
        </p15:guide>
        <p15:guide id="12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3E3E"/>
    <a:srgbClr val="CD0F41"/>
    <a:srgbClr val="D5B186"/>
    <a:srgbClr val="DCDACC"/>
    <a:srgbClr val="00286F"/>
    <a:srgbClr val="D9DADC"/>
    <a:srgbClr val="115445"/>
    <a:srgbClr val="006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9" autoAdjust="0"/>
    <p:restoredTop sz="88259" autoAdjust="0"/>
  </p:normalViewPr>
  <p:slideViewPr>
    <p:cSldViewPr snapToGrid="0" showGuides="1">
      <p:cViewPr varScale="1">
        <p:scale>
          <a:sx n="65" d="100"/>
          <a:sy n="65" d="100"/>
        </p:scale>
        <p:origin x="714" y="60"/>
      </p:cViewPr>
      <p:guideLst>
        <p:guide pos="3817"/>
        <p:guide orient="horz" pos="777"/>
        <p:guide pos="483"/>
        <p:guide pos="3500"/>
        <p:guide pos="4180"/>
        <p:guide pos="7197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7" d="100"/>
        <a:sy n="197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137E06-CC97-4619-9A56-19D0A3FFCF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224"/>
            <a:ext cx="12192000" cy="2017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B72CB-04F0-479E-9010-A3B5A11A45D1}"/>
              </a:ext>
            </a:extLst>
          </p:cNvPr>
          <p:cNvSpPr txBox="1"/>
          <p:nvPr userDrawn="1"/>
        </p:nvSpPr>
        <p:spPr>
          <a:xfrm>
            <a:off x="317639" y="6399876"/>
            <a:ext cx="389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2022.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CD81CA-D64A-45D9-BC85-7CC84BB4C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8"/>
            <a:ext cx="12192000" cy="6766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D35250-8866-49A9-B0FC-9F0AE4C32026}"/>
              </a:ext>
            </a:extLst>
          </p:cNvPr>
          <p:cNvSpPr/>
          <p:nvPr userDrawn="1"/>
        </p:nvSpPr>
        <p:spPr>
          <a:xfrm rot="5400000">
            <a:off x="171786" y="159192"/>
            <a:ext cx="504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-250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bg1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608519" y="233357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b="0" i="0" u="none" spc="-150" dirty="0">
                <a:solidFill>
                  <a:schemeClr val="bg1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 Study on the Management Strategy of Starbucks</a:t>
            </a: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bg1"/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7111E-C96B-4476-BFE9-76F3630E3BA6}"/>
              </a:ext>
            </a:extLst>
          </p:cNvPr>
          <p:cNvSpPr txBox="1"/>
          <p:nvPr userDrawn="1"/>
        </p:nvSpPr>
        <p:spPr>
          <a:xfrm>
            <a:off x="317639" y="6399876"/>
            <a:ext cx="389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2022.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1026277" y="1545247"/>
            <a:ext cx="588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err="1">
                <a:solidFill>
                  <a:srgbClr val="00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로봇학</a:t>
            </a:r>
            <a:r>
              <a:rPr lang="ko-KR" altLang="en-US" sz="3600" spc="-150" dirty="0">
                <a:solidFill>
                  <a:srgbClr val="00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실험 </a:t>
            </a:r>
            <a:r>
              <a:rPr lang="en-US" altLang="ko-KR" sz="3600" spc="-150" dirty="0">
                <a:solidFill>
                  <a:srgbClr val="00000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4</a:t>
            </a:r>
            <a:endParaRPr lang="ko-KR" altLang="en-US" sz="4400" spc="-150" dirty="0">
              <a:solidFill>
                <a:srgbClr val="00000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1026276" y="2178878"/>
            <a:ext cx="771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3E3E3E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Kinematics &amp; Inverse Kinematics</a:t>
            </a:r>
            <a:endParaRPr lang="ko-KR" altLang="en-US" spc="-150" dirty="0">
              <a:solidFill>
                <a:srgbClr val="3E3E3E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/>
          <p:nvPr/>
        </p:nvCxnSpPr>
        <p:spPr>
          <a:xfrm>
            <a:off x="1084149" y="1394745"/>
            <a:ext cx="1632031" cy="0"/>
          </a:xfrm>
          <a:prstGeom prst="line">
            <a:avLst/>
          </a:prstGeom>
          <a:ln w="38100">
            <a:solidFill>
              <a:srgbClr val="3E3E3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1B29CB-4BBE-49C9-B4FA-D71E9A8D10C0}"/>
              </a:ext>
            </a:extLst>
          </p:cNvPr>
          <p:cNvGrpSpPr/>
          <p:nvPr/>
        </p:nvGrpSpPr>
        <p:grpSpPr>
          <a:xfrm>
            <a:off x="8001000" y="4012684"/>
            <a:ext cx="3500438" cy="399813"/>
            <a:chOff x="8001000" y="4287004"/>
            <a:chExt cx="3500438" cy="3998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D91D2D-5FF1-4871-BF31-7C389CA694F5}"/>
                </a:ext>
              </a:extLst>
            </p:cNvPr>
            <p:cNvSpPr txBox="1"/>
            <p:nvPr/>
          </p:nvSpPr>
          <p:spPr>
            <a:xfrm>
              <a:off x="8001000" y="4287004"/>
              <a:ext cx="350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000000"/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민준서</a:t>
              </a:r>
              <a:r>
                <a:rPr lang="en-US" altLang="ko-KR" dirty="0">
                  <a:solidFill>
                    <a:srgbClr val="000000"/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로봇학부</a:t>
              </a:r>
              <a:endParaRPr lang="ko-KR" altLang="en-US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41EC0C7-82A3-461A-9425-FCA610A7AB67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4686817"/>
              <a:ext cx="2281238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6AE23B-FA15-4D43-88D4-C61050701FBF}"/>
              </a:ext>
            </a:extLst>
          </p:cNvPr>
          <p:cNvGrpSpPr/>
          <p:nvPr/>
        </p:nvGrpSpPr>
        <p:grpSpPr>
          <a:xfrm>
            <a:off x="-1762532" y="84224"/>
            <a:ext cx="1598544" cy="2505382"/>
            <a:chOff x="874713" y="720835"/>
            <a:chExt cx="1598544" cy="250538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66A1F5-9143-4A2B-BA26-C5EFCCB7A3F7}"/>
                </a:ext>
              </a:extLst>
            </p:cNvPr>
            <p:cNvSpPr txBox="1"/>
            <p:nvPr/>
          </p:nvSpPr>
          <p:spPr>
            <a:xfrm>
              <a:off x="900189" y="720835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4D1658-F090-420B-B011-7AC915D2BAAC}"/>
                </a:ext>
              </a:extLst>
            </p:cNvPr>
            <p:cNvSpPr txBox="1"/>
            <p:nvPr/>
          </p:nvSpPr>
          <p:spPr>
            <a:xfrm>
              <a:off x="900189" y="2196522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AB56C-6AA8-4476-A638-E255B6960FFF}"/>
                </a:ext>
              </a:extLst>
            </p:cNvPr>
            <p:cNvSpPr/>
            <p:nvPr/>
          </p:nvSpPr>
          <p:spPr>
            <a:xfrm>
              <a:off x="874713" y="2502885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E492AC-8A7A-48FB-BD89-617AA8883891}"/>
                </a:ext>
              </a:extLst>
            </p:cNvPr>
            <p:cNvSpPr/>
            <p:nvPr/>
          </p:nvSpPr>
          <p:spPr>
            <a:xfrm>
              <a:off x="874713" y="1031546"/>
              <a:ext cx="718458" cy="73948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A42FEE-D99D-4713-B348-1A1890E1E654}"/>
                </a:ext>
              </a:extLst>
            </p:cNvPr>
            <p:cNvSpPr/>
            <p:nvPr/>
          </p:nvSpPr>
          <p:spPr>
            <a:xfrm>
              <a:off x="1754799" y="1011807"/>
              <a:ext cx="718458" cy="739483"/>
            </a:xfrm>
            <a:prstGeom prst="rect">
              <a:avLst/>
            </a:prstGeom>
            <a:solidFill>
              <a:srgbClr val="D5B18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468460-BE7F-4B59-B1AB-AA1B5EDD4C72}"/>
              </a:ext>
            </a:extLst>
          </p:cNvPr>
          <p:cNvGrpSpPr/>
          <p:nvPr/>
        </p:nvGrpSpPr>
        <p:grpSpPr>
          <a:xfrm>
            <a:off x="12349467" y="113510"/>
            <a:ext cx="4941149" cy="2484434"/>
            <a:chOff x="6433696" y="1201078"/>
            <a:chExt cx="4941149" cy="248443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7C26F4-AE0D-49D0-A931-0FC2D72612D9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dirty="0">
                <a:solidFill>
                  <a:srgbClr val="181818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4425E-8594-4DD5-AB02-578046143793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673AC5-380D-4BC0-9A84-F5790255990D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D4F675-9FB2-4F7A-BA68-6D05C36A4403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dirty="0">
                  <a:solidFill>
                    <a:srgbClr val="181818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dirty="0">
                <a:solidFill>
                  <a:srgbClr val="181818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89CCE1-E345-4738-9E13-932D96BB7A6C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Bold 18pt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10585E-F8AB-3083-FBE0-A23101C7D9CB}"/>
              </a:ext>
            </a:extLst>
          </p:cNvPr>
          <p:cNvSpPr/>
          <p:nvPr/>
        </p:nvSpPr>
        <p:spPr>
          <a:xfrm>
            <a:off x="218662" y="5993296"/>
            <a:ext cx="3081130" cy="705678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25DF96-EF38-0EDD-85E2-6A3A31E9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99" y="5993296"/>
            <a:ext cx="1676601" cy="4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519036" y="4764688"/>
            <a:ext cx="10102806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Forward 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처음 주어진 각도를 이용해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end-effector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구하는 과정임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과정에서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DH parameter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이용하여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end –effector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대입을 통해 간단하게 구할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Inverse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최종위치를 제어하기 위해 각도를 구하는 과정을 의미함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forward kinematics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연산에서의 변환행렬 곱의 역연산을 통해 최종 위치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목표위치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값을 이용해 각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joint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이동 각도를 구할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5" name="Picture 2" descr="Inverse Kinematics란? - MATLAB &amp; Simulink">
            <a:extLst>
              <a:ext uri="{FF2B5EF4-FFF2-40B4-BE49-F238E27FC236}">
                <a16:creationId xmlns:a16="http://schemas.microsoft.com/office/drawing/2014/main" id="{E621E175-0910-21AC-4D8E-61E07C48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68" y="723494"/>
            <a:ext cx="80105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5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 </a:t>
            </a:r>
            <a:r>
              <a:rPr lang="en-US" altLang="ko-KR" dirty="0"/>
              <a:t>Kinematics</a:t>
            </a:r>
            <a:r>
              <a:rPr lang="ko-KR" altLang="en-US" dirty="0"/>
              <a:t> 계산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392C7BC-7687-B7AF-C74D-49E7E6FED1D7}"/>
              </a:ext>
            </a:extLst>
          </p:cNvPr>
          <p:cNvSpPr txBox="1">
            <a:spLocks/>
          </p:cNvSpPr>
          <p:nvPr/>
        </p:nvSpPr>
        <p:spPr>
          <a:xfrm>
            <a:off x="7191646" y="876650"/>
            <a:ext cx="4766733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코드에서 계산의 용이성을 위해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DH parameter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이용해 변환행렬을 만드는 함수를 정의하여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forward kinematics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연산부분에서는 행렬 곱 연산으로만 구할 수 있도록 구현함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파라미터는 강의자료에 있는 파라미터를 이용하여 행렬을 구성하였음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해당 연산의 결과로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0.9500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정확한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Forward Kinematics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연산이 수행된 것을 볼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3B8D72-FECB-A2C0-537A-EDB1A191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3" y="876651"/>
            <a:ext cx="5971838" cy="38066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921324-2788-01AD-73AA-7F9C3CA8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3" y="4778654"/>
            <a:ext cx="3829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 </a:t>
            </a:r>
            <a:r>
              <a:rPr lang="en-US" altLang="ko-KR" dirty="0"/>
              <a:t>Inverse</a:t>
            </a:r>
            <a:r>
              <a:rPr lang="ko-KR" altLang="en-US" dirty="0"/>
              <a:t> </a:t>
            </a:r>
            <a:r>
              <a:rPr lang="en-US" altLang="ko-KR" dirty="0"/>
              <a:t>Kinematics</a:t>
            </a:r>
            <a:r>
              <a:rPr lang="ko-KR" altLang="en-US" dirty="0"/>
              <a:t> 계산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392C7BC-7687-B7AF-C74D-49E7E6FED1D7}"/>
              </a:ext>
            </a:extLst>
          </p:cNvPr>
          <p:cNvSpPr txBox="1">
            <a:spLocks/>
          </p:cNvSpPr>
          <p:nvPr/>
        </p:nvSpPr>
        <p:spPr>
          <a:xfrm>
            <a:off x="7191646" y="876650"/>
            <a:ext cx="4766733" cy="209331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Forward 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이용하기 위하여 일반화된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Inverse Kinematics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연산을 할 수 있는 코드를 구현함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실제 배포 프로젝트에선 강의자료에 구현된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inverse 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계산하기 위한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DH Parameter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이용한 방법이 아닌 기하학적 특성을 이용하여 구현한 코드를 구현함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방법으로 모두 구현한 결과 실제 내부 연산은 둘 다 동일한 형태의 연산이 진행되는 것을 확인할 수 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AF5C27-AABB-ACB7-66F0-5184E133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3" y="915789"/>
            <a:ext cx="5576964" cy="56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Project Code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8404698" y="779294"/>
            <a:ext cx="3618432" cy="416026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기하적인 특성을 이용하여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계산하는 코드를 구현함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실제로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DHparameter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이용하여 코드를 구현할 경우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Matrix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객체와 행렬연산을 구현하여야 하는 과정에서 실제 필요한 연산에 비해 과한 연산과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구현 난이도를 필요로 한다고 판단함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강의자료에 제공된 식과 같이 각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joint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end-effector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position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등의 제공 값을 이용하여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forward 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inverse kinematics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구할 수 있었음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9D5FF-01DB-59AE-255F-7A72FADF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779294"/>
            <a:ext cx="76295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A9EFFE-B1D4-C94B-F1EB-740D9D45CD99}"/>
              </a:ext>
            </a:extLst>
          </p:cNvPr>
          <p:cNvSpPr/>
          <p:nvPr/>
        </p:nvSpPr>
        <p:spPr>
          <a:xfrm>
            <a:off x="8404698" y="262647"/>
            <a:ext cx="3443591" cy="2334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A8C8-C176-28FA-46BE-5B45D54B4B1F}"/>
              </a:ext>
            </a:extLst>
          </p:cNvPr>
          <p:cNvSpPr/>
          <p:nvPr/>
        </p:nvSpPr>
        <p:spPr>
          <a:xfrm>
            <a:off x="359923" y="5758774"/>
            <a:ext cx="3035030" cy="95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8A52F-24A1-C047-1CD9-4A35349B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99" y="35264"/>
            <a:ext cx="1676601" cy="473616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5969516" y="1077710"/>
            <a:ext cx="4870363" cy="56343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구현 과정에서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DH-parameter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이용하여 구현하려고 하던 중에 행렬연산과 행렬 객체를 만드는 과정에서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vector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코드를 구현하려 하던 중 시간이 부족할 것 같아 강의자료에 나타난 문제를 계산하기 위한 코드로 구현함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다형성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측면에서 부족한 코드라고 느낌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 코드에서 하드코딩 된 부분이 많아 실제로 활용할 경우에는 더욱 일반화된 상황을 해결할 수 있도록 코드의 수정이 필요할 것 같음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실제 주어진 문제를 해결하기 위한 코드를 구현하기 위해 직접 수식을 계산하였음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DC254E7-8E18-C137-3ADE-492F32F4A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9" y="836460"/>
            <a:ext cx="4543599" cy="5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356</Words>
  <Application>Microsoft Office PowerPoint</Application>
  <PresentationFormat>와이드스크린</PresentationFormat>
  <Paragraphs>33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joonseo min</cp:lastModifiedBy>
  <cp:revision>716</cp:revision>
  <dcterms:created xsi:type="dcterms:W3CDTF">2022-02-02T04:32:22Z</dcterms:created>
  <dcterms:modified xsi:type="dcterms:W3CDTF">2023-11-05T09:19:57Z</dcterms:modified>
</cp:coreProperties>
</file>