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311" r:id="rId3"/>
    <p:sldId id="307" r:id="rId4"/>
    <p:sldId id="308" r:id="rId5"/>
    <p:sldId id="309" r:id="rId6"/>
    <p:sldId id="292" r:id="rId7"/>
    <p:sldId id="257" r:id="rId8"/>
    <p:sldId id="277" r:id="rId9"/>
    <p:sldId id="310" r:id="rId10"/>
    <p:sldId id="276" r:id="rId11"/>
    <p:sldId id="301" r:id="rId12"/>
    <p:sldId id="284" r:id="rId13"/>
    <p:sldId id="315" r:id="rId14"/>
    <p:sldId id="316" r:id="rId15"/>
    <p:sldId id="317" r:id="rId16"/>
    <p:sldId id="280" r:id="rId17"/>
    <p:sldId id="288" r:id="rId18"/>
    <p:sldId id="285" r:id="rId19"/>
    <p:sldId id="270" r:id="rId20"/>
    <p:sldId id="286" r:id="rId21"/>
    <p:sldId id="298" r:id="rId22"/>
    <p:sldId id="289" r:id="rId23"/>
    <p:sldId id="283" r:id="rId24"/>
    <p:sldId id="318" r:id="rId25"/>
    <p:sldId id="278" r:id="rId26"/>
    <p:sldId id="321" r:id="rId27"/>
    <p:sldId id="312" r:id="rId28"/>
    <p:sldId id="313" r:id="rId29"/>
    <p:sldId id="314" r:id="rId30"/>
    <p:sldId id="323" r:id="rId31"/>
    <p:sldId id="282" r:id="rId32"/>
    <p:sldId id="303" r:id="rId33"/>
    <p:sldId id="305" r:id="rId34"/>
    <p:sldId id="290" r:id="rId35"/>
    <p:sldId id="271" r:id="rId36"/>
    <p:sldId id="272" r:id="rId37"/>
    <p:sldId id="279" r:id="rId38"/>
    <p:sldId id="322" r:id="rId39"/>
    <p:sldId id="295" r:id="rId40"/>
    <p:sldId id="319" r:id="rId41"/>
    <p:sldId id="300" r:id="rId42"/>
    <p:sldId id="273" r:id="rId43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1B7C108-5C1B-6061-09F7-F7F6A386B0F3}" name="Soomin Lee" initials="SL" userId="S::Soomin.Lee@ghent.ac.kr::90c23911-3741-40af-8527-6865e0ca2a84" providerId="AD"/>
  <p188:author id="{D2ECD353-DCE9-CE39-0C15-EEB88B1A745C}" name="Soomin Lee" initials="SL" userId="S::soomin.lee@ghent.ac.kr::90c23911-3741-40af-8527-6865e0ca2a84" providerId="AD"/>
  <p188:author id="{6B443393-6089-8952-FCD0-EA4508827AB1}" name="Junseok Kim" initials="JK" userId="S::Junseok.Kim@ghent.ac.kr::83f687f1-218d-424d-9abc-d2a05ebeac59" providerId="AD"/>
  <p188:author id="{B7BA3CF4-BD79-CB13-2202-8F1C987BF8B4}" name="Changyoung Lee" initials="CL" userId="S::Changyoung.Lee@ghent.ac.kr::49452559-f377-48c7-afc7-3e6ff4286e9e" providerId="AD"/>
  <p188:author id="{9B3AFBF9-6339-C72B-9FFE-4FB93E8AD90F}" name="Junseok Kim" initials="JK" userId="S::junseok.kim@ghent.ac.kr::83f687f1-218d-424d-9abc-d2a05ebeac5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39" autoAdjust="0"/>
  </p:normalViewPr>
  <p:slideViewPr>
    <p:cSldViewPr snapToGrid="0">
      <p:cViewPr varScale="1">
        <p:scale>
          <a:sx n="52" d="100"/>
          <a:sy n="52" d="100"/>
        </p:scale>
        <p:origin x="1032" y="67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7B566E-B4DC-4D84-5800-55D20FC14A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5130DE-A315-433F-0C90-2F9DA5A9CA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A1CAF-CD35-4BBD-82B9-9E3B896F30B2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72E8BA-1ADF-2CB9-4EB8-1EAEB733F5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7BFC59-C585-5E18-7B9B-7353DC05CE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985CF-9EA8-4657-ADFC-3DFBA5DA2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86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 name is Junseok Kim, a BA3 student. My project is ‘</a:t>
            </a:r>
            <a:r>
              <a:rPr lang="en-US" altLang="ko-KR" sz="1200" dirty="0"/>
              <a:t>Exploring In silico Pharmacological actions of </a:t>
            </a:r>
            <a:r>
              <a:rPr lang="en-US" altLang="ko-KR" sz="1200" dirty="0" err="1"/>
              <a:t>pramax</a:t>
            </a:r>
            <a:r>
              <a:rPr lang="en-US" altLang="ko-KR" sz="1200" dirty="0"/>
              <a:t> against sars-cov-2’.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299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Pyramax</a:t>
            </a:r>
            <a:r>
              <a:rPr lang="en-US" altLang="ko-KR" dirty="0"/>
              <a:t> is an anti-malarial drug which consists of two substances.</a:t>
            </a:r>
            <a:br>
              <a:rPr lang="en-US" altLang="ko-KR" dirty="0"/>
            </a:br>
            <a:r>
              <a:rPr lang="en-US" altLang="ko-KR" dirty="0"/>
              <a:t> artesunate and pyronaridine.</a:t>
            </a:r>
            <a:br>
              <a:rPr lang="en-US" altLang="ko-KR" dirty="0"/>
            </a:br>
            <a:r>
              <a:rPr lang="en-US" altLang="ko-KR" dirty="0"/>
              <a:t>There are some studies that it inhibits the replication of SARS-CoV-2 “in vitro” condition.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754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With computational method, we are going to simulate the drug-enzyme docking by finding optimal binding sites and optimal angle of each atom.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549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goal is analyzing the stability of the drug-protein complex. The degree of stability of complex determine the possibility of drug against virus.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14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163E0-ECDC-FFA6-62A3-6958C11BD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ABFF60-5C90-3135-ECCB-D2B5F56F3E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63C2F9-E493-2076-2372-6BC87AAB9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the workflow.</a:t>
            </a:r>
            <a:br>
              <a:rPr lang="en-US" altLang="ko-KR" dirty="0"/>
            </a:br>
            <a:r>
              <a:rPr lang="en-US" altLang="ko-KR" dirty="0"/>
              <a:t>First, convert FASTA file to </a:t>
            </a:r>
            <a:r>
              <a:rPr lang="en-US" altLang="ko-KR" dirty="0" err="1"/>
              <a:t>pdb</a:t>
            </a:r>
            <a:r>
              <a:rPr lang="en-US" altLang="ko-KR" dirty="0"/>
              <a:t> file which contains 3D data such as coordinate values, folding information.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EB30CB-7BFE-BDB1-A5D7-D51481B46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175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C18B6-2A47-88BE-A1AF-4EF9ADA6E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6F9CEC-F552-B8D0-45FA-4D4E6294D0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06D9EC-C774-9CE5-59B5-F6E94978C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And the ligand </a:t>
            </a:r>
            <a:r>
              <a:rPr lang="en-US" altLang="ko-KR" dirty="0" err="1"/>
              <a:t>pdb</a:t>
            </a:r>
            <a:r>
              <a:rPr lang="en-US" altLang="ko-KR" dirty="0"/>
              <a:t> file is also needed.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DDE728-50A0-018D-C709-46B22EBB7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407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8217F-4F18-9ED8-AB84-7837E9774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CDCF30-DFD2-9728-859E-39F37FEC88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6B889E0-263A-43BF-2E9C-5961AF7B8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Lastly, conduct enzyme-ligand docking, then find binding site, and extract structural data.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0B5341-BC08-92E5-96C3-1A88DEF923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46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do so, 5 computational methods are used.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29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First, predict the protein structure using </a:t>
            </a:r>
            <a:r>
              <a:rPr lang="en-US" altLang="ko-KR" dirty="0" err="1"/>
              <a:t>alphafold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Alphafold2 is one method to predict protein folding structure.</a:t>
            </a:r>
          </a:p>
          <a:p>
            <a:r>
              <a:rPr lang="en-US" altLang="ko-KR" dirty="0"/>
              <a:t>It converts amino-acid sequence files to </a:t>
            </a:r>
            <a:r>
              <a:rPr lang="en-US" altLang="ko-KR" dirty="0" err="1"/>
              <a:t>pdb</a:t>
            </a:r>
            <a:r>
              <a:rPr lang="en-US" altLang="ko-KR" dirty="0"/>
              <a:t> file.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426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the image of Alphafold2 </a:t>
            </a:r>
            <a:r>
              <a:rPr lang="en-US" altLang="ko-KR" dirty="0" err="1"/>
              <a:t>colab</a:t>
            </a:r>
            <a:r>
              <a:rPr lang="en-US" altLang="ko-KR" dirty="0"/>
              <a:t> working.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113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Since 6M0J consist of 2 proteins, there are some limitations in prediction. However, alphafold2 can predict more precise in monomers and mutated amino-acid sequence.</a:t>
            </a:r>
            <a:br>
              <a:rPr lang="en-GB" dirty="0"/>
            </a:br>
            <a:r>
              <a:rPr lang="en-GB" dirty="0"/>
              <a:t>Since there are some big differences from real data, we will use real data for further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11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goal of this project is to predict the possibility of pharmacological effects of </a:t>
            </a:r>
            <a:r>
              <a:rPr lang="en-US" altLang="ko-KR" b="1" dirty="0" err="1"/>
              <a:t>Pyramax</a:t>
            </a:r>
            <a:r>
              <a:rPr lang="en-US" altLang="ko-KR" b="1" dirty="0"/>
              <a:t> </a:t>
            </a:r>
            <a:r>
              <a:rPr lang="en-US" altLang="ko-KR" dirty="0"/>
              <a:t>against SARS-CoV-2 with computational method.</a:t>
            </a:r>
            <a:br>
              <a:rPr lang="en-US" altLang="ko-KR" dirty="0"/>
            </a:br>
            <a:r>
              <a:rPr lang="en-US" altLang="ko-KR" dirty="0"/>
              <a:t>And this is based on Drug Discovery process.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672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After get 3D data file of protein, finding binding sites is needed.</a:t>
            </a:r>
          </a:p>
          <a:p>
            <a:r>
              <a:rPr lang="en-US" altLang="ko-KR" dirty="0" err="1"/>
              <a:t>fPocket</a:t>
            </a:r>
            <a:r>
              <a:rPr lang="en-US" altLang="ko-KR" dirty="0"/>
              <a:t> </a:t>
            </a:r>
            <a:r>
              <a:rPr lang="en-US" altLang="ko-KR" sz="1200" dirty="0"/>
              <a:t>Identify all possible binding sites of the ligand on the protein.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997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561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Now, conduct protein-ligand complex using </a:t>
            </a:r>
            <a:r>
              <a:rPr lang="en-US" altLang="ko-KR" dirty="0" err="1"/>
              <a:t>AutoDock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862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four inputs.</a:t>
            </a:r>
          </a:p>
          <a:p>
            <a:r>
              <a:rPr lang="en-US" altLang="ko-KR" dirty="0"/>
              <a:t>Convert </a:t>
            </a:r>
            <a:r>
              <a:rPr lang="en-US" altLang="ko-KR" dirty="0" err="1"/>
              <a:t>pdb</a:t>
            </a:r>
            <a:r>
              <a:rPr lang="en-US" altLang="ko-KR" dirty="0"/>
              <a:t> files to </a:t>
            </a:r>
            <a:r>
              <a:rPr lang="en-US" altLang="ko-KR" dirty="0" err="1"/>
              <a:t>pdbqt</a:t>
            </a:r>
            <a:r>
              <a:rPr lang="en-US" altLang="ko-KR" dirty="0"/>
              <a:t> files.</a:t>
            </a:r>
          </a:p>
          <a:p>
            <a:r>
              <a:rPr lang="en-US" altLang="ko-KR" dirty="0"/>
              <a:t>Then, obtain ligand coordinate data and binding affinity data.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677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Binding affinity</a:t>
            </a:r>
            <a:r>
              <a:rPr lang="en-US" altLang="ko-KR" dirty="0"/>
              <a:t> refers to the </a:t>
            </a:r>
            <a:r>
              <a:rPr lang="en-US" altLang="ko-KR" b="1" dirty="0"/>
              <a:t>strength of the interaction between a ligand (e.g., drug) and a target molecule (e.g., protein or receptor)</a:t>
            </a:r>
            <a:r>
              <a:rPr lang="en-US" altLang="ko-KR" dirty="0"/>
              <a:t>. It quantifies how tightly a ligand binds to its target protein. </a:t>
            </a:r>
            <a:r>
              <a:rPr lang="en-US" altLang="ko-KR" sz="1200" dirty="0"/>
              <a:t>Binding affinity is often expressed in terms of </a:t>
            </a:r>
            <a:r>
              <a:rPr lang="en-US" altLang="ko-KR" sz="1200" b="1" dirty="0"/>
              <a:t>binding free energy (ΔG, in kcal/mol)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/>
              <a:t> Lower ΔG values</a:t>
            </a:r>
            <a:r>
              <a:rPr lang="en-US" altLang="ko-KR" sz="1200" dirty="0"/>
              <a:t> indicate stronger binding (more favorable interaction)</a:t>
            </a:r>
            <a:endParaRPr lang="ko-KR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637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RMSD </a:t>
            </a:r>
            <a:r>
              <a:rPr lang="en-US" altLang="ko-KR" dirty="0" err="1"/>
              <a:t>l.b</a:t>
            </a:r>
            <a:r>
              <a:rPr lang="en-US" altLang="ko-KR" dirty="0"/>
              <a:t>. (Lower Bound) : Measures the </a:t>
            </a:r>
            <a:r>
              <a:rPr lang="en-US" altLang="ko-KR" b="1" dirty="0"/>
              <a:t>minimum possible deviation</a:t>
            </a:r>
            <a:r>
              <a:rPr lang="en-US" altLang="ko-KR" dirty="0"/>
              <a:t> between the docked pose and the reference pose</a:t>
            </a:r>
            <a:br>
              <a:rPr lang="en-US" altLang="ko-KR" dirty="0"/>
            </a:br>
            <a:r>
              <a:rPr lang="en-US" altLang="ko-KR" dirty="0"/>
              <a:t>RMSD </a:t>
            </a:r>
            <a:r>
              <a:rPr lang="en-US" altLang="ko-KR" dirty="0" err="1"/>
              <a:t>u.b</a:t>
            </a:r>
            <a:r>
              <a:rPr lang="en-US" altLang="ko-KR" dirty="0"/>
              <a:t>. (Upper Bound) : Measures the </a:t>
            </a:r>
            <a:r>
              <a:rPr lang="en-US" altLang="ko-KR" b="1" dirty="0"/>
              <a:t>maximum possible deviation</a:t>
            </a:r>
            <a:r>
              <a:rPr lang="en-US" altLang="ko-KR" dirty="0"/>
              <a:t>, considering both flexible and rigid parts</a:t>
            </a:r>
          </a:p>
          <a:p>
            <a:r>
              <a:rPr lang="en-US" altLang="ko-KR" dirty="0"/>
              <a:t>There are 10 modes on each ligand, which means there are 10 different locations for each ligand.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80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81524-2735-41E0-5716-B8A957607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219BB1-6CAF-8FD6-428F-FF41CD8D6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FF052D-A5B1-0259-82B8-280AADC79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Choose mode that has the lowest value of affinity, which means the best mode.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23512-9269-339D-B995-807DF9C6F5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122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can research structural changes or molecular interaction after docking by using MD-simulation. </a:t>
            </a:r>
          </a:p>
          <a:p>
            <a:r>
              <a:rPr lang="en-US" altLang="ko-KR" dirty="0" err="1"/>
              <a:t>Gromacs</a:t>
            </a:r>
            <a:r>
              <a:rPr lang="en-US" altLang="ko-KR" dirty="0"/>
              <a:t> is the one method of MD-simulation, it can be used to predict stable structural form. It means, it predict the final structure, final interactions.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031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MD-simulation is </a:t>
            </a:r>
            <a:r>
              <a:rPr lang="en-US" altLang="ko-KR" sz="1200" dirty="0"/>
              <a:t>A computational technique that models the physical movements of atoms and molecules over time.</a:t>
            </a:r>
          </a:p>
          <a:p>
            <a:r>
              <a:rPr lang="en-US" altLang="ko-KR" sz="1200" dirty="0"/>
              <a:t>It is useful to predict the interactions, and structural changes after docking.</a:t>
            </a:r>
            <a:br>
              <a:rPr lang="en-US" altLang="ko-KR" sz="1200" dirty="0"/>
            </a:br>
            <a:r>
              <a:rPr lang="en-US" altLang="ko-KR" sz="1200" dirty="0"/>
              <a:t>There are 3 key components in MD-simulation.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657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9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DE10D-BB39-5993-1977-C0EFFD7B6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701CA6-CF3E-6FF1-7ED0-29C48DBAD9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B3EF82-B81E-24A4-391D-E59C20AF6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we talk about the whole project, we should know what drug discovery is.</a:t>
            </a:r>
          </a:p>
          <a:p>
            <a:r>
              <a:rPr lang="en-GB" dirty="0"/>
              <a:t>There are enzymes or proteins which are groups of drug target.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7CCC0-DAA4-8E2B-B238-6375B41CE5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934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3 </a:t>
            </a:r>
            <a:r>
              <a:rPr lang="en-US" altLang="ko-KR" dirty="0"/>
              <a:t>key components are based on GROMACS homepage tutorials and other journals. 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4160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These are The hyperparameters that I chose.</a:t>
            </a:r>
            <a:br>
              <a:rPr lang="en-US" altLang="ko-KR" dirty="0"/>
            </a:b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NVE/NPT simulation conditions,  it </a:t>
            </a:r>
            <a:r>
              <a:rPr lang="en-GB" altLang="ko-KR" dirty="0"/>
              <a:t>exhibits better energy conservation.</a:t>
            </a:r>
          </a:p>
          <a:p>
            <a:r>
              <a:rPr lang="en-GB" altLang="ko-KR" dirty="0"/>
              <a:t>	(constant in number of molecules, volume, energy</a:t>
            </a:r>
          </a:p>
          <a:p>
            <a:r>
              <a:rPr lang="en-GB" altLang="ko-KR" dirty="0"/>
              <a:t>	constant in number of molecules, pressure, temperature)</a:t>
            </a:r>
          </a:p>
          <a:p>
            <a:endParaRPr lang="en-US" altLang="ko-KR" dirty="0"/>
          </a:p>
          <a:p>
            <a:r>
              <a:rPr lang="en-US" altLang="ko-KR" dirty="0"/>
              <a:t>Create a dodecahedral box, maintaining a minimum gap of 1.0 nm from the box border to the protein for simulation environment.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8987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is the one result of GROMACS simulation.</a:t>
            </a:r>
            <a:br>
              <a:rPr lang="en-GB" dirty="0"/>
            </a:br>
            <a:r>
              <a:rPr lang="en-GB" dirty="0" err="1"/>
              <a:t>Gromacs</a:t>
            </a:r>
            <a:r>
              <a:rPr lang="en-GB" dirty="0"/>
              <a:t> energy minimization is the </a:t>
            </a:r>
            <a:r>
              <a:rPr lang="en-US" altLang="ko-KR" sz="1200" dirty="0"/>
              <a:t>Process of minimizing the potential energy of a system to increase structural stability.</a:t>
            </a:r>
          </a:p>
          <a:p>
            <a:r>
              <a:rPr lang="en-GB" dirty="0"/>
              <a:t>This process is useful to find optimal structure to increase stability.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9136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RMSD is the Root Mean Square Deviation compared with the initial value.</a:t>
            </a:r>
          </a:p>
          <a:p>
            <a:r>
              <a:rPr lang="en-GB" dirty="0"/>
              <a:t>As the value get almost constant, it means that the structure become stable.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6022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the result of visualization. This is the end of my project.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0326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95339-D2AF-37BF-EE57-D42FFB607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C43163-E9F7-C3D7-DBF0-D584AA5098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9756CD-9582-A225-12C9-CE0A1C4C9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 further analysis, we can extract the binding site amino-acid sequence. Study on where mutations occur or making new drug structure.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DCA316-83D6-BC4C-D2B5-2058A200EA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2307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Thank you for listening 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3765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 you have any questions feel free to ask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112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65907-4C68-6258-4A2A-9B48DF5DF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3C0243-E56A-D630-9534-73818018BB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E9E45A-22CE-412A-43C0-1C8E8C3DE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ko-KR" dirty="0"/>
              <a:t>And There are ligands or drug substances.</a:t>
            </a:r>
          </a:p>
          <a:p>
            <a:r>
              <a:rPr lang="en-GB" altLang="ko-KR" dirty="0"/>
              <a:t>Researching ligand-enzyme interaction is the major drug discovery process.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AA3DC-66A0-7373-5BB6-8F0396A9AA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58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A637A-E1F3-DFF1-9C5D-C8FE67DC9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4DBB28-67CD-E74C-9CFE-012AB5B43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35EBB1-CEB9-B03D-1B86-38D84FD89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ko-KR" dirty="0"/>
              <a:t>With several computational method, </a:t>
            </a:r>
          </a:p>
          <a:p>
            <a:r>
              <a:rPr lang="en-GB" dirty="0"/>
              <a:t>It is possible to identify protein functions, prevent off-target binding to reduce drug side effects, and lastly conduct docking simulations.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CC66E-A05C-9C42-D662-D99D98449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07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9B2AC-6953-68EF-33E8-24E92658B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912682-5104-AC10-9736-EA2176B1A5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8F0B80-30A1-7C7E-D662-7E80AFD93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project, we will focus on the last one, docking simulation.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02F61-0ABC-C2F0-A076-BF1B4123DA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754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So, I set the target protein as 6M0J from SARS-CoV-2</a:t>
            </a:r>
            <a:br>
              <a:rPr lang="en-GB" dirty="0"/>
            </a:br>
            <a:r>
              <a:rPr lang="en-GB" dirty="0"/>
              <a:t>I set the target drug as </a:t>
            </a:r>
            <a:r>
              <a:rPr lang="en-GB" dirty="0" err="1"/>
              <a:t>Pyramax</a:t>
            </a:r>
            <a:r>
              <a:rPr lang="en-GB" dirty="0"/>
              <a:t> which is an anti-malarial drug.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894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Since late 2019, Covid has caused a global pandemic. Its high transmissibility and rapid mutation capabilities have led many researchers to focus on vaccine development, and therapeutic research. 6M0J is as a key enzyme in the replication and transmission of SARS-CoV-2. This enzyme is the crystal structure of the SARS-CoV-2 spike receptor-binding domain bound with ACE2. Researching this structure provides crucial insights into the virus's mechanism for entering host cells.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1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Unlike other PDB files, this protein file has 2 proteins which are docking each other. One is from virus, and the other is from human.</a:t>
            </a:r>
            <a:br>
              <a:rPr lang="en-US" altLang="ko-KR" dirty="0"/>
            </a:br>
            <a:r>
              <a:rPr lang="en-US" altLang="ko-KR" dirty="0"/>
              <a:t>In short, we can get drug effect data while those two proteins are interacting.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54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A1D3-0385-4F8C-B10B-26C3BB71EE3C}" type="datetime1">
              <a:rPr lang="en-GB" altLang="ko-KR" smtClean="0"/>
              <a:t>26/02/2025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283675"/>
            <a:ext cx="7741342" cy="41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6000" cy="5769600"/>
          </a:xfrm>
        </p:spPr>
        <p:txBody>
          <a:bodyPr anchor="t" anchorCtr="0">
            <a:noAutofit/>
          </a:bodyPr>
          <a:lstStyle>
            <a:lvl1pPr algn="l" defTabSz="539750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/>
              <a:t>Click to add presenters contact data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125481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add social media names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ko-KR" altLang="en-US" noProof="0"/>
              <a:t>마스터 제목 스타일 편집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chemeClr val="accent2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/>
              <a:t>Click to add subtitle / presenter / date [</a:t>
            </a:r>
            <a:r>
              <a:rPr lang="en-GB" noProof="0" err="1"/>
              <a:t>dd</a:t>
            </a:r>
            <a:r>
              <a:rPr lang="en-GB" noProof="0"/>
              <a:t>-mm-</a:t>
            </a:r>
            <a:r>
              <a:rPr lang="en-GB" noProof="0" err="1"/>
              <a:t>yyyy</a:t>
            </a:r>
            <a:r>
              <a:rPr lang="en-GB" noProof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291074" y="266218"/>
            <a:ext cx="15183366" cy="56793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/>
              <a:t>Click to edit organisation styles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/>
              <a:t>Partner Logo 4</a:t>
            </a:r>
          </a:p>
        </p:txBody>
      </p:sp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smtClean="0"/>
              <a:pPr/>
              <a:t>‹#›</a:t>
            </a:fld>
            <a:r>
              <a:rPr lang="en-GB" dirty="0"/>
              <a:t>/22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/>
              <a:t>마스터 제목 스타일 편집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95132-AB80-4C3C-8CD4-BACF3E565988}" type="datetime1">
              <a:rPr lang="en-GB" altLang="ko-KR" noProof="0" smtClean="0"/>
              <a:t>26/02/2025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/>
              <a:t>마스터 제목 스타일 편집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2F63F-A7E0-4747-89F1-270D86DF57ED}" type="datetime1">
              <a:rPr lang="en-GB" altLang="ko-KR" noProof="0" smtClean="0"/>
              <a:t>26/02/2025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noProof="0"/>
              <a:t>마스터 제목 스타일 편집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22C0-8536-4CD6-94A8-952DA48AFF25}" type="datetime1">
              <a:rPr lang="en-GB" altLang="ko-KR" noProof="0" smtClean="0"/>
              <a:t>26/02/2025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872E-CB61-4F9B-8B4C-FE35A8B2BE2D}" type="datetime1">
              <a:rPr lang="en-GB" altLang="ko-KR" smtClean="0"/>
              <a:t>26/02/2025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02F7-ACA4-4938-9602-E8202A79B7D1}" type="datetime1">
              <a:rPr lang="en-GB" altLang="ko-KR" noProof="0" smtClean="0"/>
              <a:t>26/02/2025</a:t>
            </a:fld>
            <a:endParaRPr lang="nl-NL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add  text</a:t>
            </a:r>
          </a:p>
        </p:txBody>
      </p:sp>
    </p:spTree>
    <p:extLst>
      <p:ext uri="{BB962C8B-B14F-4D97-AF65-F5344CB8AC3E}">
        <p14:creationId xmlns:p14="http://schemas.microsoft.com/office/powerpoint/2010/main" val="71290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96F5-9A92-445A-9B16-E272131DD044}" type="datetime1">
              <a:rPr lang="en-GB" altLang="ko-KR" noProof="0" smtClean="0"/>
              <a:t>26/02/2025</a:t>
            </a:fld>
            <a:endParaRPr lang="nl-NL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54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06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noProof="0"/>
              <a:t>마스터 제목 스타일 편집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BC501-D1EB-44EE-85F7-044DE74466ED}" type="datetime1">
              <a:rPr lang="en-GB" altLang="ko-KR" noProof="0" smtClean="0"/>
              <a:t>26/02/2025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E6126E07-F8B9-4C54-82AC-2A3CF13F8EC1}" type="slidenum">
              <a:rPr lang="en-GB" smtClean="0"/>
              <a:pPr/>
              <a:t>‹#›</a:t>
            </a:fld>
            <a:r>
              <a:rPr lang="en-GB" dirty="0"/>
              <a:t>/22</a:t>
            </a:r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0" y="7905600"/>
            <a:ext cx="2770638" cy="184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7" r:id="rId8"/>
    <p:sldLayoutId id="2147483678" r:id="rId9"/>
    <p:sldLayoutId id="2147483676" r:id="rId10"/>
  </p:sldLayoutIdLst>
  <p:hf hdr="0" ftr="0" dt="0"/>
  <p:txStyles>
    <p:titleStyle>
      <a:lvl1pPr algn="l" defTabSz="1300368" rtl="0" eaLnBrk="1" latinLnBrk="1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1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1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86/s13321-015-0096-0" TargetMode="External"/><Relationship Id="rId2" Type="http://schemas.openxmlformats.org/officeDocument/2006/relationships/hyperlink" Target="https://doi.org/10.1016/j.tmaid.2020.101873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lab.research.google.com/github/sokrypton/ColabFold/blob/main/AlphaFold2.ipynb" TargetMode="External"/><Relationship Id="rId4" Type="http://schemas.openxmlformats.org/officeDocument/2006/relationships/hyperlink" Target="https://doi.org/10.1101/2020.07.28.22510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276103" y="2121354"/>
            <a:ext cx="15183366" cy="4436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600" dirty="0"/>
              <a:t>Exploring In silico Pharmacological actions of </a:t>
            </a:r>
            <a:r>
              <a:rPr lang="en-US" altLang="ko-KR" sz="3600" dirty="0" err="1"/>
              <a:t>pramax</a:t>
            </a:r>
            <a:r>
              <a:rPr lang="en-US" altLang="ko-KR" sz="3600" dirty="0"/>
              <a:t> against sars-cov-2</a:t>
            </a:r>
            <a:endParaRPr lang="nl-NL" sz="23900" dirty="0">
              <a:uFill>
                <a:solidFill>
                  <a:prstClr val="white"/>
                </a:solidFill>
              </a:uFill>
              <a:cs typeface="Arial"/>
            </a:endParaRPr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>
          <a:xfrm>
            <a:off x="1283414" y="6874716"/>
            <a:ext cx="15191026" cy="13275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Kim Junseok (01916213)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F0E3C9A-66AC-B84E-F476-BC4C8D2BE4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3D vision school (2025 winter)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FE98A54-2872-BC71-94E1-62F38A31F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6258" y="2127671"/>
            <a:ext cx="7802417" cy="38395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DCE2D8-2093-EB7B-032B-AE955E6D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</p:spPr>
        <p:txBody>
          <a:bodyPr anchor="ctr">
            <a:normAutofit/>
          </a:bodyPr>
          <a:lstStyle/>
          <a:p>
            <a:r>
              <a:rPr lang="en-US" altLang="ko-KR" b="1" dirty="0" err="1"/>
              <a:t>Intro_</a:t>
            </a:r>
            <a:r>
              <a:rPr lang="en-US" altLang="ko-KR" dirty="0" err="1"/>
              <a:t>pyramax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50AAB-1560-9DBF-3D49-8CB0C30F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11073681" cy="68066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Anti-malarial drug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/>
              <a:t>Two substances</a:t>
            </a:r>
          </a:p>
          <a:p>
            <a:pPr lvl="1">
              <a:lnSpc>
                <a:spcPct val="110000"/>
              </a:lnSpc>
            </a:pPr>
            <a:r>
              <a:rPr lang="en-US" altLang="ko-KR" sz="3600" b="1" dirty="0"/>
              <a:t>Artesunate: </a:t>
            </a:r>
          </a:p>
          <a:p>
            <a:pPr lvl="1">
              <a:lnSpc>
                <a:spcPct val="110000"/>
              </a:lnSpc>
            </a:pPr>
            <a:endParaRPr lang="en-US" altLang="ko-KR" sz="3600" b="1" dirty="0"/>
          </a:p>
          <a:p>
            <a:pPr marL="720000" lvl="1" indent="0">
              <a:lnSpc>
                <a:spcPct val="110000"/>
              </a:lnSpc>
              <a:buNone/>
            </a:pPr>
            <a:endParaRPr lang="en-US" altLang="ko-KR" sz="3600" b="1" dirty="0"/>
          </a:p>
          <a:p>
            <a:pPr lvl="1">
              <a:lnSpc>
                <a:spcPct val="110000"/>
              </a:lnSpc>
            </a:pPr>
            <a:r>
              <a:rPr lang="en-US" altLang="ko-KR" sz="3600" b="1" dirty="0"/>
              <a:t>Pyronaridine:</a:t>
            </a:r>
          </a:p>
          <a:p>
            <a:pPr lvl="1">
              <a:lnSpc>
                <a:spcPct val="110000"/>
              </a:lnSpc>
            </a:pPr>
            <a:endParaRPr lang="en-US" altLang="ko-KR" sz="3600" b="1" dirty="0"/>
          </a:p>
          <a:p>
            <a:pPr marL="720000" lvl="1" indent="0">
              <a:lnSpc>
                <a:spcPct val="110000"/>
              </a:lnSpc>
              <a:buNone/>
            </a:pPr>
            <a:endParaRPr lang="en-US" altLang="ko-KR" sz="3600" b="1" dirty="0"/>
          </a:p>
          <a:p>
            <a:pPr marL="720000" lvl="1" indent="0">
              <a:lnSpc>
                <a:spcPct val="110000"/>
              </a:lnSpc>
              <a:buNone/>
            </a:pPr>
            <a:r>
              <a:rPr lang="en-US" altLang="ko-KR" sz="3600" b="1" dirty="0"/>
              <a:t> </a:t>
            </a:r>
          </a:p>
          <a:p>
            <a:pPr marL="86400" indent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3600" dirty="0"/>
              <a:t>Studies that it </a:t>
            </a:r>
            <a:r>
              <a:rPr lang="en-US" altLang="ko-KR" sz="3600" b="0" dirty="0">
                <a:effectLst/>
              </a:rPr>
              <a:t>inhibits the replication of SARS-CoV-2: An </a:t>
            </a:r>
            <a:r>
              <a:rPr lang="en-US" altLang="ko-KR" sz="3600" b="0" i="1" dirty="0">
                <a:effectLst/>
              </a:rPr>
              <a:t>in vitro</a:t>
            </a:r>
            <a:r>
              <a:rPr lang="en-US" altLang="ko-KR" sz="3600" b="0" dirty="0">
                <a:effectLst/>
              </a:rPr>
              <a:t> evaluation</a:t>
            </a:r>
          </a:p>
          <a:p>
            <a:pPr marL="86400" indent="0">
              <a:lnSpc>
                <a:spcPct val="110000"/>
              </a:lnSpc>
              <a:buNone/>
            </a:pPr>
            <a:br>
              <a:rPr lang="en-US" altLang="ko-KR" sz="3600" b="0" i="0" dirty="0">
                <a:effectLst/>
              </a:rPr>
            </a:br>
            <a:endParaRPr lang="en-US" altLang="ko-KR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3212F-AD22-BDAA-3A4D-901B161D33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90520" y="8948703"/>
            <a:ext cx="921880" cy="5192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7/</a:t>
            </a:r>
            <a:r>
              <a:rPr lang="en-GB" noProof="0" dirty="0"/>
              <a:t>29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0E33C1E-EB4E-2B30-0D05-39062D177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44" y="1578326"/>
            <a:ext cx="3901778" cy="292633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C61C298-DFF6-E13A-CEA6-05C39319D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44" y="3711628"/>
            <a:ext cx="3901778" cy="29263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7F6C0C-677E-37EE-BE8E-7583B534044D}"/>
              </a:ext>
            </a:extLst>
          </p:cNvPr>
          <p:cNvSpPr txBox="1"/>
          <p:nvPr/>
        </p:nvSpPr>
        <p:spPr>
          <a:xfrm>
            <a:off x="7138219" y="7697611"/>
            <a:ext cx="9364631" cy="148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2500" b="1" dirty="0"/>
              <a:t>“</a:t>
            </a:r>
            <a:r>
              <a:rPr lang="en-US" altLang="ko-KR" sz="2600" b="1" dirty="0"/>
              <a:t>in vitro”: </a:t>
            </a:r>
            <a:r>
              <a:rPr lang="en-US" altLang="ko-KR" sz="2600" dirty="0"/>
              <a:t>experiments refer to experiments conducted outside of a living organism, typically in a laboratory setting. (e.g. </a:t>
            </a:r>
            <a:r>
              <a:rPr lang="en-GB" altLang="ko-KR" sz="2600" dirty="0"/>
              <a:t>test tubes, petri dishes, or cell culture plates)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163092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0BE6C-BFAE-77A7-9447-596D2AEAC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504F5-9597-9725-B1DB-D3085E76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Intro: remind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FCD2-81B5-BE64-C40C-4317F86B8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85" y="683846"/>
            <a:ext cx="13901255" cy="8784146"/>
          </a:xfrm>
        </p:spPr>
        <p:txBody>
          <a:bodyPr>
            <a:normAutofit fontScale="25000" lnSpcReduction="20000"/>
          </a:bodyPr>
          <a:lstStyle/>
          <a:p>
            <a:pPr marL="86400" indent="0">
              <a:lnSpc>
                <a:spcPct val="110000"/>
              </a:lnSpc>
              <a:buNone/>
            </a:pPr>
            <a:r>
              <a:rPr lang="en-US" altLang="ko-KR" sz="9000" dirty="0"/>
              <a:t> </a:t>
            </a:r>
          </a:p>
          <a:p>
            <a:pPr lvl="1">
              <a:lnSpc>
                <a:spcPct val="110000"/>
              </a:lnSpc>
            </a:pPr>
            <a:endParaRPr lang="en-US" altLang="ko-KR" sz="9000" dirty="0"/>
          </a:p>
          <a:p>
            <a:pPr lvl="1">
              <a:lnSpc>
                <a:spcPct val="110000"/>
              </a:lnSpc>
            </a:pPr>
            <a:r>
              <a:rPr lang="en-US" altLang="ko-KR" sz="14400" b="1" dirty="0"/>
              <a:t>Artesunate </a:t>
            </a:r>
          </a:p>
          <a:p>
            <a:pPr lvl="1">
              <a:lnSpc>
                <a:spcPct val="110000"/>
              </a:lnSpc>
            </a:pPr>
            <a:endParaRPr lang="en-US" altLang="ko-KR" sz="14400" b="1" dirty="0"/>
          </a:p>
          <a:p>
            <a:pPr lvl="1">
              <a:lnSpc>
                <a:spcPct val="110000"/>
              </a:lnSpc>
            </a:pPr>
            <a:endParaRPr lang="en-US" altLang="ko-KR" sz="14400" b="1" dirty="0"/>
          </a:p>
          <a:p>
            <a:pPr lvl="1">
              <a:lnSpc>
                <a:spcPct val="110000"/>
              </a:lnSpc>
            </a:pPr>
            <a:endParaRPr lang="en-US" altLang="ko-KR" sz="14400" b="1" dirty="0"/>
          </a:p>
          <a:p>
            <a:pPr lvl="1">
              <a:lnSpc>
                <a:spcPct val="110000"/>
              </a:lnSpc>
            </a:pPr>
            <a:endParaRPr lang="en-US" altLang="ko-KR" sz="14400" b="1" dirty="0"/>
          </a:p>
          <a:p>
            <a:pPr lvl="1">
              <a:lnSpc>
                <a:spcPct val="110000"/>
              </a:lnSpc>
            </a:pPr>
            <a:endParaRPr lang="en-US" altLang="ko-KR" sz="14400" b="1" dirty="0"/>
          </a:p>
          <a:p>
            <a:pPr lvl="1">
              <a:lnSpc>
                <a:spcPct val="110000"/>
              </a:lnSpc>
            </a:pPr>
            <a:r>
              <a:rPr lang="en-US" altLang="ko-KR" sz="14400" b="1" dirty="0"/>
              <a:t>Pyronaridine </a:t>
            </a:r>
          </a:p>
          <a:p>
            <a:pPr marL="86400" indent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altLang="ko-KR" sz="14400" dirty="0"/>
          </a:p>
          <a:p>
            <a:pPr marL="86400" indent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altLang="ko-KR" sz="14400" dirty="0"/>
          </a:p>
          <a:p>
            <a:pPr marL="86400" indent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4400" dirty="0"/>
              <a:t>Docking simulation</a:t>
            </a:r>
            <a:br>
              <a:rPr lang="en-US" altLang="ko-KR" sz="14400" dirty="0"/>
            </a:br>
            <a:r>
              <a:rPr lang="en-US" altLang="ko-KR" sz="14400" dirty="0"/>
              <a:t>With Computational method (“in silico”) : </a:t>
            </a:r>
          </a:p>
          <a:p>
            <a:pPr marL="86400" indent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 altLang="ko-KR" sz="3000" b="0" i="0" dirty="0">
                <a:effectLst/>
              </a:rPr>
            </a:br>
            <a:endParaRPr lang="en-US" altLang="ko-KR" sz="3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A3CE9A-5447-C1B4-BB39-074ADABB2EA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90520" y="8948703"/>
            <a:ext cx="921880" cy="5192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0" dirty="0"/>
              <a:t>8/29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90D9F3C-E73C-FA37-2697-53E6CF195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74" y="1041613"/>
            <a:ext cx="3901778" cy="292633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FF43B3B-EB6E-5C2F-B5FA-5D75D3C8A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30" y="3967947"/>
            <a:ext cx="3901778" cy="2926334"/>
          </a:xfrm>
          <a:prstGeom prst="rect">
            <a:avLst/>
          </a:prstGeom>
        </p:spPr>
      </p:pic>
      <p:sp>
        <p:nvSpPr>
          <p:cNvPr id="8" name="십자형 7">
            <a:extLst>
              <a:ext uri="{FF2B5EF4-FFF2-40B4-BE49-F238E27FC236}">
                <a16:creationId xmlns:a16="http://schemas.microsoft.com/office/drawing/2014/main" id="{4D214875-40C6-2994-3D55-659A77DA7AFA}"/>
              </a:ext>
            </a:extLst>
          </p:cNvPr>
          <p:cNvSpPr/>
          <p:nvPr/>
        </p:nvSpPr>
        <p:spPr>
          <a:xfrm>
            <a:off x="8279331" y="3122361"/>
            <a:ext cx="1819595" cy="1676400"/>
          </a:xfrm>
          <a:prstGeom prst="plus">
            <a:avLst>
              <a:gd name="adj" fmla="val 38636"/>
            </a:avLst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CA410-A3F3-F5A6-F361-EBDFAC247C0B}"/>
              </a:ext>
            </a:extLst>
          </p:cNvPr>
          <p:cNvSpPr txBox="1"/>
          <p:nvPr/>
        </p:nvSpPr>
        <p:spPr>
          <a:xfrm>
            <a:off x="9189128" y="7018356"/>
            <a:ext cx="74271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/>
              <a:t>Find</a:t>
            </a:r>
            <a:br>
              <a:rPr lang="en-US" altLang="ko-KR" sz="3200" dirty="0"/>
            </a:br>
            <a:r>
              <a:rPr lang="en-US" altLang="ko-KR" sz="3200" dirty="0"/>
              <a:t>1) Optimal binding sites </a:t>
            </a:r>
            <a:br>
              <a:rPr lang="en-US" altLang="ko-KR" sz="3200" dirty="0"/>
            </a:br>
            <a:r>
              <a:rPr lang="en-US" altLang="ko-KR" sz="3200" dirty="0"/>
              <a:t>2) Optimal angle of each atom</a:t>
            </a:r>
            <a:endParaRPr lang="ko-KR" altLang="en-US" sz="3200" dirty="0"/>
          </a:p>
        </p:txBody>
      </p:sp>
      <p:pic>
        <p:nvPicPr>
          <p:cNvPr id="11" name="그림 10" descr="스크린샷, 그린, 예술, 빛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03C24D4-E870-FAFE-2DF2-C6112802A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9" t="18807" r="19398" b="21901"/>
          <a:stretch/>
        </p:blipFill>
        <p:spPr>
          <a:xfrm>
            <a:off x="10110325" y="1772857"/>
            <a:ext cx="6504039" cy="436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3F72E-5523-C8FC-16C2-73076473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&amp; Workflow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753BA-55F2-0B05-6F52-8B14F60D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Analyze the stability of the drug-protein complex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A480FC-56D3-4C0D-50F8-B9029F74FC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90520" y="8948703"/>
            <a:ext cx="921880" cy="519289"/>
          </a:xfrm>
        </p:spPr>
        <p:txBody>
          <a:bodyPr/>
          <a:lstStyle/>
          <a:p>
            <a:r>
              <a:rPr lang="en-GB" dirty="0"/>
              <a:t>9</a:t>
            </a:r>
            <a:r>
              <a:rPr lang="en-GB" noProof="0" dirty="0"/>
              <a:t>/29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7572890-D309-673F-22E2-2EE7237241E4}"/>
              </a:ext>
            </a:extLst>
          </p:cNvPr>
          <p:cNvSpPr/>
          <p:nvPr/>
        </p:nvSpPr>
        <p:spPr>
          <a:xfrm>
            <a:off x="5652162" y="2361003"/>
            <a:ext cx="1671948" cy="1587906"/>
          </a:xfrm>
          <a:prstGeom prst="round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Virus 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F0C278A-13B0-42B4-7444-EEA30093F615}"/>
              </a:ext>
            </a:extLst>
          </p:cNvPr>
          <p:cNvSpPr/>
          <p:nvPr/>
        </p:nvSpPr>
        <p:spPr>
          <a:xfrm>
            <a:off x="9723253" y="2256848"/>
            <a:ext cx="1937141" cy="1662940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Drug / Ligand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5329DB73-33EB-8371-E92A-70B6BAD27870}"/>
              </a:ext>
            </a:extLst>
          </p:cNvPr>
          <p:cNvSpPr/>
          <p:nvPr/>
        </p:nvSpPr>
        <p:spPr>
          <a:xfrm>
            <a:off x="13513994" y="2419076"/>
            <a:ext cx="2428328" cy="1529833"/>
          </a:xfrm>
          <a:prstGeom prst="hexagon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Protein-Ligand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Complex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21198E27-AEBE-878D-1D05-DAE6EBB7C8D4}"/>
              </a:ext>
            </a:extLst>
          </p:cNvPr>
          <p:cNvSpPr/>
          <p:nvPr/>
        </p:nvSpPr>
        <p:spPr>
          <a:xfrm>
            <a:off x="1218962" y="2361003"/>
            <a:ext cx="2464444" cy="1587906"/>
          </a:xfrm>
          <a:prstGeom prst="snip2Diag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Virus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amino-acid sequence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275257D-5607-FCF9-8A7A-0EEE1517DA49}"/>
              </a:ext>
            </a:extLst>
          </p:cNvPr>
          <p:cNvSpPr/>
          <p:nvPr/>
        </p:nvSpPr>
        <p:spPr>
          <a:xfrm>
            <a:off x="4031563" y="2822556"/>
            <a:ext cx="1165122" cy="811161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 descr="마조렐 블루, 예술, 스크린샷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2C7D233-70F1-1000-D745-A140C764D32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0" t="19646" r="26517" b="17231"/>
          <a:stretch/>
        </p:blipFill>
        <p:spPr>
          <a:xfrm>
            <a:off x="13052323" y="4439264"/>
            <a:ext cx="3185651" cy="33331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47F30C-8FB8-6BE2-2E7C-3F1F73425DFA}"/>
              </a:ext>
            </a:extLst>
          </p:cNvPr>
          <p:cNvSpPr txBox="1"/>
          <p:nvPr/>
        </p:nvSpPr>
        <p:spPr>
          <a:xfrm>
            <a:off x="1395679" y="5188490"/>
            <a:ext cx="233393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&gt;FASTA seq</a:t>
            </a:r>
          </a:p>
          <a:p>
            <a:r>
              <a:rPr lang="ko-KR" altLang="en-US" dirty="0"/>
              <a:t>STIEEQAKTFLDKFNHEAEDLFYQSSLASWNYNTN</a:t>
            </a:r>
            <a:r>
              <a:rPr lang="en-US" altLang="ko-KR" dirty="0"/>
              <a:t>…..</a:t>
            </a:r>
            <a:endParaRPr lang="ko-KR" altLang="en-US" dirty="0"/>
          </a:p>
        </p:txBody>
      </p:sp>
      <p:pic>
        <p:nvPicPr>
          <p:cNvPr id="14" name="그림 13" descr="스크린샷, 프랙탈 아트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59E4CEC-A656-49EF-F634-D37347CAFE2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1" t="23227" r="19651" b="21834"/>
          <a:stretch/>
        </p:blipFill>
        <p:spPr>
          <a:xfrm>
            <a:off x="3949665" y="4747826"/>
            <a:ext cx="4480620" cy="2644770"/>
          </a:xfrm>
          <a:prstGeom prst="rect">
            <a:avLst/>
          </a:prstGeom>
        </p:spPr>
      </p:pic>
      <p:pic>
        <p:nvPicPr>
          <p:cNvPr id="16" name="그림 15" descr="다채로움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452EC29-113B-E39E-8913-4CF3EF57F5A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90" y="4582691"/>
            <a:ext cx="3526359" cy="2644770"/>
          </a:xfrm>
          <a:prstGeom prst="rect">
            <a:avLst/>
          </a:prstGeom>
        </p:spPr>
      </p:pic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228C9DC0-958A-A979-F8AE-E931708F01B8}"/>
              </a:ext>
            </a:extLst>
          </p:cNvPr>
          <p:cNvSpPr/>
          <p:nvPr/>
        </p:nvSpPr>
        <p:spPr>
          <a:xfrm>
            <a:off x="7817104" y="2434743"/>
            <a:ext cx="1475762" cy="1425678"/>
          </a:xfrm>
          <a:prstGeom prst="mathPlus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6123BA6-0C1D-CD1D-B10E-CF74B2C3D0E3}"/>
              </a:ext>
            </a:extLst>
          </p:cNvPr>
          <p:cNvSpPr/>
          <p:nvPr/>
        </p:nvSpPr>
        <p:spPr>
          <a:xfrm>
            <a:off x="12128818" y="2822556"/>
            <a:ext cx="1165122" cy="811161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89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AD14C-D1DF-6EF6-BD4B-761FEE371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1A31A-952A-77E5-73A2-4440688F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&amp; Workflow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A3B2E-A86B-7D62-5152-ADC6F4CF1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Analyze the stability of the drug-protein complex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77354C-60ED-44BC-BAEE-1D3B556F36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90520" y="8948703"/>
            <a:ext cx="921880" cy="519289"/>
          </a:xfrm>
        </p:spPr>
        <p:txBody>
          <a:bodyPr/>
          <a:lstStyle/>
          <a:p>
            <a:r>
              <a:rPr lang="en-GB" dirty="0"/>
              <a:t>9</a:t>
            </a:r>
            <a:r>
              <a:rPr lang="en-GB" noProof="0" dirty="0"/>
              <a:t>/29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C002726-C359-053A-2595-94CD71BEE5CB}"/>
              </a:ext>
            </a:extLst>
          </p:cNvPr>
          <p:cNvSpPr/>
          <p:nvPr/>
        </p:nvSpPr>
        <p:spPr>
          <a:xfrm>
            <a:off x="5652162" y="2361003"/>
            <a:ext cx="1671948" cy="1587906"/>
          </a:xfrm>
          <a:prstGeom prst="round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Virus 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517C524-337F-88A4-B6BE-2258D103981D}"/>
              </a:ext>
            </a:extLst>
          </p:cNvPr>
          <p:cNvSpPr/>
          <p:nvPr/>
        </p:nvSpPr>
        <p:spPr>
          <a:xfrm>
            <a:off x="9723253" y="2256848"/>
            <a:ext cx="1937141" cy="1662940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Drug / Ligand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3A3C7253-49F9-F8F9-6F1A-E1D9C0239EC4}"/>
              </a:ext>
            </a:extLst>
          </p:cNvPr>
          <p:cNvSpPr/>
          <p:nvPr/>
        </p:nvSpPr>
        <p:spPr>
          <a:xfrm>
            <a:off x="13513994" y="2419076"/>
            <a:ext cx="2428328" cy="1529833"/>
          </a:xfrm>
          <a:prstGeom prst="hexagon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Protein-Ligand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Complex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F6E9874F-C492-83F5-9C3F-693B42801218}"/>
              </a:ext>
            </a:extLst>
          </p:cNvPr>
          <p:cNvSpPr/>
          <p:nvPr/>
        </p:nvSpPr>
        <p:spPr>
          <a:xfrm>
            <a:off x="1218962" y="2361003"/>
            <a:ext cx="2464444" cy="1587906"/>
          </a:xfrm>
          <a:prstGeom prst="snip2Diag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Virus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amino-acid sequence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C2874A2-BDC7-EDE7-2E5B-F4A9875E68A4}"/>
              </a:ext>
            </a:extLst>
          </p:cNvPr>
          <p:cNvSpPr/>
          <p:nvPr/>
        </p:nvSpPr>
        <p:spPr>
          <a:xfrm>
            <a:off x="4031563" y="2822556"/>
            <a:ext cx="1165122" cy="811161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 descr="마조렐 블루, 예술, 스크린샷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2B7E61D-9750-CBF5-1893-6DE91DB3238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0" t="19646" r="26517" b="17231"/>
          <a:stretch/>
        </p:blipFill>
        <p:spPr>
          <a:xfrm>
            <a:off x="13052323" y="4439264"/>
            <a:ext cx="3185651" cy="3333135"/>
          </a:xfrm>
          <a:prstGeom prst="rect">
            <a:avLst/>
          </a:prstGeom>
        </p:spPr>
      </p:pic>
      <p:pic>
        <p:nvPicPr>
          <p:cNvPr id="14" name="그림 13" descr="스크린샷, 프랙탈 아트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CC1E07-1C3D-AE5F-2DC8-5DB977EF4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1" t="23227" r="19651" b="21834"/>
          <a:stretch/>
        </p:blipFill>
        <p:spPr>
          <a:xfrm>
            <a:off x="3949665" y="4747826"/>
            <a:ext cx="4480620" cy="2644770"/>
          </a:xfrm>
          <a:prstGeom prst="rect">
            <a:avLst/>
          </a:prstGeom>
        </p:spPr>
      </p:pic>
      <p:pic>
        <p:nvPicPr>
          <p:cNvPr id="16" name="그림 15" descr="다채로움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3FA5544-868D-761D-BE50-651F9F95C13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90" y="4582691"/>
            <a:ext cx="3526359" cy="2644770"/>
          </a:xfrm>
          <a:prstGeom prst="rect">
            <a:avLst/>
          </a:prstGeom>
        </p:spPr>
      </p:pic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CAEE7DFF-8A92-74C3-AED6-2F60CC26DE48}"/>
              </a:ext>
            </a:extLst>
          </p:cNvPr>
          <p:cNvSpPr/>
          <p:nvPr/>
        </p:nvSpPr>
        <p:spPr>
          <a:xfrm>
            <a:off x="7817104" y="2434743"/>
            <a:ext cx="1475762" cy="1425678"/>
          </a:xfrm>
          <a:prstGeom prst="mathPlus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D5AA3E1-EB32-E6C5-547F-9035647D461B}"/>
              </a:ext>
            </a:extLst>
          </p:cNvPr>
          <p:cNvSpPr/>
          <p:nvPr/>
        </p:nvSpPr>
        <p:spPr>
          <a:xfrm>
            <a:off x="12128818" y="2822556"/>
            <a:ext cx="1165122" cy="811161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0B68D-A51D-B2A5-AAEF-774BA97B88B5}"/>
              </a:ext>
            </a:extLst>
          </p:cNvPr>
          <p:cNvSpPr txBox="1"/>
          <p:nvPr/>
        </p:nvSpPr>
        <p:spPr>
          <a:xfrm>
            <a:off x="5652162" y="7687276"/>
            <a:ext cx="1671948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500" b="1" dirty="0"/>
              <a:t>PDB file</a:t>
            </a:r>
          </a:p>
          <a:p>
            <a:pPr algn="ctr">
              <a:lnSpc>
                <a:spcPct val="120000"/>
              </a:lnSpc>
            </a:pPr>
            <a:r>
              <a:rPr lang="en-US" altLang="ko-KR" sz="2500" b="1" dirty="0"/>
              <a:t>(3D form)</a:t>
            </a:r>
            <a:endParaRPr lang="ko-KR" altLang="en-US"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46C8-5BBA-78DE-C82B-CC09FF5121D6}"/>
              </a:ext>
            </a:extLst>
          </p:cNvPr>
          <p:cNvSpPr txBox="1"/>
          <p:nvPr/>
        </p:nvSpPr>
        <p:spPr>
          <a:xfrm>
            <a:off x="1395679" y="5188490"/>
            <a:ext cx="233393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&gt;FASTA seq</a:t>
            </a:r>
          </a:p>
          <a:p>
            <a:r>
              <a:rPr lang="ko-KR" altLang="en-US" dirty="0"/>
              <a:t>STIEEQAKTFLDKFNHEAEDLFYQSSLASWNYNTN</a:t>
            </a:r>
            <a:r>
              <a:rPr lang="en-US" altLang="ko-KR" dirty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650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018F2-681E-F04F-8E23-151A419EC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CDCC7-FADC-1726-F5BA-B8779A35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&amp; Workflow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BE36F-A01E-2937-D53B-5D50020C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Analyze the stability of the drug-protein complex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9EAE55-63DF-B897-EE5E-873A1942852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90520" y="8948703"/>
            <a:ext cx="921880" cy="519289"/>
          </a:xfrm>
        </p:spPr>
        <p:txBody>
          <a:bodyPr/>
          <a:lstStyle/>
          <a:p>
            <a:r>
              <a:rPr lang="en-GB" dirty="0"/>
              <a:t>9</a:t>
            </a:r>
            <a:r>
              <a:rPr lang="en-GB" noProof="0" dirty="0"/>
              <a:t>/28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99FEBD3-8EAB-CC7C-DF08-A36AACEF7A48}"/>
              </a:ext>
            </a:extLst>
          </p:cNvPr>
          <p:cNvSpPr/>
          <p:nvPr/>
        </p:nvSpPr>
        <p:spPr>
          <a:xfrm>
            <a:off x="5652162" y="2361003"/>
            <a:ext cx="1671948" cy="1587906"/>
          </a:xfrm>
          <a:prstGeom prst="round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Virus 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81F26B1-801A-8717-345A-9528D1726FED}"/>
              </a:ext>
            </a:extLst>
          </p:cNvPr>
          <p:cNvSpPr/>
          <p:nvPr/>
        </p:nvSpPr>
        <p:spPr>
          <a:xfrm>
            <a:off x="9723253" y="2256848"/>
            <a:ext cx="1937141" cy="1662940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Drug / Ligand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A3EB2E92-E4DE-CEBB-5105-78639AE4D260}"/>
              </a:ext>
            </a:extLst>
          </p:cNvPr>
          <p:cNvSpPr/>
          <p:nvPr/>
        </p:nvSpPr>
        <p:spPr>
          <a:xfrm>
            <a:off x="13513994" y="2419076"/>
            <a:ext cx="2428328" cy="1529833"/>
          </a:xfrm>
          <a:prstGeom prst="hexagon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Protein-Ligand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Complex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E6044628-2386-D143-942E-7A79F59349FD}"/>
              </a:ext>
            </a:extLst>
          </p:cNvPr>
          <p:cNvSpPr/>
          <p:nvPr/>
        </p:nvSpPr>
        <p:spPr>
          <a:xfrm>
            <a:off x="1218962" y="2361003"/>
            <a:ext cx="2464444" cy="1587906"/>
          </a:xfrm>
          <a:prstGeom prst="snip2Diag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Virus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amino-acid sequence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9584549-354C-2D96-4C11-26F5F1972D81}"/>
              </a:ext>
            </a:extLst>
          </p:cNvPr>
          <p:cNvSpPr/>
          <p:nvPr/>
        </p:nvSpPr>
        <p:spPr>
          <a:xfrm>
            <a:off x="4031563" y="2822556"/>
            <a:ext cx="1165122" cy="811161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 descr="마조렐 블루, 예술, 스크린샷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60C5332-26C3-92E0-24DB-AE0E3457C9F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0" t="19646" r="26517" b="17231"/>
          <a:stretch/>
        </p:blipFill>
        <p:spPr>
          <a:xfrm>
            <a:off x="13052323" y="4439264"/>
            <a:ext cx="3185651" cy="3333135"/>
          </a:xfrm>
          <a:prstGeom prst="rect">
            <a:avLst/>
          </a:prstGeom>
        </p:spPr>
      </p:pic>
      <p:pic>
        <p:nvPicPr>
          <p:cNvPr id="14" name="그림 13" descr="스크린샷, 프랙탈 아트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3BC4B67-303C-48DF-66AC-5E3DB3A61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1" t="23227" r="19651" b="21834"/>
          <a:stretch/>
        </p:blipFill>
        <p:spPr>
          <a:xfrm>
            <a:off x="3949665" y="4747826"/>
            <a:ext cx="4480620" cy="2644770"/>
          </a:xfrm>
          <a:prstGeom prst="rect">
            <a:avLst/>
          </a:prstGeom>
        </p:spPr>
      </p:pic>
      <p:pic>
        <p:nvPicPr>
          <p:cNvPr id="16" name="그림 15" descr="다채로움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6345F86-3955-0C73-A895-4D7AF1C80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90" y="4582691"/>
            <a:ext cx="3526359" cy="2644770"/>
          </a:xfrm>
          <a:prstGeom prst="rect">
            <a:avLst/>
          </a:prstGeom>
        </p:spPr>
      </p:pic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3DAAFF6A-AAC7-F0F4-8ABE-12C63E557718}"/>
              </a:ext>
            </a:extLst>
          </p:cNvPr>
          <p:cNvSpPr/>
          <p:nvPr/>
        </p:nvSpPr>
        <p:spPr>
          <a:xfrm>
            <a:off x="7817104" y="2434743"/>
            <a:ext cx="1475762" cy="1425678"/>
          </a:xfrm>
          <a:prstGeom prst="mathPlus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3D39A42-AB10-8F6E-53CD-FF2F48553DBC}"/>
              </a:ext>
            </a:extLst>
          </p:cNvPr>
          <p:cNvSpPr/>
          <p:nvPr/>
        </p:nvSpPr>
        <p:spPr>
          <a:xfrm>
            <a:off x="12128818" y="2822556"/>
            <a:ext cx="1165122" cy="811161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EE1CD-6271-989A-57DA-CE29575CE1F4}"/>
              </a:ext>
            </a:extLst>
          </p:cNvPr>
          <p:cNvSpPr txBox="1"/>
          <p:nvPr/>
        </p:nvSpPr>
        <p:spPr>
          <a:xfrm>
            <a:off x="1395679" y="5188490"/>
            <a:ext cx="233393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&gt;FASTA seq</a:t>
            </a:r>
          </a:p>
          <a:p>
            <a:r>
              <a:rPr lang="ko-KR" altLang="en-US" dirty="0"/>
              <a:t>STIEEQAKTFLDKFNHEAEDLFYQSSLASWNYNTN</a:t>
            </a:r>
            <a:r>
              <a:rPr lang="en-US" altLang="ko-KR" dirty="0"/>
              <a:t>…..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614C06-96B9-F45E-A360-079104491147}"/>
              </a:ext>
            </a:extLst>
          </p:cNvPr>
          <p:cNvSpPr txBox="1"/>
          <p:nvPr/>
        </p:nvSpPr>
        <p:spPr>
          <a:xfrm>
            <a:off x="5652162" y="7687276"/>
            <a:ext cx="1671948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500" b="1" dirty="0"/>
              <a:t>PDB file</a:t>
            </a:r>
          </a:p>
          <a:p>
            <a:pPr algn="ctr">
              <a:lnSpc>
                <a:spcPct val="120000"/>
              </a:lnSpc>
            </a:pPr>
            <a:r>
              <a:rPr lang="en-US" altLang="ko-KR" sz="2500" b="1" dirty="0"/>
              <a:t>(3D form)</a:t>
            </a:r>
            <a:endParaRPr lang="ko-KR" altLang="en-US" sz="25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022897-1D9C-516B-9EF3-2E7661B18D04}"/>
              </a:ext>
            </a:extLst>
          </p:cNvPr>
          <p:cNvSpPr txBox="1"/>
          <p:nvPr/>
        </p:nvSpPr>
        <p:spPr>
          <a:xfrm>
            <a:off x="9835595" y="7687276"/>
            <a:ext cx="1671948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500" b="1" dirty="0"/>
              <a:t>PDB file</a:t>
            </a:r>
          </a:p>
          <a:p>
            <a:pPr algn="ctr">
              <a:lnSpc>
                <a:spcPct val="120000"/>
              </a:lnSpc>
            </a:pPr>
            <a:r>
              <a:rPr lang="en-US" altLang="ko-KR" sz="2500" b="1" dirty="0"/>
              <a:t>(3D form)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943766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6C9C6-A55A-2E83-B5E2-BA467FAD2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8E93A-9FB0-C029-CA74-8720F91A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&amp; Workflow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DE40C-5CB2-F426-EA5D-CE196DC0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Analyze the stability of the drug-protein complex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A8BAA-23BA-348A-095F-029B46390D9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90520" y="8948703"/>
            <a:ext cx="921880" cy="519289"/>
          </a:xfrm>
        </p:spPr>
        <p:txBody>
          <a:bodyPr/>
          <a:lstStyle/>
          <a:p>
            <a:r>
              <a:rPr lang="en-GB" dirty="0"/>
              <a:t>9</a:t>
            </a:r>
            <a:r>
              <a:rPr lang="en-GB" noProof="0" dirty="0"/>
              <a:t>/29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3AF25B-1359-E756-D0B6-126EDAD32971}"/>
              </a:ext>
            </a:extLst>
          </p:cNvPr>
          <p:cNvSpPr/>
          <p:nvPr/>
        </p:nvSpPr>
        <p:spPr>
          <a:xfrm>
            <a:off x="5652162" y="2361003"/>
            <a:ext cx="1671948" cy="1587906"/>
          </a:xfrm>
          <a:prstGeom prst="round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Virus 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9418D55-B36C-AAF1-34A9-E5D2A8B5A179}"/>
              </a:ext>
            </a:extLst>
          </p:cNvPr>
          <p:cNvSpPr/>
          <p:nvPr/>
        </p:nvSpPr>
        <p:spPr>
          <a:xfrm>
            <a:off x="9723253" y="2256848"/>
            <a:ext cx="1937141" cy="1662940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Drug / Ligand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8B642145-BCBD-1E5A-CA9C-5A69DE60533B}"/>
              </a:ext>
            </a:extLst>
          </p:cNvPr>
          <p:cNvSpPr/>
          <p:nvPr/>
        </p:nvSpPr>
        <p:spPr>
          <a:xfrm>
            <a:off x="13513994" y="2419076"/>
            <a:ext cx="2428328" cy="1529833"/>
          </a:xfrm>
          <a:prstGeom prst="hexagon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Protein-Ligand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Complex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D5E8A273-8BE6-9A14-00B0-83B7ED01B215}"/>
              </a:ext>
            </a:extLst>
          </p:cNvPr>
          <p:cNvSpPr/>
          <p:nvPr/>
        </p:nvSpPr>
        <p:spPr>
          <a:xfrm>
            <a:off x="1218962" y="2361003"/>
            <a:ext cx="2464444" cy="1587906"/>
          </a:xfrm>
          <a:prstGeom prst="snip2Diag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Virus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amino-acid sequence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6D94A1C-15FB-71FB-E6EB-BCA37589EE65}"/>
              </a:ext>
            </a:extLst>
          </p:cNvPr>
          <p:cNvSpPr/>
          <p:nvPr/>
        </p:nvSpPr>
        <p:spPr>
          <a:xfrm>
            <a:off x="4031563" y="2822556"/>
            <a:ext cx="1165122" cy="811161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 descr="마조렐 블루, 예술, 스크린샷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E2C9EFF-7AB3-9A88-7446-89BD89129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0" t="19646" r="26517" b="17231"/>
          <a:stretch/>
        </p:blipFill>
        <p:spPr>
          <a:xfrm>
            <a:off x="13052323" y="4439264"/>
            <a:ext cx="3185651" cy="3333135"/>
          </a:xfrm>
          <a:prstGeom prst="rect">
            <a:avLst/>
          </a:prstGeom>
        </p:spPr>
      </p:pic>
      <p:pic>
        <p:nvPicPr>
          <p:cNvPr id="14" name="그림 13" descr="스크린샷, 프랙탈 아트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4273FE0-F506-F07A-1A3B-B8E960B88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1" t="23227" r="19651" b="21834"/>
          <a:stretch/>
        </p:blipFill>
        <p:spPr>
          <a:xfrm>
            <a:off x="3949665" y="4747826"/>
            <a:ext cx="4480620" cy="2644770"/>
          </a:xfrm>
          <a:prstGeom prst="rect">
            <a:avLst/>
          </a:prstGeom>
        </p:spPr>
      </p:pic>
      <p:pic>
        <p:nvPicPr>
          <p:cNvPr id="16" name="그림 15" descr="다채로움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8A3E4E8-2134-1DE5-D9E7-58C5CBE5E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90" y="4582691"/>
            <a:ext cx="3526359" cy="2644770"/>
          </a:xfrm>
          <a:prstGeom prst="rect">
            <a:avLst/>
          </a:prstGeom>
        </p:spPr>
      </p:pic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F98A447F-B394-687D-DB60-980C2F5D2042}"/>
              </a:ext>
            </a:extLst>
          </p:cNvPr>
          <p:cNvSpPr/>
          <p:nvPr/>
        </p:nvSpPr>
        <p:spPr>
          <a:xfrm>
            <a:off x="7817104" y="2434743"/>
            <a:ext cx="1475762" cy="1425678"/>
          </a:xfrm>
          <a:prstGeom prst="mathPlus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3A19BB4-3E43-C71B-6D6F-20B4DD89D01B}"/>
              </a:ext>
            </a:extLst>
          </p:cNvPr>
          <p:cNvSpPr/>
          <p:nvPr/>
        </p:nvSpPr>
        <p:spPr>
          <a:xfrm>
            <a:off x="12128818" y="2822556"/>
            <a:ext cx="1165122" cy="811161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039B3-5511-FC81-31CB-EA1B4DA431DF}"/>
              </a:ext>
            </a:extLst>
          </p:cNvPr>
          <p:cNvSpPr txBox="1"/>
          <p:nvPr/>
        </p:nvSpPr>
        <p:spPr>
          <a:xfrm>
            <a:off x="1395679" y="5188490"/>
            <a:ext cx="233393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&gt;FASTA seq</a:t>
            </a:r>
          </a:p>
          <a:p>
            <a:r>
              <a:rPr lang="ko-KR" altLang="en-US" dirty="0"/>
              <a:t>STIEEQAKTFLDKFNHEAEDLFYQSSLASWNYNTN</a:t>
            </a:r>
            <a:r>
              <a:rPr lang="en-US" altLang="ko-KR" dirty="0"/>
              <a:t>…..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35A8B5-BDA3-B818-FD39-D338BB833D5A}"/>
              </a:ext>
            </a:extLst>
          </p:cNvPr>
          <p:cNvSpPr txBox="1"/>
          <p:nvPr/>
        </p:nvSpPr>
        <p:spPr>
          <a:xfrm>
            <a:off x="5652162" y="7687276"/>
            <a:ext cx="1671948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500" b="1" dirty="0"/>
              <a:t>PDB file</a:t>
            </a:r>
          </a:p>
          <a:p>
            <a:pPr algn="ctr">
              <a:lnSpc>
                <a:spcPct val="120000"/>
              </a:lnSpc>
            </a:pPr>
            <a:r>
              <a:rPr lang="en-US" altLang="ko-KR" sz="2500" b="1" dirty="0"/>
              <a:t>(3D form)</a:t>
            </a:r>
            <a:endParaRPr lang="ko-KR" altLang="en-US" sz="2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3C00F-F105-29F5-FDF1-8AD499FC4A3D}"/>
              </a:ext>
            </a:extLst>
          </p:cNvPr>
          <p:cNvSpPr txBox="1"/>
          <p:nvPr/>
        </p:nvSpPr>
        <p:spPr>
          <a:xfrm>
            <a:off x="9835595" y="7687276"/>
            <a:ext cx="1671948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500" b="1" dirty="0"/>
              <a:t>PDB file</a:t>
            </a:r>
          </a:p>
          <a:p>
            <a:pPr algn="ctr">
              <a:lnSpc>
                <a:spcPct val="120000"/>
              </a:lnSpc>
            </a:pPr>
            <a:r>
              <a:rPr lang="en-US" altLang="ko-KR" sz="2500" b="1" dirty="0"/>
              <a:t>(3D form)</a:t>
            </a:r>
            <a:endParaRPr lang="ko-KR" altLang="en-US" sz="25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3BF53C-3C8A-C3F4-01A0-6A819A6FDA28}"/>
              </a:ext>
            </a:extLst>
          </p:cNvPr>
          <p:cNvSpPr txBox="1"/>
          <p:nvPr/>
        </p:nvSpPr>
        <p:spPr>
          <a:xfrm>
            <a:off x="13829041" y="7687276"/>
            <a:ext cx="1671948" cy="9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500" b="1" dirty="0"/>
              <a:t>PDB file</a:t>
            </a:r>
          </a:p>
          <a:p>
            <a:pPr algn="ctr">
              <a:lnSpc>
                <a:spcPct val="120000"/>
              </a:lnSpc>
            </a:pPr>
            <a:r>
              <a:rPr lang="en-US" altLang="ko-KR" sz="2500" b="1" dirty="0"/>
              <a:t>(3D form)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410589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3166B-230E-F6C9-7ED7-40581578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Workflow: computational methods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5CBCCD-7BE3-F123-EDB5-ECF51B04084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90520" y="8948703"/>
            <a:ext cx="921880" cy="519289"/>
          </a:xfrm>
        </p:spPr>
        <p:txBody>
          <a:bodyPr/>
          <a:lstStyle/>
          <a:p>
            <a:r>
              <a:rPr lang="en-GB" noProof="0" dirty="0"/>
              <a:t>10/29</a:t>
            </a:r>
          </a:p>
        </p:txBody>
      </p: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1FCE04A5-93E4-B08B-560F-D562A1844E20}"/>
              </a:ext>
            </a:extLst>
          </p:cNvPr>
          <p:cNvSpPr/>
          <p:nvPr/>
        </p:nvSpPr>
        <p:spPr>
          <a:xfrm>
            <a:off x="1733017" y="1811619"/>
            <a:ext cx="3791534" cy="2903957"/>
          </a:xfrm>
          <a:prstGeom prst="foldedCorner">
            <a:avLst>
              <a:gd name="adj" fmla="val 16748"/>
            </a:avLst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(1) Alphafold2</a:t>
            </a: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Predict protein structure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F11C9B63-165E-E4AF-D933-7951084666E5}"/>
              </a:ext>
            </a:extLst>
          </p:cNvPr>
          <p:cNvSpPr/>
          <p:nvPr/>
        </p:nvSpPr>
        <p:spPr>
          <a:xfrm>
            <a:off x="6766001" y="1811618"/>
            <a:ext cx="3791534" cy="2903957"/>
          </a:xfrm>
          <a:prstGeom prst="foldedCorner">
            <a:avLst>
              <a:gd name="adj" fmla="val 16223"/>
            </a:avLst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(2) </a:t>
            </a:r>
            <a:r>
              <a:rPr lang="en-US" altLang="ko-KR" sz="3600" b="1" dirty="0" err="1">
                <a:solidFill>
                  <a:schemeClr val="tx1"/>
                </a:solidFill>
              </a:rPr>
              <a:t>fPocket</a:t>
            </a:r>
            <a:endParaRPr lang="en-US" altLang="ko-KR" sz="3600" b="1" dirty="0">
              <a:solidFill>
                <a:schemeClr val="tx1"/>
              </a:solidFill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Find possible </a:t>
            </a:r>
          </a:p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Binding-sites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7F9FED75-0B31-DFE4-88B1-8F33210CE072}"/>
              </a:ext>
            </a:extLst>
          </p:cNvPr>
          <p:cNvSpPr/>
          <p:nvPr/>
        </p:nvSpPr>
        <p:spPr>
          <a:xfrm>
            <a:off x="11798986" y="1811617"/>
            <a:ext cx="3791534" cy="2903957"/>
          </a:xfrm>
          <a:prstGeom prst="foldedCorner">
            <a:avLst>
              <a:gd name="adj" fmla="val 16748"/>
            </a:avLst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(3) </a:t>
            </a:r>
            <a:r>
              <a:rPr lang="en-US" altLang="ko-KR" sz="3600" b="1" dirty="0" err="1">
                <a:solidFill>
                  <a:schemeClr val="tx1"/>
                </a:solidFill>
              </a:rPr>
              <a:t>AutoDock</a:t>
            </a:r>
            <a:endParaRPr lang="en-US" altLang="ko-KR" sz="3600" b="1" dirty="0">
              <a:solidFill>
                <a:schemeClr val="tx1"/>
              </a:solidFill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Protein-Ligand docking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65A6679F-00D5-0C00-B243-0B9DC35E3645}"/>
              </a:ext>
            </a:extLst>
          </p:cNvPr>
          <p:cNvSpPr/>
          <p:nvPr/>
        </p:nvSpPr>
        <p:spPr>
          <a:xfrm>
            <a:off x="4328211" y="5123563"/>
            <a:ext cx="3791534" cy="2903957"/>
          </a:xfrm>
          <a:prstGeom prst="foldedCorner">
            <a:avLst>
              <a:gd name="adj" fmla="val 14649"/>
            </a:avLst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(4) GROMACS</a:t>
            </a: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MD-simulation</a:t>
            </a:r>
            <a:br>
              <a:rPr lang="en-US" altLang="ko-KR" sz="3600" dirty="0">
                <a:solidFill>
                  <a:schemeClr val="tx1"/>
                </a:solidFill>
              </a:rPr>
            </a:br>
            <a:r>
              <a:rPr lang="en-US" altLang="ko-KR" sz="3600" dirty="0">
                <a:solidFill>
                  <a:schemeClr val="tx1"/>
                </a:solidFill>
              </a:rPr>
              <a:t>analyze stability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사각형: 모서리가 접힌 도형 14">
            <a:extLst>
              <a:ext uri="{FF2B5EF4-FFF2-40B4-BE49-F238E27FC236}">
                <a16:creationId xmlns:a16="http://schemas.microsoft.com/office/drawing/2014/main" id="{25C4CAF1-6402-834D-805B-64E88B9A83DF}"/>
              </a:ext>
            </a:extLst>
          </p:cNvPr>
          <p:cNvSpPr/>
          <p:nvPr/>
        </p:nvSpPr>
        <p:spPr>
          <a:xfrm>
            <a:off x="9208237" y="5123563"/>
            <a:ext cx="3791534" cy="2903957"/>
          </a:xfrm>
          <a:prstGeom prst="foldedCorner">
            <a:avLst>
              <a:gd name="adj" fmla="val 15173"/>
            </a:avLst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(5) </a:t>
            </a:r>
            <a:r>
              <a:rPr lang="en-US" altLang="ko-KR" sz="3600" b="1" dirty="0" err="1">
                <a:solidFill>
                  <a:schemeClr val="tx1"/>
                </a:solidFill>
              </a:rPr>
              <a:t>Pymol</a:t>
            </a:r>
            <a:endParaRPr lang="en-US" altLang="ko-KR" sz="3600" b="1" dirty="0">
              <a:solidFill>
                <a:schemeClr val="tx1"/>
              </a:solidFill>
            </a:endParaRPr>
          </a:p>
          <a:p>
            <a:pPr algn="ctr"/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795456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29A8-77BA-02C9-7BA1-FCA5FA8B9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EE690-EE98-EEA9-0E95-1CBF4AE3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Workflow_1/5: alphafold2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B6B93-B1B8-C452-02F1-CC7A0CB908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90520" y="8948703"/>
            <a:ext cx="921880" cy="519289"/>
          </a:xfrm>
        </p:spPr>
        <p:txBody>
          <a:bodyPr/>
          <a:lstStyle/>
          <a:p>
            <a:r>
              <a:rPr lang="en-GB" noProof="0" dirty="0"/>
              <a:t>11/29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6487D45-8AB2-7C51-FCE2-CF3AF3211001}"/>
              </a:ext>
            </a:extLst>
          </p:cNvPr>
          <p:cNvSpPr/>
          <p:nvPr/>
        </p:nvSpPr>
        <p:spPr>
          <a:xfrm>
            <a:off x="10763544" y="2203079"/>
            <a:ext cx="5573736" cy="1733715"/>
          </a:xfrm>
          <a:prstGeom prst="round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Virus protein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47843EF0-018E-68D8-B4D7-DE7EF508A842}"/>
              </a:ext>
            </a:extLst>
          </p:cNvPr>
          <p:cNvSpPr/>
          <p:nvPr/>
        </p:nvSpPr>
        <p:spPr>
          <a:xfrm>
            <a:off x="1694864" y="2240371"/>
            <a:ext cx="4172535" cy="1696424"/>
          </a:xfrm>
          <a:prstGeom prst="snip2Diag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Virus </a:t>
            </a:r>
            <a:br>
              <a:rPr lang="en-US" altLang="ko-KR" sz="3600" b="1" dirty="0">
                <a:solidFill>
                  <a:schemeClr val="tx1"/>
                </a:solidFill>
              </a:rPr>
            </a:br>
            <a:r>
              <a:rPr lang="en-US" altLang="ko-KR" sz="3600" b="1" dirty="0">
                <a:solidFill>
                  <a:schemeClr val="tx1"/>
                </a:solidFill>
              </a:rPr>
              <a:t>amino-acid sequence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7F9BDD1-F011-C9A4-25D7-7CF8D25E4E6C}"/>
              </a:ext>
            </a:extLst>
          </p:cNvPr>
          <p:cNvSpPr/>
          <p:nvPr/>
        </p:nvSpPr>
        <p:spPr>
          <a:xfrm>
            <a:off x="6353936" y="2624180"/>
            <a:ext cx="3923071" cy="811161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A50867-EB97-312C-89E8-641A4ED80053}"/>
              </a:ext>
            </a:extLst>
          </p:cNvPr>
          <p:cNvSpPr txBox="1"/>
          <p:nvPr/>
        </p:nvSpPr>
        <p:spPr>
          <a:xfrm>
            <a:off x="1694864" y="4662644"/>
            <a:ext cx="41725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/>
              <a:t>&gt;FASTA seq</a:t>
            </a:r>
          </a:p>
          <a:p>
            <a:r>
              <a:rPr lang="ko-KR" altLang="en-US" sz="3600" dirty="0"/>
              <a:t>STIEEQAKTFLDKFNHEAEDLFYQSSLASWNYNTN</a:t>
            </a:r>
            <a:r>
              <a:rPr lang="en-US" altLang="ko-KR" sz="3600" dirty="0"/>
              <a:t>…..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D6AC4-3ECA-B3E5-04B8-D9ABC9597158}"/>
              </a:ext>
            </a:extLst>
          </p:cNvPr>
          <p:cNvSpPr txBox="1"/>
          <p:nvPr/>
        </p:nvSpPr>
        <p:spPr>
          <a:xfrm>
            <a:off x="6404903" y="2011272"/>
            <a:ext cx="3985106" cy="69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3600" b="1" dirty="0"/>
              <a:t>Alphafold2 </a:t>
            </a:r>
            <a:r>
              <a:rPr lang="en-US" altLang="ko-KR" sz="3600" b="1" dirty="0" err="1"/>
              <a:t>Colab</a:t>
            </a:r>
            <a:endParaRPr lang="ko-KR" altLang="en-US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44D37-01BD-DBA7-1BF9-F2D1B5A83AC9}"/>
              </a:ext>
            </a:extLst>
          </p:cNvPr>
          <p:cNvSpPr txBox="1"/>
          <p:nvPr/>
        </p:nvSpPr>
        <p:spPr>
          <a:xfrm>
            <a:off x="948105" y="1026378"/>
            <a:ext cx="12801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00800" indent="-914400">
              <a:buAutoNum type="arabicPeriod"/>
            </a:pPr>
            <a:r>
              <a:rPr lang="en-US" altLang="ko-KR" sz="4000" b="1" dirty="0"/>
              <a:t>Predict the protein structure: Alphafold2 </a:t>
            </a:r>
            <a:r>
              <a:rPr lang="en-US" altLang="ko-KR" sz="4000" b="1" dirty="0" err="1"/>
              <a:t>Colab</a:t>
            </a:r>
            <a:endParaRPr lang="en-US" altLang="ko-KR" sz="4000" b="1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C99461A-BE76-ECD2-E55B-B2D44C8881C4}"/>
              </a:ext>
            </a:extLst>
          </p:cNvPr>
          <p:cNvSpPr/>
          <p:nvPr/>
        </p:nvSpPr>
        <p:spPr>
          <a:xfrm>
            <a:off x="6435920" y="5553941"/>
            <a:ext cx="3923071" cy="811161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0E03C-6164-7A8C-C199-89A3B4A2FB66}"/>
              </a:ext>
            </a:extLst>
          </p:cNvPr>
          <p:cNvSpPr txBox="1"/>
          <p:nvPr/>
        </p:nvSpPr>
        <p:spPr>
          <a:xfrm>
            <a:off x="6986914" y="4910218"/>
            <a:ext cx="2657114" cy="69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3600" b="1" dirty="0"/>
              <a:t>Prediction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589F7-28F3-0E72-83D3-71D192DEF42B}"/>
              </a:ext>
            </a:extLst>
          </p:cNvPr>
          <p:cNvSpPr txBox="1"/>
          <p:nvPr/>
        </p:nvSpPr>
        <p:spPr>
          <a:xfrm>
            <a:off x="11918235" y="7317112"/>
            <a:ext cx="33598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/>
              <a:t>PDB file format</a:t>
            </a:r>
          </a:p>
          <a:p>
            <a:pPr algn="ctr"/>
            <a:r>
              <a:rPr lang="en-US" altLang="ko-KR" sz="3600" dirty="0"/>
              <a:t>(3D data form)</a:t>
            </a:r>
            <a:endParaRPr lang="ko-KR" altLang="en-US" sz="3600" dirty="0"/>
          </a:p>
        </p:txBody>
      </p:sp>
      <p:pic>
        <p:nvPicPr>
          <p:cNvPr id="8" name="그림 7" descr="스크린샷, 그린, 예술, 빛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3BE6719-6E88-C90A-EAC5-0F19FD8F3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9" t="18807" r="19398" b="21901"/>
          <a:stretch/>
        </p:blipFill>
        <p:spPr>
          <a:xfrm>
            <a:off x="10933335" y="3681602"/>
            <a:ext cx="5579065" cy="374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29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A83B0-C4F1-9104-F6F1-1A3698C1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Workflow_1/5: alphafold2_example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A2572F-2589-3B8B-3B0E-6EF107532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22" y="2332321"/>
            <a:ext cx="7754537" cy="4420085"/>
          </a:xfrm>
          <a:prstGeom prst="rect">
            <a:avLst/>
          </a:prstGeom>
          <a:noFill/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99724B-B4BB-6DFF-7EC4-4DA481625F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90520" y="8948703"/>
            <a:ext cx="921880" cy="5192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0" dirty="0"/>
              <a:t>12/29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5D34D3-0697-A2B3-F68D-A8C53A141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344" y="2107615"/>
            <a:ext cx="6230219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51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Workflow_1: alphafold2_example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5486289" y="8929734"/>
            <a:ext cx="974148" cy="571866"/>
          </a:xfrm>
        </p:spPr>
        <p:txBody>
          <a:bodyPr/>
          <a:lstStyle/>
          <a:p>
            <a:r>
              <a:rPr lang="en-GB" dirty="0"/>
              <a:t>13/29</a:t>
            </a: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DA6FF00C-87D5-E1BF-AB4E-584B518C3B0F}"/>
              </a:ext>
            </a:extLst>
          </p:cNvPr>
          <p:cNvSpPr/>
          <p:nvPr/>
        </p:nvSpPr>
        <p:spPr>
          <a:xfrm>
            <a:off x="5715922" y="1218933"/>
            <a:ext cx="5368256" cy="825910"/>
          </a:xfrm>
          <a:prstGeom prst="flowChartAlternateProcess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000" dirty="0">
              <a:solidFill>
                <a:schemeClr val="tx1"/>
              </a:solidFill>
            </a:endParaRPr>
          </a:p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6M0J</a:t>
            </a:r>
          </a:p>
          <a:p>
            <a:pPr algn="ctr"/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451C175F-0C2D-9E1C-73E1-06C3FA83B4E0}"/>
              </a:ext>
            </a:extLst>
          </p:cNvPr>
          <p:cNvSpPr/>
          <p:nvPr/>
        </p:nvSpPr>
        <p:spPr>
          <a:xfrm>
            <a:off x="11441584" y="1733571"/>
            <a:ext cx="2414842" cy="985293"/>
          </a:xfrm>
          <a:prstGeom prst="flowChartAlternateProcess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Prediction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05D488ED-6FDE-0245-06DC-BE6EF8700527}"/>
              </a:ext>
            </a:extLst>
          </p:cNvPr>
          <p:cNvSpPr/>
          <p:nvPr/>
        </p:nvSpPr>
        <p:spPr>
          <a:xfrm>
            <a:off x="2943674" y="1733571"/>
            <a:ext cx="2414842" cy="985293"/>
          </a:xfrm>
          <a:prstGeom prst="flowChartAlternateProcess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Real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6" name="그림 15" descr="스크린샷, 그린, 예술, 빛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6092CD4-1D84-1D72-74AE-FF2B38E92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9" t="18807" r="19398" b="21901"/>
          <a:stretch/>
        </p:blipFill>
        <p:spPr>
          <a:xfrm>
            <a:off x="899075" y="3854379"/>
            <a:ext cx="6504039" cy="4365523"/>
          </a:xfrm>
          <a:prstGeom prst="rect">
            <a:avLst/>
          </a:prstGeom>
        </p:spPr>
      </p:pic>
      <p:pic>
        <p:nvPicPr>
          <p:cNvPr id="18" name="그림 17" descr="그린, 빛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0CDC909-A1AF-9DE1-E644-1EAF8ACB0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8" t="17837" r="31627" b="23762"/>
          <a:stretch/>
        </p:blipFill>
        <p:spPr>
          <a:xfrm>
            <a:off x="8682759" y="2853062"/>
            <a:ext cx="7481388" cy="5681605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5A7CC6F-C847-99FA-8A9A-AE51E4D14257}"/>
              </a:ext>
            </a:extLst>
          </p:cNvPr>
          <p:cNvCxnSpPr>
            <a:cxnSpLocks/>
          </p:cNvCxnSpPr>
          <p:nvPr/>
        </p:nvCxnSpPr>
        <p:spPr>
          <a:xfrm>
            <a:off x="8400050" y="3854379"/>
            <a:ext cx="0" cy="5899221"/>
          </a:xfrm>
          <a:prstGeom prst="line">
            <a:avLst/>
          </a:prstGeom>
          <a:ln w="76200"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DF71EFE1-1D28-F7CE-D8BD-8EC0F9A5972B}"/>
              </a:ext>
            </a:extLst>
          </p:cNvPr>
          <p:cNvSpPr/>
          <p:nvPr/>
        </p:nvSpPr>
        <p:spPr>
          <a:xfrm>
            <a:off x="8466608" y="5899221"/>
            <a:ext cx="2924122" cy="2793104"/>
          </a:xfrm>
          <a:prstGeom prst="donut">
            <a:avLst>
              <a:gd name="adj" fmla="val 4838"/>
            </a:avLst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원형: 비어 있음 24">
            <a:extLst>
              <a:ext uri="{FF2B5EF4-FFF2-40B4-BE49-F238E27FC236}">
                <a16:creationId xmlns:a16="http://schemas.microsoft.com/office/drawing/2014/main" id="{2F5C0552-28C3-AFC9-B4D6-AE1A72DE1EBA}"/>
              </a:ext>
            </a:extLst>
          </p:cNvPr>
          <p:cNvSpPr/>
          <p:nvPr/>
        </p:nvSpPr>
        <p:spPr>
          <a:xfrm>
            <a:off x="428737" y="5899221"/>
            <a:ext cx="2924122" cy="2793104"/>
          </a:xfrm>
          <a:prstGeom prst="donut">
            <a:avLst>
              <a:gd name="adj" fmla="val 4838"/>
            </a:avLst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0FC2FD-2DAD-5F08-5F36-198EB441AEC8}"/>
              </a:ext>
            </a:extLst>
          </p:cNvPr>
          <p:cNvSpPr txBox="1"/>
          <p:nvPr/>
        </p:nvSpPr>
        <p:spPr>
          <a:xfrm>
            <a:off x="4601497" y="3038168"/>
            <a:ext cx="8067365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3200" dirty="0"/>
              <a:t>Differences in ACE2 and spike protein both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08478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C667B-7E27-8E81-8274-67EB381D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FA87B-6EA0-636C-8058-32A40794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</a:t>
            </a:r>
            <a:br>
              <a:rPr lang="en-US" altLang="ko-KR" dirty="0"/>
            </a:br>
            <a:r>
              <a:rPr lang="en-US" altLang="ko-KR" dirty="0"/>
              <a:t>the possibility of pharmacological effects of </a:t>
            </a:r>
            <a:r>
              <a:rPr lang="en-US" altLang="ko-KR" b="1" dirty="0" err="1"/>
              <a:t>Pyramax</a:t>
            </a:r>
            <a:br>
              <a:rPr lang="en-US" altLang="ko-KR" b="1" dirty="0"/>
            </a:br>
            <a:r>
              <a:rPr lang="en-US" altLang="ko-KR" dirty="0"/>
              <a:t>against SARS-CoV-2</a:t>
            </a:r>
          </a:p>
          <a:p>
            <a:pPr marL="86400" indent="0">
              <a:buNone/>
            </a:pPr>
            <a:br>
              <a:rPr lang="en-US" altLang="ko-KR" dirty="0"/>
            </a:br>
            <a:r>
              <a:rPr lang="en-US" altLang="ko-KR" dirty="0"/>
              <a:t>with computational method (in silico)</a:t>
            </a:r>
          </a:p>
          <a:p>
            <a:endParaRPr lang="en-US" altLang="ko-KR" b="1" dirty="0"/>
          </a:p>
          <a:p>
            <a:r>
              <a:rPr lang="en-US" altLang="ko-KR" dirty="0"/>
              <a:t>Based on Drug Discovery process </a:t>
            </a:r>
          </a:p>
          <a:p>
            <a:endParaRPr lang="ko-KR" altLang="en-US" dirty="0"/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6CC43AA2-8CCB-CEBD-BA2E-9E85379640C4}"/>
              </a:ext>
            </a:extLst>
          </p:cNvPr>
          <p:cNvSpPr txBox="1">
            <a:spLocks/>
          </p:cNvSpPr>
          <p:nvPr/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1300368" rtl="0" eaLnBrk="1" latinLnBrk="0" hangingPunct="1">
              <a:defRPr sz="1707" kern="1200">
                <a:solidFill>
                  <a:srgbClr val="1E64C8"/>
                </a:solidFill>
                <a:latin typeface="+mn-lt"/>
                <a:ea typeface="+mn-ea"/>
                <a:cs typeface="+mn-cs"/>
              </a:defRPr>
            </a:lvl1pPr>
            <a:lvl2pPr marL="650184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0368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0552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0736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50921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01105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51289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1473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7AE184E0-0BD4-4705-A12B-9B71DDE63301}" type="slidenum">
              <a:rPr lang="en-GB" smtClean="0"/>
              <a:pPr>
                <a:spcAft>
                  <a:spcPts val="600"/>
                </a:spcAft>
              </a:pPr>
              <a:t>2</a:t>
            </a:fld>
            <a:r>
              <a:rPr lang="en-GB" dirty="0"/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205171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60D24-A3BA-1403-6B72-99F588CA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Workflow_2/5: </a:t>
            </a:r>
            <a:r>
              <a:rPr lang="en-US" altLang="ko-KR" dirty="0" err="1"/>
              <a:t>fpocket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B19A8-0C1A-B1EC-E601-EB3091B3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4837726"/>
          </a:xfrm>
        </p:spPr>
        <p:txBody>
          <a:bodyPr>
            <a:normAutofit/>
          </a:bodyPr>
          <a:lstStyle/>
          <a:p>
            <a:pPr marL="86400" indent="0">
              <a:buNone/>
            </a:pPr>
            <a:r>
              <a:rPr lang="en-US" altLang="ko-KR" sz="4000" dirty="0">
                <a:solidFill>
                  <a:schemeClr val="tx1"/>
                </a:solidFill>
              </a:rPr>
              <a:t>Find possible Binding-sites</a:t>
            </a:r>
            <a:endParaRPr lang="ko-KR" altLang="en-US" sz="4000" dirty="0">
              <a:solidFill>
                <a:schemeClr val="tx1"/>
              </a:solidFill>
            </a:endParaRPr>
          </a:p>
          <a:p>
            <a:pPr marL="86400" indent="0">
              <a:buNone/>
            </a:pPr>
            <a:endParaRPr lang="en-GB" altLang="ko-KR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049741-C57B-508E-3827-954AC16805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90520" y="8948703"/>
            <a:ext cx="921880" cy="519289"/>
          </a:xfrm>
        </p:spPr>
        <p:txBody>
          <a:bodyPr/>
          <a:lstStyle/>
          <a:p>
            <a:r>
              <a:rPr lang="en-GB" noProof="0" dirty="0"/>
              <a:t>14/29</a:t>
            </a:r>
          </a:p>
        </p:txBody>
      </p:sp>
      <p:pic>
        <p:nvPicPr>
          <p:cNvPr id="6" name="그림 5" descr="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DEDF076-A177-ECC9-24F1-699E1F2A7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3" t="21263" r="21091" b="21407"/>
          <a:stretch/>
        </p:blipFill>
        <p:spPr>
          <a:xfrm>
            <a:off x="1918967" y="3603523"/>
            <a:ext cx="7565923" cy="4837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B1FA-0F78-31B1-942C-FEA8D9C87701}"/>
              </a:ext>
            </a:extLst>
          </p:cNvPr>
          <p:cNvSpPr txBox="1"/>
          <p:nvPr/>
        </p:nvSpPr>
        <p:spPr>
          <a:xfrm>
            <a:off x="567301" y="2058659"/>
            <a:ext cx="11515158" cy="12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/>
              <a:t>Identify all possible binding sites of the ligand on the protein</a:t>
            </a:r>
            <a:br>
              <a:rPr lang="en-US" altLang="ko-KR" sz="3200" dirty="0"/>
            </a:br>
            <a:r>
              <a:rPr lang="en-US" altLang="ko-KR" sz="3200" dirty="0">
                <a:sym typeface="Wingdings" panose="05000000000000000000" pitchFamily="2" charset="2"/>
              </a:rPr>
              <a:t> Determine the box-size &amp; the coordinate of the center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17E8B-C9CC-6A11-12DF-106550E91BEF}"/>
              </a:ext>
            </a:extLst>
          </p:cNvPr>
          <p:cNvSpPr txBox="1"/>
          <p:nvPr/>
        </p:nvSpPr>
        <p:spPr>
          <a:xfrm>
            <a:off x="9998054" y="3831443"/>
            <a:ext cx="6537346" cy="181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/>
              <a:t>*</a:t>
            </a:r>
            <a:r>
              <a:rPr lang="en-US" altLang="ko-KR" sz="3200" b="1" dirty="0"/>
              <a:t>box-size</a:t>
            </a:r>
            <a:r>
              <a:rPr lang="en-US" altLang="ko-KR" sz="3200" dirty="0"/>
              <a:t>: </a:t>
            </a:r>
            <a:br>
              <a:rPr lang="en-US" altLang="ko-KR" sz="3200" dirty="0"/>
            </a:br>
            <a:r>
              <a:rPr lang="en-US" altLang="ko-KR" sz="3200" dirty="0"/>
              <a:t>size of the search space where the docking simulation will take place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C8EC5-5D7A-10CA-5F5A-F2ABE9FD1CCF}"/>
              </a:ext>
            </a:extLst>
          </p:cNvPr>
          <p:cNvSpPr txBox="1"/>
          <p:nvPr/>
        </p:nvSpPr>
        <p:spPr>
          <a:xfrm>
            <a:off x="9998054" y="5990976"/>
            <a:ext cx="6537346" cy="181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/>
              <a:t>*</a:t>
            </a:r>
            <a:r>
              <a:rPr lang="en-US" altLang="ko-KR" sz="3200" b="1" dirty="0"/>
              <a:t>center coordinate</a:t>
            </a:r>
            <a:r>
              <a:rPr lang="en-US" altLang="ko-KR" sz="3200" dirty="0"/>
              <a:t>: </a:t>
            </a:r>
            <a:br>
              <a:rPr lang="en-US" altLang="ko-KR" sz="3200" dirty="0"/>
            </a:br>
            <a:r>
              <a:rPr lang="en-US" altLang="ko-KR" sz="3200" dirty="0"/>
              <a:t>the central point (X, Y, Z) of the docking box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162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BA7E3-E506-1E55-FD37-B8A9E7EDC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B3927-7721-C6F5-5380-C586B29A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95AAB2-AA76-899B-B8E8-91FE1FCA4F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90520" y="8948703"/>
            <a:ext cx="921880" cy="519289"/>
          </a:xfrm>
        </p:spPr>
        <p:txBody>
          <a:bodyPr/>
          <a:lstStyle/>
          <a:p>
            <a:r>
              <a:rPr lang="en-GB" noProof="0" dirty="0"/>
              <a:t>15/29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DFC24DA-E207-CD27-8D47-5521EF72ADE5}"/>
              </a:ext>
            </a:extLst>
          </p:cNvPr>
          <p:cNvSpPr/>
          <p:nvPr/>
        </p:nvSpPr>
        <p:spPr>
          <a:xfrm>
            <a:off x="5652162" y="2361003"/>
            <a:ext cx="1671948" cy="1587906"/>
          </a:xfrm>
          <a:prstGeom prst="round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Virus 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62C8EBE-78DB-C1BD-36D2-6C8E6BD508AD}"/>
              </a:ext>
            </a:extLst>
          </p:cNvPr>
          <p:cNvSpPr/>
          <p:nvPr/>
        </p:nvSpPr>
        <p:spPr>
          <a:xfrm>
            <a:off x="9723253" y="2256848"/>
            <a:ext cx="1937141" cy="1662940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Drug / Ligand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49515122-A0F2-9EC2-C4F4-DD1E61C08578}"/>
              </a:ext>
            </a:extLst>
          </p:cNvPr>
          <p:cNvSpPr/>
          <p:nvPr/>
        </p:nvSpPr>
        <p:spPr>
          <a:xfrm>
            <a:off x="13513994" y="2419076"/>
            <a:ext cx="2428328" cy="1529833"/>
          </a:xfrm>
          <a:prstGeom prst="hexagon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Protein-Ligand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Complex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8A352745-0DFB-73E4-4BB3-670A575F7BEA}"/>
              </a:ext>
            </a:extLst>
          </p:cNvPr>
          <p:cNvSpPr/>
          <p:nvPr/>
        </p:nvSpPr>
        <p:spPr>
          <a:xfrm>
            <a:off x="1218962" y="2361003"/>
            <a:ext cx="2464444" cy="1587906"/>
          </a:xfrm>
          <a:prstGeom prst="snip2Diag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Virus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amino-acid sequence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394667F-21BF-2E3A-5357-B9D9ADB9075D}"/>
              </a:ext>
            </a:extLst>
          </p:cNvPr>
          <p:cNvSpPr/>
          <p:nvPr/>
        </p:nvSpPr>
        <p:spPr>
          <a:xfrm>
            <a:off x="4031563" y="2822556"/>
            <a:ext cx="1165122" cy="811161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 descr="마조렐 블루, 예술, 스크린샷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0E35F31-F742-B0B5-45E2-D1899C743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071" y="3401870"/>
            <a:ext cx="7356688" cy="5280348"/>
          </a:xfrm>
          <a:prstGeom prst="rect">
            <a:avLst/>
          </a:prstGeom>
        </p:spPr>
      </p:pic>
      <p:pic>
        <p:nvPicPr>
          <p:cNvPr id="14" name="그림 13" descr="스크린샷, 프랙탈 아트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D27A9E1-C154-F8EF-A70A-8FDC9D6E1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004" y="3629713"/>
            <a:ext cx="6418635" cy="4813977"/>
          </a:xfrm>
          <a:prstGeom prst="rect">
            <a:avLst/>
          </a:prstGeom>
        </p:spPr>
      </p:pic>
      <p:pic>
        <p:nvPicPr>
          <p:cNvPr id="16" name="그림 15" descr="다채로움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CC848A8-BC04-2957-EFCB-881817D01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90" y="4582691"/>
            <a:ext cx="3526359" cy="2644770"/>
          </a:xfrm>
          <a:prstGeom prst="rect">
            <a:avLst/>
          </a:prstGeom>
        </p:spPr>
      </p:pic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32F97AB0-4E16-2EF7-CBB7-C877F4FECF23}"/>
              </a:ext>
            </a:extLst>
          </p:cNvPr>
          <p:cNvSpPr/>
          <p:nvPr/>
        </p:nvSpPr>
        <p:spPr>
          <a:xfrm>
            <a:off x="7817104" y="2434743"/>
            <a:ext cx="1475762" cy="1425678"/>
          </a:xfrm>
          <a:prstGeom prst="mathPlus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5B0F711-1715-E8EA-1614-1021AF6AE906}"/>
              </a:ext>
            </a:extLst>
          </p:cNvPr>
          <p:cNvSpPr/>
          <p:nvPr/>
        </p:nvSpPr>
        <p:spPr>
          <a:xfrm>
            <a:off x="12128818" y="2822556"/>
            <a:ext cx="1165122" cy="811161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C3F7A-AF21-C108-20DD-5471586D1B01}"/>
              </a:ext>
            </a:extLst>
          </p:cNvPr>
          <p:cNvSpPr txBox="1"/>
          <p:nvPr/>
        </p:nvSpPr>
        <p:spPr>
          <a:xfrm>
            <a:off x="1395679" y="5188490"/>
            <a:ext cx="233393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&gt;FASTA seq</a:t>
            </a:r>
          </a:p>
          <a:p>
            <a:r>
              <a:rPr lang="ko-KR" altLang="en-US" dirty="0"/>
              <a:t>STIEEQAKTFLDKFNHEAEDLFYQSSLASWNYNTN</a:t>
            </a:r>
            <a:r>
              <a:rPr lang="en-US" altLang="ko-KR" dirty="0"/>
              <a:t>…..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226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0EB0A-65DA-A92D-C40E-F88D478A9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6DC80-03DC-5B85-E392-D878A2BE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Workflow_3/5: </a:t>
            </a:r>
            <a:r>
              <a:rPr lang="en-US" altLang="ko-KR" dirty="0" err="1"/>
              <a:t>Autodock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44048C-B52E-6373-1241-A5F827311B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90520" y="8948703"/>
            <a:ext cx="921880" cy="519289"/>
          </a:xfrm>
        </p:spPr>
        <p:txBody>
          <a:bodyPr/>
          <a:lstStyle/>
          <a:p>
            <a:r>
              <a:rPr lang="en-GB" noProof="0" dirty="0"/>
              <a:t>16/29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EB6A94-08C2-4859-04EB-BE7E4610F2CF}"/>
              </a:ext>
            </a:extLst>
          </p:cNvPr>
          <p:cNvSpPr/>
          <p:nvPr/>
        </p:nvSpPr>
        <p:spPr>
          <a:xfrm>
            <a:off x="5652162" y="2361003"/>
            <a:ext cx="1671948" cy="1425678"/>
          </a:xfrm>
          <a:prstGeom prst="round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Virus protein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62BCC3A-E22D-3608-0A4D-1F10895C5E04}"/>
              </a:ext>
            </a:extLst>
          </p:cNvPr>
          <p:cNvSpPr/>
          <p:nvPr/>
        </p:nvSpPr>
        <p:spPr>
          <a:xfrm>
            <a:off x="9723253" y="2256848"/>
            <a:ext cx="1937141" cy="1529833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Drug / Ligand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9B1A0E05-4997-4121-CE4E-EA6145889A77}"/>
              </a:ext>
            </a:extLst>
          </p:cNvPr>
          <p:cNvSpPr/>
          <p:nvPr/>
        </p:nvSpPr>
        <p:spPr>
          <a:xfrm>
            <a:off x="13513994" y="2256848"/>
            <a:ext cx="2428328" cy="1529833"/>
          </a:xfrm>
          <a:prstGeom prst="hexagon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Protein-Ligand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Complex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0F1F9D2-D50A-3361-DE5E-DA8AC4A13CE8}"/>
              </a:ext>
            </a:extLst>
          </p:cNvPr>
          <p:cNvSpPr/>
          <p:nvPr/>
        </p:nvSpPr>
        <p:spPr>
          <a:xfrm>
            <a:off x="12061719" y="2713138"/>
            <a:ext cx="1068880" cy="688732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25713FDA-FD4A-EDAD-5455-A4FF1426B2E8}"/>
              </a:ext>
            </a:extLst>
          </p:cNvPr>
          <p:cNvSpPr/>
          <p:nvPr/>
        </p:nvSpPr>
        <p:spPr>
          <a:xfrm>
            <a:off x="1218962" y="2361003"/>
            <a:ext cx="2464444" cy="1425678"/>
          </a:xfrm>
          <a:prstGeom prst="snip2Diag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Virus </a:t>
            </a:r>
            <a:br>
              <a:rPr lang="en-US" altLang="ko-KR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amino-acid sequence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3D87618-4FC5-C8F5-9F9E-0039494D1ED1}"/>
              </a:ext>
            </a:extLst>
          </p:cNvPr>
          <p:cNvSpPr/>
          <p:nvPr/>
        </p:nvSpPr>
        <p:spPr>
          <a:xfrm>
            <a:off x="4031563" y="2822556"/>
            <a:ext cx="1165122" cy="811161"/>
          </a:xfrm>
          <a:prstGeom prst="rightArrow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 descr="마조렐 블루, 예술, 스크린샷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D61F3FB-922A-1DC8-8198-CC6E4FCFE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6" t="19146" r="27676" b="17918"/>
          <a:stretch/>
        </p:blipFill>
        <p:spPr>
          <a:xfrm>
            <a:off x="12959496" y="4419599"/>
            <a:ext cx="3103464" cy="3345331"/>
          </a:xfrm>
          <a:prstGeom prst="rect">
            <a:avLst/>
          </a:prstGeom>
        </p:spPr>
      </p:pic>
      <p:pic>
        <p:nvPicPr>
          <p:cNvPr id="14" name="그림 13" descr="스크린샷, 프랙탈 아트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804AEAA-8761-F660-D801-7F09272E416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004" y="3629713"/>
            <a:ext cx="6418635" cy="4813977"/>
          </a:xfrm>
          <a:prstGeom prst="rect">
            <a:avLst/>
          </a:prstGeom>
        </p:spPr>
      </p:pic>
      <p:pic>
        <p:nvPicPr>
          <p:cNvPr id="16" name="그림 15" descr="다채로움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21D7569-5202-6150-AE54-28A96D0122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90" y="4582691"/>
            <a:ext cx="3526359" cy="2644770"/>
          </a:xfrm>
          <a:prstGeom prst="rect">
            <a:avLst/>
          </a:prstGeom>
        </p:spPr>
      </p:pic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8E571CDD-CCD9-2744-ACB9-3BA0F9F9AAAF}"/>
              </a:ext>
            </a:extLst>
          </p:cNvPr>
          <p:cNvSpPr/>
          <p:nvPr/>
        </p:nvSpPr>
        <p:spPr>
          <a:xfrm>
            <a:off x="7817104" y="2361003"/>
            <a:ext cx="1475762" cy="1425678"/>
          </a:xfrm>
          <a:prstGeom prst="mathPlus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0A3DE-4151-E997-8BEE-211336EA9A68}"/>
              </a:ext>
            </a:extLst>
          </p:cNvPr>
          <p:cNvSpPr txBox="1"/>
          <p:nvPr/>
        </p:nvSpPr>
        <p:spPr>
          <a:xfrm>
            <a:off x="11593304" y="1973953"/>
            <a:ext cx="2280198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3200" b="1" dirty="0" err="1"/>
              <a:t>AutoDock</a:t>
            </a:r>
            <a:endParaRPr lang="ko-KR" alt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ABE2B-7176-BEEF-5880-12D3932F5897}"/>
              </a:ext>
            </a:extLst>
          </p:cNvPr>
          <p:cNvSpPr txBox="1"/>
          <p:nvPr/>
        </p:nvSpPr>
        <p:spPr>
          <a:xfrm>
            <a:off x="830118" y="1524210"/>
            <a:ext cx="65534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tx1"/>
                </a:solidFill>
              </a:rPr>
              <a:t>Protein-Ligand docking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44824-AC03-9EFF-A1F6-B36CE7AF5896}"/>
              </a:ext>
            </a:extLst>
          </p:cNvPr>
          <p:cNvSpPr txBox="1"/>
          <p:nvPr/>
        </p:nvSpPr>
        <p:spPr>
          <a:xfrm>
            <a:off x="1395679" y="5188490"/>
            <a:ext cx="233393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&gt;FASTA seq</a:t>
            </a:r>
          </a:p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STIEEQAKTFLDKFNHEAEDLFYQSSLASWNYNTN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…..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25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AD616-2818-58EE-34D4-DB7372BD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Workflow_3/5: </a:t>
            </a:r>
            <a:r>
              <a:rPr lang="en-US" altLang="ko-KR" dirty="0" err="1"/>
              <a:t>Autodock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B807F4-E729-BCAC-CDB3-CAEAE2E71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3" y="3816697"/>
            <a:ext cx="8128142" cy="5855366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43D5B2A-3EE2-DB16-6900-58621D3E0E67}"/>
              </a:ext>
            </a:extLst>
          </p:cNvPr>
          <p:cNvSpPr/>
          <p:nvPr/>
        </p:nvSpPr>
        <p:spPr>
          <a:xfrm>
            <a:off x="6993273" y="1391313"/>
            <a:ext cx="2930115" cy="2339591"/>
          </a:xfrm>
          <a:prstGeom prst="round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err="1">
                <a:solidFill>
                  <a:schemeClr val="tx1"/>
                </a:solidFill>
              </a:rPr>
              <a:t>AutoDock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4D771E-AE6B-7EC8-3B24-02BDC4238CEE}"/>
              </a:ext>
            </a:extLst>
          </p:cNvPr>
          <p:cNvCxnSpPr/>
          <p:nvPr/>
        </p:nvCxnSpPr>
        <p:spPr>
          <a:xfrm>
            <a:off x="5547931" y="2596811"/>
            <a:ext cx="1430594" cy="0"/>
          </a:xfrm>
          <a:prstGeom prst="straightConnector1">
            <a:avLst/>
          </a:prstGeom>
          <a:ln w="127000">
            <a:solidFill>
              <a:srgbClr val="00206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D65C9E7-A753-77FE-DC1D-7E6949D85B9A}"/>
              </a:ext>
            </a:extLst>
          </p:cNvPr>
          <p:cNvCxnSpPr/>
          <p:nvPr/>
        </p:nvCxnSpPr>
        <p:spPr>
          <a:xfrm>
            <a:off x="9978591" y="2596811"/>
            <a:ext cx="1430594" cy="0"/>
          </a:xfrm>
          <a:prstGeom prst="straightConnector1">
            <a:avLst/>
          </a:prstGeom>
          <a:ln w="127000">
            <a:solidFill>
              <a:srgbClr val="00206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68F9BC-7DB7-97E5-72BA-ADC36DC608FE}"/>
              </a:ext>
            </a:extLst>
          </p:cNvPr>
          <p:cNvSpPr txBox="1"/>
          <p:nvPr/>
        </p:nvSpPr>
        <p:spPr>
          <a:xfrm>
            <a:off x="1734244" y="1376393"/>
            <a:ext cx="4219267" cy="2992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AutoNum type="arabicParenR"/>
            </a:pPr>
            <a:r>
              <a:rPr lang="en-US" altLang="ko-KR" sz="3200" b="1" dirty="0"/>
              <a:t>Enzyme </a:t>
            </a:r>
            <a:r>
              <a:rPr lang="en-US" altLang="ko-KR" sz="3200" b="1" dirty="0" err="1"/>
              <a:t>pdb</a:t>
            </a:r>
            <a:r>
              <a:rPr lang="en-US" altLang="ko-KR" sz="3200" b="1" dirty="0"/>
              <a:t> file</a:t>
            </a:r>
          </a:p>
          <a:p>
            <a:pPr marL="457200" indent="-457200">
              <a:lnSpc>
                <a:spcPct val="120000"/>
              </a:lnSpc>
              <a:buAutoNum type="arabicParenR"/>
            </a:pPr>
            <a:r>
              <a:rPr lang="en-US" altLang="ko-KR" sz="3200" b="1" dirty="0"/>
              <a:t>Ligand </a:t>
            </a:r>
            <a:r>
              <a:rPr lang="en-US" altLang="ko-KR" sz="3200" b="1" dirty="0" err="1"/>
              <a:t>pdb</a:t>
            </a:r>
            <a:r>
              <a:rPr lang="en-US" altLang="ko-KR" sz="3200" b="1" dirty="0"/>
              <a:t> file</a:t>
            </a:r>
          </a:p>
          <a:p>
            <a:pPr marL="457200" indent="-457200">
              <a:lnSpc>
                <a:spcPct val="120000"/>
              </a:lnSpc>
              <a:buAutoNum type="arabicParenR"/>
            </a:pPr>
            <a:r>
              <a:rPr lang="en-US" altLang="ko-KR" sz="3200" b="1" dirty="0"/>
              <a:t>Box-size</a:t>
            </a:r>
          </a:p>
          <a:p>
            <a:pPr marL="457200" indent="-457200">
              <a:lnSpc>
                <a:spcPct val="120000"/>
              </a:lnSpc>
              <a:buAutoNum type="arabicParenR"/>
            </a:pPr>
            <a:r>
              <a:rPr lang="en-US" altLang="ko-KR" sz="3200" b="1" dirty="0"/>
              <a:t>Center coordinate</a:t>
            </a:r>
          </a:p>
          <a:p>
            <a:pPr marL="457200" indent="-457200">
              <a:lnSpc>
                <a:spcPct val="120000"/>
              </a:lnSpc>
              <a:buAutoNum type="arabicParenR"/>
            </a:pPr>
            <a:endParaRPr lang="ko-KR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CA344-EEF0-82D1-4971-0D5113CBE528}"/>
              </a:ext>
            </a:extLst>
          </p:cNvPr>
          <p:cNvSpPr txBox="1"/>
          <p:nvPr/>
        </p:nvSpPr>
        <p:spPr>
          <a:xfrm>
            <a:off x="11371253" y="2018010"/>
            <a:ext cx="4219267" cy="121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b="1" dirty="0"/>
              <a:t>1) Ligand coordinate</a:t>
            </a:r>
          </a:p>
          <a:p>
            <a:pPr>
              <a:lnSpc>
                <a:spcPct val="120000"/>
              </a:lnSpc>
            </a:pPr>
            <a:r>
              <a:rPr lang="en-US" altLang="ko-KR" sz="3200" b="1" dirty="0"/>
              <a:t>2) Binding affinity</a:t>
            </a:r>
            <a:endParaRPr lang="ko-KR" altLang="en-US" sz="3200" b="1" dirty="0"/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1C3AF9CC-0454-A28F-9015-FA2A14B3B887}"/>
              </a:ext>
            </a:extLst>
          </p:cNvPr>
          <p:cNvSpPr txBox="1">
            <a:spLocks/>
          </p:cNvSpPr>
          <p:nvPr/>
        </p:nvSpPr>
        <p:spPr>
          <a:xfrm>
            <a:off x="15380302" y="9182066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00368" rtl="0" eaLnBrk="1" latinLnBrk="0" hangingPunct="1">
              <a:defRPr sz="1707" kern="1200">
                <a:solidFill>
                  <a:srgbClr val="1E64C8"/>
                </a:solidFill>
                <a:latin typeface="+mn-lt"/>
                <a:ea typeface="+mn-ea"/>
                <a:cs typeface="+mn-cs"/>
              </a:defRPr>
            </a:lvl1pPr>
            <a:lvl2pPr marL="650184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0368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0552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0736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50921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01105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51289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1473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17/29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15D55AD-2396-F8FA-09A6-0C7AED0670A2}"/>
              </a:ext>
            </a:extLst>
          </p:cNvPr>
          <p:cNvSpPr txBox="1">
            <a:spLocks/>
          </p:cNvSpPr>
          <p:nvPr/>
        </p:nvSpPr>
        <p:spPr>
          <a:xfrm>
            <a:off x="9923388" y="5037162"/>
            <a:ext cx="7686024" cy="3098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36400" indent="-450000" algn="l" defTabSz="4572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1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1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1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1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400" indent="0">
              <a:buNone/>
            </a:pPr>
            <a:r>
              <a:rPr lang="en-US" altLang="ko-KR" sz="3600" b="1" dirty="0">
                <a:sym typeface="Wingdings" panose="05000000000000000000" pitchFamily="2" charset="2"/>
              </a:rPr>
              <a:t>Convert </a:t>
            </a:r>
            <a:r>
              <a:rPr lang="en-US" altLang="ko-KR" sz="3600" b="1" dirty="0" err="1">
                <a:sym typeface="Wingdings" panose="05000000000000000000" pitchFamily="2" charset="2"/>
              </a:rPr>
              <a:t>pdb</a:t>
            </a:r>
            <a:r>
              <a:rPr lang="en-US" altLang="ko-KR" sz="3600" b="1" dirty="0">
                <a:sym typeface="Wingdings" panose="05000000000000000000" pitchFamily="2" charset="2"/>
              </a:rPr>
              <a:t> files to </a:t>
            </a:r>
            <a:r>
              <a:rPr lang="en-US" altLang="ko-KR" sz="3600" b="1" dirty="0" err="1">
                <a:sym typeface="Wingdings" panose="05000000000000000000" pitchFamily="2" charset="2"/>
              </a:rPr>
              <a:t>pdbqt</a:t>
            </a:r>
            <a:r>
              <a:rPr lang="en-US" altLang="ko-KR" sz="3600" b="1" dirty="0">
                <a:sym typeface="Wingdings" panose="05000000000000000000" pitchFamily="2" charset="2"/>
              </a:rPr>
              <a:t> files</a:t>
            </a:r>
          </a:p>
          <a:p>
            <a:pPr marL="829350" indent="-742950">
              <a:buFont typeface="Arial" panose="020B0604020202020204" pitchFamily="34" charset="0"/>
              <a:buAutoNum type="arabicParenR"/>
            </a:pPr>
            <a:r>
              <a:rPr lang="en-US" altLang="ko-KR" sz="3600" dirty="0">
                <a:sym typeface="Wingdings" panose="05000000000000000000" pitchFamily="2" charset="2"/>
              </a:rPr>
              <a:t>Delete water</a:t>
            </a:r>
          </a:p>
          <a:p>
            <a:pPr marL="829350" indent="-742950">
              <a:buFont typeface="Arial" panose="020B0604020202020204" pitchFamily="34" charset="0"/>
              <a:buAutoNum type="arabicParenR"/>
            </a:pPr>
            <a:r>
              <a:rPr lang="en-US" altLang="ko-KR" sz="3600" dirty="0">
                <a:sym typeface="Wingdings" panose="05000000000000000000" pitchFamily="2" charset="2"/>
              </a:rPr>
              <a:t>Add hydrogen</a:t>
            </a:r>
          </a:p>
          <a:p>
            <a:pPr marL="829350" indent="-742950">
              <a:buFont typeface="Arial" panose="020B0604020202020204" pitchFamily="34" charset="0"/>
              <a:buAutoNum type="arabicParenR"/>
            </a:pPr>
            <a:r>
              <a:rPr lang="en-GB" altLang="ko-KR" sz="3600" dirty="0"/>
              <a:t>Setting Gasteiger Charges</a:t>
            </a:r>
            <a:endParaRPr lang="en-US" altLang="ko-KR" sz="3600" dirty="0">
              <a:sym typeface="Wingdings" panose="05000000000000000000" pitchFamily="2" charset="2"/>
            </a:endParaRPr>
          </a:p>
        </p:txBody>
      </p:sp>
      <p:sp>
        <p:nvSpPr>
          <p:cNvPr id="15" name="화살표: 위로 굽음 14">
            <a:extLst>
              <a:ext uri="{FF2B5EF4-FFF2-40B4-BE49-F238E27FC236}">
                <a16:creationId xmlns:a16="http://schemas.microsoft.com/office/drawing/2014/main" id="{47449EC4-91E8-FF29-14F3-0FC9C437201D}"/>
              </a:ext>
            </a:extLst>
          </p:cNvPr>
          <p:cNvSpPr/>
          <p:nvPr/>
        </p:nvSpPr>
        <p:spPr>
          <a:xfrm flipH="1">
            <a:off x="8605538" y="3730904"/>
            <a:ext cx="1256848" cy="1755490"/>
          </a:xfrm>
          <a:prstGeom prst="bentUpArrow">
            <a:avLst>
              <a:gd name="adj1" fmla="val 14078"/>
              <a:gd name="adj2" fmla="val 25000"/>
              <a:gd name="adj3" fmla="val 24160"/>
            </a:avLst>
          </a:prstGeom>
          <a:solidFill>
            <a:srgbClr val="92D050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24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D3A04-62FA-E626-8E1E-49F40A0D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binding affinity?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4440F-DB61-9F91-CCDA-CA13433E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59291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4000" dirty="0"/>
              <a:t>Strength of the interaction between ligand &amp; protein</a:t>
            </a:r>
          </a:p>
          <a:p>
            <a:pPr marL="86400" indent="0">
              <a:buNone/>
            </a:pPr>
            <a:r>
              <a:rPr lang="en-US" altLang="ko-KR" sz="4000" dirty="0"/>
              <a:t>= How tightly a ligand binds to its target protein</a:t>
            </a:r>
          </a:p>
          <a:p>
            <a:pPr marL="86400" indent="0">
              <a:buNone/>
            </a:pPr>
            <a:endParaRPr lang="en-US" altLang="ko-KR" sz="40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40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633FB9-0949-A52D-F886-B4A02D150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358864"/>
              </p:ext>
            </p:extLst>
          </p:nvPr>
        </p:nvGraphicFramePr>
        <p:xfrm>
          <a:off x="3179864" y="2963108"/>
          <a:ext cx="10978946" cy="5596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9473">
                  <a:extLst>
                    <a:ext uri="{9D8B030D-6E8A-4147-A177-3AD203B41FA5}">
                      <a16:colId xmlns:a16="http://schemas.microsoft.com/office/drawing/2014/main" val="3700775440"/>
                    </a:ext>
                  </a:extLst>
                </a:gridCol>
                <a:gridCol w="5489473">
                  <a:extLst>
                    <a:ext uri="{9D8B030D-6E8A-4147-A177-3AD203B41FA5}">
                      <a16:colId xmlns:a16="http://schemas.microsoft.com/office/drawing/2014/main" val="2651703991"/>
                    </a:ext>
                  </a:extLst>
                </a:gridCol>
              </a:tblGrid>
              <a:tr h="799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Binding Affinity (ΔG, kcal/mol)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GB" altLang="ko-KR" dirty="0">
                          <a:solidFill>
                            <a:schemeClr val="tx1"/>
                          </a:solidFill>
                        </a:rPr>
                        <a:t>Interpretation &amp; Drug-Like Potential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432267"/>
                  </a:ext>
                </a:extLst>
              </a:tr>
              <a:tr h="850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0 ~ -4 kcal/mol</a:t>
                      </a:r>
                      <a:endParaRPr lang="ko-KR" altLang="en-US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Very weak binding, likely non-specific, low drug potential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568421"/>
                  </a:ext>
                </a:extLst>
              </a:tr>
              <a:tr h="799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-4 ~ -6 kcal/mol</a:t>
                      </a:r>
                      <a:endParaRPr lang="ko-KR" altLang="en-US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Moderate binding, may require optimization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72179"/>
                  </a:ext>
                </a:extLst>
              </a:tr>
              <a:tr h="799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-6 ~ -8 kcal/mol</a:t>
                      </a:r>
                      <a:endParaRPr lang="ko-KR" altLang="en-US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Good binding, potential drug candidate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01648"/>
                  </a:ext>
                </a:extLst>
              </a:tr>
              <a:tr h="799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-8 ~ -10 kcal/mol</a:t>
                      </a:r>
                      <a:endParaRPr lang="ko-KR" altLang="en-US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Strong binding, likely biologically active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679336"/>
                  </a:ext>
                </a:extLst>
              </a:tr>
              <a:tr h="7999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&lt; -10 kcal/mol</a:t>
                      </a:r>
                      <a:endParaRPr lang="ko-KR" altLang="en-US" sz="3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Very strong binding, promising drug lead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83676"/>
                  </a:ext>
                </a:extLst>
              </a:tr>
            </a:tbl>
          </a:graphicData>
        </a:graphic>
      </p:graphicFrame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46E41D6A-0A1C-FC92-DD11-CDEBDF624C2C}"/>
              </a:ext>
            </a:extLst>
          </p:cNvPr>
          <p:cNvSpPr txBox="1">
            <a:spLocks/>
          </p:cNvSpPr>
          <p:nvPr/>
        </p:nvSpPr>
        <p:spPr>
          <a:xfrm>
            <a:off x="15433799" y="9132491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00368" rtl="0" eaLnBrk="1" latinLnBrk="0" hangingPunct="1">
              <a:defRPr sz="1707" kern="1200">
                <a:solidFill>
                  <a:srgbClr val="1E64C8"/>
                </a:solidFill>
                <a:latin typeface="+mn-lt"/>
                <a:ea typeface="+mn-ea"/>
                <a:cs typeface="+mn-cs"/>
              </a:defRPr>
            </a:lvl1pPr>
            <a:lvl2pPr marL="650184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0368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0552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0736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50921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01105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51289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1473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18/29</a:t>
            </a:r>
          </a:p>
        </p:txBody>
      </p:sp>
    </p:spTree>
    <p:extLst>
      <p:ext uri="{BB962C8B-B14F-4D97-AF65-F5344CB8AC3E}">
        <p14:creationId xmlns:p14="http://schemas.microsoft.com/office/powerpoint/2010/main" val="1110087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F5477-79D6-8200-E487-CADEFB6CA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1DFAC-E1D1-7A1B-85E4-0FDC03D9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Autodock_Result</a:t>
            </a:r>
            <a:r>
              <a:rPr lang="en-US" altLang="ko-KR" dirty="0"/>
              <a:t>: binding affinity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00CBA3-076E-18FB-F189-B972A19B7FB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433799" y="9132491"/>
            <a:ext cx="921880" cy="519289"/>
          </a:xfrm>
        </p:spPr>
        <p:txBody>
          <a:bodyPr/>
          <a:lstStyle/>
          <a:p>
            <a:r>
              <a:rPr lang="en-GB" noProof="0" dirty="0"/>
              <a:t>19/29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A05FAB1B-3CFE-D4C7-1912-824C829264B8}"/>
              </a:ext>
            </a:extLst>
          </p:cNvPr>
          <p:cNvSpPr/>
          <p:nvPr/>
        </p:nvSpPr>
        <p:spPr>
          <a:xfrm>
            <a:off x="2092225" y="1811093"/>
            <a:ext cx="5368256" cy="985293"/>
          </a:xfrm>
          <a:prstGeom prst="flowChartAlternateProcess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6M0J – Pyronaridine complex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9861369F-F89D-DE94-8E8F-C3BDC1DDDCB6}"/>
              </a:ext>
            </a:extLst>
          </p:cNvPr>
          <p:cNvSpPr/>
          <p:nvPr/>
        </p:nvSpPr>
        <p:spPr>
          <a:xfrm>
            <a:off x="10088406" y="1811093"/>
            <a:ext cx="5368256" cy="985293"/>
          </a:xfrm>
          <a:prstGeom prst="flowChartAlternateProcess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6M0J – Artesunate complex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7FE3E-A1C7-1392-C864-B557B91B3897}"/>
              </a:ext>
            </a:extLst>
          </p:cNvPr>
          <p:cNvSpPr txBox="1"/>
          <p:nvPr/>
        </p:nvSpPr>
        <p:spPr>
          <a:xfrm>
            <a:off x="5584712" y="991644"/>
            <a:ext cx="6169250" cy="83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4400" dirty="0"/>
              <a:t>Protein-Ligand complex</a:t>
            </a:r>
            <a:endParaRPr lang="ko-KR" altLang="en-US" sz="44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05C396-3AA7-ED81-1193-F2FB61AA9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222241"/>
              </p:ext>
            </p:extLst>
          </p:nvPr>
        </p:nvGraphicFramePr>
        <p:xfrm>
          <a:off x="830118" y="2840741"/>
          <a:ext cx="7695920" cy="616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980">
                  <a:extLst>
                    <a:ext uri="{9D8B030D-6E8A-4147-A177-3AD203B41FA5}">
                      <a16:colId xmlns:a16="http://schemas.microsoft.com/office/drawing/2014/main" val="4233039826"/>
                    </a:ext>
                  </a:extLst>
                </a:gridCol>
                <a:gridCol w="1923980">
                  <a:extLst>
                    <a:ext uri="{9D8B030D-6E8A-4147-A177-3AD203B41FA5}">
                      <a16:colId xmlns:a16="http://schemas.microsoft.com/office/drawing/2014/main" val="3831003676"/>
                    </a:ext>
                  </a:extLst>
                </a:gridCol>
                <a:gridCol w="1923980">
                  <a:extLst>
                    <a:ext uri="{9D8B030D-6E8A-4147-A177-3AD203B41FA5}">
                      <a16:colId xmlns:a16="http://schemas.microsoft.com/office/drawing/2014/main" val="3992175995"/>
                    </a:ext>
                  </a:extLst>
                </a:gridCol>
                <a:gridCol w="1923980">
                  <a:extLst>
                    <a:ext uri="{9D8B030D-6E8A-4147-A177-3AD203B41FA5}">
                      <a16:colId xmlns:a16="http://schemas.microsoft.com/office/drawing/2014/main" val="809194966"/>
                    </a:ext>
                  </a:extLst>
                </a:gridCol>
              </a:tblGrid>
              <a:tr h="4472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Affinity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(kcal/mol)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Distance from 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best 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662279"/>
                  </a:ext>
                </a:extLst>
              </a:tr>
              <a:tr h="447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rmsd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l.b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rmsd.u.b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649467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68267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7.604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11.323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789053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13.188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17.018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28777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-7.9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11.411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15.485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75270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-7.7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11.480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14.379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373290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-7.7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8.741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11.509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34081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-7.6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18.123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21.860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37167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-7.5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11.566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14.748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021513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-7.4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17.874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20.679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793267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-7.3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9.062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12.455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0239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72AF9EA-2F56-E804-C1E8-37D333B1B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32094"/>
              </p:ext>
            </p:extLst>
          </p:nvPr>
        </p:nvGraphicFramePr>
        <p:xfrm>
          <a:off x="8924574" y="2840741"/>
          <a:ext cx="7695920" cy="616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980">
                  <a:extLst>
                    <a:ext uri="{9D8B030D-6E8A-4147-A177-3AD203B41FA5}">
                      <a16:colId xmlns:a16="http://schemas.microsoft.com/office/drawing/2014/main" val="4233039826"/>
                    </a:ext>
                  </a:extLst>
                </a:gridCol>
                <a:gridCol w="1923980">
                  <a:extLst>
                    <a:ext uri="{9D8B030D-6E8A-4147-A177-3AD203B41FA5}">
                      <a16:colId xmlns:a16="http://schemas.microsoft.com/office/drawing/2014/main" val="3831003676"/>
                    </a:ext>
                  </a:extLst>
                </a:gridCol>
                <a:gridCol w="1923980">
                  <a:extLst>
                    <a:ext uri="{9D8B030D-6E8A-4147-A177-3AD203B41FA5}">
                      <a16:colId xmlns:a16="http://schemas.microsoft.com/office/drawing/2014/main" val="3992175995"/>
                    </a:ext>
                  </a:extLst>
                </a:gridCol>
                <a:gridCol w="1923980">
                  <a:extLst>
                    <a:ext uri="{9D8B030D-6E8A-4147-A177-3AD203B41FA5}">
                      <a16:colId xmlns:a16="http://schemas.microsoft.com/office/drawing/2014/main" val="809194966"/>
                    </a:ext>
                  </a:extLst>
                </a:gridCol>
              </a:tblGrid>
              <a:tr h="4472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Affinity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(kcal/mol)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Distance from 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best 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662279"/>
                  </a:ext>
                </a:extLst>
              </a:tr>
              <a:tr h="447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rmsd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l.b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rmsd.u.b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649467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68267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49.102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51.150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789053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51.335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54.075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28777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48.503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50.696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75270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30.876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35.489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373290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35.073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38.653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34081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37.343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38.791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37167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49.522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53.559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021513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52.393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54.650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793267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30.085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34.596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02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885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A467A-EB30-812A-0455-309D254CB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4930-01F2-01C4-6487-BEBC7B5E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Autodock_Result</a:t>
            </a:r>
            <a:r>
              <a:rPr lang="en-US" altLang="ko-KR" dirty="0"/>
              <a:t>: binding affinity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4358D9-D84E-275B-BE79-23F218276E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433799" y="9132491"/>
            <a:ext cx="921880" cy="519289"/>
          </a:xfrm>
        </p:spPr>
        <p:txBody>
          <a:bodyPr/>
          <a:lstStyle/>
          <a:p>
            <a:r>
              <a:rPr lang="en-GB" dirty="0"/>
              <a:t>20</a:t>
            </a:r>
            <a:r>
              <a:rPr lang="en-GB" noProof="0" dirty="0"/>
              <a:t>/29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DC6FC42F-183A-6BCD-5521-4544FDA10EC6}"/>
              </a:ext>
            </a:extLst>
          </p:cNvPr>
          <p:cNvSpPr/>
          <p:nvPr/>
        </p:nvSpPr>
        <p:spPr>
          <a:xfrm>
            <a:off x="2092225" y="1811093"/>
            <a:ext cx="5368256" cy="985293"/>
          </a:xfrm>
          <a:prstGeom prst="flowChartAlternateProcess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6M0J – Pyronaridine complex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86E50E36-0CC0-A7C5-D7B7-EC4900970973}"/>
              </a:ext>
            </a:extLst>
          </p:cNvPr>
          <p:cNvSpPr/>
          <p:nvPr/>
        </p:nvSpPr>
        <p:spPr>
          <a:xfrm>
            <a:off x="10088406" y="1811093"/>
            <a:ext cx="5368256" cy="985293"/>
          </a:xfrm>
          <a:prstGeom prst="flowChartAlternateProcess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6M0J – Artesunate complex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2E492-12C3-85E3-F9B5-1FB2C8544C1F}"/>
              </a:ext>
            </a:extLst>
          </p:cNvPr>
          <p:cNvSpPr txBox="1"/>
          <p:nvPr/>
        </p:nvSpPr>
        <p:spPr>
          <a:xfrm>
            <a:off x="5584712" y="991644"/>
            <a:ext cx="6169250" cy="83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4400" dirty="0"/>
              <a:t>Protein-Ligand complex</a:t>
            </a:r>
            <a:endParaRPr lang="ko-KR" altLang="en-US" sz="44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8795C62-5ABA-1544-06C6-7830A71F3647}"/>
              </a:ext>
            </a:extLst>
          </p:cNvPr>
          <p:cNvGraphicFramePr>
            <a:graphicFrameLocks noGrp="1"/>
          </p:cNvGraphicFramePr>
          <p:nvPr/>
        </p:nvGraphicFramePr>
        <p:xfrm>
          <a:off x="830118" y="2840741"/>
          <a:ext cx="7695920" cy="616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980">
                  <a:extLst>
                    <a:ext uri="{9D8B030D-6E8A-4147-A177-3AD203B41FA5}">
                      <a16:colId xmlns:a16="http://schemas.microsoft.com/office/drawing/2014/main" val="4233039826"/>
                    </a:ext>
                  </a:extLst>
                </a:gridCol>
                <a:gridCol w="1923980">
                  <a:extLst>
                    <a:ext uri="{9D8B030D-6E8A-4147-A177-3AD203B41FA5}">
                      <a16:colId xmlns:a16="http://schemas.microsoft.com/office/drawing/2014/main" val="3831003676"/>
                    </a:ext>
                  </a:extLst>
                </a:gridCol>
                <a:gridCol w="1923980">
                  <a:extLst>
                    <a:ext uri="{9D8B030D-6E8A-4147-A177-3AD203B41FA5}">
                      <a16:colId xmlns:a16="http://schemas.microsoft.com/office/drawing/2014/main" val="3992175995"/>
                    </a:ext>
                  </a:extLst>
                </a:gridCol>
                <a:gridCol w="1923980">
                  <a:extLst>
                    <a:ext uri="{9D8B030D-6E8A-4147-A177-3AD203B41FA5}">
                      <a16:colId xmlns:a16="http://schemas.microsoft.com/office/drawing/2014/main" val="809194966"/>
                    </a:ext>
                  </a:extLst>
                </a:gridCol>
              </a:tblGrid>
              <a:tr h="4472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Affinity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(kcal/mol)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Distance from best 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662279"/>
                  </a:ext>
                </a:extLst>
              </a:tr>
              <a:tr h="447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rmsd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l.b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rmsd.u.b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649467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68267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7.604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11.323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789053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13.188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17.018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28777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-7.9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11.411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15.485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75270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-7.7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11.480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14.379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373290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-7.7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8.741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11.509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34081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-7.6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18.123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21.860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37167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-7.5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11.566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14.748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021513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-7.4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17.874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20.679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793267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-7.3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9.062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12.455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0239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F0B547-DF45-8E71-60C3-C338A5337C0D}"/>
              </a:ext>
            </a:extLst>
          </p:cNvPr>
          <p:cNvGraphicFramePr>
            <a:graphicFrameLocks noGrp="1"/>
          </p:cNvGraphicFramePr>
          <p:nvPr/>
        </p:nvGraphicFramePr>
        <p:xfrm>
          <a:off x="8924574" y="2840741"/>
          <a:ext cx="7695920" cy="616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980">
                  <a:extLst>
                    <a:ext uri="{9D8B030D-6E8A-4147-A177-3AD203B41FA5}">
                      <a16:colId xmlns:a16="http://schemas.microsoft.com/office/drawing/2014/main" val="4233039826"/>
                    </a:ext>
                  </a:extLst>
                </a:gridCol>
                <a:gridCol w="1923980">
                  <a:extLst>
                    <a:ext uri="{9D8B030D-6E8A-4147-A177-3AD203B41FA5}">
                      <a16:colId xmlns:a16="http://schemas.microsoft.com/office/drawing/2014/main" val="3831003676"/>
                    </a:ext>
                  </a:extLst>
                </a:gridCol>
                <a:gridCol w="1923980">
                  <a:extLst>
                    <a:ext uri="{9D8B030D-6E8A-4147-A177-3AD203B41FA5}">
                      <a16:colId xmlns:a16="http://schemas.microsoft.com/office/drawing/2014/main" val="3992175995"/>
                    </a:ext>
                  </a:extLst>
                </a:gridCol>
                <a:gridCol w="1923980">
                  <a:extLst>
                    <a:ext uri="{9D8B030D-6E8A-4147-A177-3AD203B41FA5}">
                      <a16:colId xmlns:a16="http://schemas.microsoft.com/office/drawing/2014/main" val="809194966"/>
                    </a:ext>
                  </a:extLst>
                </a:gridCol>
              </a:tblGrid>
              <a:tr h="4472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Mode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Affinity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(kcal/mol)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Distance from best 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662279"/>
                  </a:ext>
                </a:extLst>
              </a:tr>
              <a:tr h="447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rmsd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l.b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rmsd.u.b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649467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0.000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68267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49.102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51.150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789053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51.335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54.075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28777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48.503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50.696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75270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30.876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35.489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373290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35.073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38.653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34081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37.343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38.791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37167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49.522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53.559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021513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52.393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54.650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793267"/>
                  </a:ext>
                </a:extLst>
              </a:tr>
              <a:tr h="447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-8.0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30.085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34.596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0239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4A3B1144-00AA-E2B1-D095-8E15F89BB696}"/>
              </a:ext>
            </a:extLst>
          </p:cNvPr>
          <p:cNvSpPr/>
          <p:nvPr/>
        </p:nvSpPr>
        <p:spPr>
          <a:xfrm>
            <a:off x="830118" y="4218039"/>
            <a:ext cx="7695920" cy="4719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5EAE53-907B-6257-1341-A6E2C0C00D09}"/>
              </a:ext>
            </a:extLst>
          </p:cNvPr>
          <p:cNvSpPr/>
          <p:nvPr/>
        </p:nvSpPr>
        <p:spPr>
          <a:xfrm>
            <a:off x="8924574" y="4218039"/>
            <a:ext cx="7695920" cy="4719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47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F2EFEF-C0B2-E0C6-C672-B1ACA50E5E56}"/>
              </a:ext>
            </a:extLst>
          </p:cNvPr>
          <p:cNvSpPr txBox="1">
            <a:spLocks/>
          </p:cNvSpPr>
          <p:nvPr/>
        </p:nvSpPr>
        <p:spPr>
          <a:xfrm>
            <a:off x="15433799" y="9132491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00368" rtl="0" eaLnBrk="1" latinLnBrk="0" hangingPunct="1">
              <a:defRPr sz="1707" kern="1200">
                <a:solidFill>
                  <a:srgbClr val="1E64C8"/>
                </a:solidFill>
                <a:latin typeface="+mn-lt"/>
                <a:ea typeface="+mn-ea"/>
                <a:cs typeface="+mn-cs"/>
              </a:defRPr>
            </a:lvl1pPr>
            <a:lvl2pPr marL="650184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0368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0552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0736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50921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01105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51289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1473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20/29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BB9916E-B230-B35C-6179-87C90B5E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252413"/>
            <a:ext cx="15705137" cy="863600"/>
          </a:xfrm>
        </p:spPr>
        <p:txBody>
          <a:bodyPr/>
          <a:lstStyle/>
          <a:p>
            <a:r>
              <a:rPr lang="en-US" altLang="ko-KR" dirty="0" err="1"/>
              <a:t>Autodock</a:t>
            </a:r>
            <a:r>
              <a:rPr lang="en-US" altLang="ko-KR" dirty="0"/>
              <a:t>: pyronaridine model 1</a:t>
            </a:r>
            <a:endParaRPr lang="ko-KR" altLang="en-US" dirty="0"/>
          </a:p>
        </p:txBody>
      </p:sp>
      <p:pic>
        <p:nvPicPr>
          <p:cNvPr id="7" name="그림 6" descr="그래픽, 어둠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5945905-217C-FBFB-D5FB-A14A3D1CB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7" t="16768" r="34065" b="21288"/>
          <a:stretch/>
        </p:blipFill>
        <p:spPr>
          <a:xfrm>
            <a:off x="2772694" y="1241527"/>
            <a:ext cx="10884312" cy="7270546"/>
          </a:xfrm>
          <a:prstGeom prst="rect">
            <a:avLst/>
          </a:prstGeom>
        </p:spPr>
      </p:pic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B3CA6F99-1F2D-0EC6-18EE-AF3FD90AFDB5}"/>
              </a:ext>
            </a:extLst>
          </p:cNvPr>
          <p:cNvSpPr/>
          <p:nvPr/>
        </p:nvSpPr>
        <p:spPr>
          <a:xfrm>
            <a:off x="7919884" y="3628103"/>
            <a:ext cx="2079523" cy="2050026"/>
          </a:xfrm>
          <a:prstGeom prst="donut">
            <a:avLst>
              <a:gd name="adj" fmla="val 5225"/>
            </a:avLst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82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6AD26-AC4C-9DF6-4FD0-8FDDFC21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Autodock</a:t>
            </a:r>
            <a:r>
              <a:rPr lang="en-US" altLang="ko-KR" dirty="0"/>
              <a:t>: pyronaridine model 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CD5378-6E37-4E56-FCF2-207F8A394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7" t="19700" r="32864" b="21655"/>
          <a:stretch/>
        </p:blipFill>
        <p:spPr>
          <a:xfrm>
            <a:off x="2757948" y="1651818"/>
            <a:ext cx="11238271" cy="6969468"/>
          </a:xfrm>
          <a:prstGeom prst="rect">
            <a:avLst/>
          </a:prstGeom>
        </p:spPr>
      </p:pic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B5A3E33-6BD4-FD06-EA54-E329597DA6C4}"/>
              </a:ext>
            </a:extLst>
          </p:cNvPr>
          <p:cNvSpPr txBox="1">
            <a:spLocks/>
          </p:cNvSpPr>
          <p:nvPr/>
        </p:nvSpPr>
        <p:spPr>
          <a:xfrm>
            <a:off x="15433799" y="9132491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00368" rtl="0" eaLnBrk="1" latinLnBrk="0" hangingPunct="1">
              <a:defRPr sz="1707" kern="1200">
                <a:solidFill>
                  <a:srgbClr val="1E64C8"/>
                </a:solidFill>
                <a:latin typeface="+mn-lt"/>
                <a:ea typeface="+mn-ea"/>
                <a:cs typeface="+mn-cs"/>
              </a:defRPr>
            </a:lvl1pPr>
            <a:lvl2pPr marL="650184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0368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0552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0736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50921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01105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51289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1473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20/29</a:t>
            </a:r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CEF2CFA5-AF5A-F4A2-7F80-9958CDA9893D}"/>
              </a:ext>
            </a:extLst>
          </p:cNvPr>
          <p:cNvSpPr/>
          <p:nvPr/>
        </p:nvSpPr>
        <p:spPr>
          <a:xfrm>
            <a:off x="7772400" y="3086526"/>
            <a:ext cx="2079523" cy="2050026"/>
          </a:xfrm>
          <a:prstGeom prst="donut">
            <a:avLst>
              <a:gd name="adj" fmla="val 5225"/>
            </a:avLst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72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EA6AF-8612-38F1-BE1A-DA4931F2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Autodock</a:t>
            </a:r>
            <a:r>
              <a:rPr lang="en-US" altLang="ko-KR" dirty="0"/>
              <a:t>: pyronaridine model 3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30EAF3-1955-5EBD-6A28-E5FDF9990DEF}"/>
              </a:ext>
            </a:extLst>
          </p:cNvPr>
          <p:cNvSpPr txBox="1">
            <a:spLocks/>
          </p:cNvSpPr>
          <p:nvPr/>
        </p:nvSpPr>
        <p:spPr>
          <a:xfrm>
            <a:off x="15433799" y="9132491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00368" rtl="0" eaLnBrk="1" latinLnBrk="0" hangingPunct="1">
              <a:defRPr sz="1707" kern="1200">
                <a:solidFill>
                  <a:srgbClr val="1E64C8"/>
                </a:solidFill>
                <a:latin typeface="+mn-lt"/>
                <a:ea typeface="+mn-ea"/>
                <a:cs typeface="+mn-cs"/>
              </a:defRPr>
            </a:lvl1pPr>
            <a:lvl2pPr marL="650184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0368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0552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0736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50921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01105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51289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1473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20/29</a:t>
            </a:r>
          </a:p>
        </p:txBody>
      </p:sp>
      <p:pic>
        <p:nvPicPr>
          <p:cNvPr id="6" name="그림 5" descr="그래픽, 어둠, 예술, 빛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FE7CB09-1D1D-B15F-02A9-43C7DD312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7" t="21166" r="32264" b="20922"/>
          <a:stretch/>
        </p:blipFill>
        <p:spPr>
          <a:xfrm>
            <a:off x="2521974" y="1873045"/>
            <a:ext cx="11415252" cy="6704868"/>
          </a:xfrm>
          <a:prstGeom prst="rect">
            <a:avLst/>
          </a:prstGeom>
        </p:spPr>
      </p:pic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EE106C0D-968C-96CB-3B53-51CC94684F84}"/>
              </a:ext>
            </a:extLst>
          </p:cNvPr>
          <p:cNvSpPr/>
          <p:nvPr/>
        </p:nvSpPr>
        <p:spPr>
          <a:xfrm>
            <a:off x="9114503" y="3175453"/>
            <a:ext cx="2079523" cy="2050026"/>
          </a:xfrm>
          <a:prstGeom prst="donut">
            <a:avLst>
              <a:gd name="adj" fmla="val 5225"/>
            </a:avLst>
          </a:prstGeom>
          <a:solidFill>
            <a:srgbClr val="FF0000"/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32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DEA40-1B3A-671A-29CB-F4F346B00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836946A-B125-8773-04D6-AB3E678E78D4}"/>
              </a:ext>
            </a:extLst>
          </p:cNvPr>
          <p:cNvSpPr/>
          <p:nvPr/>
        </p:nvSpPr>
        <p:spPr>
          <a:xfrm>
            <a:off x="5228861" y="1179360"/>
            <a:ext cx="4165862" cy="423797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A716B63-C310-2ACD-6CB2-B24FE6FEBD8F}"/>
              </a:ext>
            </a:extLst>
          </p:cNvPr>
          <p:cNvSpPr/>
          <p:nvPr/>
        </p:nvSpPr>
        <p:spPr>
          <a:xfrm>
            <a:off x="380343" y="1243027"/>
            <a:ext cx="4395019" cy="417430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66E257B-E35E-0CE8-293B-ADBCBBFE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GB" dirty="0"/>
              <a:t>What is drug discovery?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1F54F-D6FE-F92C-037C-C3D8B62E7C2D}"/>
              </a:ext>
            </a:extLst>
          </p:cNvPr>
          <p:cNvSpPr txBox="1"/>
          <p:nvPr/>
        </p:nvSpPr>
        <p:spPr>
          <a:xfrm>
            <a:off x="9584138" y="1179360"/>
            <a:ext cx="7754537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r>
              <a:rPr lang="en-US" altLang="ko-KR" sz="3400" kern="1200" dirty="0"/>
              <a:t>Enzymes</a:t>
            </a:r>
            <a:br>
              <a:rPr lang="en-US" altLang="ko-KR" sz="3400" kern="1200" dirty="0"/>
            </a:br>
            <a:r>
              <a:rPr lang="en-US" altLang="ko-KR" sz="3400" kern="1200" dirty="0"/>
              <a:t>= groups of drug target</a:t>
            </a:r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endParaRPr lang="en-US" altLang="ko-KR" sz="3400" kern="1200" dirty="0">
              <a:solidFill>
                <a:schemeClr val="bg1">
                  <a:lumMod val="65000"/>
                </a:schemeClr>
              </a:solidFill>
            </a:endParaRPr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  <a:t>Ligand-enzyme interaction </a:t>
            </a:r>
            <a:b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  <a:t>= major drug discovery process</a:t>
            </a:r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endParaRPr lang="en-US" altLang="ko-KR" sz="3400" kern="1200" dirty="0">
              <a:solidFill>
                <a:schemeClr val="bg1">
                  <a:lumMod val="65000"/>
                </a:schemeClr>
              </a:solidFill>
            </a:endParaRPr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  <a:t>With computational method:</a:t>
            </a:r>
          </a:p>
          <a:p>
            <a:pPr marL="86400" defTabSz="457200" latinLnBrk="1">
              <a:lnSpc>
                <a:spcPct val="90000"/>
              </a:lnSpc>
              <a:spcAft>
                <a:spcPts val="600"/>
              </a:spcAft>
            </a:pPr>
            <a:r>
              <a:rPr lang="en-US" altLang="ko-KR" sz="3400" dirty="0">
                <a:solidFill>
                  <a:schemeClr val="bg1">
                    <a:lumMod val="65000"/>
                  </a:schemeClr>
                </a:solidFill>
              </a:rPr>
              <a:t>	1)	I</a:t>
            </a:r>
            <a: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  <a:t>dentification of protein functions, </a:t>
            </a:r>
          </a:p>
          <a:p>
            <a:pPr marL="86400" defTabSz="457200" latinLnBrk="1">
              <a:lnSpc>
                <a:spcPct val="90000"/>
              </a:lnSpc>
              <a:spcAft>
                <a:spcPts val="600"/>
              </a:spcAft>
            </a:pPr>
            <a:r>
              <a:rPr lang="en-US" altLang="ko-KR" sz="34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  <a:t>2) Off-target binding </a:t>
            </a:r>
          </a:p>
          <a:p>
            <a:pPr marL="86400" defTabSz="457200" latinLnBrk="1">
              <a:lnSpc>
                <a:spcPct val="90000"/>
              </a:lnSpc>
              <a:spcAft>
                <a:spcPts val="600"/>
              </a:spcAft>
            </a:pPr>
            <a:r>
              <a:rPr lang="en-US" altLang="ko-KR" sz="3400" dirty="0">
                <a:solidFill>
                  <a:schemeClr val="bg1">
                    <a:lumMod val="65000"/>
                  </a:schemeClr>
                </a:solidFill>
              </a:rPr>
              <a:t>   3) </a:t>
            </a:r>
            <a: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  <a:t>ligand 3D modeling &amp; </a:t>
            </a:r>
            <a:b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  <a:t>       induced-fit simulations</a:t>
            </a:r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endParaRPr lang="en-US" altLang="ko-KR" sz="3400" kern="1200" dirty="0"/>
          </a:p>
          <a:p>
            <a:pPr marL="86400" defTabSz="457200" latinLnBrk="1">
              <a:lnSpc>
                <a:spcPct val="90000"/>
              </a:lnSpc>
              <a:spcAft>
                <a:spcPts val="600"/>
              </a:spcAft>
            </a:pPr>
            <a:endParaRPr lang="en-US" altLang="ko-KR" sz="3400" kern="1200" dirty="0"/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endParaRPr lang="en-US" altLang="ko-KR" sz="3400" kern="12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1B816E-7D3C-EA78-EA0D-EFD8F0D801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90520" y="8948703"/>
            <a:ext cx="921880" cy="51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AE184E0-0BD4-4705-A12B-9B71DDE63301}" type="slidenum">
              <a:rPr lang="en-GB" smtClean="0"/>
              <a:pPr>
                <a:spcAft>
                  <a:spcPts val="600"/>
                </a:spcAft>
              </a:pPr>
              <a:t>3</a:t>
            </a:fld>
            <a:r>
              <a:rPr lang="en-GB" dirty="0"/>
              <a:t>/29</a:t>
            </a:r>
          </a:p>
        </p:txBody>
      </p:sp>
      <p:pic>
        <p:nvPicPr>
          <p:cNvPr id="13" name="그림 12" descr="마조렐 블루, 암초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0421827-1CF8-EF9A-9C8A-178DD2F35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6" t="14477" r="24269" b="11762"/>
          <a:stretch/>
        </p:blipFill>
        <p:spPr>
          <a:xfrm>
            <a:off x="380343" y="1243026"/>
            <a:ext cx="4280145" cy="4155027"/>
          </a:xfrm>
          <a:prstGeom prst="rect">
            <a:avLst/>
          </a:prstGeom>
          <a:noFill/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B62B18D-A428-6236-BD4D-AE1B1753055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61" y="1601026"/>
            <a:ext cx="3901778" cy="29263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89B8AB-4528-9347-439C-03F8CE9A8C8F}"/>
              </a:ext>
            </a:extLst>
          </p:cNvPr>
          <p:cNvSpPr txBox="1"/>
          <p:nvPr/>
        </p:nvSpPr>
        <p:spPr>
          <a:xfrm>
            <a:off x="889366" y="5417332"/>
            <a:ext cx="3299175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500" dirty="0"/>
              <a:t>Enzyme binding site</a:t>
            </a:r>
            <a:endParaRPr lang="ko-KR" altLang="en-US" sz="2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33FC6-2C8C-8FBC-320A-677110BAD296}"/>
              </a:ext>
            </a:extLst>
          </p:cNvPr>
          <p:cNvSpPr txBox="1"/>
          <p:nvPr/>
        </p:nvSpPr>
        <p:spPr>
          <a:xfrm>
            <a:off x="5831464" y="5417332"/>
            <a:ext cx="3299175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500" dirty="0">
                <a:solidFill>
                  <a:schemeClr val="bg1">
                    <a:lumMod val="65000"/>
                  </a:schemeClr>
                </a:solidFill>
              </a:rPr>
              <a:t>PDB Ligand</a:t>
            </a:r>
            <a:endParaRPr lang="ko-KR" altLang="en-US" sz="25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B755175-D832-D8B0-70B3-F45532103F15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538953" y="5928947"/>
            <a:ext cx="1" cy="398159"/>
          </a:xfrm>
          <a:prstGeom prst="line">
            <a:avLst/>
          </a:prstGeom>
          <a:ln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01B119-9270-B35F-FEFC-B6BD0F281A5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481051" y="5928947"/>
            <a:ext cx="1" cy="378357"/>
          </a:xfrm>
          <a:prstGeom prst="line">
            <a:avLst/>
          </a:prstGeom>
          <a:ln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35258F3-B83A-E3E4-DFA1-077805636E0A}"/>
              </a:ext>
            </a:extLst>
          </p:cNvPr>
          <p:cNvCxnSpPr>
            <a:cxnSpLocks/>
          </p:cNvCxnSpPr>
          <p:nvPr/>
        </p:nvCxnSpPr>
        <p:spPr>
          <a:xfrm>
            <a:off x="2538953" y="6307304"/>
            <a:ext cx="4942098" cy="19802"/>
          </a:xfrm>
          <a:prstGeom prst="line">
            <a:avLst/>
          </a:prstGeom>
          <a:ln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049EDE1-A406-AA7C-0CAD-C4F03339CF06}"/>
              </a:ext>
            </a:extLst>
          </p:cNvPr>
          <p:cNvCxnSpPr>
            <a:cxnSpLocks/>
          </p:cNvCxnSpPr>
          <p:nvPr/>
        </p:nvCxnSpPr>
        <p:spPr>
          <a:xfrm>
            <a:off x="5010002" y="6327106"/>
            <a:ext cx="0" cy="53089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3" name="그림 32" descr="마조렐 블루, 예술, 스크린샷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2833627-1A78-4607-1A06-1D9D1585454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29" y="5702357"/>
            <a:ext cx="6130381" cy="4237972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3E20EA87-0783-76CA-E5C2-5440D45A4047}"/>
              </a:ext>
            </a:extLst>
          </p:cNvPr>
          <p:cNvSpPr/>
          <p:nvPr/>
        </p:nvSpPr>
        <p:spPr>
          <a:xfrm>
            <a:off x="6699661" y="7706306"/>
            <a:ext cx="3428017" cy="77400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2342243-F7EF-7B44-1D7B-BDEAD852F04F}"/>
              </a:ext>
            </a:extLst>
          </p:cNvPr>
          <p:cNvSpPr/>
          <p:nvPr/>
        </p:nvSpPr>
        <p:spPr>
          <a:xfrm>
            <a:off x="10482897" y="7519353"/>
            <a:ext cx="3299175" cy="1115593"/>
          </a:xfrm>
          <a:prstGeom prst="round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Drug</a:t>
            </a:r>
            <a:r>
              <a:rPr lang="en-US" altLang="ko-KR" sz="3600" dirty="0">
                <a:solidFill>
                  <a:schemeClr val="tx1"/>
                </a:solidFill>
              </a:rPr>
              <a:t> </a:t>
            </a:r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discovery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B1E4B-3E4B-2623-13F4-55E0F03E8195}"/>
              </a:ext>
            </a:extLst>
          </p:cNvPr>
          <p:cNvSpPr txBox="1"/>
          <p:nvPr/>
        </p:nvSpPr>
        <p:spPr>
          <a:xfrm>
            <a:off x="6765890" y="7234401"/>
            <a:ext cx="3299175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Analysis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442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F1DE61-E74D-083E-2151-B309803D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6400" indent="0">
              <a:buNone/>
            </a:pPr>
            <a:r>
              <a:rPr lang="en-US" altLang="ko-KR" dirty="0"/>
              <a:t>Research on after docking.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BB53D64-32E8-6351-3B87-B9C9AE85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252413"/>
            <a:ext cx="15705137" cy="863600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Workflow_4/5: </a:t>
            </a:r>
            <a:r>
              <a:rPr lang="en-US" altLang="ko-KR" dirty="0" err="1"/>
              <a:t>gromacs</a:t>
            </a:r>
            <a:r>
              <a:rPr lang="en-US" altLang="ko-KR" dirty="0"/>
              <a:t> (Md-simulation)</a:t>
            </a:r>
            <a:endParaRPr lang="ko-KR" altLang="en-US" dirty="0"/>
          </a:p>
        </p:txBody>
      </p:sp>
      <p:sp>
        <p:nvSpPr>
          <p:cNvPr id="11" name="육각형 10">
            <a:extLst>
              <a:ext uri="{FF2B5EF4-FFF2-40B4-BE49-F238E27FC236}">
                <a16:creationId xmlns:a16="http://schemas.microsoft.com/office/drawing/2014/main" id="{ADED3034-35CA-DC61-0D92-B537EDE388F0}"/>
              </a:ext>
            </a:extLst>
          </p:cNvPr>
          <p:cNvSpPr/>
          <p:nvPr/>
        </p:nvSpPr>
        <p:spPr>
          <a:xfrm>
            <a:off x="6104772" y="3337920"/>
            <a:ext cx="3227815" cy="1784917"/>
          </a:xfrm>
          <a:prstGeom prst="hexagon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Protein-Ligand</a:t>
            </a:r>
            <a:br>
              <a:rPr lang="en-US" altLang="ko-KR" sz="3600" dirty="0">
                <a:solidFill>
                  <a:schemeClr val="tx1"/>
                </a:solidFill>
              </a:rPr>
            </a:br>
            <a:r>
              <a:rPr lang="en-US" altLang="ko-KR" sz="3600" dirty="0">
                <a:solidFill>
                  <a:schemeClr val="tx1"/>
                </a:solidFill>
              </a:rPr>
              <a:t>Complex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AA53E02-5304-7D3E-5C31-113357222B33}"/>
              </a:ext>
            </a:extLst>
          </p:cNvPr>
          <p:cNvSpPr/>
          <p:nvPr/>
        </p:nvSpPr>
        <p:spPr>
          <a:xfrm>
            <a:off x="4500098" y="3983666"/>
            <a:ext cx="1068880" cy="688732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9185A-F936-55A8-5A33-08FFE27895E6}"/>
              </a:ext>
            </a:extLst>
          </p:cNvPr>
          <p:cNvSpPr txBox="1"/>
          <p:nvPr/>
        </p:nvSpPr>
        <p:spPr>
          <a:xfrm>
            <a:off x="1684105" y="3983666"/>
            <a:ext cx="2280198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3200" b="1" dirty="0" err="1"/>
              <a:t>AutoDock</a:t>
            </a:r>
            <a:endParaRPr lang="ko-KR" altLang="en-US" sz="3200" b="1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10C4E24-3FC5-B3B3-F237-174FF752D6BB}"/>
              </a:ext>
            </a:extLst>
          </p:cNvPr>
          <p:cNvSpPr/>
          <p:nvPr/>
        </p:nvSpPr>
        <p:spPr>
          <a:xfrm>
            <a:off x="9816184" y="4007997"/>
            <a:ext cx="1068880" cy="688732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B4D63D13-5741-306E-9462-5FA59CD5A728}"/>
              </a:ext>
            </a:extLst>
          </p:cNvPr>
          <p:cNvSpPr/>
          <p:nvPr/>
        </p:nvSpPr>
        <p:spPr>
          <a:xfrm>
            <a:off x="11495923" y="3337920"/>
            <a:ext cx="4133926" cy="1784917"/>
          </a:xfrm>
          <a:prstGeom prst="hexagon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Predict</a:t>
            </a:r>
          </a:p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Stable structural data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BAFCAA-49DB-57CD-9197-FFFCDADBEAE9}"/>
              </a:ext>
            </a:extLst>
          </p:cNvPr>
          <p:cNvSpPr txBox="1"/>
          <p:nvPr/>
        </p:nvSpPr>
        <p:spPr>
          <a:xfrm>
            <a:off x="9200091" y="3354711"/>
            <a:ext cx="2428328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3200" b="1" dirty="0"/>
              <a:t>GROMACS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304AD-5C25-3A41-21CA-4B50C133157D}"/>
              </a:ext>
            </a:extLst>
          </p:cNvPr>
          <p:cNvSpPr txBox="1"/>
          <p:nvPr/>
        </p:nvSpPr>
        <p:spPr>
          <a:xfrm>
            <a:off x="11287731" y="5161702"/>
            <a:ext cx="4955458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3200" dirty="0"/>
              <a:t>Optimal angle, distance,..</a:t>
            </a:r>
            <a:endParaRPr lang="ko-KR" altLang="en-US" sz="3200" dirty="0"/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1AD9D629-8AB5-6FC1-5CF6-775596932C68}"/>
              </a:ext>
            </a:extLst>
          </p:cNvPr>
          <p:cNvSpPr txBox="1">
            <a:spLocks/>
          </p:cNvSpPr>
          <p:nvPr/>
        </p:nvSpPr>
        <p:spPr>
          <a:xfrm>
            <a:off x="15433799" y="9132491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00368" rtl="0" eaLnBrk="1" latinLnBrk="0" hangingPunct="1">
              <a:defRPr sz="1707" kern="1200">
                <a:solidFill>
                  <a:srgbClr val="1E64C8"/>
                </a:solidFill>
                <a:latin typeface="+mn-lt"/>
                <a:ea typeface="+mn-ea"/>
                <a:cs typeface="+mn-cs"/>
              </a:defRPr>
            </a:lvl1pPr>
            <a:lvl2pPr marL="650184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0368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0552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0736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50921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01105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51289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1473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20/29</a:t>
            </a:r>
          </a:p>
        </p:txBody>
      </p:sp>
    </p:spTree>
    <p:extLst>
      <p:ext uri="{BB962C8B-B14F-4D97-AF65-F5344CB8AC3E}">
        <p14:creationId xmlns:p14="http://schemas.microsoft.com/office/powerpoint/2010/main" val="2668635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4E254-CA71-2DEB-9702-86279A1F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Workflow_4/5: </a:t>
            </a:r>
            <a:r>
              <a:rPr lang="en-US" altLang="ko-KR" dirty="0" err="1"/>
              <a:t>gromacs</a:t>
            </a:r>
            <a:r>
              <a:rPr lang="en-US" altLang="ko-KR" dirty="0"/>
              <a:t> (Md-simulation)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02CC1-9CAA-4181-4CCC-F5B124EB4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0" dirty="0"/>
              <a:t>21/29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EE2EE840-FC5A-3E5D-A0C9-64B49FA0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24" y="1194364"/>
            <a:ext cx="15676575" cy="7400996"/>
          </a:xfrm>
        </p:spPr>
        <p:txBody>
          <a:bodyPr vert="horz" lIns="91440" tIns="45720" rIns="91440" bIns="45720" rtlCol="0">
            <a:normAutofit/>
          </a:bodyPr>
          <a:lstStyle/>
          <a:p>
            <a:pPr rtl="0">
              <a:lnSpc>
                <a:spcPct val="110000"/>
              </a:lnSpc>
              <a:spcAft>
                <a:spcPts val="600"/>
              </a:spcAft>
            </a:pPr>
            <a:endParaRPr lang="en-US" altLang="ko-KR" sz="3200" b="1" dirty="0"/>
          </a:p>
          <a:p>
            <a:pPr marL="342900" indent="-342900" rtl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3200" b="1" dirty="0"/>
              <a:t>MD-Simulation : Molecular Dynamic Simulation </a:t>
            </a:r>
            <a:br>
              <a:rPr lang="en-US" altLang="ko-KR" sz="3200" dirty="0"/>
            </a:br>
            <a:r>
              <a:rPr lang="en-US" altLang="ko-KR" sz="3200" dirty="0"/>
              <a:t>	A computational technique that models the physical movements of atoms and molecules over time</a:t>
            </a:r>
            <a:r>
              <a:rPr lang="en-US" altLang="ko-KR" sz="2400" dirty="0"/>
              <a:t>.</a:t>
            </a:r>
          </a:p>
          <a:p>
            <a:pPr rtl="0">
              <a:lnSpc>
                <a:spcPct val="110000"/>
              </a:lnSpc>
              <a:spcAft>
                <a:spcPts val="600"/>
              </a:spcAft>
            </a:pPr>
            <a:endParaRPr lang="en-US" altLang="ko-KR" sz="2400" dirty="0"/>
          </a:p>
          <a:p>
            <a:pPr marL="342900" indent="-342900" rtl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 rtl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ko-KR" sz="3200" b="1" dirty="0"/>
              <a:t>Key Components:</a:t>
            </a:r>
            <a:br>
              <a:rPr lang="en-GB" altLang="ko-KR" sz="3200" b="1" dirty="0"/>
            </a:br>
            <a:r>
              <a:rPr lang="en-GB" altLang="ko-KR" sz="3200" b="1" dirty="0"/>
              <a:t>	</a:t>
            </a:r>
            <a:r>
              <a:rPr lang="en-GB" altLang="ko-KR" sz="3200" dirty="0"/>
              <a:t>1. </a:t>
            </a:r>
            <a:r>
              <a:rPr lang="en-US" altLang="ko-KR" sz="3200" b="1" dirty="0"/>
              <a:t>Force Fields:</a:t>
            </a:r>
            <a:r>
              <a:rPr lang="en-US" altLang="ko-KR" sz="3200" dirty="0"/>
              <a:t> Mathematical models that define how atoms interact </a:t>
            </a:r>
            <a:br>
              <a:rPr lang="en-US" altLang="ko-KR" sz="3200" dirty="0"/>
            </a:br>
            <a:r>
              <a:rPr lang="en-US" altLang="ko-KR" sz="3200" dirty="0"/>
              <a:t>		(e.g., AMBER, CHARMM).</a:t>
            </a:r>
            <a:br>
              <a:rPr lang="en-GB" altLang="ko-KR" sz="3200" dirty="0"/>
            </a:br>
            <a:r>
              <a:rPr lang="en-GB" altLang="ko-KR" sz="3200" dirty="0"/>
              <a:t>	2. </a:t>
            </a:r>
            <a:r>
              <a:rPr lang="en-US" altLang="ko-KR" sz="3200" b="1" dirty="0"/>
              <a:t>Integration Algorithms:</a:t>
            </a:r>
            <a:r>
              <a:rPr lang="en-US" altLang="ko-KR" sz="3200" dirty="0"/>
              <a:t> Used to calculate changes in position and velocity over time </a:t>
            </a:r>
            <a:br>
              <a:rPr lang="en-US" altLang="ko-KR" sz="3200" dirty="0"/>
            </a:br>
            <a:r>
              <a:rPr lang="en-US" altLang="ko-KR" sz="3200" dirty="0"/>
              <a:t>	3. </a:t>
            </a:r>
            <a:r>
              <a:rPr lang="en-US" altLang="ko-KR" sz="3200" b="1" dirty="0"/>
              <a:t>Simulation Box:</a:t>
            </a:r>
            <a:r>
              <a:rPr lang="en-US" altLang="ko-KR" sz="3200" dirty="0"/>
              <a:t> Defines the boundary conditions for molecular systems</a:t>
            </a:r>
            <a:br>
              <a:rPr lang="en-US" altLang="ko-KR" sz="1900" b="1" dirty="0"/>
            </a:br>
            <a:r>
              <a:rPr lang="en-US" altLang="ko-KR" sz="1900" b="1" dirty="0"/>
              <a:t>	</a:t>
            </a:r>
            <a:endParaRPr lang="en-GB" altLang="ko-KR" sz="1900" b="1" dirty="0"/>
          </a:p>
        </p:txBody>
      </p:sp>
    </p:spTree>
    <p:extLst>
      <p:ext uri="{BB962C8B-B14F-4D97-AF65-F5344CB8AC3E}">
        <p14:creationId xmlns:p14="http://schemas.microsoft.com/office/powerpoint/2010/main" val="4205143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2E983-0382-E9C0-FF8F-B3F94EEA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Workflow_4/5: </a:t>
            </a:r>
            <a:r>
              <a:rPr lang="en-US" altLang="ko-KR" dirty="0" err="1"/>
              <a:t>gromacs</a:t>
            </a:r>
            <a:r>
              <a:rPr lang="en-US" altLang="ko-KR" dirty="0"/>
              <a:t> (components)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C3EFBC-C0AA-1621-7FA4-20CA541BD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 dirty="0"/>
              <a:t>22/29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543E674-BF0C-3BD2-6262-1DAB53E03D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34" t="1895" r="1267" b="3335"/>
          <a:stretch/>
        </p:blipFill>
        <p:spPr>
          <a:xfrm>
            <a:off x="3386858" y="986907"/>
            <a:ext cx="11445241" cy="8221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620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9D1BF-3FFC-FF78-DEF9-03E78B9B8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BA7FA-BC49-0586-1D5C-44C0E2E5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Workflow_4/5: </a:t>
            </a:r>
            <a:r>
              <a:rPr lang="en-US" altLang="ko-KR" dirty="0" err="1"/>
              <a:t>gromacs</a:t>
            </a:r>
            <a:r>
              <a:rPr lang="en-US" altLang="ko-KR" dirty="0"/>
              <a:t> (components)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6F73EC-26BF-A30A-8E53-3E1FA67EB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22/29</a:t>
            </a:r>
            <a:endParaRPr lang="en-GB" noProof="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A8EDE54-EFBC-159C-93E3-623A56BB43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34" t="1895" r="1267" b="3335"/>
          <a:stretch/>
        </p:blipFill>
        <p:spPr>
          <a:xfrm>
            <a:off x="3386858" y="986907"/>
            <a:ext cx="11445241" cy="8221440"/>
          </a:xfrm>
          <a:prstGeom prst="rect">
            <a:avLst/>
          </a:prstGeom>
          <a:noFill/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E84C494-FB60-18E2-C875-6872930F3A0A}"/>
              </a:ext>
            </a:extLst>
          </p:cNvPr>
          <p:cNvSpPr/>
          <p:nvPr/>
        </p:nvSpPr>
        <p:spPr>
          <a:xfrm>
            <a:off x="6934200" y="5745480"/>
            <a:ext cx="3977640" cy="3756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3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E1C4F-9BD2-1210-C3F5-27640129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Workflow_4/5: </a:t>
            </a:r>
            <a:r>
              <a:rPr lang="en-US" altLang="ko-KR" dirty="0" err="1"/>
              <a:t>gromacs</a:t>
            </a:r>
            <a:r>
              <a:rPr lang="en-US" altLang="ko-KR" dirty="0"/>
              <a:t> (components)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36F01-8E90-1DE5-90DD-C38D9F71A9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90520" y="8948703"/>
            <a:ext cx="921880" cy="519289"/>
          </a:xfrm>
        </p:spPr>
        <p:txBody>
          <a:bodyPr/>
          <a:lstStyle/>
          <a:p>
            <a:r>
              <a:rPr lang="en-GB" noProof="0" dirty="0"/>
              <a:t>23/29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B032DC-E119-C687-D086-EC7197F3278E}"/>
              </a:ext>
            </a:extLst>
          </p:cNvPr>
          <p:cNvSpPr txBox="1"/>
          <p:nvPr/>
        </p:nvSpPr>
        <p:spPr>
          <a:xfrm>
            <a:off x="958886" y="1500674"/>
            <a:ext cx="3227816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3200" dirty="0"/>
              <a:t>At 310 K, 1 atm</a:t>
            </a:r>
            <a:endParaRPr lang="ko-KR" altLang="en-US" sz="4400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DBEBB62-9554-5B9C-7F68-9343FB6DD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457758"/>
              </p:ext>
            </p:extLst>
          </p:nvPr>
        </p:nvGraphicFramePr>
        <p:xfrm>
          <a:off x="2572794" y="2510818"/>
          <a:ext cx="12013671" cy="473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557">
                  <a:extLst>
                    <a:ext uri="{9D8B030D-6E8A-4147-A177-3AD203B41FA5}">
                      <a16:colId xmlns:a16="http://schemas.microsoft.com/office/drawing/2014/main" val="1036139603"/>
                    </a:ext>
                  </a:extLst>
                </a:gridCol>
                <a:gridCol w="4004557">
                  <a:extLst>
                    <a:ext uri="{9D8B030D-6E8A-4147-A177-3AD203B41FA5}">
                      <a16:colId xmlns:a16="http://schemas.microsoft.com/office/drawing/2014/main" val="3686133077"/>
                    </a:ext>
                  </a:extLst>
                </a:gridCol>
                <a:gridCol w="4004557">
                  <a:extLst>
                    <a:ext uri="{9D8B030D-6E8A-4147-A177-3AD203B41FA5}">
                      <a16:colId xmlns:a16="http://schemas.microsoft.com/office/drawing/2014/main" val="578909775"/>
                    </a:ext>
                  </a:extLst>
                </a:gridCol>
              </a:tblGrid>
              <a:tr h="6240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Component</a:t>
                      </a:r>
                      <a:endParaRPr lang="ko-KR" alt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Configuration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25533"/>
                  </a:ext>
                </a:extLst>
              </a:tr>
              <a:tr h="987154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3200" b="1" dirty="0"/>
                    </a:p>
                    <a:p>
                      <a:pPr algn="ctr" latinLnBrk="1"/>
                      <a:r>
                        <a:rPr lang="en-US" altLang="ko-KR" sz="3200" b="1" dirty="0"/>
                        <a:t>Force 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Protein</a:t>
                      </a:r>
                      <a:endParaRPr lang="ko-KR" alt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GB" altLang="ko-KR" sz="3200" dirty="0"/>
                        <a:t>AMBER14SB</a:t>
                      </a:r>
                      <a:endParaRPr lang="en-US" altLang="ko-K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824198"/>
                  </a:ext>
                </a:extLst>
              </a:tr>
              <a:tr h="987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Ligand</a:t>
                      </a:r>
                      <a:endParaRPr lang="ko-KR" alt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0036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ko-KR" sz="3200" dirty="0"/>
                        <a:t>GAFF</a:t>
                      </a:r>
                      <a:endParaRPr lang="en-US" altLang="ko-K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008496"/>
                  </a:ext>
                </a:extLst>
              </a:tr>
              <a:tr h="1002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Integration Algorithm</a:t>
                      </a:r>
                      <a:endParaRPr lang="ko-KR" altLang="en-US" sz="3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0036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ko-KR" sz="3200" dirty="0"/>
                        <a:t>Velocity </a:t>
                      </a:r>
                      <a:r>
                        <a:rPr lang="en-GB" altLang="ko-KR" sz="3200" dirty="0" err="1"/>
                        <a:t>Verlet</a:t>
                      </a:r>
                      <a:br>
                        <a:rPr lang="en-GB" altLang="ko-KR" sz="3200" dirty="0"/>
                      </a:br>
                      <a:r>
                        <a:rPr lang="en-GB" altLang="ko-KR" sz="3200" dirty="0"/>
                        <a:t>integrator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932265"/>
                  </a:ext>
                </a:extLst>
              </a:tr>
              <a:tr h="69509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/>
                        <a:t>Simulation Box</a:t>
                      </a:r>
                      <a:endParaRPr lang="ko-KR" altLang="en-US" sz="3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0036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ko-KR" sz="3200" dirty="0"/>
                        <a:t>-d 1.0 -</a:t>
                      </a:r>
                      <a:r>
                        <a:rPr lang="en-GB" altLang="ko-KR" sz="3200" dirty="0" err="1"/>
                        <a:t>bt</a:t>
                      </a:r>
                      <a:r>
                        <a:rPr lang="en-GB" altLang="ko-KR" sz="3200" dirty="0"/>
                        <a:t> dodecahedron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23956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FDDE63E-5EAD-1A13-E29A-C383A51635F8}"/>
              </a:ext>
            </a:extLst>
          </p:cNvPr>
          <p:cNvSpPr txBox="1"/>
          <p:nvPr/>
        </p:nvSpPr>
        <p:spPr>
          <a:xfrm>
            <a:off x="2572793" y="7421463"/>
            <a:ext cx="120136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Create a dodecahedral box, maintaining a minimum gap of 1.0 nm from the box border to the protein.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08214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4E8D244-FAEB-CE03-48EF-356CB8385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58" y="1057375"/>
            <a:ext cx="9693743" cy="7270307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Arial"/>
              </a:rPr>
              <a:t>Gromacs_Energy</a:t>
            </a:r>
            <a:r>
              <a:rPr lang="en-GB" dirty="0">
                <a:cs typeface="Arial"/>
              </a:rPr>
              <a:t> Minimization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5590520" y="8948703"/>
            <a:ext cx="921880" cy="519289"/>
          </a:xfrm>
        </p:spPr>
        <p:txBody>
          <a:bodyPr/>
          <a:lstStyle/>
          <a:p>
            <a:r>
              <a:rPr lang="en-GB" dirty="0"/>
              <a:t>24/29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5DA1F14-FFC4-60CF-A270-56039768434A}"/>
              </a:ext>
            </a:extLst>
          </p:cNvPr>
          <p:cNvSpPr/>
          <p:nvPr/>
        </p:nvSpPr>
        <p:spPr>
          <a:xfrm>
            <a:off x="830118" y="1477607"/>
            <a:ext cx="9380682" cy="6811220"/>
          </a:xfrm>
          <a:prstGeom prst="round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86360">
              <a:lnSpc>
                <a:spcPct val="120000"/>
              </a:lnSpc>
            </a:pPr>
            <a:endParaRPr lang="en-US" altLang="ko-KR" sz="2800" dirty="0">
              <a:solidFill>
                <a:schemeClr val="tx1"/>
              </a:solidFill>
              <a:ea typeface="Malgun Gothic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C5144-04E3-C2C8-64D8-ABC3473475CF}"/>
              </a:ext>
            </a:extLst>
          </p:cNvPr>
          <p:cNvSpPr txBox="1"/>
          <p:nvPr/>
        </p:nvSpPr>
        <p:spPr>
          <a:xfrm>
            <a:off x="10210800" y="1115693"/>
            <a:ext cx="5984696" cy="8655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3200" dirty="0"/>
              <a:t>Process of minimizing the potential energy of a system to increase structural stability</a:t>
            </a:r>
          </a:p>
          <a:p>
            <a:pPr algn="l">
              <a:lnSpc>
                <a:spcPct val="120000"/>
              </a:lnSpc>
            </a:pPr>
            <a:endParaRPr lang="en-US" altLang="ko-KR" sz="3200" dirty="0"/>
          </a:p>
          <a:p>
            <a:pPr algn="l">
              <a:lnSpc>
                <a:spcPct val="120000"/>
              </a:lnSpc>
            </a:pPr>
            <a:r>
              <a:rPr lang="en-US" altLang="ko-KR" sz="3200" dirty="0">
                <a:sym typeface="Wingdings" panose="05000000000000000000" pitchFamily="2" charset="2"/>
              </a:rPr>
              <a:t> Finding </a:t>
            </a:r>
          </a:p>
          <a:p>
            <a:pPr marL="1164534" lvl="1" indent="-514350">
              <a:lnSpc>
                <a:spcPct val="120000"/>
              </a:lnSpc>
              <a:buAutoNum type="arabicParenR"/>
            </a:pPr>
            <a:r>
              <a:rPr lang="en-US" altLang="ko-KR" sz="3200" dirty="0">
                <a:sym typeface="Wingdings" panose="05000000000000000000" pitchFamily="2" charset="2"/>
              </a:rPr>
              <a:t>Optimal distance</a:t>
            </a:r>
          </a:p>
          <a:p>
            <a:pPr marL="1164534" lvl="1" indent="-514350">
              <a:lnSpc>
                <a:spcPct val="120000"/>
              </a:lnSpc>
              <a:buAutoNum type="arabicParenR"/>
            </a:pPr>
            <a:r>
              <a:rPr lang="en-US" altLang="ko-KR" sz="3200" dirty="0">
                <a:sym typeface="Wingdings" panose="05000000000000000000" pitchFamily="2" charset="2"/>
              </a:rPr>
              <a:t>Optimal angle between each atom</a:t>
            </a:r>
          </a:p>
          <a:p>
            <a:pPr marL="514350" indent="-514350" algn="l">
              <a:lnSpc>
                <a:spcPct val="120000"/>
              </a:lnSpc>
              <a:buAutoNum type="arabicParenR"/>
            </a:pPr>
            <a:endParaRPr lang="en-US" altLang="ko-KR" sz="32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sz="3200" dirty="0"/>
              <a:t>Condition: 310 K, 1 atm</a:t>
            </a:r>
          </a:p>
          <a:p>
            <a:pPr algn="l">
              <a:lnSpc>
                <a:spcPct val="120000"/>
              </a:lnSpc>
            </a:pPr>
            <a:r>
              <a:rPr lang="en-US" altLang="ko-KR" sz="3200" dirty="0">
                <a:sym typeface="Wingdings" panose="05000000000000000000" pitchFamily="2" charset="2"/>
              </a:rPr>
              <a:t> Predicting </a:t>
            </a:r>
            <a:br>
              <a:rPr lang="en-US" altLang="ko-KR" sz="3200" dirty="0">
                <a:sym typeface="Wingdings" panose="05000000000000000000" pitchFamily="2" charset="2"/>
              </a:rPr>
            </a:br>
            <a:r>
              <a:rPr lang="en-US" altLang="ko-KR" sz="3200" dirty="0">
                <a:sym typeface="Wingdings" panose="05000000000000000000" pitchFamily="2" charset="2"/>
              </a:rPr>
              <a:t>    1) the lowest energy structure</a:t>
            </a:r>
            <a:br>
              <a:rPr lang="en-US" altLang="ko-KR" sz="3200" dirty="0">
                <a:sym typeface="Wingdings" panose="05000000000000000000" pitchFamily="2" charset="2"/>
              </a:rPr>
            </a:br>
            <a:r>
              <a:rPr lang="en-US" altLang="ko-KR" sz="3200" dirty="0">
                <a:sym typeface="Wingdings" panose="05000000000000000000" pitchFamily="2" charset="2"/>
              </a:rPr>
              <a:t>    2) physically stable structure</a:t>
            </a:r>
            <a:endParaRPr lang="en-US" altLang="ko-KR" sz="3200" dirty="0"/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endParaRPr lang="en-US" altLang="ko-KR" sz="2500" dirty="0"/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‒"/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524837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B5FFEF-9908-6070-05E3-A052117C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</p:spPr>
        <p:txBody>
          <a:bodyPr anchor="t">
            <a:normAutofit/>
          </a:bodyPr>
          <a:lstStyle/>
          <a:p>
            <a:r>
              <a:rPr lang="en-US" altLang="ko-KR" dirty="0" err="1"/>
              <a:t>Analyze_RMSD</a:t>
            </a:r>
            <a:endParaRPr lang="ko-KR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5590520" y="8948703"/>
            <a:ext cx="921880" cy="5192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25/29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4AA69-752D-346F-4139-8C1FC4B94DB6}"/>
              </a:ext>
            </a:extLst>
          </p:cNvPr>
          <p:cNvSpPr txBox="1"/>
          <p:nvPr/>
        </p:nvSpPr>
        <p:spPr>
          <a:xfrm>
            <a:off x="9294964" y="1903133"/>
            <a:ext cx="7856218" cy="6538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3200" dirty="0"/>
              <a:t>RMSD = Root Mean Square Deviation</a:t>
            </a:r>
          </a:p>
          <a:p>
            <a:pPr algn="l">
              <a:lnSpc>
                <a:spcPct val="120000"/>
              </a:lnSpc>
            </a:pPr>
            <a:r>
              <a:rPr lang="en-US" altLang="ko-KR" sz="3200" dirty="0"/>
              <a:t>Compared with the initial value</a:t>
            </a:r>
          </a:p>
          <a:p>
            <a:pPr algn="l">
              <a:lnSpc>
                <a:spcPct val="120000"/>
              </a:lnSpc>
            </a:pPr>
            <a:endParaRPr lang="en-US" altLang="ko-KR" sz="3200" dirty="0"/>
          </a:p>
          <a:p>
            <a:pPr algn="l">
              <a:lnSpc>
                <a:spcPct val="120000"/>
              </a:lnSpc>
            </a:pPr>
            <a:r>
              <a:rPr lang="en-US" altLang="ko-KR" sz="3200" dirty="0"/>
              <a:t>After docking</a:t>
            </a:r>
          </a:p>
          <a:p>
            <a:pPr marL="342900" indent="-342900" algn="l">
              <a:lnSpc>
                <a:spcPct val="120000"/>
              </a:lnSpc>
              <a:buFontTx/>
              <a:buChar char="-"/>
            </a:pPr>
            <a:r>
              <a:rPr lang="en-US" altLang="ko-KR" sz="3200" dirty="0"/>
              <a:t>Initial state:</a:t>
            </a:r>
            <a:br>
              <a:rPr lang="en-US" altLang="ko-KR" sz="3200" dirty="0"/>
            </a:br>
            <a:r>
              <a:rPr lang="en-US" altLang="ko-KR" sz="3200" dirty="0"/>
              <a:t>	Dramatically increased</a:t>
            </a:r>
          </a:p>
          <a:p>
            <a:pPr marL="342900" indent="-342900" algn="l">
              <a:lnSpc>
                <a:spcPct val="120000"/>
              </a:lnSpc>
              <a:buFontTx/>
              <a:buChar char="-"/>
            </a:pPr>
            <a:endParaRPr lang="en-US" altLang="ko-KR" sz="3200" dirty="0"/>
          </a:p>
          <a:p>
            <a:pPr marL="342900" indent="-342900" algn="l">
              <a:lnSpc>
                <a:spcPct val="120000"/>
              </a:lnSpc>
              <a:buFontTx/>
              <a:buChar char="-"/>
            </a:pPr>
            <a:r>
              <a:rPr lang="en-US" altLang="ko-KR" sz="3200" dirty="0"/>
              <a:t>Stabilization state:</a:t>
            </a:r>
            <a:br>
              <a:rPr lang="en-US" altLang="ko-KR" sz="3200" dirty="0"/>
            </a:br>
            <a:r>
              <a:rPr lang="en-US" altLang="ko-KR" sz="3200" dirty="0"/>
              <a:t>	stable value: 0.05nm </a:t>
            </a:r>
            <a:r>
              <a:rPr lang="en-US" altLang="ko-KR" sz="3200" dirty="0">
                <a:sym typeface="Wingdings" panose="05000000000000000000" pitchFamily="2" charset="2"/>
              </a:rPr>
              <a:t>~ 0.06nm</a:t>
            </a:r>
          </a:p>
          <a:p>
            <a:pPr algn="l">
              <a:lnSpc>
                <a:spcPct val="120000"/>
              </a:lnSpc>
            </a:pPr>
            <a:r>
              <a:rPr lang="en-US" altLang="ko-KR" sz="3200" dirty="0">
                <a:sym typeface="Wingdings" panose="05000000000000000000" pitchFamily="2" charset="2"/>
              </a:rPr>
              <a:t>	= remains stable without significant 	  structural deformation</a:t>
            </a:r>
            <a:endParaRPr lang="en-US" altLang="ko-KR" sz="3200" dirty="0"/>
          </a:p>
        </p:txBody>
      </p:sp>
      <p:pic>
        <p:nvPicPr>
          <p:cNvPr id="2" name="그림 1" descr="텍스트, 그래프, 라인, 도표이(가) 표시된 사진">
            <a:extLst>
              <a:ext uri="{FF2B5EF4-FFF2-40B4-BE49-F238E27FC236}">
                <a16:creationId xmlns:a16="http://schemas.microsoft.com/office/drawing/2014/main" id="{77320AFA-846E-2AB3-32D0-A75A122BE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34" y="1616504"/>
            <a:ext cx="9049830" cy="60633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4043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B63D5-38C5-169B-0980-13DCB83F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 5/5: </a:t>
            </a:r>
            <a:r>
              <a:rPr lang="en-US" altLang="ko-KR" dirty="0" err="1"/>
              <a:t>pymol</a:t>
            </a:r>
            <a:r>
              <a:rPr lang="en-US" altLang="ko-KR" dirty="0"/>
              <a:t> visualization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65F549-BC7F-6993-5CD7-18C212BA5DB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90520" y="8948703"/>
            <a:ext cx="921880" cy="519289"/>
          </a:xfrm>
        </p:spPr>
        <p:txBody>
          <a:bodyPr/>
          <a:lstStyle/>
          <a:p>
            <a:r>
              <a:rPr lang="en-GB" noProof="0" dirty="0"/>
              <a:t>26/29</a:t>
            </a:r>
          </a:p>
        </p:txBody>
      </p:sp>
      <p:pic>
        <p:nvPicPr>
          <p:cNvPr id="7" name="그림 6" descr="예술, 꽃, 마조렐 블루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8C79B84-BA55-9914-8994-ED3068845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7" t="17467" r="7545" b="17987"/>
          <a:stretch/>
        </p:blipFill>
        <p:spPr>
          <a:xfrm>
            <a:off x="2884128" y="954453"/>
            <a:ext cx="11570417" cy="74360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050115-575D-C83D-11CB-6257DBCD27DE}"/>
              </a:ext>
            </a:extLst>
          </p:cNvPr>
          <p:cNvSpPr txBox="1"/>
          <p:nvPr/>
        </p:nvSpPr>
        <p:spPr>
          <a:xfrm>
            <a:off x="11052762" y="8390455"/>
            <a:ext cx="5081973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altLang="ko-KR" sz="3200" dirty="0"/>
              <a:t>Artesunate (pink color)</a:t>
            </a:r>
            <a:endParaRPr lang="ko-KR" altLang="en-US" sz="3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57B0F48-FCA0-7687-5F6A-215A8E3DB17E}"/>
              </a:ext>
            </a:extLst>
          </p:cNvPr>
          <p:cNvCxnSpPr>
            <a:cxnSpLocks/>
          </p:cNvCxnSpPr>
          <p:nvPr/>
        </p:nvCxnSpPr>
        <p:spPr>
          <a:xfrm>
            <a:off x="4086512" y="2061033"/>
            <a:ext cx="3759630" cy="1758799"/>
          </a:xfrm>
          <a:prstGeom prst="straightConnector1">
            <a:avLst/>
          </a:prstGeom>
          <a:ln w="11430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FA3DEA-F92F-4E16-093F-8BEC8F478637}"/>
              </a:ext>
            </a:extLst>
          </p:cNvPr>
          <p:cNvSpPr txBox="1"/>
          <p:nvPr/>
        </p:nvSpPr>
        <p:spPr>
          <a:xfrm>
            <a:off x="1446717" y="1537813"/>
            <a:ext cx="47771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/>
              <a:t>Pyronaridine (mint color)</a:t>
            </a:r>
            <a:endParaRPr lang="ko-KR" altLang="en-US" sz="28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BFEAF77-94A5-F858-448A-4AD74233D329}"/>
              </a:ext>
            </a:extLst>
          </p:cNvPr>
          <p:cNvCxnSpPr>
            <a:cxnSpLocks/>
          </p:cNvCxnSpPr>
          <p:nvPr/>
        </p:nvCxnSpPr>
        <p:spPr>
          <a:xfrm flipH="1" flipV="1">
            <a:off x="12224413" y="5691680"/>
            <a:ext cx="1181871" cy="2698775"/>
          </a:xfrm>
          <a:prstGeom prst="straightConnector1">
            <a:avLst/>
          </a:prstGeom>
          <a:ln w="11430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300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C1ECE-6829-1023-6F24-FFCE1077D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144CE-7EAB-4924-269F-58D7C133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Further 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FDE93E-9242-0AE6-0A0E-E470AF4A41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90520" y="8948703"/>
            <a:ext cx="921880" cy="519289"/>
          </a:xfrm>
        </p:spPr>
        <p:txBody>
          <a:bodyPr/>
          <a:lstStyle/>
          <a:p>
            <a:r>
              <a:rPr lang="en-GB" noProof="0" dirty="0"/>
              <a:t>27/29</a:t>
            </a:r>
          </a:p>
        </p:txBody>
      </p:sp>
      <p:pic>
        <p:nvPicPr>
          <p:cNvPr id="7" name="그림 6" descr="예술, 꽃, 마조렐 블루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B42F031-EA9E-68E9-6186-456D326C2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7" t="17467" r="7545" b="17987"/>
          <a:stretch/>
        </p:blipFill>
        <p:spPr>
          <a:xfrm>
            <a:off x="2884128" y="954453"/>
            <a:ext cx="11570417" cy="743600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BEB687F-4608-28C5-6212-32A4FB82A468}"/>
              </a:ext>
            </a:extLst>
          </p:cNvPr>
          <p:cNvCxnSpPr>
            <a:cxnSpLocks/>
          </p:cNvCxnSpPr>
          <p:nvPr/>
        </p:nvCxnSpPr>
        <p:spPr>
          <a:xfrm flipH="1" flipV="1">
            <a:off x="2884128" y="3583858"/>
            <a:ext cx="4224595" cy="707923"/>
          </a:xfrm>
          <a:prstGeom prst="straightConnector1">
            <a:avLst/>
          </a:prstGeom>
          <a:ln w="11430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518CBD9-EF77-4E7C-93F3-2D2F96F52943}"/>
              </a:ext>
            </a:extLst>
          </p:cNvPr>
          <p:cNvSpPr txBox="1"/>
          <p:nvPr/>
        </p:nvSpPr>
        <p:spPr>
          <a:xfrm>
            <a:off x="1281985" y="1615642"/>
            <a:ext cx="1755058" cy="7183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ko-KR" b="1" dirty="0">
                <a:effectLst/>
              </a:rPr>
              <a:t>PHE 40</a:t>
            </a:r>
            <a:br>
              <a:rPr lang="en-GB" altLang="ko-KR" b="1" dirty="0">
                <a:effectLst/>
              </a:rPr>
            </a:br>
            <a:r>
              <a:rPr lang="en-GB" altLang="ko-KR" b="1" dirty="0">
                <a:effectLst/>
              </a:rPr>
              <a:t>PHE 40</a:t>
            </a:r>
            <a:br>
              <a:rPr lang="en-GB" altLang="ko-KR" b="1" dirty="0">
                <a:effectLst/>
              </a:rPr>
            </a:br>
            <a:r>
              <a:rPr lang="en-GB" altLang="ko-KR" b="1" dirty="0">
                <a:effectLst/>
              </a:rPr>
              <a:t>ASP 206</a:t>
            </a:r>
            <a:br>
              <a:rPr lang="en-GB" altLang="ko-KR" b="1" dirty="0">
                <a:effectLst/>
              </a:rPr>
            </a:br>
            <a:r>
              <a:rPr lang="en-GB" altLang="ko-KR" b="1" dirty="0">
                <a:effectLst/>
              </a:rPr>
              <a:t>ASP 206</a:t>
            </a:r>
            <a:br>
              <a:rPr lang="en-GB" altLang="ko-KR" b="1" dirty="0">
                <a:effectLst/>
              </a:rPr>
            </a:br>
            <a:r>
              <a:rPr lang="en-GB" altLang="ko-KR" b="1" dirty="0">
                <a:effectLst/>
              </a:rPr>
              <a:t>ASP 206</a:t>
            </a:r>
            <a:br>
              <a:rPr lang="en-GB" altLang="ko-KR" b="1" dirty="0">
                <a:effectLst/>
              </a:rPr>
            </a:br>
            <a:r>
              <a:rPr lang="en-GB" altLang="ko-KR" b="1" dirty="0">
                <a:effectLst/>
              </a:rPr>
              <a:t>ASP 206</a:t>
            </a:r>
            <a:br>
              <a:rPr lang="en-GB" altLang="ko-KR" b="1" dirty="0">
                <a:effectLst/>
              </a:rPr>
            </a:br>
            <a:r>
              <a:rPr lang="en-GB" altLang="ko-KR" b="1" dirty="0">
                <a:effectLst/>
              </a:rPr>
              <a:t>ALA 348</a:t>
            </a:r>
            <a:br>
              <a:rPr lang="en-GB" altLang="ko-KR" b="1" dirty="0">
                <a:effectLst/>
              </a:rPr>
            </a:br>
            <a:r>
              <a:rPr lang="en-GB" altLang="ko-KR" b="1" dirty="0">
                <a:effectLst/>
              </a:rPr>
              <a:t>ASP 350</a:t>
            </a:r>
            <a:br>
              <a:rPr lang="en-GB" altLang="ko-KR" b="1" dirty="0">
                <a:effectLst/>
              </a:rPr>
            </a:br>
            <a:r>
              <a:rPr lang="en-GB" altLang="ko-KR" b="1" dirty="0">
                <a:effectLst/>
              </a:rPr>
              <a:t>ASP 350</a:t>
            </a:r>
            <a:br>
              <a:rPr lang="en-GB" altLang="ko-KR" b="1" dirty="0">
                <a:effectLst/>
              </a:rPr>
            </a:br>
            <a:r>
              <a:rPr lang="en-GB" altLang="ko-KR" b="1" dirty="0">
                <a:effectLst/>
              </a:rPr>
              <a:t>ASP 350</a:t>
            </a:r>
            <a:br>
              <a:rPr lang="en-GB" altLang="ko-KR" b="1" dirty="0">
                <a:effectLst/>
              </a:rPr>
            </a:br>
            <a:r>
              <a:rPr lang="en-GB" altLang="ko-KR" b="1" dirty="0">
                <a:effectLst/>
              </a:rPr>
              <a:t>ASP 350</a:t>
            </a:r>
            <a:br>
              <a:rPr lang="en-GB" altLang="ko-KR" b="1" dirty="0">
                <a:effectLst/>
              </a:rPr>
            </a:br>
            <a:r>
              <a:rPr lang="en-GB" altLang="ko-KR" b="1" dirty="0">
                <a:effectLst/>
              </a:rPr>
              <a:t>ASP 350</a:t>
            </a:r>
            <a:br>
              <a:rPr lang="en-GB" altLang="ko-KR" b="1" dirty="0">
                <a:effectLst/>
              </a:rPr>
            </a:br>
            <a:r>
              <a:rPr lang="en-GB" altLang="ko-KR" b="1" dirty="0">
                <a:effectLst/>
              </a:rPr>
              <a:t>ASP 350</a:t>
            </a:r>
            <a:br>
              <a:rPr lang="en-GB" altLang="ko-KR" b="1" dirty="0">
                <a:effectLst/>
              </a:rPr>
            </a:br>
            <a:r>
              <a:rPr lang="en-GB" altLang="ko-KR" b="1" dirty="0">
                <a:effectLst/>
              </a:rPr>
              <a:t>ASP 350</a:t>
            </a:r>
            <a:br>
              <a:rPr lang="en-GB" altLang="ko-KR" b="1" dirty="0">
                <a:effectLst/>
              </a:rPr>
            </a:br>
            <a:r>
              <a:rPr lang="en-GB" altLang="ko-KR" b="1" dirty="0">
                <a:effectLst/>
              </a:rPr>
              <a:t>ASP 350</a:t>
            </a:r>
            <a:br>
              <a:rPr lang="en-GB" altLang="ko-KR" b="1" dirty="0">
                <a:effectLst/>
              </a:rPr>
            </a:br>
            <a:r>
              <a:rPr lang="en-GB" altLang="ko-KR" b="1" dirty="0">
                <a:effectLst/>
              </a:rPr>
              <a:t>GLY 352</a:t>
            </a:r>
            <a:br>
              <a:rPr lang="en-GB" altLang="ko-KR" b="1" dirty="0">
                <a:effectLst/>
              </a:rPr>
            </a:br>
            <a:r>
              <a:rPr lang="en-GB" altLang="ko-KR" b="1" dirty="0">
                <a:effectLst/>
              </a:rPr>
              <a:t>HIS 378</a:t>
            </a:r>
          </a:p>
          <a:p>
            <a:r>
              <a:rPr lang="en-GB" altLang="ko-KR" b="1" dirty="0"/>
              <a:t>……….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5214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C2E87-317E-A5D2-BFBE-FAE24A6C4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CF7AD-AB92-D399-8267-34F9E710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8D693C-47F9-3746-FCBA-5B4970ACE9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90520" y="8948703"/>
            <a:ext cx="921880" cy="519289"/>
          </a:xfrm>
        </p:spPr>
        <p:txBody>
          <a:bodyPr/>
          <a:lstStyle/>
          <a:p>
            <a:r>
              <a:rPr lang="en-GB" noProof="0" dirty="0"/>
              <a:t>28/29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A33CA4B-2CB2-0A0B-29A5-793F633224DB}"/>
              </a:ext>
            </a:extLst>
          </p:cNvPr>
          <p:cNvSpPr/>
          <p:nvPr/>
        </p:nvSpPr>
        <p:spPr>
          <a:xfrm>
            <a:off x="5652162" y="2361003"/>
            <a:ext cx="1671948" cy="1587906"/>
          </a:xfrm>
          <a:prstGeom prst="round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Virus 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B7AEC8-DE51-ED2F-FCE6-634A947AD3AF}"/>
              </a:ext>
            </a:extLst>
          </p:cNvPr>
          <p:cNvSpPr/>
          <p:nvPr/>
        </p:nvSpPr>
        <p:spPr>
          <a:xfrm>
            <a:off x="9723253" y="2256848"/>
            <a:ext cx="1937141" cy="1662940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Drug / Ligand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632232DC-3043-82C9-4B13-01CBC4BFAC24}"/>
              </a:ext>
            </a:extLst>
          </p:cNvPr>
          <p:cNvSpPr/>
          <p:nvPr/>
        </p:nvSpPr>
        <p:spPr>
          <a:xfrm>
            <a:off x="13513994" y="2419076"/>
            <a:ext cx="2428328" cy="1529833"/>
          </a:xfrm>
          <a:prstGeom prst="hexagon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Protein-Ligand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Complex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잘린 대각선 방향 모서리 9">
            <a:extLst>
              <a:ext uri="{FF2B5EF4-FFF2-40B4-BE49-F238E27FC236}">
                <a16:creationId xmlns:a16="http://schemas.microsoft.com/office/drawing/2014/main" id="{6A5CC36E-7EC0-8F76-2C8E-C0CECD7A4F7A}"/>
              </a:ext>
            </a:extLst>
          </p:cNvPr>
          <p:cNvSpPr/>
          <p:nvPr/>
        </p:nvSpPr>
        <p:spPr>
          <a:xfrm>
            <a:off x="1218962" y="2361003"/>
            <a:ext cx="2464444" cy="1587906"/>
          </a:xfrm>
          <a:prstGeom prst="snip2Diag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Virus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amino-acid sequence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F7DC161-C9E1-1A88-9B21-1EB69CC315BD}"/>
              </a:ext>
            </a:extLst>
          </p:cNvPr>
          <p:cNvSpPr/>
          <p:nvPr/>
        </p:nvSpPr>
        <p:spPr>
          <a:xfrm>
            <a:off x="4031563" y="2822556"/>
            <a:ext cx="1165122" cy="811161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 descr="마조렐 블루, 예술, 스크린샷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B14BD1C-1E4D-F312-C8C5-FA8C57C85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071" y="3401870"/>
            <a:ext cx="7356688" cy="52803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C3D38A-67EB-3555-1D8E-F6393F3E92FB}"/>
              </a:ext>
            </a:extLst>
          </p:cNvPr>
          <p:cNvSpPr txBox="1"/>
          <p:nvPr/>
        </p:nvSpPr>
        <p:spPr>
          <a:xfrm>
            <a:off x="1395679" y="5188490"/>
            <a:ext cx="2333932" cy="1696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STIEEQAKTFLDKFNHEAEDLFYQSSLASWNYNTN</a:t>
            </a:r>
            <a:r>
              <a:rPr lang="en-US" altLang="ko-KR" dirty="0"/>
              <a:t>…..</a:t>
            </a:r>
            <a:endParaRPr lang="ko-KR" altLang="en-US" dirty="0"/>
          </a:p>
        </p:txBody>
      </p:sp>
      <p:pic>
        <p:nvPicPr>
          <p:cNvPr id="14" name="그림 13" descr="스크린샷, 프랙탈 아트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9306EF6-9089-511F-B606-578DD6A31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004" y="3629713"/>
            <a:ext cx="6418635" cy="4813977"/>
          </a:xfrm>
          <a:prstGeom prst="rect">
            <a:avLst/>
          </a:prstGeom>
        </p:spPr>
      </p:pic>
      <p:pic>
        <p:nvPicPr>
          <p:cNvPr id="16" name="그림 15" descr="다채로움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722CF83-447B-9FDD-7165-62FF1CEE9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90" y="4582691"/>
            <a:ext cx="3526359" cy="2644770"/>
          </a:xfrm>
          <a:prstGeom prst="rect">
            <a:avLst/>
          </a:prstGeom>
        </p:spPr>
      </p:pic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2E8E4F48-60B8-3A2E-3FEF-C1C5AA73BCE1}"/>
              </a:ext>
            </a:extLst>
          </p:cNvPr>
          <p:cNvSpPr/>
          <p:nvPr/>
        </p:nvSpPr>
        <p:spPr>
          <a:xfrm>
            <a:off x="7817104" y="2434743"/>
            <a:ext cx="1475762" cy="1425678"/>
          </a:xfrm>
          <a:prstGeom prst="mathPlus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5283F33-3F51-402A-8F41-96AD6BC3A1A7}"/>
              </a:ext>
            </a:extLst>
          </p:cNvPr>
          <p:cNvSpPr/>
          <p:nvPr/>
        </p:nvSpPr>
        <p:spPr>
          <a:xfrm>
            <a:off x="12128818" y="2822556"/>
            <a:ext cx="1165122" cy="811161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22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154A4-7209-6875-7E64-9A747C846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F7CBA66-89D9-905B-7646-E01091E7E042}"/>
              </a:ext>
            </a:extLst>
          </p:cNvPr>
          <p:cNvSpPr/>
          <p:nvPr/>
        </p:nvSpPr>
        <p:spPr>
          <a:xfrm>
            <a:off x="5228861" y="1179360"/>
            <a:ext cx="4165862" cy="423797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B49684E-4864-FC57-1876-33DA42D9CDAC}"/>
              </a:ext>
            </a:extLst>
          </p:cNvPr>
          <p:cNvSpPr/>
          <p:nvPr/>
        </p:nvSpPr>
        <p:spPr>
          <a:xfrm>
            <a:off x="380343" y="1243027"/>
            <a:ext cx="4395019" cy="417430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659EF36-6AAB-FC83-74EF-D961569A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GB" dirty="0"/>
              <a:t>What is drug discovery?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68C3B-DD2E-85CF-5EF5-A56C072FED54}"/>
              </a:ext>
            </a:extLst>
          </p:cNvPr>
          <p:cNvSpPr txBox="1"/>
          <p:nvPr/>
        </p:nvSpPr>
        <p:spPr>
          <a:xfrm>
            <a:off x="9584138" y="1179360"/>
            <a:ext cx="7754537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  <a:t>Enzymes</a:t>
            </a:r>
            <a:b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  <a:t>= groups of drug target</a:t>
            </a:r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endParaRPr lang="en-US" altLang="ko-KR" sz="3400" kern="1200" dirty="0"/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r>
              <a:rPr lang="en-US" altLang="ko-KR" sz="3400" kern="1200" dirty="0"/>
              <a:t>Ligand-enzyme interaction </a:t>
            </a:r>
            <a:br>
              <a:rPr lang="en-US" altLang="ko-KR" sz="3400" kern="1200" dirty="0"/>
            </a:br>
            <a:r>
              <a:rPr lang="en-US" altLang="ko-KR" sz="3400" kern="1200" dirty="0"/>
              <a:t>= major drug discovery process</a:t>
            </a:r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endParaRPr lang="en-US" altLang="ko-KR" sz="3400" kern="1200" dirty="0"/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  <a:t>With computational method:</a:t>
            </a:r>
          </a:p>
          <a:p>
            <a:pPr marL="86400" defTabSz="457200" latinLnBrk="1">
              <a:lnSpc>
                <a:spcPct val="90000"/>
              </a:lnSpc>
              <a:spcAft>
                <a:spcPts val="600"/>
              </a:spcAft>
            </a:pPr>
            <a:r>
              <a:rPr lang="en-US" altLang="ko-KR" sz="3400" dirty="0">
                <a:solidFill>
                  <a:schemeClr val="bg1">
                    <a:lumMod val="65000"/>
                  </a:schemeClr>
                </a:solidFill>
              </a:rPr>
              <a:t>	1)	I</a:t>
            </a:r>
            <a: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  <a:t>dentification of protein functions, </a:t>
            </a:r>
          </a:p>
          <a:p>
            <a:pPr marL="86400" defTabSz="457200" latinLnBrk="1">
              <a:lnSpc>
                <a:spcPct val="90000"/>
              </a:lnSpc>
              <a:spcAft>
                <a:spcPts val="600"/>
              </a:spcAft>
            </a:pPr>
            <a:r>
              <a:rPr lang="en-US" altLang="ko-KR" sz="3400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  <a:t>2) Off-target binding </a:t>
            </a:r>
          </a:p>
          <a:p>
            <a:pPr marL="86400" defTabSz="457200" latinLnBrk="1">
              <a:lnSpc>
                <a:spcPct val="90000"/>
              </a:lnSpc>
              <a:spcAft>
                <a:spcPts val="600"/>
              </a:spcAft>
            </a:pPr>
            <a:r>
              <a:rPr lang="en-US" altLang="ko-KR" sz="3400" dirty="0">
                <a:solidFill>
                  <a:schemeClr val="bg1">
                    <a:lumMod val="65000"/>
                  </a:schemeClr>
                </a:solidFill>
              </a:rPr>
              <a:t>   3) </a:t>
            </a:r>
            <a: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  <a:t>ligand 3D modeling &amp; </a:t>
            </a:r>
            <a:b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  <a:t>       induced-fit simulations</a:t>
            </a:r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endParaRPr lang="en-US" altLang="ko-KR" sz="3400" kern="1200" dirty="0"/>
          </a:p>
          <a:p>
            <a:pPr marL="86400" defTabSz="457200" latinLnBrk="1">
              <a:lnSpc>
                <a:spcPct val="90000"/>
              </a:lnSpc>
              <a:spcAft>
                <a:spcPts val="600"/>
              </a:spcAft>
            </a:pPr>
            <a:endParaRPr lang="en-US" altLang="ko-KR" sz="3400" kern="1200" dirty="0"/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endParaRPr lang="en-US" altLang="ko-KR" sz="3400" kern="12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5A8333-400C-EA01-EBDC-64D934F49B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90520" y="8948703"/>
            <a:ext cx="921880" cy="51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3/29</a:t>
            </a:r>
          </a:p>
        </p:txBody>
      </p:sp>
      <p:pic>
        <p:nvPicPr>
          <p:cNvPr id="13" name="그림 12" descr="마조렐 블루, 암초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0D16E60-D703-B404-8962-EEFEE06B4B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6" t="14477" r="24269" b="11762"/>
          <a:stretch/>
        </p:blipFill>
        <p:spPr>
          <a:xfrm>
            <a:off x="380343" y="1243026"/>
            <a:ext cx="4280145" cy="4155027"/>
          </a:xfrm>
          <a:prstGeom prst="rect">
            <a:avLst/>
          </a:prstGeom>
          <a:noFill/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329931-ED87-3A26-A70E-015D84A5F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61" y="1601026"/>
            <a:ext cx="3901778" cy="29263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AA4B5A0-1805-6816-0F90-DC8BE267AE77}"/>
              </a:ext>
            </a:extLst>
          </p:cNvPr>
          <p:cNvSpPr txBox="1"/>
          <p:nvPr/>
        </p:nvSpPr>
        <p:spPr>
          <a:xfrm>
            <a:off x="889366" y="5417332"/>
            <a:ext cx="3299175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500" dirty="0">
                <a:solidFill>
                  <a:schemeClr val="bg1">
                    <a:lumMod val="65000"/>
                  </a:schemeClr>
                </a:solidFill>
              </a:rPr>
              <a:t>Enzyme binding site</a:t>
            </a:r>
            <a:endParaRPr lang="ko-KR" altLang="en-US" sz="2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CE2030-9FC4-E6C2-96FE-D6D0D927A4EC}"/>
              </a:ext>
            </a:extLst>
          </p:cNvPr>
          <p:cNvSpPr txBox="1"/>
          <p:nvPr/>
        </p:nvSpPr>
        <p:spPr>
          <a:xfrm>
            <a:off x="5831464" y="5417332"/>
            <a:ext cx="3299175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500" dirty="0"/>
              <a:t>PDB Ligand</a:t>
            </a:r>
            <a:endParaRPr lang="ko-KR" altLang="en-US" sz="25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45E6605-496D-BF5D-012C-53A42C3CF589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538953" y="5928947"/>
            <a:ext cx="1" cy="398159"/>
          </a:xfrm>
          <a:prstGeom prst="line">
            <a:avLst/>
          </a:prstGeom>
          <a:ln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DFDC15C-F78A-7832-B27C-C7DCE6DB427C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481051" y="5928947"/>
            <a:ext cx="1" cy="378357"/>
          </a:xfrm>
          <a:prstGeom prst="line">
            <a:avLst/>
          </a:prstGeom>
          <a:ln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9DDE06-93A5-2543-C8A5-D4BFC3A9B0FC}"/>
              </a:ext>
            </a:extLst>
          </p:cNvPr>
          <p:cNvCxnSpPr>
            <a:cxnSpLocks/>
          </p:cNvCxnSpPr>
          <p:nvPr/>
        </p:nvCxnSpPr>
        <p:spPr>
          <a:xfrm>
            <a:off x="2538953" y="6307304"/>
            <a:ext cx="4942098" cy="19802"/>
          </a:xfrm>
          <a:prstGeom prst="line">
            <a:avLst/>
          </a:prstGeom>
          <a:ln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AE54CB9-44C0-49B9-E10A-387D5CFA5FF9}"/>
              </a:ext>
            </a:extLst>
          </p:cNvPr>
          <p:cNvCxnSpPr>
            <a:cxnSpLocks/>
          </p:cNvCxnSpPr>
          <p:nvPr/>
        </p:nvCxnSpPr>
        <p:spPr>
          <a:xfrm>
            <a:off x="5010002" y="6327106"/>
            <a:ext cx="0" cy="53089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3" name="그림 32" descr="마조렐 블루, 예술, 스크린샷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E3F9117-111B-3C0E-1D71-85C7E81E4E8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29" y="5702357"/>
            <a:ext cx="6130381" cy="4237972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8D17270-1985-D058-172B-3FD98B726C89}"/>
              </a:ext>
            </a:extLst>
          </p:cNvPr>
          <p:cNvSpPr/>
          <p:nvPr/>
        </p:nvSpPr>
        <p:spPr>
          <a:xfrm>
            <a:off x="10482897" y="7519353"/>
            <a:ext cx="3299175" cy="1115593"/>
          </a:xfrm>
          <a:prstGeom prst="round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bg1">
                    <a:lumMod val="65000"/>
                  </a:schemeClr>
                </a:solidFill>
              </a:rPr>
              <a:t>Drug discovery</a:t>
            </a:r>
            <a:endParaRPr lang="ko-KR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86218-A332-F590-750B-A5019CC30C78}"/>
              </a:ext>
            </a:extLst>
          </p:cNvPr>
          <p:cNvSpPr txBox="1"/>
          <p:nvPr/>
        </p:nvSpPr>
        <p:spPr>
          <a:xfrm>
            <a:off x="6765890" y="7234401"/>
            <a:ext cx="3299175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Analysis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56ED07C-0CB3-A3F6-CA37-AB1EB23FC9DC}"/>
              </a:ext>
            </a:extLst>
          </p:cNvPr>
          <p:cNvSpPr/>
          <p:nvPr/>
        </p:nvSpPr>
        <p:spPr>
          <a:xfrm>
            <a:off x="6699661" y="7706306"/>
            <a:ext cx="3428017" cy="77400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868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7EE76-2D7D-BCE7-E46C-433511EC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3D2BF-0872-6C1B-3C32-AF54ECE29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6400" indent="0" algn="ctr">
              <a:buNone/>
            </a:pPr>
            <a:endParaRPr lang="en-US" altLang="ko-KR" sz="10000" dirty="0"/>
          </a:p>
          <a:p>
            <a:pPr marL="86400" indent="0" algn="ctr">
              <a:buNone/>
            </a:pPr>
            <a:r>
              <a:rPr lang="en-US" altLang="ko-KR" sz="10000" dirty="0"/>
              <a:t>Thank you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570953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636DC-6618-541C-5159-390CA85A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73CAD-BCFB-084E-51C3-B0129088F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6400" indent="0" algn="ctr">
              <a:buNone/>
            </a:pPr>
            <a:endParaRPr lang="en-US" altLang="ko-KR" sz="10000" dirty="0"/>
          </a:p>
          <a:p>
            <a:pPr marL="86400" indent="0" algn="ctr">
              <a:buNone/>
            </a:pPr>
            <a:r>
              <a:rPr lang="en-US" altLang="ko-KR" sz="10000" dirty="0"/>
              <a:t>Q&amp;A</a:t>
            </a:r>
            <a:endParaRPr lang="ko-KR" altLang="en-US" sz="10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100270-E0F5-07A6-4AE5-3D68F1AF11D7}"/>
              </a:ext>
            </a:extLst>
          </p:cNvPr>
          <p:cNvSpPr txBox="1">
            <a:spLocks/>
          </p:cNvSpPr>
          <p:nvPr/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300368" rtl="0" eaLnBrk="1" latinLnBrk="0" hangingPunct="1">
              <a:defRPr sz="1707" kern="1200">
                <a:solidFill>
                  <a:srgbClr val="1E64C8"/>
                </a:solidFill>
                <a:latin typeface="+mn-lt"/>
                <a:ea typeface="+mn-ea"/>
                <a:cs typeface="+mn-cs"/>
              </a:defRPr>
            </a:lvl1pPr>
            <a:lvl2pPr marL="650184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0368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0552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0736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50921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01105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51289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1473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29/29</a:t>
            </a:r>
          </a:p>
        </p:txBody>
      </p:sp>
    </p:spTree>
    <p:extLst>
      <p:ext uri="{BB962C8B-B14F-4D97-AF65-F5344CB8AC3E}">
        <p14:creationId xmlns:p14="http://schemas.microsoft.com/office/powerpoint/2010/main" val="6206986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E39E4-440F-03E8-4842-C1815029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cs typeface="Arial"/>
              </a:rPr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AFAF9-66FB-80F5-13F8-302ECDA7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970" y="1295216"/>
            <a:ext cx="15827456" cy="798151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Trott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O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., &amp;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Olson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J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 (2009).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AutoDock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Vina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: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Improving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the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speed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and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accuracy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of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docking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with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new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scoring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function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efficient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optimization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and</a:t>
            </a:r>
            <a:r>
              <a:rPr kumimoji="0" lang="en-US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multithreading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 </a:t>
            </a:r>
            <a:r>
              <a:rPr kumimoji="0" lang="en-US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	</a:t>
            </a:r>
            <a:r>
              <a:rPr kumimoji="0" lang="ko-KR" altLang="ko-KR" sz="2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Journal</a:t>
            </a:r>
            <a:r>
              <a:rPr kumimoji="0" lang="ko-KR" altLang="ko-KR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of </a:t>
            </a:r>
            <a:r>
              <a:rPr kumimoji="0" lang="ko-KR" altLang="ko-KR" sz="2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Computational</a:t>
            </a:r>
            <a:r>
              <a:rPr kumimoji="0" lang="ko-KR" altLang="ko-KR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Chemistry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ko-KR" altLang="ko-KR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31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(2), 455–461. https://doi.org/10.1002/jcc.21334</a:t>
            </a:r>
            <a:endParaRPr kumimoji="0" lang="ko-KR" altLang="ko-KR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cs typeface="Arial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Gendrot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M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Andreani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J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Boxberger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M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Jardot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Fonta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Bideau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M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L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Duflot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Mosnier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J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Rolland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C.,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Bogreau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H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Hutter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La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Scola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B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., &amp;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Pradines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B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 </a:t>
            </a:r>
            <a:r>
              <a:rPr kumimoji="0" lang="en-US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	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(2020).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Antimalarial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drugs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inhibit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the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replication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of SARS-CoV-2: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An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in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vitro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evaluation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 </a:t>
            </a:r>
            <a:r>
              <a:rPr kumimoji="0" lang="ko-KR" altLang="ko-KR" sz="2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Travel</a:t>
            </a:r>
            <a:r>
              <a:rPr kumimoji="0" lang="ko-KR" altLang="ko-KR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Medicine</a:t>
            </a:r>
            <a:r>
              <a:rPr kumimoji="0" lang="ko-KR" altLang="ko-KR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and </a:t>
            </a:r>
            <a:r>
              <a:rPr kumimoji="0" lang="ko-KR" altLang="ko-KR" sz="2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Infectious</a:t>
            </a:r>
            <a:r>
              <a:rPr kumimoji="0" lang="ko-KR" altLang="ko-KR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Disease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ko-KR" altLang="ko-KR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37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101873. </a:t>
            </a:r>
            <a:r>
              <a:rPr kumimoji="0" lang="en-US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	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hlinkClick r:id="rId2"/>
              </a:rPr>
              <a:t>https://doi.org/10.1016/j.tmaid.2020.101873</a:t>
            </a:r>
            <a:endParaRPr kumimoji="0" lang="en-US" altLang="ko-KR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ko-KR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ko-KR" sz="2100" b="0" i="0" dirty="0">
                <a:solidFill>
                  <a:srgbClr val="222222"/>
                </a:solidFill>
                <a:effectLst/>
              </a:rPr>
              <a:t>Brás, N.F., Cerqueira, N.M.F.S.A., Sousa, S.F., Fernandes, P.A., Ramos, M.J. (2014). Protein Ligand Docking in Drug Discovery . In: </a:t>
            </a:r>
            <a:r>
              <a:rPr lang="en-GB" altLang="ko-KR" sz="2100" b="0" i="0" dirty="0" err="1">
                <a:solidFill>
                  <a:srgbClr val="222222"/>
                </a:solidFill>
                <a:effectLst/>
              </a:rPr>
              <a:t>Náray</a:t>
            </a:r>
            <a:r>
              <a:rPr lang="en-GB" altLang="ko-KR" sz="2100" b="0" i="0" dirty="0">
                <a:solidFill>
                  <a:srgbClr val="222222"/>
                </a:solidFill>
                <a:effectLst/>
              </a:rPr>
              <a:t>-Szabó, G. (eds) Protein Modelling. Springer, Cham. https://doi.org/10.1007/978-3-319-09976-7_11</a:t>
            </a:r>
            <a:endParaRPr kumimoji="0" lang="ko-KR" altLang="ko-KR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ko-KR" sz="2100" b="0" i="0" dirty="0" err="1">
                <a:solidFill>
                  <a:srgbClr val="333333"/>
                </a:solidFill>
                <a:effectLst/>
              </a:rPr>
              <a:t>Konc</a:t>
            </a:r>
            <a:r>
              <a:rPr lang="en-GB" altLang="ko-KR" sz="2100" b="0" i="0" dirty="0">
                <a:solidFill>
                  <a:srgbClr val="333333"/>
                </a:solidFill>
                <a:effectLst/>
              </a:rPr>
              <a:t>, J., </a:t>
            </a:r>
            <a:r>
              <a:rPr lang="en-GB" altLang="ko-KR" sz="2100" b="0" i="0" dirty="0" err="1">
                <a:solidFill>
                  <a:srgbClr val="333333"/>
                </a:solidFill>
                <a:effectLst/>
              </a:rPr>
              <a:t>Lešnik</a:t>
            </a:r>
            <a:r>
              <a:rPr lang="en-GB" altLang="ko-KR" sz="2100" b="0" i="0" dirty="0">
                <a:solidFill>
                  <a:srgbClr val="333333"/>
                </a:solidFill>
                <a:effectLst/>
              </a:rPr>
              <a:t>, S. &amp; </a:t>
            </a:r>
            <a:r>
              <a:rPr lang="en-GB" altLang="ko-KR" sz="2100" b="0" i="0" dirty="0" err="1">
                <a:solidFill>
                  <a:srgbClr val="333333"/>
                </a:solidFill>
                <a:effectLst/>
              </a:rPr>
              <a:t>Janežič</a:t>
            </a:r>
            <a:r>
              <a:rPr lang="en-GB" altLang="ko-KR" sz="2100" b="0" i="0" dirty="0">
                <a:solidFill>
                  <a:srgbClr val="333333"/>
                </a:solidFill>
                <a:effectLst/>
              </a:rPr>
              <a:t>, D. </a:t>
            </a:r>
            <a:r>
              <a:rPr lang="en-GB" altLang="ko-KR" sz="2100" b="0" i="0" dirty="0" err="1">
                <a:solidFill>
                  <a:srgbClr val="333333"/>
                </a:solidFill>
                <a:effectLst/>
              </a:rPr>
              <a:t>Modeling</a:t>
            </a:r>
            <a:r>
              <a:rPr lang="en-GB" altLang="ko-KR" sz="2100" b="0" i="0" dirty="0">
                <a:solidFill>
                  <a:srgbClr val="333333"/>
                </a:solidFill>
                <a:effectLst/>
              </a:rPr>
              <a:t> enzyme-ligand binding in drug discovery. </a:t>
            </a:r>
            <a:r>
              <a:rPr lang="en-GB" altLang="ko-KR" sz="2100" b="0" i="1" dirty="0">
                <a:solidFill>
                  <a:srgbClr val="333333"/>
                </a:solidFill>
                <a:effectLst/>
              </a:rPr>
              <a:t>J </a:t>
            </a:r>
            <a:r>
              <a:rPr lang="en-GB" altLang="ko-KR" sz="2100" b="0" i="1" dirty="0" err="1">
                <a:solidFill>
                  <a:srgbClr val="333333"/>
                </a:solidFill>
                <a:effectLst/>
              </a:rPr>
              <a:t>Cheminform</a:t>
            </a:r>
            <a:r>
              <a:rPr lang="en-GB" altLang="ko-KR" sz="2100" b="0" i="0" dirty="0">
                <a:solidFill>
                  <a:srgbClr val="333333"/>
                </a:solidFill>
                <a:effectLst/>
              </a:rPr>
              <a:t> </a:t>
            </a:r>
            <a:r>
              <a:rPr lang="en-GB" altLang="ko-KR" sz="2100" b="1" i="0" dirty="0">
                <a:solidFill>
                  <a:srgbClr val="333333"/>
                </a:solidFill>
                <a:effectLst/>
              </a:rPr>
              <a:t>7</a:t>
            </a:r>
            <a:r>
              <a:rPr lang="en-GB" altLang="ko-KR" sz="2100" b="0" i="0" dirty="0">
                <a:solidFill>
                  <a:srgbClr val="333333"/>
                </a:solidFill>
                <a:effectLst/>
              </a:rPr>
              <a:t>, 48 (2015). </a:t>
            </a:r>
            <a:br>
              <a:rPr lang="en-GB" altLang="ko-KR" sz="2100" b="0" i="0" dirty="0">
                <a:solidFill>
                  <a:srgbClr val="333333"/>
                </a:solidFill>
                <a:effectLst/>
              </a:rPr>
            </a:br>
            <a:r>
              <a:rPr lang="en-GB" altLang="ko-KR" sz="2100" b="0" i="0" dirty="0">
                <a:solidFill>
                  <a:srgbClr val="333333"/>
                </a:solidFill>
                <a:effectLst/>
              </a:rPr>
              <a:t>	</a:t>
            </a:r>
            <a:r>
              <a:rPr lang="en-GB" altLang="ko-KR" sz="2100" b="0" i="0" dirty="0">
                <a:solidFill>
                  <a:srgbClr val="333333"/>
                </a:solidFill>
                <a:effectLst/>
                <a:hlinkClick r:id="rId3"/>
              </a:rPr>
              <a:t>https://doi.org/10.1186/s13321-015-0096-0</a:t>
            </a:r>
            <a:endParaRPr lang="en-GB" altLang="ko-KR" sz="2100" b="0" i="0" dirty="0">
              <a:solidFill>
                <a:srgbClr val="333333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ko-KR" sz="2100" b="0" i="0" dirty="0">
              <a:solidFill>
                <a:srgbClr val="333333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Bae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J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., Lee,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G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E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Park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H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Cho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J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., Kim,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Y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., Lee,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J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Ju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C., Kim,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W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., Kim,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J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., &amp;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Park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M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 (2020).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Pyronaridine</a:t>
            </a:r>
            <a:r>
              <a:rPr kumimoji="0" lang="en-US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and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artesunate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are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potential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antiviral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en-US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	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drugs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against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COVID-19 and 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influenza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 </a:t>
            </a:r>
            <a:r>
              <a:rPr kumimoji="0" lang="ko-KR" altLang="ko-KR" sz="2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bioRxiv</a:t>
            </a:r>
            <a:r>
              <a:rPr kumimoji="0" lang="ko-KR" altLang="ko-KR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(</a:t>
            </a:r>
            <a:r>
              <a:rPr kumimoji="0" lang="ko-KR" altLang="ko-KR" sz="2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Cold</a:t>
            </a:r>
            <a:r>
              <a:rPr kumimoji="0" lang="ko-KR" altLang="ko-KR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Spring</a:t>
            </a:r>
            <a:r>
              <a:rPr kumimoji="0" lang="ko-KR" altLang="ko-KR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ko-KR" altLang="ko-KR" sz="2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Harbor</a:t>
            </a:r>
            <a:r>
              <a:rPr kumimoji="0" lang="ko-KR" altLang="ko-KR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Laboratory)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 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hlinkClick r:id="rId4"/>
              </a:rPr>
              <a:t>https://doi.org/10.1101/2020.07.28.225102</a:t>
            </a:r>
            <a:endParaRPr kumimoji="0" lang="en-US" altLang="ko-KR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ko-KR" sz="2100" b="0" i="0" dirty="0">
              <a:solidFill>
                <a:srgbClr val="222222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ko-KR" sz="2100" b="0" i="0" dirty="0">
                <a:solidFill>
                  <a:srgbClr val="222222"/>
                </a:solidFill>
                <a:effectLst/>
              </a:rPr>
              <a:t>Shukla, R., Tripathi, T. (2020). Molecular Dynamics Simulation of Protein and Protein–Ligand Complexes. In: Singh, D.B. (eds) Computer-	Aided Drug Design. Springer, Singapore. https://doi.org/10.1007/978-981-15-6815-2_7</a:t>
            </a:r>
            <a:endParaRPr kumimoji="0" lang="en-US" altLang="ko-KR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ko-KR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ko-KR" altLang="ko-KR" sz="2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Google </a:t>
            </a:r>
            <a:r>
              <a:rPr kumimoji="0" lang="ko-KR" altLang="ko-KR" sz="21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Colab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 (</a:t>
            </a:r>
            <a:r>
              <a:rPr kumimoji="0" lang="ko-KR" altLang="ko-KR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n.d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.). </a:t>
            </a:r>
            <a:r>
              <a:rPr kumimoji="0" lang="ko-KR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hlinkClick r:id="rId5"/>
              </a:rPr>
              <a:t>https://colab.research.google.com/github/sokrypton/ColabFold/blob/main/AlphaFold2.ipynb</a:t>
            </a:r>
            <a:endParaRPr kumimoji="0" lang="en-US" altLang="ko-KR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ko-KR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altLang="ko-KR" sz="2100" b="0" i="0" dirty="0">
                <a:solidFill>
                  <a:srgbClr val="05103E"/>
                </a:solidFill>
                <a:effectLst/>
              </a:rPr>
              <a:t> </a:t>
            </a:r>
            <a:r>
              <a:rPr lang="pl-PL" altLang="ko-KR" sz="2100" b="0" i="1" dirty="0">
                <a:solidFill>
                  <a:srgbClr val="05103E"/>
                </a:solidFill>
                <a:effectLst/>
              </a:rPr>
              <a:t>RCSB PDB: Homepage</a:t>
            </a:r>
            <a:r>
              <a:rPr lang="pl-PL" altLang="ko-KR" sz="2100" b="0" i="0" dirty="0">
                <a:solidFill>
                  <a:srgbClr val="05103E"/>
                </a:solidFill>
                <a:effectLst/>
              </a:rPr>
              <a:t>.</a:t>
            </a:r>
            <a:r>
              <a:rPr lang="en-US" altLang="ko-KR" sz="2100" b="0" i="0" dirty="0">
                <a:solidFill>
                  <a:srgbClr val="05103E"/>
                </a:solidFill>
                <a:effectLst/>
              </a:rPr>
              <a:t> (n.d.).</a:t>
            </a:r>
            <a:r>
              <a:rPr lang="pl-PL" altLang="ko-KR" sz="2100" b="0" i="0" dirty="0">
                <a:solidFill>
                  <a:srgbClr val="05103E"/>
                </a:solidFill>
                <a:effectLst/>
              </a:rPr>
              <a:t> https://www.rcsb.org/</a:t>
            </a:r>
            <a:endParaRPr lang="en-US" altLang="ko-KR" sz="2100" b="0" i="0" dirty="0">
              <a:solidFill>
                <a:srgbClr val="05103E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100" b="0" i="0" dirty="0">
              <a:solidFill>
                <a:srgbClr val="05103E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National Center for Biotechnology Information. (n.d.). PubChem. National Library of Medicine. Retrieved February 14, 2025, from https://pubchem.ncbi.nlm.nih.gov/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altLang="ko-KR" sz="2000" b="0" i="0" dirty="0">
              <a:solidFill>
                <a:srgbClr val="333333"/>
              </a:solidFill>
              <a:effectLst/>
              <a:latin typeface="9"/>
            </a:endParaRPr>
          </a:p>
          <a:p>
            <a:pPr marL="0" indent="0">
              <a:buNone/>
            </a:pPr>
            <a:endParaRPr lang="en-GB" altLang="ko-KR" sz="5400" b="0" i="0" u="none" strike="noStrike" dirty="0">
              <a:effectLst/>
              <a:latin typeface="9"/>
            </a:endParaRPr>
          </a:p>
        </p:txBody>
      </p:sp>
    </p:spTree>
    <p:extLst>
      <p:ext uri="{BB962C8B-B14F-4D97-AF65-F5344CB8AC3E}">
        <p14:creationId xmlns:p14="http://schemas.microsoft.com/office/powerpoint/2010/main" val="302880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B7C26-54C1-0B0C-36CC-9A5B1A9B4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E4FBBBF-EBA3-B66C-EA61-C0A389E2DF2A}"/>
              </a:ext>
            </a:extLst>
          </p:cNvPr>
          <p:cNvSpPr/>
          <p:nvPr/>
        </p:nvSpPr>
        <p:spPr>
          <a:xfrm>
            <a:off x="5228861" y="1179360"/>
            <a:ext cx="4165862" cy="423797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5060FA5-B281-8C73-A4A9-721A57FD5F66}"/>
              </a:ext>
            </a:extLst>
          </p:cNvPr>
          <p:cNvSpPr/>
          <p:nvPr/>
        </p:nvSpPr>
        <p:spPr>
          <a:xfrm>
            <a:off x="380343" y="1243027"/>
            <a:ext cx="4395019" cy="417430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7F9A0FB-B57D-F574-47A3-FB5BF9CE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GB" dirty="0"/>
              <a:t>What is drug discovery?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E987A-9503-6071-2609-761000E6CCB7}"/>
              </a:ext>
            </a:extLst>
          </p:cNvPr>
          <p:cNvSpPr txBox="1"/>
          <p:nvPr/>
        </p:nvSpPr>
        <p:spPr>
          <a:xfrm>
            <a:off x="9584138" y="1179360"/>
            <a:ext cx="7754537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  <a:t>Enzymes</a:t>
            </a:r>
            <a:b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  <a:t>= groups of drug target</a:t>
            </a:r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endParaRPr lang="en-US" altLang="ko-KR" sz="3400" kern="1200" dirty="0">
              <a:solidFill>
                <a:schemeClr val="bg1">
                  <a:lumMod val="65000"/>
                </a:schemeClr>
              </a:solidFill>
            </a:endParaRPr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  <a:t>Ligand-enzyme interaction </a:t>
            </a:r>
            <a:b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ko-KR" sz="3400" kern="1200" dirty="0">
                <a:solidFill>
                  <a:schemeClr val="bg1">
                    <a:lumMod val="65000"/>
                  </a:schemeClr>
                </a:solidFill>
              </a:rPr>
              <a:t>= major drug discovery process</a:t>
            </a:r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endParaRPr lang="en-US" altLang="ko-KR" sz="3400" kern="1200" dirty="0"/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r>
              <a:rPr lang="en-US" altLang="ko-KR" sz="3400" kern="1200" dirty="0"/>
              <a:t>With computational method:</a:t>
            </a:r>
          </a:p>
          <a:p>
            <a:pPr marL="86400" defTabSz="457200" latinLnBrk="1">
              <a:lnSpc>
                <a:spcPct val="90000"/>
              </a:lnSpc>
              <a:spcAft>
                <a:spcPts val="600"/>
              </a:spcAft>
            </a:pPr>
            <a:r>
              <a:rPr lang="en-US" altLang="ko-KR" sz="3400" dirty="0"/>
              <a:t>	1)	I</a:t>
            </a:r>
            <a:r>
              <a:rPr lang="en-US" altLang="ko-KR" sz="3400" kern="1200" dirty="0"/>
              <a:t>dentification of protein functions, </a:t>
            </a:r>
          </a:p>
          <a:p>
            <a:pPr marL="86400" defTabSz="457200" latinLnBrk="1">
              <a:lnSpc>
                <a:spcPct val="90000"/>
              </a:lnSpc>
              <a:spcAft>
                <a:spcPts val="600"/>
              </a:spcAft>
            </a:pPr>
            <a:r>
              <a:rPr lang="en-US" altLang="ko-KR" sz="3400" dirty="0"/>
              <a:t>   </a:t>
            </a:r>
            <a:r>
              <a:rPr lang="en-US" altLang="ko-KR" sz="3400" kern="1200" dirty="0"/>
              <a:t>2) Off-target binding </a:t>
            </a:r>
            <a:br>
              <a:rPr lang="en-US" altLang="ko-KR" sz="3400" kern="1200" dirty="0"/>
            </a:br>
            <a:r>
              <a:rPr lang="en-US" altLang="ko-KR" sz="3400" kern="1200" dirty="0"/>
              <a:t>		(drug side effects)</a:t>
            </a:r>
          </a:p>
          <a:p>
            <a:pPr marL="86400" defTabSz="457200" latinLnBrk="1">
              <a:lnSpc>
                <a:spcPct val="90000"/>
              </a:lnSpc>
              <a:spcAft>
                <a:spcPts val="600"/>
              </a:spcAft>
            </a:pPr>
            <a:r>
              <a:rPr lang="en-US" altLang="ko-KR" sz="3400" dirty="0"/>
              <a:t>   3) L</a:t>
            </a:r>
            <a:r>
              <a:rPr lang="en-US" altLang="ko-KR" sz="3400" kern="1200" dirty="0"/>
              <a:t>igand 3D modeling &amp; </a:t>
            </a:r>
            <a:br>
              <a:rPr lang="en-US" altLang="ko-KR" sz="3400" kern="1200" dirty="0"/>
            </a:br>
            <a:r>
              <a:rPr lang="en-US" altLang="ko-KR" sz="3400" kern="1200" dirty="0"/>
              <a:t>       induced-fit simulations</a:t>
            </a:r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endParaRPr lang="en-US" altLang="ko-KR" sz="3400" kern="1200" dirty="0"/>
          </a:p>
          <a:p>
            <a:pPr marL="86400" defTabSz="457200" latinLnBrk="1">
              <a:lnSpc>
                <a:spcPct val="90000"/>
              </a:lnSpc>
              <a:spcAft>
                <a:spcPts val="600"/>
              </a:spcAft>
            </a:pPr>
            <a:endParaRPr lang="en-US" altLang="ko-KR" sz="3400" kern="1200" dirty="0"/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endParaRPr lang="en-US" altLang="ko-KR" sz="3400" kern="1200" dirty="0"/>
          </a:p>
        </p:txBody>
      </p:sp>
      <p:pic>
        <p:nvPicPr>
          <p:cNvPr id="13" name="그림 12" descr="마조렐 블루, 암초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51F5BE3-E381-F490-19F0-920FD3531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6" t="14477" r="24269" b="11762"/>
          <a:stretch/>
        </p:blipFill>
        <p:spPr>
          <a:xfrm>
            <a:off x="380343" y="1243026"/>
            <a:ext cx="4280145" cy="4155027"/>
          </a:xfrm>
          <a:prstGeom prst="rect">
            <a:avLst/>
          </a:prstGeom>
          <a:noFill/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BDAC0F-8126-4B6A-9547-A696CEE95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61" y="1601026"/>
            <a:ext cx="3901778" cy="29263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9BC841-8CDC-A498-8990-6B6BE0141AC2}"/>
              </a:ext>
            </a:extLst>
          </p:cNvPr>
          <p:cNvSpPr txBox="1"/>
          <p:nvPr/>
        </p:nvSpPr>
        <p:spPr>
          <a:xfrm>
            <a:off x="889366" y="5417332"/>
            <a:ext cx="3299175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500" dirty="0"/>
              <a:t>Enzyme binding site</a:t>
            </a:r>
            <a:endParaRPr lang="ko-KR" altLang="en-US" sz="2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DE72C8-D68B-F4F3-BD38-E7D87D5CE781}"/>
              </a:ext>
            </a:extLst>
          </p:cNvPr>
          <p:cNvSpPr txBox="1"/>
          <p:nvPr/>
        </p:nvSpPr>
        <p:spPr>
          <a:xfrm>
            <a:off x="5831464" y="5417332"/>
            <a:ext cx="3299175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500" dirty="0"/>
              <a:t>PDB Ligand</a:t>
            </a:r>
            <a:endParaRPr lang="ko-KR" altLang="en-US" sz="25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BECCBE5-F41D-E7A3-491E-AE92A62EF2FD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538953" y="5928947"/>
            <a:ext cx="1" cy="398159"/>
          </a:xfrm>
          <a:prstGeom prst="line">
            <a:avLst/>
          </a:prstGeom>
          <a:ln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AFA931D-2FBF-D432-2733-E9B2E43F470F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481051" y="5928947"/>
            <a:ext cx="1" cy="378357"/>
          </a:xfrm>
          <a:prstGeom prst="line">
            <a:avLst/>
          </a:prstGeom>
          <a:ln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5A0D0BE-18ED-2F6B-C62E-A628E7E0B49D}"/>
              </a:ext>
            </a:extLst>
          </p:cNvPr>
          <p:cNvCxnSpPr>
            <a:cxnSpLocks/>
          </p:cNvCxnSpPr>
          <p:nvPr/>
        </p:nvCxnSpPr>
        <p:spPr>
          <a:xfrm>
            <a:off x="2538953" y="6307304"/>
            <a:ext cx="4942098" cy="19802"/>
          </a:xfrm>
          <a:prstGeom prst="line">
            <a:avLst/>
          </a:prstGeom>
          <a:ln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7AC75B8-18E9-7C8D-1F2B-31769F67EBF8}"/>
              </a:ext>
            </a:extLst>
          </p:cNvPr>
          <p:cNvCxnSpPr>
            <a:cxnSpLocks/>
          </p:cNvCxnSpPr>
          <p:nvPr/>
        </p:nvCxnSpPr>
        <p:spPr>
          <a:xfrm>
            <a:off x="5010002" y="6327106"/>
            <a:ext cx="0" cy="53089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3" name="그림 32" descr="마조렐 블루, 예술, 스크린샷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53BABF1-9752-0397-E74C-1FED5E542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29" y="5702357"/>
            <a:ext cx="6130381" cy="4237972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782FDA6F-2491-8108-5E23-5DD5962303F4}"/>
              </a:ext>
            </a:extLst>
          </p:cNvPr>
          <p:cNvSpPr/>
          <p:nvPr/>
        </p:nvSpPr>
        <p:spPr>
          <a:xfrm>
            <a:off x="6699661" y="7706306"/>
            <a:ext cx="3428017" cy="774001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9A2EB91-970B-95AB-80C5-1389B0444CC6}"/>
              </a:ext>
            </a:extLst>
          </p:cNvPr>
          <p:cNvSpPr/>
          <p:nvPr/>
        </p:nvSpPr>
        <p:spPr>
          <a:xfrm>
            <a:off x="10482897" y="7519353"/>
            <a:ext cx="3299175" cy="1115593"/>
          </a:xfrm>
          <a:prstGeom prst="round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Drug discovery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834BD-D2EF-8485-C5F6-61FB8E91CC24}"/>
              </a:ext>
            </a:extLst>
          </p:cNvPr>
          <p:cNvSpPr txBox="1"/>
          <p:nvPr/>
        </p:nvSpPr>
        <p:spPr>
          <a:xfrm>
            <a:off x="6765890" y="7234401"/>
            <a:ext cx="3299175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/>
              <a:t>Analysis</a:t>
            </a:r>
            <a:endParaRPr lang="ko-KR" altLang="en-US" sz="3200" dirty="0"/>
          </a:p>
        </p:txBody>
      </p:sp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6AED9875-B6C6-115B-4A80-4A350265F362}"/>
              </a:ext>
            </a:extLst>
          </p:cNvPr>
          <p:cNvSpPr txBox="1">
            <a:spLocks/>
          </p:cNvSpPr>
          <p:nvPr/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1300368" rtl="0" eaLnBrk="1" latinLnBrk="0" hangingPunct="1">
              <a:defRPr sz="1707" kern="1200">
                <a:solidFill>
                  <a:srgbClr val="1E64C8"/>
                </a:solidFill>
                <a:latin typeface="+mn-lt"/>
                <a:ea typeface="+mn-ea"/>
                <a:cs typeface="+mn-cs"/>
              </a:defRPr>
            </a:lvl1pPr>
            <a:lvl2pPr marL="650184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0368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0552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0736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50921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01105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51289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1473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/>
              <a:t>3/29</a:t>
            </a:r>
          </a:p>
        </p:txBody>
      </p:sp>
    </p:spTree>
    <p:extLst>
      <p:ext uri="{BB962C8B-B14F-4D97-AF65-F5344CB8AC3E}">
        <p14:creationId xmlns:p14="http://schemas.microsoft.com/office/powerpoint/2010/main" val="385618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B57E8-0FE9-4E84-24BA-D8FEF0540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BB922D-C5D7-57AB-1493-11E60F3AEAD0}"/>
              </a:ext>
            </a:extLst>
          </p:cNvPr>
          <p:cNvSpPr/>
          <p:nvPr/>
        </p:nvSpPr>
        <p:spPr>
          <a:xfrm>
            <a:off x="5228861" y="1179360"/>
            <a:ext cx="4165862" cy="423797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7273A9-8D64-AD8E-8828-9086AE1ADBB9}"/>
              </a:ext>
            </a:extLst>
          </p:cNvPr>
          <p:cNvSpPr/>
          <p:nvPr/>
        </p:nvSpPr>
        <p:spPr>
          <a:xfrm>
            <a:off x="380343" y="1243027"/>
            <a:ext cx="4395019" cy="417430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6D66E1-C9EF-B993-1ADA-F145DA27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GB" dirty="0"/>
              <a:t>What is drug discovery?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9F19F-CC78-EA21-1602-7C3FF183FD46}"/>
              </a:ext>
            </a:extLst>
          </p:cNvPr>
          <p:cNvSpPr txBox="1"/>
          <p:nvPr/>
        </p:nvSpPr>
        <p:spPr>
          <a:xfrm>
            <a:off x="9584138" y="1179360"/>
            <a:ext cx="7754537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r>
              <a:rPr lang="en-US" altLang="ko-KR" sz="3400" kern="1200" dirty="0"/>
              <a:t>Enzymes</a:t>
            </a:r>
            <a:br>
              <a:rPr lang="en-US" altLang="ko-KR" sz="3400" kern="1200" dirty="0"/>
            </a:br>
            <a:r>
              <a:rPr lang="en-US" altLang="ko-KR" sz="3400" kern="1200" dirty="0"/>
              <a:t>= groups of drug target</a:t>
            </a:r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endParaRPr lang="en-US" altLang="ko-KR" sz="3400" kern="1200" dirty="0"/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r>
              <a:rPr lang="en-US" altLang="ko-KR" sz="3400" kern="1200" dirty="0"/>
              <a:t>Ligand-enzyme interaction </a:t>
            </a:r>
            <a:br>
              <a:rPr lang="en-US" altLang="ko-KR" sz="3400" kern="1200" dirty="0"/>
            </a:br>
            <a:r>
              <a:rPr lang="en-US" altLang="ko-KR" sz="3400" kern="1200" dirty="0"/>
              <a:t>= major drug discovery process</a:t>
            </a:r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endParaRPr lang="en-US" altLang="ko-KR" sz="3400" kern="1200" dirty="0"/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r>
              <a:rPr lang="en-US" altLang="ko-KR" sz="3400" kern="1200" dirty="0"/>
              <a:t>With computational method:</a:t>
            </a:r>
          </a:p>
          <a:p>
            <a:pPr marL="86400" defTabSz="457200" latinLnBrk="1">
              <a:lnSpc>
                <a:spcPct val="90000"/>
              </a:lnSpc>
              <a:spcAft>
                <a:spcPts val="600"/>
              </a:spcAft>
            </a:pPr>
            <a:r>
              <a:rPr lang="en-US" altLang="ko-KR" sz="3400" dirty="0"/>
              <a:t>	1)	I</a:t>
            </a:r>
            <a:r>
              <a:rPr lang="en-US" altLang="ko-KR" sz="3400" kern="1200" dirty="0"/>
              <a:t>dentification of protein functions, </a:t>
            </a:r>
          </a:p>
          <a:p>
            <a:pPr marL="86400" defTabSz="457200" latinLnBrk="1">
              <a:lnSpc>
                <a:spcPct val="90000"/>
              </a:lnSpc>
              <a:spcAft>
                <a:spcPts val="600"/>
              </a:spcAft>
            </a:pPr>
            <a:r>
              <a:rPr lang="en-US" altLang="ko-KR" sz="3400" dirty="0"/>
              <a:t>   </a:t>
            </a:r>
            <a:r>
              <a:rPr lang="en-US" altLang="ko-KR" sz="3400" kern="1200" dirty="0"/>
              <a:t>2) Off-target binding</a:t>
            </a:r>
            <a:br>
              <a:rPr lang="en-US" altLang="ko-KR" sz="3400" kern="1200" dirty="0"/>
            </a:br>
            <a:r>
              <a:rPr lang="en-US" altLang="ko-KR" sz="3400" kern="1200" dirty="0"/>
              <a:t>		(drug side effects)</a:t>
            </a:r>
          </a:p>
          <a:p>
            <a:pPr marL="86400" defTabSz="457200" latinLnBrk="1">
              <a:lnSpc>
                <a:spcPct val="90000"/>
              </a:lnSpc>
              <a:spcAft>
                <a:spcPts val="600"/>
              </a:spcAft>
            </a:pPr>
            <a:r>
              <a:rPr lang="en-US" altLang="ko-KR" sz="3400" dirty="0"/>
              <a:t>   3) </a:t>
            </a:r>
            <a:r>
              <a:rPr lang="en-US" altLang="ko-KR" sz="3400" b="1" dirty="0"/>
              <a:t>L</a:t>
            </a:r>
            <a:r>
              <a:rPr lang="en-US" altLang="ko-KR" sz="3400" b="1" kern="1200" dirty="0"/>
              <a:t>igand 3D modeling &amp; </a:t>
            </a:r>
            <a:br>
              <a:rPr lang="en-US" altLang="ko-KR" sz="3400" b="1" kern="1200" dirty="0"/>
            </a:br>
            <a:r>
              <a:rPr lang="en-US" altLang="ko-KR" sz="3400" b="1" kern="1200" dirty="0"/>
              <a:t>       induced-fit simulations</a:t>
            </a:r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endParaRPr lang="en-US" altLang="ko-KR" sz="3400" kern="1200" dirty="0"/>
          </a:p>
          <a:p>
            <a:pPr marL="86400" defTabSz="457200" latinLnBrk="1">
              <a:lnSpc>
                <a:spcPct val="90000"/>
              </a:lnSpc>
              <a:spcAft>
                <a:spcPts val="600"/>
              </a:spcAft>
            </a:pPr>
            <a:endParaRPr lang="en-US" altLang="ko-KR" sz="3400" kern="1200" dirty="0"/>
          </a:p>
          <a:p>
            <a:pPr marL="536400" indent="-450000" defTabSz="457200" latinLnBrk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̶"/>
            </a:pPr>
            <a:endParaRPr lang="en-US" altLang="ko-KR" sz="3400" kern="1200" dirty="0"/>
          </a:p>
        </p:txBody>
      </p:sp>
      <p:pic>
        <p:nvPicPr>
          <p:cNvPr id="13" name="그림 12" descr="마조렐 블루, 암초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9DDC218-EDF4-5BC9-DEBF-B19B5CA3E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6" t="14477" r="24269" b="11762"/>
          <a:stretch/>
        </p:blipFill>
        <p:spPr>
          <a:xfrm>
            <a:off x="380343" y="1243026"/>
            <a:ext cx="4280145" cy="4155027"/>
          </a:xfrm>
          <a:prstGeom prst="rect">
            <a:avLst/>
          </a:prstGeom>
          <a:noFill/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113114-366F-3377-5599-5B950D282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861" y="1601026"/>
            <a:ext cx="3901778" cy="29263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CC3B05-17FC-76A1-87FB-FC94A9A2D789}"/>
              </a:ext>
            </a:extLst>
          </p:cNvPr>
          <p:cNvSpPr txBox="1"/>
          <p:nvPr/>
        </p:nvSpPr>
        <p:spPr>
          <a:xfrm>
            <a:off x="889366" y="5417332"/>
            <a:ext cx="3299175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500" dirty="0"/>
              <a:t>Enzyme binding site</a:t>
            </a:r>
            <a:endParaRPr lang="ko-KR" altLang="en-US" sz="2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B792C-B19A-820F-2D73-7FA58A46F3C4}"/>
              </a:ext>
            </a:extLst>
          </p:cNvPr>
          <p:cNvSpPr txBox="1"/>
          <p:nvPr/>
        </p:nvSpPr>
        <p:spPr>
          <a:xfrm>
            <a:off x="5831464" y="5417332"/>
            <a:ext cx="3299175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500" dirty="0"/>
              <a:t>PDB Ligand</a:t>
            </a:r>
            <a:endParaRPr lang="ko-KR" altLang="en-US" sz="25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48962DD-CC0A-A525-4CE1-D3BC2A9363D5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538953" y="5928947"/>
            <a:ext cx="1" cy="398159"/>
          </a:xfrm>
          <a:prstGeom prst="line">
            <a:avLst/>
          </a:prstGeom>
          <a:ln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186EC9F-C086-E24C-9394-BD9827DBC3E3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481051" y="5928947"/>
            <a:ext cx="1" cy="378357"/>
          </a:xfrm>
          <a:prstGeom prst="line">
            <a:avLst/>
          </a:prstGeom>
          <a:ln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6126DB2-2F7A-EEC0-764E-B67C2B683D73}"/>
              </a:ext>
            </a:extLst>
          </p:cNvPr>
          <p:cNvCxnSpPr>
            <a:cxnSpLocks/>
          </p:cNvCxnSpPr>
          <p:nvPr/>
        </p:nvCxnSpPr>
        <p:spPr>
          <a:xfrm>
            <a:off x="2538953" y="6307304"/>
            <a:ext cx="4942098" cy="19802"/>
          </a:xfrm>
          <a:prstGeom prst="line">
            <a:avLst/>
          </a:prstGeom>
          <a:ln>
            <a:headEnd type="none" w="lg" len="lg"/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AB1492D-BCC0-6E1F-E616-E2DC9D9244A7}"/>
              </a:ext>
            </a:extLst>
          </p:cNvPr>
          <p:cNvCxnSpPr>
            <a:cxnSpLocks/>
          </p:cNvCxnSpPr>
          <p:nvPr/>
        </p:nvCxnSpPr>
        <p:spPr>
          <a:xfrm>
            <a:off x="5010002" y="6327106"/>
            <a:ext cx="0" cy="53089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3" name="그림 32" descr="마조렐 블루, 예술, 스크린샷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7251976-DB3D-2F6D-1488-3FDBCDED2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29" y="5702357"/>
            <a:ext cx="6130381" cy="4237972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000612-098A-8B59-06FA-3F0E60961C92}"/>
              </a:ext>
            </a:extLst>
          </p:cNvPr>
          <p:cNvSpPr/>
          <p:nvPr/>
        </p:nvSpPr>
        <p:spPr>
          <a:xfrm>
            <a:off x="6699661" y="7706306"/>
            <a:ext cx="3428017" cy="774001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F7E7570-9BC5-7A75-0788-7AB39C6EB375}"/>
              </a:ext>
            </a:extLst>
          </p:cNvPr>
          <p:cNvSpPr/>
          <p:nvPr/>
        </p:nvSpPr>
        <p:spPr>
          <a:xfrm>
            <a:off x="10482897" y="7519353"/>
            <a:ext cx="3299175" cy="1115593"/>
          </a:xfrm>
          <a:prstGeom prst="round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</a:rPr>
              <a:t>Drug discovery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6C6B8-F064-CE6E-EF60-B39AF2D24B44}"/>
              </a:ext>
            </a:extLst>
          </p:cNvPr>
          <p:cNvSpPr txBox="1"/>
          <p:nvPr/>
        </p:nvSpPr>
        <p:spPr>
          <a:xfrm>
            <a:off x="6765890" y="7234401"/>
            <a:ext cx="3299175" cy="628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/>
              <a:t>Analysis</a:t>
            </a:r>
            <a:endParaRPr lang="ko-KR" altLang="en-US" sz="3200" dirty="0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EDADF78A-10D8-E93B-1168-F4DB0050912F}"/>
              </a:ext>
            </a:extLst>
          </p:cNvPr>
          <p:cNvSpPr txBox="1">
            <a:spLocks/>
          </p:cNvSpPr>
          <p:nvPr/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1300368" rtl="0" eaLnBrk="1" latinLnBrk="0" hangingPunct="1">
              <a:defRPr sz="1707" kern="1200">
                <a:solidFill>
                  <a:srgbClr val="1E64C8"/>
                </a:solidFill>
                <a:latin typeface="+mn-lt"/>
                <a:ea typeface="+mn-ea"/>
                <a:cs typeface="+mn-cs"/>
              </a:defRPr>
            </a:lvl1pPr>
            <a:lvl2pPr marL="650184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0368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0552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0736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50921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01105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51289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1473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/>
              <a:t>3/29</a:t>
            </a:r>
          </a:p>
        </p:txBody>
      </p:sp>
    </p:spTree>
    <p:extLst>
      <p:ext uri="{BB962C8B-B14F-4D97-AF65-F5344CB8AC3E}">
        <p14:creationId xmlns:p14="http://schemas.microsoft.com/office/powerpoint/2010/main" val="412073833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15590520" y="8948703"/>
            <a:ext cx="921880" cy="519289"/>
          </a:xfrm>
        </p:spPr>
        <p:txBody>
          <a:bodyPr/>
          <a:lstStyle/>
          <a:p>
            <a:r>
              <a:rPr lang="en-GB" dirty="0"/>
              <a:t>4/29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33726EE-11B2-2A3B-CA07-3D0E5A27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CEFEED78-FE2A-504D-05DD-B2230C5A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Target Protein: 6M0J (from SARS-CoV-2)</a:t>
            </a:r>
          </a:p>
          <a:p>
            <a:endParaRPr lang="en-US" altLang="ko-KR" dirty="0"/>
          </a:p>
          <a:p>
            <a:r>
              <a:rPr lang="en-US" altLang="ko-KR" dirty="0"/>
              <a:t>Target Ligand: </a:t>
            </a:r>
            <a:r>
              <a:rPr lang="en-US" altLang="ko-KR" dirty="0" err="1"/>
              <a:t>Pyramax</a:t>
            </a:r>
            <a:r>
              <a:rPr lang="en-US" altLang="ko-KR" dirty="0"/>
              <a:t> (anti-malarial drug)</a:t>
            </a:r>
          </a:p>
          <a:p>
            <a:endParaRPr lang="en-US" altLang="ko-KR" dirty="0"/>
          </a:p>
          <a:p>
            <a:r>
              <a:rPr lang="en-US" altLang="ko-KR" dirty="0"/>
              <a:t>Methodology</a:t>
            </a:r>
          </a:p>
          <a:p>
            <a:pPr lvl="1"/>
            <a:r>
              <a:rPr lang="en-US" altLang="ko-KR" dirty="0"/>
              <a:t>With Computational method</a:t>
            </a:r>
          </a:p>
          <a:p>
            <a:pPr lvl="2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 vivo </a:t>
            </a:r>
            <a:r>
              <a:rPr lang="en-US" altLang="ko-KR" dirty="0"/>
              <a:t>/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in vitro </a:t>
            </a:r>
            <a:r>
              <a:rPr lang="en-US" altLang="ko-KR" dirty="0"/>
              <a:t>/ </a:t>
            </a:r>
            <a:r>
              <a:rPr lang="en-US" altLang="ko-KR" b="1" dirty="0"/>
              <a:t>in silico 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C0082-F7AC-3BA0-471C-8CC8FABF0127}"/>
              </a:ext>
            </a:extLst>
          </p:cNvPr>
          <p:cNvSpPr txBox="1"/>
          <p:nvPr/>
        </p:nvSpPr>
        <p:spPr>
          <a:xfrm>
            <a:off x="7138219" y="7697611"/>
            <a:ext cx="9364631" cy="100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2500" b="1" dirty="0"/>
              <a:t>“</a:t>
            </a:r>
            <a:r>
              <a:rPr lang="en-US" altLang="ko-KR" sz="2600" b="1" dirty="0"/>
              <a:t>in silico”: </a:t>
            </a:r>
            <a:r>
              <a:rPr lang="en-US" altLang="ko-KR" sz="2600" dirty="0"/>
              <a:t>simulations conducted on a computer, not in a laboratory environment or within a living organism.</a:t>
            </a:r>
          </a:p>
        </p:txBody>
      </p:sp>
    </p:spTree>
    <p:extLst>
      <p:ext uri="{BB962C8B-B14F-4D97-AF65-F5344CB8AC3E}">
        <p14:creationId xmlns:p14="http://schemas.microsoft.com/office/powerpoint/2010/main" val="60048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CSB PDB - 6M0J: Crystal structure of SARS-CoV-2 spike receptor-binding  domain bound with ACE2">
            <a:extLst>
              <a:ext uri="{FF2B5EF4-FFF2-40B4-BE49-F238E27FC236}">
                <a16:creationId xmlns:a16="http://schemas.microsoft.com/office/drawing/2014/main" id="{0BBBAE6E-6F2C-1D6C-F28B-D3933E27A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495" y="2464369"/>
            <a:ext cx="5347324" cy="534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4752BD-6E89-758B-EF80-134F9486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Intro_</a:t>
            </a:r>
            <a:r>
              <a:rPr lang="en-US" altLang="ko-KR" dirty="0"/>
              <a:t>SARs-CoV-2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96BC6-376F-4BDB-79F3-2726A656D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680" y="1115692"/>
            <a:ext cx="13195597" cy="7423623"/>
          </a:xfrm>
        </p:spPr>
        <p:txBody>
          <a:bodyPr>
            <a:normAutofit fontScale="70000" lnSpcReduction="20000"/>
          </a:bodyPr>
          <a:lstStyle/>
          <a:p>
            <a:pPr marL="7200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ko-KR" sz="4600" b="1" dirty="0"/>
              <a:t>SARS-CoV-2: </a:t>
            </a:r>
          </a:p>
          <a:p>
            <a:pPr marL="7200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ko-KR" sz="4600" b="1" dirty="0"/>
              <a:t> </a:t>
            </a:r>
            <a:r>
              <a:rPr lang="en-US" altLang="ko-KR" sz="4600" dirty="0"/>
              <a:t>Since late 2019, it has caused a global pandemic. </a:t>
            </a:r>
            <a:br>
              <a:rPr lang="en-US" altLang="ko-KR" sz="4600" dirty="0"/>
            </a:br>
            <a:r>
              <a:rPr lang="en-US" altLang="ko-KR" sz="4600" dirty="0"/>
              <a:t>1) high transmissibility</a:t>
            </a:r>
            <a:br>
              <a:rPr lang="en-US" altLang="ko-KR" sz="4600" dirty="0"/>
            </a:br>
            <a:r>
              <a:rPr lang="en-US" altLang="ko-KR" sz="4600" dirty="0"/>
              <a:t>2) rapid mutation capabilities 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altLang="ko-KR" sz="4600" dirty="0"/>
              <a:t>researchers focus on vaccine development, </a:t>
            </a:r>
            <a:br>
              <a:rPr lang="en-US" altLang="ko-KR" sz="4600" dirty="0"/>
            </a:br>
            <a:r>
              <a:rPr lang="en-US" altLang="ko-KR" sz="4600" dirty="0"/>
              <a:t>and therapeutic research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endParaRPr lang="en-US" altLang="ko-KR" sz="4100" b="1" dirty="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ko-KR" sz="4600" b="1" dirty="0"/>
              <a:t>6M0J : </a:t>
            </a:r>
            <a:br>
              <a:rPr lang="en-US" altLang="ko-KR" sz="4600" dirty="0"/>
            </a:br>
            <a:r>
              <a:rPr lang="en-US" altLang="ko-KR" sz="4600" b="0" i="0" dirty="0">
                <a:effectLst/>
              </a:rPr>
              <a:t>Crystal structure of SARS-CoV-2 spike receptor-binding domain bound with ACE2</a:t>
            </a:r>
            <a:br>
              <a:rPr lang="en-US" altLang="ko-KR" sz="4600" b="0" i="0" dirty="0">
                <a:effectLst/>
              </a:rPr>
            </a:br>
            <a:r>
              <a:rPr lang="en-US" altLang="ko-KR" sz="4600" b="0" i="0" dirty="0">
                <a:effectLst/>
              </a:rPr>
              <a:t>1) t</a:t>
            </a:r>
            <a:r>
              <a:rPr lang="en-US" altLang="ko-KR" sz="4600" dirty="0"/>
              <a:t>he human angiotensin-converting enzyme 2 (ACE2)</a:t>
            </a:r>
            <a:br>
              <a:rPr lang="en-US" altLang="ko-KR" sz="4600" dirty="0"/>
            </a:br>
            <a:r>
              <a:rPr lang="en-US" altLang="ko-KR" sz="4600" dirty="0"/>
              <a:t>2) </a:t>
            </a:r>
            <a:r>
              <a:rPr lang="en-GB" altLang="ko-KR" sz="4600" dirty="0"/>
              <a:t>viral spike protein S1</a:t>
            </a:r>
            <a:br>
              <a:rPr lang="en-GB" altLang="ko-KR" sz="4600" dirty="0"/>
            </a:br>
            <a:endParaRPr lang="en-GB" altLang="ko-KR" sz="4600" dirty="0"/>
          </a:p>
          <a:p>
            <a:pPr marL="7200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ko-KR" sz="4600" dirty="0">
                <a:sym typeface="Wingdings" panose="05000000000000000000" pitchFamily="2" charset="2"/>
              </a:rPr>
              <a:t> provide</a:t>
            </a:r>
            <a:r>
              <a:rPr lang="en-US" altLang="ko-KR" sz="4600" dirty="0"/>
              <a:t>s crucial insights into the virus's mechanism for entering host cells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altLang="ko-KR" sz="3600" b="0" i="0" dirty="0">
              <a:effectLst/>
            </a:endParaRPr>
          </a:p>
          <a:p>
            <a:pPr marL="86400" indent="0">
              <a:lnSpc>
                <a:spcPct val="110000"/>
              </a:lnSpc>
              <a:spcAft>
                <a:spcPts val="600"/>
              </a:spcAft>
              <a:buNone/>
            </a:pPr>
            <a:endParaRPr lang="en-GB" altLang="ko-KR" sz="19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GB" altLang="ko-KR" sz="19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ko-KR" altLang="en-US" sz="19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5ED7F7-2480-E41B-C467-DBEB38C6A3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590520" y="8948703"/>
            <a:ext cx="921880" cy="5192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0" dirty="0"/>
              <a:t>5/29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FC849F7-D2B2-AA52-A3AA-D031CBA6BA2B}"/>
              </a:ext>
            </a:extLst>
          </p:cNvPr>
          <p:cNvCxnSpPr/>
          <p:nvPr/>
        </p:nvCxnSpPr>
        <p:spPr>
          <a:xfrm>
            <a:off x="13199806" y="2462981"/>
            <a:ext cx="914400" cy="973393"/>
          </a:xfrm>
          <a:prstGeom prst="straightConnector1">
            <a:avLst/>
          </a:prstGeom>
          <a:ln w="7620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195E50-FB9E-57A7-4C1C-F9A178193206}"/>
              </a:ext>
            </a:extLst>
          </p:cNvPr>
          <p:cNvSpPr txBox="1"/>
          <p:nvPr/>
        </p:nvSpPr>
        <p:spPr>
          <a:xfrm>
            <a:off x="11688097" y="1834419"/>
            <a:ext cx="34142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ko-KR" sz="3200" b="1" dirty="0">
                <a:latin typeface="Helvetica Neue"/>
              </a:rPr>
              <a:t>Spike protein S1</a:t>
            </a:r>
            <a:endParaRPr lang="ko-KR" altLang="en-US" sz="3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98ACD3A-FBFA-A281-15FB-5BF209A6F5BD}"/>
              </a:ext>
            </a:extLst>
          </p:cNvPr>
          <p:cNvCxnSpPr>
            <a:cxnSpLocks/>
          </p:cNvCxnSpPr>
          <p:nvPr/>
        </p:nvCxnSpPr>
        <p:spPr>
          <a:xfrm flipV="1">
            <a:off x="13317793" y="7438038"/>
            <a:ext cx="943897" cy="1101277"/>
          </a:xfrm>
          <a:prstGeom prst="straightConnector1">
            <a:avLst/>
          </a:prstGeom>
          <a:ln w="7620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602634-A0CC-AEA7-F7AF-3BB4468769E6}"/>
              </a:ext>
            </a:extLst>
          </p:cNvPr>
          <p:cNvSpPr txBox="1"/>
          <p:nvPr/>
        </p:nvSpPr>
        <p:spPr>
          <a:xfrm>
            <a:off x="12676238" y="8539315"/>
            <a:ext cx="15854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ACE2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9319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76AC1-DFCF-5A74-EFD0-324374D4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Intro_</a:t>
            </a:r>
            <a:r>
              <a:rPr lang="en-US" altLang="ko-KR" dirty="0"/>
              <a:t>SARs-CoV-2</a:t>
            </a:r>
            <a:endParaRPr lang="ko-KR" altLang="en-US" b="1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C536A6A-5118-CFA4-FAC3-1C9C0B03CED6}"/>
              </a:ext>
            </a:extLst>
          </p:cNvPr>
          <p:cNvSpPr txBox="1">
            <a:spLocks/>
          </p:cNvSpPr>
          <p:nvPr/>
        </p:nvSpPr>
        <p:spPr>
          <a:xfrm>
            <a:off x="808982" y="803322"/>
            <a:ext cx="15699575" cy="342946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536400" indent="-450000" algn="l" defTabSz="4572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70000" indent="-450000" algn="l" defTabSz="4572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tabLst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6800" indent="-450000" algn="l" defTabSz="4572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9200" indent="-550800" algn="l" defTabSz="4572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62800" indent="-442800" algn="l" defTabSz="4572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̶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76013" indent="-325092" algn="l" defTabSz="1300368" rtl="0" eaLnBrk="1" latinLnBrk="1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197" indent="-325092" algn="l" defTabSz="1300368" rtl="0" eaLnBrk="1" latinLnBrk="1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381" indent="-325092" algn="l" defTabSz="1300368" rtl="0" eaLnBrk="1" latinLnBrk="1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565" indent="-325092" algn="l" defTabSz="1300368" rtl="0" eaLnBrk="1" latinLnBrk="1" hangingPunct="1">
              <a:lnSpc>
                <a:spcPct val="90000"/>
              </a:lnSpc>
              <a:spcBef>
                <a:spcPts val="711"/>
              </a:spcBef>
              <a:buFont typeface="Arial" panose="020B0604020202020204" pitchFamily="34" charset="0"/>
              <a:buChar char="•"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400" indent="0">
              <a:buFont typeface="Arial" panose="020B0604020202020204" pitchFamily="34" charset="0"/>
              <a:buNone/>
            </a:pPr>
            <a:endParaRPr lang="en-US" altLang="ko-KR" dirty="0"/>
          </a:p>
          <a:p>
            <a:r>
              <a:rPr lang="en-US" altLang="ko-KR" sz="6400" dirty="0"/>
              <a:t>Target Protein: 6M0J</a:t>
            </a:r>
            <a:endParaRPr lang="en-US" altLang="ko-KR" sz="6400" dirty="0">
              <a:solidFill>
                <a:schemeClr val="tx1"/>
              </a:solidFill>
            </a:endParaRPr>
          </a:p>
          <a:p>
            <a:pPr marL="86400" indent="0">
              <a:buNone/>
            </a:pPr>
            <a:r>
              <a:rPr lang="en-US" altLang="ko-KR" sz="6400" dirty="0">
                <a:solidFill>
                  <a:schemeClr val="tx1"/>
                </a:solidFill>
              </a:rPr>
              <a:t>= </a:t>
            </a:r>
            <a:r>
              <a:rPr lang="en-US" altLang="ko-KR" sz="6400" b="0" i="0" dirty="0">
                <a:solidFill>
                  <a:srgbClr val="333333"/>
                </a:solidFill>
                <a:effectLst/>
                <a:latin typeface="Helvetica Neue"/>
              </a:rPr>
              <a:t>SARS-CoV-2 spike receptor-binding domain bound with ACE2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  <a:p>
            <a:pPr marL="86400" indent="0">
              <a:buFont typeface="Arial" panose="020B0604020202020204" pitchFamily="34" charset="0"/>
              <a:buNone/>
            </a:pPr>
            <a:r>
              <a:rPr lang="en-US" altLang="ko-KR" dirty="0"/>
              <a:t>  </a:t>
            </a:r>
          </a:p>
          <a:p>
            <a:pPr marL="8640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8640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8640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8640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8640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666BCF2-D1EF-2175-6B3F-E69C78D05CB2}"/>
              </a:ext>
            </a:extLst>
          </p:cNvPr>
          <p:cNvCxnSpPr>
            <a:cxnSpLocks/>
          </p:cNvCxnSpPr>
          <p:nvPr/>
        </p:nvCxnSpPr>
        <p:spPr>
          <a:xfrm>
            <a:off x="3038168" y="6296284"/>
            <a:ext cx="2391194" cy="561716"/>
          </a:xfrm>
          <a:prstGeom prst="straightConnector1">
            <a:avLst/>
          </a:prstGeom>
          <a:ln w="7620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EA85B17-42F3-98A9-590A-B3D7432336ED}"/>
              </a:ext>
            </a:extLst>
          </p:cNvPr>
          <p:cNvCxnSpPr>
            <a:cxnSpLocks/>
          </p:cNvCxnSpPr>
          <p:nvPr/>
        </p:nvCxnSpPr>
        <p:spPr>
          <a:xfrm flipH="1">
            <a:off x="12408309" y="5279283"/>
            <a:ext cx="1519586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B37384-5AD1-58B8-9CC8-0B66D164671F}"/>
              </a:ext>
            </a:extLst>
          </p:cNvPr>
          <p:cNvSpPr txBox="1"/>
          <p:nvPr/>
        </p:nvSpPr>
        <p:spPr>
          <a:xfrm>
            <a:off x="13849687" y="4986895"/>
            <a:ext cx="33058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/>
              <a:t>ACE2</a:t>
            </a:r>
            <a:br>
              <a:rPr lang="en-US" altLang="ko-KR" sz="3200" b="1" dirty="0"/>
            </a:br>
            <a:r>
              <a:rPr lang="en-US" altLang="ko-KR" sz="3200" b="1" dirty="0"/>
              <a:t>(from human enzyme)</a:t>
            </a:r>
            <a:endParaRPr lang="ko-KR" altLang="en-US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E3CE03-94F4-40C1-78A9-EBB900E9F078}"/>
              </a:ext>
            </a:extLst>
          </p:cNvPr>
          <p:cNvSpPr txBox="1"/>
          <p:nvPr/>
        </p:nvSpPr>
        <p:spPr>
          <a:xfrm>
            <a:off x="700549" y="5711509"/>
            <a:ext cx="34142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ko-KR" sz="3200" b="1" dirty="0">
                <a:latin typeface="Helvetica Neue"/>
              </a:rPr>
              <a:t>Spike protein S1</a:t>
            </a:r>
            <a:endParaRPr lang="ko-KR" altLang="en-US" sz="3200" dirty="0"/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717D8E38-E41F-4602-3F26-0487E5EACDC3}"/>
              </a:ext>
            </a:extLst>
          </p:cNvPr>
          <p:cNvSpPr txBox="1">
            <a:spLocks/>
          </p:cNvSpPr>
          <p:nvPr/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1300368" rtl="0" eaLnBrk="1" latinLnBrk="0" hangingPunct="1">
              <a:defRPr sz="1707" kern="1200">
                <a:solidFill>
                  <a:srgbClr val="1E64C8"/>
                </a:solidFill>
                <a:latin typeface="+mn-lt"/>
                <a:ea typeface="+mn-ea"/>
                <a:cs typeface="+mn-cs"/>
              </a:defRPr>
            </a:lvl1pPr>
            <a:lvl2pPr marL="650184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0368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0552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0736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50921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01105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51289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1473" algn="l" defTabSz="1300368" rtl="0" eaLnBrk="1" latinLnBrk="0" hangingPunct="1"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GB" dirty="0"/>
              <a:t>6/29</a:t>
            </a:r>
          </a:p>
        </p:txBody>
      </p:sp>
      <p:pic>
        <p:nvPicPr>
          <p:cNvPr id="18" name="그림 17" descr="스크린샷, 그린, 예술, 빛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AF38C2B-8FA6-B3D3-F27D-1A977A250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9" t="18807" r="19398" b="21901"/>
          <a:stretch/>
        </p:blipFill>
        <p:spPr>
          <a:xfrm>
            <a:off x="5429362" y="3417255"/>
            <a:ext cx="7105763" cy="47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8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UGent Campus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1E64C8"/>
      </a:accent1>
      <a:accent2>
        <a:srgbClr val="FFD200"/>
      </a:accent2>
      <a:accent3>
        <a:srgbClr val="3574CE"/>
      </a:accent3>
      <a:accent4>
        <a:srgbClr val="4B83D3"/>
      </a:accent4>
      <a:accent5>
        <a:srgbClr val="6293D9"/>
      </a:accent5>
      <a:accent6>
        <a:srgbClr val="78A2DE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‒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Campus_EN.potx" id="{D303A9EA-864D-490A-8660-DFA02C9E094E}" vid="{B086C0AA-800C-4DA1-A3F7-6E7D909A89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PowerPoint_UGent_GlobalCampus_EN (2) (1)</Template>
  <TotalTime>9018</TotalTime>
  <Words>3338</Words>
  <Application>Microsoft Office PowerPoint</Application>
  <PresentationFormat>사용자 지정</PresentationFormat>
  <Paragraphs>671</Paragraphs>
  <Slides>42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9</vt:lpstr>
      <vt:lpstr>Helvetica Neue</vt:lpstr>
      <vt:lpstr>맑은 고딕</vt:lpstr>
      <vt:lpstr>맑은 고딕</vt:lpstr>
      <vt:lpstr>Arial</vt:lpstr>
      <vt:lpstr>Calibri</vt:lpstr>
      <vt:lpstr>Times New Roman</vt:lpstr>
      <vt:lpstr>Wingdings</vt:lpstr>
      <vt:lpstr>Office 테마</vt:lpstr>
      <vt:lpstr>Exploring In silico Pharmacological actions of pramax against sars-cov-2</vt:lpstr>
      <vt:lpstr>content</vt:lpstr>
      <vt:lpstr>What is drug discovery?</vt:lpstr>
      <vt:lpstr>What is drug discovery?</vt:lpstr>
      <vt:lpstr>What is drug discovery?</vt:lpstr>
      <vt:lpstr>What is drug discovery?</vt:lpstr>
      <vt:lpstr>Introduction</vt:lpstr>
      <vt:lpstr>Intro_SARs-CoV-2</vt:lpstr>
      <vt:lpstr>Intro_SARs-CoV-2</vt:lpstr>
      <vt:lpstr>Intro_pyramax</vt:lpstr>
      <vt:lpstr>Intro: remind</vt:lpstr>
      <vt:lpstr>Goal &amp; Workflow</vt:lpstr>
      <vt:lpstr>Goal &amp; Workflow</vt:lpstr>
      <vt:lpstr>Goal &amp; Workflow</vt:lpstr>
      <vt:lpstr>Goal &amp; Workflow</vt:lpstr>
      <vt:lpstr>Workflow: computational methods</vt:lpstr>
      <vt:lpstr>Workflow_1/5: alphafold2 </vt:lpstr>
      <vt:lpstr>Workflow_1/5: alphafold2_example </vt:lpstr>
      <vt:lpstr>Workflow_1: alphafold2_example</vt:lpstr>
      <vt:lpstr>Workflow_2/5: fpocket</vt:lpstr>
      <vt:lpstr>Workflow</vt:lpstr>
      <vt:lpstr>Workflow_3/5: Autodock</vt:lpstr>
      <vt:lpstr>Workflow_3/5: Autodock</vt:lpstr>
      <vt:lpstr>What is binding affinity?</vt:lpstr>
      <vt:lpstr>Autodock_Result: binding affinity</vt:lpstr>
      <vt:lpstr>Autodock_Result: binding affinity</vt:lpstr>
      <vt:lpstr>Autodock: pyronaridine model 1</vt:lpstr>
      <vt:lpstr>Autodock: pyronaridine model 2</vt:lpstr>
      <vt:lpstr>Autodock: pyronaridine model 3</vt:lpstr>
      <vt:lpstr>Workflow_4/5: gromacs (Md-simulation)</vt:lpstr>
      <vt:lpstr>Workflow_4/5: gromacs (Md-simulation)</vt:lpstr>
      <vt:lpstr>Workflow_4/5: gromacs (components)</vt:lpstr>
      <vt:lpstr>Workflow_4/5: gromacs (components)</vt:lpstr>
      <vt:lpstr>Workflow_4/5: gromacs (components)</vt:lpstr>
      <vt:lpstr>Gromacs_Energy Minimization</vt:lpstr>
      <vt:lpstr>Analyze_RMSD</vt:lpstr>
      <vt:lpstr>Workflow 5/5: pymol visualization</vt:lpstr>
      <vt:lpstr>Further analysis</vt:lpstr>
      <vt:lpstr>Workflow</vt:lpstr>
      <vt:lpstr>PowerPoint 프레젠테이션</vt:lpstr>
      <vt:lpstr>Q&amp;A</vt:lpstr>
      <vt:lpstr>REFERENCE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Sohn Yerim</dc:creator>
  <cp:keywords/>
  <dc:description/>
  <cp:lastModifiedBy>Junseok Kim</cp:lastModifiedBy>
  <cp:revision>152</cp:revision>
  <dcterms:created xsi:type="dcterms:W3CDTF">2024-04-01T07:30:18Z</dcterms:created>
  <dcterms:modified xsi:type="dcterms:W3CDTF">2025-02-26T09:44:45Z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1.1</vt:lpwstr>
  </property>
  <property fmtid="{D5CDD505-2E9C-101B-9397-08002B2CF9AE}" pid="4" name="Date">
    <vt:filetime>2019-05-23T22:00:00Z</vt:filetime>
  </property>
  <property fmtid="{D5CDD505-2E9C-101B-9397-08002B2CF9AE}" pid="5" name="Build">
    <vt:i4>20</vt:i4>
  </property>
</Properties>
</file>