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70" r:id="rId6"/>
    <p:sldId id="276" r:id="rId7"/>
    <p:sldId id="261" r:id="rId8"/>
    <p:sldId id="282" r:id="rId9"/>
    <p:sldId id="281" r:id="rId10"/>
    <p:sldId id="279" r:id="rId11"/>
    <p:sldId id="289" r:id="rId12"/>
    <p:sldId id="290" r:id="rId13"/>
    <p:sldId id="291" r:id="rId14"/>
    <p:sldId id="273" r:id="rId15"/>
    <p:sldId id="283" r:id="rId16"/>
    <p:sldId id="284" r:id="rId17"/>
    <p:sldId id="260" r:id="rId18"/>
    <p:sldId id="267" r:id="rId19"/>
    <p:sldId id="286" r:id="rId20"/>
    <p:sldId id="287" r:id="rId21"/>
    <p:sldId id="288" r:id="rId22"/>
    <p:sldId id="268" r:id="rId23"/>
    <p:sldId id="277" r:id="rId24"/>
    <p:sldId id="271" r:id="rId25"/>
    <p:sldId id="272" r:id="rId2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E1B945-EC44-4D7A-93F1-553A6DAEE72C}" v="6" dt="2021-09-25T09:20:33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>
      <p:cViewPr varScale="1">
        <p:scale>
          <a:sx n="60" d="100"/>
          <a:sy n="60" d="100"/>
        </p:scale>
        <p:origin x="21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Hee Yeon" userId="28e90d7479fbe22a" providerId="LiveId" clId="{57E1B945-EC44-4D7A-93F1-553A6DAEE72C}"/>
    <pc:docChg chg="undo custSel modSld">
      <pc:chgData name="Kim Hee Yeon" userId="28e90d7479fbe22a" providerId="LiveId" clId="{57E1B945-EC44-4D7A-93F1-553A6DAEE72C}" dt="2021-09-25T09:20:50.093" v="103" actId="1076"/>
      <pc:docMkLst>
        <pc:docMk/>
      </pc:docMkLst>
      <pc:sldChg chg="modSp mod">
        <pc:chgData name="Kim Hee Yeon" userId="28e90d7479fbe22a" providerId="LiveId" clId="{57E1B945-EC44-4D7A-93F1-553A6DAEE72C}" dt="2021-09-25T09:20:50.093" v="103" actId="1076"/>
        <pc:sldMkLst>
          <pc:docMk/>
          <pc:sldMk cId="0" sldId="259"/>
        </pc:sldMkLst>
        <pc:spChg chg="mod">
          <ac:chgData name="Kim Hee Yeon" userId="28e90d7479fbe22a" providerId="LiveId" clId="{57E1B945-EC44-4D7A-93F1-553A6DAEE72C}" dt="2021-09-25T09:20:50.093" v="103" actId="1076"/>
          <ac:spMkLst>
            <pc:docMk/>
            <pc:sldMk cId="0" sldId="259"/>
            <ac:spMk id="6" creationId="{00000000-0000-0000-0000-000000000000}"/>
          </ac:spMkLst>
        </pc:spChg>
      </pc:sldChg>
      <pc:sldChg chg="modSp mod">
        <pc:chgData name="Kim Hee Yeon" userId="28e90d7479fbe22a" providerId="LiveId" clId="{57E1B945-EC44-4D7A-93F1-553A6DAEE72C}" dt="2021-09-25T09:19:57.006" v="59" actId="20577"/>
        <pc:sldMkLst>
          <pc:docMk/>
          <pc:sldMk cId="3033136928" sldId="277"/>
        </pc:sldMkLst>
        <pc:spChg chg="mod">
          <ac:chgData name="Kim Hee Yeon" userId="28e90d7479fbe22a" providerId="LiveId" clId="{57E1B945-EC44-4D7A-93F1-553A6DAEE72C}" dt="2021-09-25T09:19:57.006" v="59" actId="20577"/>
          <ac:spMkLst>
            <pc:docMk/>
            <pc:sldMk cId="3033136928" sldId="277"/>
            <ac:spMk id="2" creationId="{A0048135-507A-45A3-8E38-B63917C5AA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DE765-9D46-4F3F-BF50-D36910891875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50A1C-4740-4419-85F4-2958ED36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61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50A1C-4740-4419-85F4-2958ED3600E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83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50A1C-4740-4419-85F4-2958ED3600E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71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50A1C-4740-4419-85F4-2958ED3600E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9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13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12.png"/><Relationship Id="rId9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7.png"/><Relationship Id="rId7" Type="http://schemas.openxmlformats.org/officeDocument/2006/relationships/image" Target="../media/image26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17.png"/><Relationship Id="rId5" Type="http://schemas.openxmlformats.org/officeDocument/2006/relationships/image" Target="../media/image1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53968" y="6602960"/>
            <a:ext cx="3817273" cy="1270849"/>
            <a:chOff x="12653968" y="6602960"/>
            <a:chExt cx="3817273" cy="12708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3968" y="6602960"/>
              <a:ext cx="3817273" cy="127084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823340" y="4087403"/>
            <a:ext cx="16771573" cy="30119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5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프레젠테이션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750193" y="2384144"/>
            <a:ext cx="17017568" cy="25115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0400" kern="0" spc="-9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두근두근 코로나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832864" y="6968280"/>
            <a:ext cx="12224940" cy="8895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kern="0" spc="-2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코로나 백신 예약 페이지 만들기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2451811" y="6814884"/>
            <a:ext cx="3557194" cy="95693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kern="0" spc="-1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발표시작 &gt;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729776" y="8759524"/>
            <a:ext cx="16813081" cy="840476"/>
            <a:chOff x="729776" y="8759524"/>
            <a:chExt cx="16813081" cy="8404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8759524"/>
              <a:ext cx="16813081" cy="84047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938175" y="8962055"/>
            <a:ext cx="5871264" cy="55598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ea typeface="KoPub바탕체 Bold" panose="02020603020101020101"/>
              </a:rPr>
              <a:t>Digital convergence Java web &amp; app Developer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932099" y="8979260"/>
            <a:ext cx="3541701" cy="55598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두근두근</a:t>
            </a:r>
            <a:r>
              <a:rPr lang="en-US" altLang="ko-KR" dirty="0">
                <a:solidFill>
                  <a:schemeClr val="bg1"/>
                </a:solidFill>
              </a:rPr>
              <a:t>A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234499" y="8979260"/>
            <a:ext cx="2833361" cy="55598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altLang="ko-KR" sz="2000" kern="0" spc="-1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2021/09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6773"/>
            <a:ext cx="8305800" cy="9986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모서리가 둥근 직사각형 4"/>
          <p:cNvSpPr/>
          <p:nvPr/>
        </p:nvSpPr>
        <p:spPr>
          <a:xfrm>
            <a:off x="228600" y="1104900"/>
            <a:ext cx="1752600" cy="14478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28587"/>
            <a:ext cx="8822268" cy="98917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모서리가 둥근 직사각형 6"/>
          <p:cNvSpPr/>
          <p:nvPr/>
        </p:nvSpPr>
        <p:spPr>
          <a:xfrm>
            <a:off x="9753600" y="1257300"/>
            <a:ext cx="3124200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구부러짐 6">
            <a:extLst>
              <a:ext uri="{FF2B5EF4-FFF2-40B4-BE49-F238E27FC236}">
                <a16:creationId xmlns:a16="http://schemas.microsoft.com/office/drawing/2014/main" id="{2E9E3173-0A5E-4BC5-8674-E9410AC6A133}"/>
              </a:ext>
            </a:extLst>
          </p:cNvPr>
          <p:cNvCxnSpPr>
            <a:cxnSpLocks/>
          </p:cNvCxnSpPr>
          <p:nvPr/>
        </p:nvCxnSpPr>
        <p:spPr>
          <a:xfrm>
            <a:off x="2310049" y="2431364"/>
            <a:ext cx="1195153" cy="349938"/>
          </a:xfrm>
          <a:prstGeom prst="curvedConnector3">
            <a:avLst>
              <a:gd name="adj1" fmla="val 50000"/>
            </a:avLst>
          </a:prstGeom>
          <a:ln w="53975">
            <a:solidFill>
              <a:srgbClr val="FF0000"/>
            </a:solidFill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3778826" y="2209800"/>
            <a:ext cx="3841174" cy="14478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 dirty="0" err="1">
                <a:solidFill>
                  <a:schemeClr val="tx1"/>
                </a:solidFill>
              </a:rPr>
              <a:t>검색창</a:t>
            </a:r>
            <a:endParaRPr lang="ko-KR" altLang="en-US" sz="80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049000" y="2400300"/>
            <a:ext cx="5791200" cy="14478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>
                <a:solidFill>
                  <a:schemeClr val="tx1"/>
                </a:solidFill>
              </a:rPr>
              <a:t>이미지 코드</a:t>
            </a:r>
            <a:endParaRPr lang="ko-KR" altLang="en-US" sz="8000" b="1" dirty="0">
              <a:solidFill>
                <a:schemeClr val="tx1"/>
              </a:solidFill>
            </a:endParaRPr>
          </a:p>
        </p:txBody>
      </p:sp>
      <p:cxnSp>
        <p:nvCxnSpPr>
          <p:cNvPr id="13" name="연결선: 구부러짐 6">
            <a:extLst>
              <a:ext uri="{FF2B5EF4-FFF2-40B4-BE49-F238E27FC236}">
                <a16:creationId xmlns:a16="http://schemas.microsoft.com/office/drawing/2014/main" id="{2E9E3173-0A5E-4BC5-8674-E9410AC6A133}"/>
              </a:ext>
            </a:extLst>
          </p:cNvPr>
          <p:cNvCxnSpPr>
            <a:cxnSpLocks/>
          </p:cNvCxnSpPr>
          <p:nvPr/>
        </p:nvCxnSpPr>
        <p:spPr>
          <a:xfrm>
            <a:off x="9753600" y="2431364"/>
            <a:ext cx="1295400" cy="730936"/>
          </a:xfrm>
          <a:prstGeom prst="curvedConnector3">
            <a:avLst>
              <a:gd name="adj1" fmla="val 50000"/>
            </a:avLst>
          </a:prstGeom>
          <a:ln w="53975">
            <a:solidFill>
              <a:srgbClr val="FF0000"/>
            </a:solidFill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65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599687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52389" y="9352381"/>
            <a:ext cx="16790468" cy="247619"/>
            <a:chOff x="752389" y="9352381"/>
            <a:chExt cx="16790468" cy="2476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389" y="9352381"/>
              <a:ext cx="16790468" cy="247619"/>
            </a:xfrm>
            <a:prstGeom prst="rect">
              <a:avLst/>
            </a:prstGeom>
          </p:spPr>
        </p:pic>
      </p:grp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4838E2E-1A99-4BFA-A729-717009A9A2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6" y="1562100"/>
            <a:ext cx="16530301" cy="3886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6140D7-CE40-4FB3-A346-A3A4E72D4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5606285"/>
            <a:ext cx="5309572" cy="3707996"/>
          </a:xfrm>
          <a:prstGeom prst="rect">
            <a:avLst/>
          </a:prstGeom>
        </p:spPr>
      </p:pic>
      <p:sp>
        <p:nvSpPr>
          <p:cNvPr id="22" name="모서리가 둥근 직사각형 1">
            <a:extLst>
              <a:ext uri="{FF2B5EF4-FFF2-40B4-BE49-F238E27FC236}">
                <a16:creationId xmlns:a16="http://schemas.microsoft.com/office/drawing/2014/main" id="{0F1AE5B2-9796-4FC8-B7BB-6BC8BC195D37}"/>
              </a:ext>
            </a:extLst>
          </p:cNvPr>
          <p:cNvSpPr/>
          <p:nvPr/>
        </p:nvSpPr>
        <p:spPr>
          <a:xfrm>
            <a:off x="1600200" y="2777945"/>
            <a:ext cx="13411200" cy="609600"/>
          </a:xfrm>
          <a:prstGeom prst="roundRect">
            <a:avLst/>
          </a:prstGeom>
          <a:noFill/>
          <a:ln w="76200">
            <a:solidFill>
              <a:srgbClr val="99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8">
            <a:extLst>
              <a:ext uri="{FF2B5EF4-FFF2-40B4-BE49-F238E27FC236}">
                <a16:creationId xmlns:a16="http://schemas.microsoft.com/office/drawing/2014/main" id="{6B2FBC21-3177-4CA3-9D1B-0493D6EA859D}"/>
              </a:ext>
            </a:extLst>
          </p:cNvPr>
          <p:cNvSpPr/>
          <p:nvPr/>
        </p:nvSpPr>
        <p:spPr>
          <a:xfrm>
            <a:off x="7159306" y="5807403"/>
            <a:ext cx="9699160" cy="14478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b="1" dirty="0">
                <a:solidFill>
                  <a:schemeClr val="tx1"/>
                </a:solidFill>
              </a:rPr>
              <a:t>a(get</a:t>
            </a:r>
            <a:r>
              <a:rPr lang="ko-KR" altLang="en-US" sz="8000" b="1" dirty="0">
                <a:solidFill>
                  <a:schemeClr val="tx1"/>
                </a:solidFill>
              </a:rPr>
              <a:t>방식</a:t>
            </a:r>
            <a:r>
              <a:rPr lang="en-US" altLang="ko-KR" sz="8000" b="1" dirty="0">
                <a:solidFill>
                  <a:schemeClr val="tx1"/>
                </a:solidFill>
              </a:rPr>
              <a:t>)</a:t>
            </a:r>
            <a:r>
              <a:rPr lang="ko-KR" altLang="en-US" sz="8000" b="1" dirty="0">
                <a:solidFill>
                  <a:schemeClr val="tx1"/>
                </a:solidFill>
              </a:rPr>
              <a:t>태그 사용</a:t>
            </a:r>
          </a:p>
        </p:txBody>
      </p:sp>
    </p:spTree>
    <p:extLst>
      <p:ext uri="{BB962C8B-B14F-4D97-AF65-F5344CB8AC3E}">
        <p14:creationId xmlns:p14="http://schemas.microsoft.com/office/powerpoint/2010/main" val="19503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599687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52389" y="9352381"/>
            <a:ext cx="16790468" cy="247619"/>
            <a:chOff x="752389" y="9352381"/>
            <a:chExt cx="16790468" cy="2476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389" y="9352381"/>
              <a:ext cx="16790468" cy="247619"/>
            </a:xfrm>
            <a:prstGeom prst="rect">
              <a:avLst/>
            </a:prstGeom>
          </p:spPr>
        </p:pic>
      </p:grpSp>
      <p:sp>
        <p:nvSpPr>
          <p:cNvPr id="13" name="Object 17">
            <a:extLst>
              <a:ext uri="{FF2B5EF4-FFF2-40B4-BE49-F238E27FC236}">
                <a16:creationId xmlns:a16="http://schemas.microsoft.com/office/drawing/2014/main" id="{0F514AAB-24F7-49B0-AFD3-B12DEFC689FC}"/>
              </a:ext>
            </a:extLst>
          </p:cNvPr>
          <p:cNvSpPr txBox="1"/>
          <p:nvPr/>
        </p:nvSpPr>
        <p:spPr>
          <a:xfrm>
            <a:off x="1600200" y="2247900"/>
            <a:ext cx="5496901" cy="15828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8000" b="1" kern="0" spc="-2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Post</a:t>
            </a:r>
            <a:r>
              <a:rPr lang="ko-KR" altLang="en-US" sz="8000" b="1" kern="0" spc="-2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방식</a:t>
            </a:r>
            <a:endParaRPr lang="en-US" sz="8000" b="1" dirty="0"/>
          </a:p>
        </p:txBody>
      </p:sp>
      <p:grpSp>
        <p:nvGrpSpPr>
          <p:cNvPr id="15" name="그룹 1002">
            <a:extLst>
              <a:ext uri="{FF2B5EF4-FFF2-40B4-BE49-F238E27FC236}">
                <a16:creationId xmlns:a16="http://schemas.microsoft.com/office/drawing/2014/main" id="{54E12998-788F-4F34-A49E-9AB48D73FF93}"/>
              </a:ext>
            </a:extLst>
          </p:cNvPr>
          <p:cNvGrpSpPr/>
          <p:nvPr/>
        </p:nvGrpSpPr>
        <p:grpSpPr>
          <a:xfrm>
            <a:off x="1066800" y="882927"/>
            <a:ext cx="5808422" cy="3137177"/>
            <a:chOff x="6899380" y="2741352"/>
            <a:chExt cx="3487886" cy="2760207"/>
          </a:xfrm>
        </p:grpSpPr>
        <p:pic>
          <p:nvPicPr>
            <p:cNvPr id="16" name="Object 7">
              <a:extLst>
                <a:ext uri="{FF2B5EF4-FFF2-40B4-BE49-F238E27FC236}">
                  <a16:creationId xmlns:a16="http://schemas.microsoft.com/office/drawing/2014/main" id="{45E1F29C-F3D2-4078-93EC-4A8355774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9380" y="2741352"/>
              <a:ext cx="3487886" cy="2760207"/>
            </a:xfrm>
            <a:prstGeom prst="rect">
              <a:avLst/>
            </a:prstGeom>
          </p:spPr>
        </p:pic>
      </p:grpSp>
      <p:sp>
        <p:nvSpPr>
          <p:cNvPr id="17" name="Object 6">
            <a:extLst>
              <a:ext uri="{FF2B5EF4-FFF2-40B4-BE49-F238E27FC236}">
                <a16:creationId xmlns:a16="http://schemas.microsoft.com/office/drawing/2014/main" id="{5B7AF263-644A-4364-902C-342851C39886}"/>
              </a:ext>
            </a:extLst>
          </p:cNvPr>
          <p:cNvSpPr txBox="1"/>
          <p:nvPr/>
        </p:nvSpPr>
        <p:spPr>
          <a:xfrm>
            <a:off x="2667000" y="4610100"/>
            <a:ext cx="16491423" cy="2985996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latin typeface="Arial Unicode MS"/>
                <a:ea typeface="KoPub바탕체 Bold" panose="02020603020101020101"/>
              </a:rPr>
              <a:t>-</a:t>
            </a:r>
            <a:r>
              <a:rPr lang="ko-KR" altLang="en-US" sz="5400" dirty="0">
                <a:solidFill>
                  <a:schemeClr val="bg1">
                    <a:lumMod val="50000"/>
                  </a:schemeClr>
                </a:solidFill>
                <a:latin typeface="Arial Unicode MS"/>
                <a:ea typeface="KoPub바탕체 Bold" panose="02020603020101020101"/>
              </a:rPr>
              <a:t>입력한 데이터를 본문안에 포함해서 전송</a:t>
            </a:r>
            <a:endParaRPr lang="en-US" altLang="ko-KR" sz="5400" dirty="0">
              <a:solidFill>
                <a:schemeClr val="bg1">
                  <a:lumMod val="50000"/>
                </a:schemeClr>
              </a:solidFill>
              <a:latin typeface="Arial Unicode MS"/>
              <a:ea typeface="KoPub바탕체 Bold" panose="02020603020101020101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5400" dirty="0">
                <a:solidFill>
                  <a:srgbClr val="FF0000"/>
                </a:solidFill>
                <a:latin typeface="Arial Unicode MS"/>
                <a:ea typeface="KoPub바탕체 Bold" panose="02020603020101020101"/>
              </a:rPr>
              <a:t>-</a:t>
            </a:r>
            <a:r>
              <a:rPr lang="ko-KR" altLang="en-US" sz="5400" dirty="0">
                <a:solidFill>
                  <a:srgbClr val="FF0000"/>
                </a:solidFill>
                <a:latin typeface="Arial Unicode MS"/>
                <a:ea typeface="KoPub바탕체 Bold" panose="02020603020101020101"/>
              </a:rPr>
              <a:t>보안에 우수</a:t>
            </a:r>
            <a:endParaRPr lang="en-US" altLang="ko-KR" sz="5400" dirty="0">
              <a:solidFill>
                <a:srgbClr val="FF0000"/>
              </a:solidFill>
              <a:latin typeface="Arial Unicode MS"/>
              <a:ea typeface="KoPub바탕체 Bold" panose="02020603020101020101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latin typeface="Arial Unicode MS"/>
                <a:ea typeface="KoPub바탕체 Bold" panose="02020603020101020101"/>
              </a:rPr>
              <a:t>-</a:t>
            </a:r>
            <a:r>
              <a:rPr lang="ko-KR" altLang="en-US" sz="5400" dirty="0">
                <a:solidFill>
                  <a:schemeClr val="bg1">
                    <a:lumMod val="50000"/>
                  </a:schemeClr>
                </a:solidFill>
                <a:latin typeface="Arial Unicode MS"/>
                <a:ea typeface="KoPub바탕체 Bold" panose="02020603020101020101"/>
              </a:rPr>
              <a:t>전송할 데이터의 길이에 제한이 없다</a:t>
            </a:r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latin typeface="Arial Unicode MS"/>
                <a:ea typeface="KoPub바탕체 Bold" panose="02020603020101020101"/>
              </a:rPr>
              <a:t>.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4400" dirty="0">
              <a:solidFill>
                <a:schemeClr val="bg1">
                  <a:lumMod val="50000"/>
                </a:schemeClr>
              </a:solidFill>
              <a:latin typeface="Arial Unicode MS"/>
              <a:ea typeface="KoPub바탕체 Bold" panose="02020603020101020101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Arial Unicode MS"/>
              <a:ea typeface="KoPub바탕체 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7918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599687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52389" y="9352381"/>
            <a:ext cx="16790468" cy="247619"/>
            <a:chOff x="752389" y="9352381"/>
            <a:chExt cx="16790468" cy="2476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389" y="9352381"/>
              <a:ext cx="16790468" cy="247619"/>
            </a:xfrm>
            <a:prstGeom prst="rect">
              <a:avLst/>
            </a:prstGeom>
          </p:spPr>
        </p:pic>
      </p:grpSp>
      <p:grpSp>
        <p:nvGrpSpPr>
          <p:cNvPr id="8" name="그룹 1002">
            <a:extLst>
              <a:ext uri="{FF2B5EF4-FFF2-40B4-BE49-F238E27FC236}">
                <a16:creationId xmlns:a16="http://schemas.microsoft.com/office/drawing/2014/main" id="{668FC897-7EEB-4B17-8286-732C071805F7}"/>
              </a:ext>
            </a:extLst>
          </p:cNvPr>
          <p:cNvGrpSpPr/>
          <p:nvPr/>
        </p:nvGrpSpPr>
        <p:grpSpPr>
          <a:xfrm>
            <a:off x="1219200" y="670076"/>
            <a:ext cx="5808422" cy="3137177"/>
            <a:chOff x="6899380" y="2741352"/>
            <a:chExt cx="3487886" cy="2760207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EC629C30-F79A-4850-A404-533EC804C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9380" y="2741352"/>
              <a:ext cx="3487886" cy="2760207"/>
            </a:xfrm>
            <a:prstGeom prst="rect">
              <a:avLst/>
            </a:prstGeom>
          </p:spPr>
        </p:pic>
      </p:grpSp>
      <p:sp>
        <p:nvSpPr>
          <p:cNvPr id="12" name="Object 17">
            <a:extLst>
              <a:ext uri="{FF2B5EF4-FFF2-40B4-BE49-F238E27FC236}">
                <a16:creationId xmlns:a16="http://schemas.microsoft.com/office/drawing/2014/main" id="{678A2C36-0D9A-432F-AC9E-6CE87D04E1E9}"/>
              </a:ext>
            </a:extLst>
          </p:cNvPr>
          <p:cNvSpPr txBox="1"/>
          <p:nvPr/>
        </p:nvSpPr>
        <p:spPr>
          <a:xfrm>
            <a:off x="1600200" y="2095500"/>
            <a:ext cx="4471943" cy="15828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8000" b="1" kern="0" spc="-2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Get	</a:t>
            </a:r>
            <a:r>
              <a:rPr lang="ko-KR" altLang="en-US" sz="8000" b="1" kern="0" spc="-2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방식</a:t>
            </a:r>
            <a:endParaRPr lang="en-US" sz="8000" b="1" dirty="0"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06B1192C-7495-479E-ACFC-82297EF59042}"/>
              </a:ext>
            </a:extLst>
          </p:cNvPr>
          <p:cNvSpPr txBox="1"/>
          <p:nvPr/>
        </p:nvSpPr>
        <p:spPr>
          <a:xfrm>
            <a:off x="2743200" y="4445884"/>
            <a:ext cx="16491423" cy="4267866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latin typeface="Arial Unicode MS"/>
                <a:ea typeface="KoPub바탕체 Bold" panose="02020603020101020101"/>
              </a:rPr>
              <a:t>-</a:t>
            </a:r>
            <a:r>
              <a:rPr lang="ko-KR" altLang="en-US" sz="5400" dirty="0">
                <a:solidFill>
                  <a:schemeClr val="bg1">
                    <a:lumMod val="50000"/>
                  </a:schemeClr>
                </a:solidFill>
                <a:latin typeface="Arial Unicode MS"/>
                <a:ea typeface="KoPub바탕체 Bold" panose="02020603020101020101"/>
              </a:rPr>
              <a:t>입력한 데이터를 </a:t>
            </a:r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latin typeface="Arial Unicode MS"/>
                <a:ea typeface="KoPub바탕체 Bold" panose="02020603020101020101"/>
              </a:rPr>
              <a:t>URL</a:t>
            </a:r>
            <a:r>
              <a:rPr lang="ko-KR" altLang="en-US" sz="5400" dirty="0">
                <a:solidFill>
                  <a:schemeClr val="bg1">
                    <a:lumMod val="50000"/>
                  </a:schemeClr>
                </a:solidFill>
                <a:latin typeface="Arial Unicode MS"/>
                <a:ea typeface="KoPub바탕체 Bold" panose="02020603020101020101"/>
              </a:rPr>
              <a:t>에 붙여서 전송한다</a:t>
            </a:r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latin typeface="Arial Unicode MS"/>
                <a:ea typeface="KoPub바탕체 Bold" panose="02020603020101020101"/>
              </a:rPr>
              <a:t>.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5400" dirty="0">
                <a:solidFill>
                  <a:srgbClr val="FF0000"/>
                </a:solidFill>
                <a:latin typeface="Arial Unicode MS"/>
                <a:ea typeface="KoPub바탕체 Bold" panose="02020603020101020101"/>
              </a:rPr>
              <a:t>-</a:t>
            </a:r>
            <a:r>
              <a:rPr lang="ko-KR" altLang="en-US" sz="5400" dirty="0">
                <a:solidFill>
                  <a:srgbClr val="FF0000"/>
                </a:solidFill>
                <a:latin typeface="Arial Unicode MS"/>
                <a:ea typeface="KoPub바탕체 Bold" panose="02020603020101020101"/>
              </a:rPr>
              <a:t>보안에 취약</a:t>
            </a:r>
            <a:endParaRPr lang="en-US" altLang="ko-KR" sz="5400" dirty="0">
              <a:solidFill>
                <a:srgbClr val="FF0000"/>
              </a:solidFill>
              <a:latin typeface="Arial Unicode MS"/>
              <a:ea typeface="KoPub바탕체 Bold" panose="02020603020101020101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latin typeface="Arial Unicode MS"/>
                <a:ea typeface="KoPub바탕체 Bold" panose="02020603020101020101"/>
              </a:rPr>
              <a:t>-</a:t>
            </a:r>
            <a:r>
              <a:rPr lang="ko-KR" altLang="en-US" sz="5400" dirty="0">
                <a:solidFill>
                  <a:schemeClr val="bg1">
                    <a:lumMod val="50000"/>
                  </a:schemeClr>
                </a:solidFill>
                <a:latin typeface="Arial Unicode MS"/>
                <a:ea typeface="KoPub바탕체 Bold" panose="02020603020101020101"/>
              </a:rPr>
              <a:t>보낼 수 있는 데이터가 한정적이다</a:t>
            </a:r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latin typeface="Arial Unicode MS"/>
                <a:ea typeface="KoPub바탕체 Bold" panose="02020603020101020101"/>
              </a:rPr>
              <a:t>.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Arial Unicode MS"/>
              <a:ea typeface="KoPub바탕체 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2661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2999" y="1598664"/>
            <a:ext cx="5912667" cy="2249435"/>
            <a:chOff x="1451998" y="4001087"/>
            <a:chExt cx="5594066" cy="18543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300000">
              <a:off x="1451998" y="4001087"/>
              <a:ext cx="5594066" cy="185435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689532" y="3528347"/>
            <a:ext cx="5912668" cy="665075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27600" b="1" kern="0" spc="-7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02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752389" y="9352381"/>
            <a:ext cx="16790468" cy="247619"/>
            <a:chOff x="752389" y="9352381"/>
            <a:chExt cx="16790468" cy="2476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389" y="9352381"/>
              <a:ext cx="16790468" cy="2476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471657" y="1910353"/>
            <a:ext cx="5496901" cy="15828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8000" b="1" kern="0" spc="-2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코드 설명</a:t>
            </a:r>
            <a:endParaRPr lang="en-US" sz="8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53" b="5559"/>
          <a:stretch/>
        </p:blipFill>
        <p:spPr>
          <a:xfrm>
            <a:off x="1295400" y="4121438"/>
            <a:ext cx="10896600" cy="4255209"/>
          </a:xfrm>
          <a:prstGeom prst="rect">
            <a:avLst/>
          </a:prstGeom>
        </p:spPr>
      </p:pic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2E9E3173-0A5E-4BC5-8674-E9410AC6A133}"/>
              </a:ext>
            </a:extLst>
          </p:cNvPr>
          <p:cNvCxnSpPr>
            <a:cxnSpLocks/>
          </p:cNvCxnSpPr>
          <p:nvPr/>
        </p:nvCxnSpPr>
        <p:spPr>
          <a:xfrm flipV="1">
            <a:off x="9144000" y="3023971"/>
            <a:ext cx="1412269" cy="1205129"/>
          </a:xfrm>
          <a:prstGeom prst="curvedConnector3">
            <a:avLst>
              <a:gd name="adj1" fmla="val 50000"/>
            </a:avLst>
          </a:prstGeom>
          <a:ln w="53975">
            <a:solidFill>
              <a:srgbClr val="FF0000"/>
            </a:solidFill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5F63CB-7496-440C-98ED-2DECF98F9184}"/>
              </a:ext>
            </a:extLst>
          </p:cNvPr>
          <p:cNvSpPr txBox="1"/>
          <p:nvPr/>
        </p:nvSpPr>
        <p:spPr>
          <a:xfrm>
            <a:off x="10896600" y="2581975"/>
            <a:ext cx="360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Footer</a:t>
            </a:r>
            <a:r>
              <a:rPr lang="ko-KR" altLang="en-US" sz="3600" b="1" dirty="0"/>
              <a:t>부분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6CB0B79-9C78-435C-B1B2-E704D5FA7A0B}"/>
              </a:ext>
            </a:extLst>
          </p:cNvPr>
          <p:cNvSpPr/>
          <p:nvPr/>
        </p:nvSpPr>
        <p:spPr>
          <a:xfrm>
            <a:off x="10744200" y="2271402"/>
            <a:ext cx="2667000" cy="12698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67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8D8A3F2-BE0B-494D-93F7-0F9787EC4D3C}"/>
              </a:ext>
            </a:extLst>
          </p:cNvPr>
          <p:cNvGrpSpPr/>
          <p:nvPr/>
        </p:nvGrpSpPr>
        <p:grpSpPr>
          <a:xfrm>
            <a:off x="106493" y="285750"/>
            <a:ext cx="18075014" cy="9715500"/>
            <a:chOff x="76200" y="571500"/>
            <a:chExt cx="18075014" cy="97155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04"/>
            <a:stretch/>
          </p:blipFill>
          <p:spPr>
            <a:xfrm>
              <a:off x="76200" y="571500"/>
              <a:ext cx="18075014" cy="9715500"/>
            </a:xfrm>
            <a:prstGeom prst="rect">
              <a:avLst/>
            </a:prstGeom>
          </p:spPr>
        </p:pic>
        <p:sp>
          <p:nvSpPr>
            <p:cNvPr id="2" name="모서리가 둥근 직사각형 1"/>
            <p:cNvSpPr/>
            <p:nvPr/>
          </p:nvSpPr>
          <p:spPr>
            <a:xfrm>
              <a:off x="762000" y="1638300"/>
              <a:ext cx="2895600" cy="1219200"/>
            </a:xfrm>
            <a:prstGeom prst="roundRect">
              <a:avLst/>
            </a:prstGeom>
            <a:noFill/>
            <a:ln w="76200">
              <a:solidFill>
                <a:srgbClr val="99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3999" y="5962650"/>
              <a:ext cx="12542707" cy="421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5000" b="1" dirty="0">
                  <a:solidFill>
                    <a:schemeClr val="bg1"/>
                  </a:solidFill>
                </a:rPr>
                <a:t>인라인 프레임은 현재 </a:t>
              </a:r>
              <a:r>
                <a:rPr lang="en-US" altLang="ko-KR" sz="5000" b="1" dirty="0">
                  <a:solidFill>
                    <a:schemeClr val="bg1"/>
                  </a:solidFill>
                </a:rPr>
                <a:t>HTML </a:t>
              </a:r>
              <a:r>
                <a:rPr lang="ko-KR" altLang="en-US" sz="5000" b="1" dirty="0">
                  <a:solidFill>
                    <a:schemeClr val="bg1"/>
                  </a:solidFill>
                </a:rPr>
                <a:t>문서에 다른 문서를 포함시킬 때 사용합니다</a:t>
              </a:r>
              <a:r>
                <a:rPr lang="en-US" altLang="ko-KR" sz="5000" b="1" dirty="0">
                  <a:solidFill>
                    <a:schemeClr val="bg1"/>
                  </a:solidFill>
                </a:rPr>
                <a:t>.</a:t>
              </a:r>
            </a:p>
            <a:p>
              <a:pPr latinLnBrk="1"/>
              <a:r>
                <a:rPr lang="en-US" altLang="ko-KR" sz="5000" b="1" dirty="0">
                  <a:solidFill>
                    <a:schemeClr val="bg1"/>
                  </a:solidFill>
                </a:rPr>
                <a:t>&lt;iframe&gt; </a:t>
              </a:r>
              <a:r>
                <a:rPr lang="ko-KR" altLang="en-US" sz="5000" b="1" dirty="0">
                  <a:solidFill>
                    <a:schemeClr val="bg1"/>
                  </a:solidFill>
                </a:rPr>
                <a:t>요소의 시작 태그와 종료 태그 사이에는 </a:t>
              </a:r>
              <a:r>
                <a:rPr lang="en-US" altLang="ko-KR" sz="5000" b="1" dirty="0">
                  <a:solidFill>
                    <a:schemeClr val="bg1"/>
                  </a:solidFill>
                </a:rPr>
                <a:t>&lt;iframe&gt; </a:t>
              </a:r>
              <a:r>
                <a:rPr lang="ko-KR" altLang="en-US" sz="5000" b="1" dirty="0">
                  <a:solidFill>
                    <a:schemeClr val="bg1"/>
                  </a:solidFill>
                </a:rPr>
                <a:t>요소를 지원하지 않는 브라우저를 위한 텍스트를 포함할 수 있습니다</a:t>
              </a:r>
              <a:r>
                <a:rPr lang="en-US" altLang="ko-KR" sz="5000" b="1" dirty="0">
                  <a:solidFill>
                    <a:schemeClr val="bg1"/>
                  </a:solidFill>
                </a:rPr>
                <a:t>.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7138EE1-C6F8-4EA4-8AF2-58CB25546F5D}"/>
                </a:ext>
              </a:extLst>
            </p:cNvPr>
            <p:cNvSpPr/>
            <p:nvPr/>
          </p:nvSpPr>
          <p:spPr>
            <a:xfrm>
              <a:off x="5151307" y="5886450"/>
              <a:ext cx="12420600" cy="4114800"/>
            </a:xfrm>
            <a:prstGeom prst="roundRect">
              <a:avLst/>
            </a:prstGeom>
            <a:noFill/>
            <a:ln w="76200">
              <a:solidFill>
                <a:srgbClr val="99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239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3124"/>
            <a:ext cx="15544800" cy="91762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7279CE-D001-4F9F-8F5E-3147970C6053}"/>
              </a:ext>
            </a:extLst>
          </p:cNvPr>
          <p:cNvSpPr txBox="1"/>
          <p:nvPr/>
        </p:nvSpPr>
        <p:spPr>
          <a:xfrm>
            <a:off x="11125200" y="6286500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예약 화면 </a:t>
            </a:r>
            <a:endParaRPr lang="en-US" altLang="ko-KR" sz="3600" b="1" dirty="0"/>
          </a:p>
          <a:p>
            <a:r>
              <a:rPr lang="en-US" altLang="ko-KR" sz="3600" b="1" dirty="0"/>
              <a:t>   </a:t>
            </a:r>
            <a:r>
              <a:rPr lang="ko-KR" altLang="en-US" sz="3600" b="1" dirty="0" err="1"/>
              <a:t>질병관리청</a:t>
            </a:r>
            <a:r>
              <a:rPr lang="ko-KR" altLang="en-US" sz="3600" b="1" dirty="0"/>
              <a:t> </a:t>
            </a:r>
            <a:r>
              <a:rPr lang="ko-KR" altLang="en-US" sz="3600" b="1" dirty="0" err="1"/>
              <a:t>사이트이용</a:t>
            </a:r>
            <a:endParaRPr lang="en-US" altLang="ko-KR" sz="3600" b="1" dirty="0"/>
          </a:p>
          <a:p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FA30300-0A45-4C33-8D9C-4C908C35332F}"/>
              </a:ext>
            </a:extLst>
          </p:cNvPr>
          <p:cNvSpPr/>
          <p:nvPr/>
        </p:nvSpPr>
        <p:spPr>
          <a:xfrm>
            <a:off x="11165114" y="6161814"/>
            <a:ext cx="5181600" cy="16002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480FDC6D-CA6A-4854-8264-16AD440F6166}"/>
              </a:ext>
            </a:extLst>
          </p:cNvPr>
          <p:cNvGrpSpPr/>
          <p:nvPr/>
        </p:nvGrpSpPr>
        <p:grpSpPr>
          <a:xfrm rot="21218825">
            <a:off x="16215528" y="5203101"/>
            <a:ext cx="1016079" cy="735955"/>
            <a:chOff x="15808888" y="2271402"/>
            <a:chExt cx="708876" cy="566693"/>
          </a:xfrm>
        </p:grpSpPr>
        <p:pic>
          <p:nvPicPr>
            <p:cNvPr id="6" name="Object 14">
              <a:extLst>
                <a:ext uri="{FF2B5EF4-FFF2-40B4-BE49-F238E27FC236}">
                  <a16:creationId xmlns:a16="http://schemas.microsoft.com/office/drawing/2014/main" id="{7886CBEE-B37C-493F-BF64-F5907F2FD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795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7691" y="564021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6800" y="1525684"/>
            <a:ext cx="709348" cy="567071"/>
            <a:chOff x="8788183" y="2213882"/>
            <a:chExt cx="709348" cy="5670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8183" y="2213882"/>
              <a:ext cx="709348" cy="5670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752335" y="1525684"/>
            <a:ext cx="3076346" cy="172193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7600" kern="0" spc="-7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API</a:t>
            </a:r>
            <a:r>
              <a:rPr lang="ko-KR" altLang="en-US" sz="7600" kern="0" spc="-7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란</a:t>
            </a:r>
            <a:r>
              <a:rPr lang="en-US" altLang="ko-KR" sz="7600" kern="0" spc="-7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?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886206" y="7561905"/>
            <a:ext cx="513302" cy="150646"/>
            <a:chOff x="8886206" y="7561905"/>
            <a:chExt cx="513302" cy="1506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8886206" y="7561905"/>
              <a:ext cx="513302" cy="1506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pic>
        <p:nvPicPr>
          <p:cNvPr id="4" name="그림 3" descr="실루엣이(가) 표시된 사진&#10;&#10;자동 생성된 설명">
            <a:extLst>
              <a:ext uri="{FF2B5EF4-FFF2-40B4-BE49-F238E27FC236}">
                <a16:creationId xmlns:a16="http://schemas.microsoft.com/office/drawing/2014/main" id="{DDFA9D11-3C04-41D7-A77D-6B65ECAA03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01" y="1613071"/>
            <a:ext cx="12973509" cy="7986929"/>
          </a:xfrm>
          <a:prstGeom prst="rect">
            <a:avLst/>
          </a:prstGeom>
        </p:spPr>
      </p:pic>
      <p:grpSp>
        <p:nvGrpSpPr>
          <p:cNvPr id="17" name="그룹 1002">
            <a:extLst>
              <a:ext uri="{FF2B5EF4-FFF2-40B4-BE49-F238E27FC236}">
                <a16:creationId xmlns:a16="http://schemas.microsoft.com/office/drawing/2014/main" id="{B2A89711-F5BE-48F9-8B82-CA2A114CCDB4}"/>
              </a:ext>
            </a:extLst>
          </p:cNvPr>
          <p:cNvGrpSpPr/>
          <p:nvPr/>
        </p:nvGrpSpPr>
        <p:grpSpPr>
          <a:xfrm>
            <a:off x="1524000" y="1330776"/>
            <a:ext cx="4648200" cy="2111749"/>
            <a:chOff x="1451998" y="4001087"/>
            <a:chExt cx="5594066" cy="1854358"/>
          </a:xfrm>
        </p:grpSpPr>
        <p:pic>
          <p:nvPicPr>
            <p:cNvPr id="18" name="Object 5">
              <a:extLst>
                <a:ext uri="{FF2B5EF4-FFF2-40B4-BE49-F238E27FC236}">
                  <a16:creationId xmlns:a16="http://schemas.microsoft.com/office/drawing/2014/main" id="{B592963D-78F0-4B58-8B7C-C2F0CE328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300000">
              <a:off x="1451998" y="4001087"/>
              <a:ext cx="5594066" cy="185435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6700" y="687415"/>
            <a:ext cx="17754600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90600" y="8153243"/>
            <a:ext cx="3833333" cy="8002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100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날씨 정보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609600" y="8784767"/>
            <a:ext cx="4646538" cy="62593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300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실시간 날씨 정보 반영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5562600" y="8153243"/>
            <a:ext cx="3833333" cy="8002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100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감염자 현황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5334000" y="8784767"/>
            <a:ext cx="4646538" cy="62593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300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작일 </a:t>
            </a:r>
            <a:r>
              <a:rPr lang="ko-KR" altLang="en-US" sz="2300" kern="0" spc="-10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마감 </a:t>
            </a:r>
            <a:r>
              <a:rPr lang="ko-KR" altLang="en-US" sz="2300" kern="0" spc="-100" smtClean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감염자 </a:t>
            </a:r>
            <a:r>
              <a:rPr lang="ko-KR" altLang="en-US" sz="2300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현황 안내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1958615" y="8229443"/>
            <a:ext cx="3833333" cy="8002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100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백신 접종 현황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1552011" y="8860967"/>
            <a:ext cx="4646538" cy="62593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300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접종 현황을 보기 쉽게 그래프화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2514600" y="7231486"/>
            <a:ext cx="731414" cy="731414"/>
            <a:chOff x="3813773" y="7016205"/>
            <a:chExt cx="731414" cy="73141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3813773" y="7016205"/>
              <a:ext cx="731414" cy="731414"/>
              <a:chOff x="3813773" y="7016205"/>
              <a:chExt cx="731414" cy="731414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13773" y="7016205"/>
                <a:ext cx="731414" cy="731414"/>
              </a:xfrm>
              <a:prstGeom prst="rect">
                <a:avLst/>
              </a:prstGeom>
            </p:spPr>
          </p:pic>
        </p:grpSp>
        <p:sp>
          <p:nvSpPr>
            <p:cNvPr id="24" name="Object 24"/>
            <p:cNvSpPr txBox="1"/>
            <p:nvPr/>
          </p:nvSpPr>
          <p:spPr>
            <a:xfrm>
              <a:off x="3780529" y="7153249"/>
              <a:ext cx="656424" cy="66271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600" kern="0" spc="-100" dirty="0">
                  <a:solidFill>
                    <a:srgbClr val="000000"/>
                  </a:solidFill>
                  <a:latin typeface="Jalnan OTF" pitchFamily="34" charset="0"/>
                  <a:cs typeface="Jalnan OTF" pitchFamily="34" charset="0"/>
                </a:rPr>
                <a:t>01</a:t>
              </a:r>
              <a:endParaRPr lang="en-US" dirty="0"/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7086600" y="7231486"/>
            <a:ext cx="731414" cy="731414"/>
            <a:chOff x="8834293" y="7016205"/>
            <a:chExt cx="731414" cy="73141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8834293" y="7016205"/>
              <a:ext cx="731414" cy="731414"/>
              <a:chOff x="8834293" y="7016205"/>
              <a:chExt cx="731414" cy="731414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834293" y="7016205"/>
                <a:ext cx="731414" cy="731414"/>
              </a:xfrm>
              <a:prstGeom prst="rect">
                <a:avLst/>
              </a:prstGeom>
            </p:spPr>
          </p:pic>
        </p:grpSp>
        <p:sp>
          <p:nvSpPr>
            <p:cNvPr id="30" name="Object 30"/>
            <p:cNvSpPr txBox="1"/>
            <p:nvPr/>
          </p:nvSpPr>
          <p:spPr>
            <a:xfrm>
              <a:off x="8801049" y="7153249"/>
              <a:ext cx="656424" cy="66271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600" kern="0" spc="-100" dirty="0">
                  <a:solidFill>
                    <a:srgbClr val="000000"/>
                  </a:solidFill>
                  <a:latin typeface="Jalnan OTF" pitchFamily="34" charset="0"/>
                  <a:cs typeface="Jalnan OTF" pitchFamily="34" charset="0"/>
                </a:rPr>
                <a:t>02</a:t>
              </a:r>
              <a:endParaRPr lang="en-US" dirty="0"/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13509573" y="7277100"/>
            <a:ext cx="731414" cy="731414"/>
            <a:chOff x="13892908" y="7016205"/>
            <a:chExt cx="731414" cy="731414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3892908" y="7016205"/>
              <a:ext cx="731414" cy="731414"/>
              <a:chOff x="13892908" y="7016205"/>
              <a:chExt cx="731414" cy="731414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892908" y="7016205"/>
                <a:ext cx="731414" cy="731414"/>
              </a:xfrm>
              <a:prstGeom prst="rect">
                <a:avLst/>
              </a:prstGeom>
            </p:spPr>
          </p:pic>
        </p:grpSp>
        <p:sp>
          <p:nvSpPr>
            <p:cNvPr id="36" name="Object 36"/>
            <p:cNvSpPr txBox="1"/>
            <p:nvPr/>
          </p:nvSpPr>
          <p:spPr>
            <a:xfrm>
              <a:off x="13859665" y="7153249"/>
              <a:ext cx="656424" cy="66271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600" kern="0" spc="-100" dirty="0">
                  <a:solidFill>
                    <a:srgbClr val="000000"/>
                  </a:solidFill>
                  <a:latin typeface="Jalnan OTF" pitchFamily="34" charset="0"/>
                  <a:cs typeface="Jalnan OTF" pitchFamily="34" charset="0"/>
                </a:rPr>
                <a:t>03</a:t>
              </a:r>
              <a:endParaRPr lang="en-US" dirty="0"/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245D4317-C0CF-4457-B2B2-7FE972191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1700"/>
            <a:ext cx="3962400" cy="4571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DEA66B2-3AB4-4B7E-B43F-214B1B476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106" y="2247900"/>
            <a:ext cx="7470349" cy="4571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4EDCF6E-875E-4A91-B643-B2A8CD39CA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07" y="2248676"/>
            <a:ext cx="3962400" cy="4571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3" name="Object 8">
            <a:extLst>
              <a:ext uri="{FF2B5EF4-FFF2-40B4-BE49-F238E27FC236}">
                <a16:creationId xmlns:a16="http://schemas.microsoft.com/office/drawing/2014/main" id="{FDA58510-22D1-45E1-8761-46B7959505A8}"/>
              </a:ext>
            </a:extLst>
          </p:cNvPr>
          <p:cNvSpPr txBox="1"/>
          <p:nvPr/>
        </p:nvSpPr>
        <p:spPr>
          <a:xfrm rot="20883660">
            <a:off x="200674" y="1384031"/>
            <a:ext cx="1275053" cy="151571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8800" b="1" kern="0" spc="-7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01</a:t>
            </a:r>
            <a:endParaRPr lang="en-US" sz="8800" dirty="0"/>
          </a:p>
        </p:txBody>
      </p:sp>
      <p:sp>
        <p:nvSpPr>
          <p:cNvPr id="37" name="Object 8">
            <a:extLst>
              <a:ext uri="{FF2B5EF4-FFF2-40B4-BE49-F238E27FC236}">
                <a16:creationId xmlns:a16="http://schemas.microsoft.com/office/drawing/2014/main" id="{5DAD2BBD-182D-4411-9BCD-30EC6FCC1F14}"/>
              </a:ext>
            </a:extLst>
          </p:cNvPr>
          <p:cNvSpPr txBox="1"/>
          <p:nvPr/>
        </p:nvSpPr>
        <p:spPr>
          <a:xfrm>
            <a:off x="7709780" y="1321456"/>
            <a:ext cx="1275328" cy="130534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8800" b="1" kern="0" spc="-7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02</a:t>
            </a:r>
            <a:endParaRPr lang="en-US" sz="8800" dirty="0"/>
          </a:p>
        </p:txBody>
      </p:sp>
      <p:sp>
        <p:nvSpPr>
          <p:cNvPr id="38" name="Object 8">
            <a:extLst>
              <a:ext uri="{FF2B5EF4-FFF2-40B4-BE49-F238E27FC236}">
                <a16:creationId xmlns:a16="http://schemas.microsoft.com/office/drawing/2014/main" id="{7F63FC8B-F2F1-48CA-8378-E717E8D4A53F}"/>
              </a:ext>
            </a:extLst>
          </p:cNvPr>
          <p:cNvSpPr txBox="1"/>
          <p:nvPr/>
        </p:nvSpPr>
        <p:spPr>
          <a:xfrm rot="659101">
            <a:off x="16374774" y="1430933"/>
            <a:ext cx="1275053" cy="13103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8800" b="1" kern="0" spc="-7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03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6E44A9B-299A-4825-8D7E-479DEB213D65}"/>
              </a:ext>
            </a:extLst>
          </p:cNvPr>
          <p:cNvGrpSpPr/>
          <p:nvPr/>
        </p:nvGrpSpPr>
        <p:grpSpPr>
          <a:xfrm>
            <a:off x="152400" y="133616"/>
            <a:ext cx="17844902" cy="10019768"/>
            <a:chOff x="705274" y="686772"/>
            <a:chExt cx="16875166" cy="8912169"/>
          </a:xfrm>
        </p:grpSpPr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3D941531-A5D7-42CA-A658-48E2ACB69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521" y="1236844"/>
            <a:ext cx="10226926" cy="27281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" r="8005"/>
          <a:stretch/>
        </p:blipFill>
        <p:spPr>
          <a:xfrm>
            <a:off x="7282381" y="4259214"/>
            <a:ext cx="10605837" cy="57718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324832-3AB2-4F56-8630-8E8C042C98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" r="6919"/>
          <a:stretch/>
        </p:blipFill>
        <p:spPr>
          <a:xfrm>
            <a:off x="228854" y="1236844"/>
            <a:ext cx="6889991" cy="59083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Object 8">
            <a:extLst>
              <a:ext uri="{FF2B5EF4-FFF2-40B4-BE49-F238E27FC236}">
                <a16:creationId xmlns:a16="http://schemas.microsoft.com/office/drawing/2014/main" id="{3C0833A0-6DB3-4E8B-ABA7-75697870295A}"/>
              </a:ext>
            </a:extLst>
          </p:cNvPr>
          <p:cNvSpPr txBox="1"/>
          <p:nvPr/>
        </p:nvSpPr>
        <p:spPr>
          <a:xfrm rot="20883660">
            <a:off x="99286" y="1906192"/>
            <a:ext cx="1275053" cy="151571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8800" b="1" kern="0" spc="-7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04</a:t>
            </a:r>
            <a:endParaRPr lang="en-US" sz="8800" dirty="0"/>
          </a:p>
        </p:txBody>
      </p:sp>
      <p:grpSp>
        <p:nvGrpSpPr>
          <p:cNvPr id="10" name="그룹 1016">
            <a:extLst>
              <a:ext uri="{FF2B5EF4-FFF2-40B4-BE49-F238E27FC236}">
                <a16:creationId xmlns:a16="http://schemas.microsoft.com/office/drawing/2014/main" id="{54ECD249-E6A6-4E52-AD22-F95CF40AC057}"/>
              </a:ext>
            </a:extLst>
          </p:cNvPr>
          <p:cNvGrpSpPr/>
          <p:nvPr/>
        </p:nvGrpSpPr>
        <p:grpSpPr>
          <a:xfrm rot="4531609">
            <a:off x="7057935" y="2624669"/>
            <a:ext cx="657007" cy="784860"/>
            <a:chOff x="8720847" y="3600853"/>
            <a:chExt cx="657007" cy="340622"/>
          </a:xfrm>
        </p:grpSpPr>
        <p:pic>
          <p:nvPicPr>
            <p:cNvPr id="11" name="Object 57">
              <a:extLst>
                <a:ext uri="{FF2B5EF4-FFF2-40B4-BE49-F238E27FC236}">
                  <a16:creationId xmlns:a16="http://schemas.microsoft.com/office/drawing/2014/main" id="{7212377B-A52A-4C9A-8968-6274C04B2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8720847" y="3600853"/>
              <a:ext cx="657007" cy="340622"/>
            </a:xfrm>
            <a:prstGeom prst="rect">
              <a:avLst/>
            </a:prstGeom>
          </p:spPr>
        </p:pic>
      </p:grpSp>
      <p:grpSp>
        <p:nvGrpSpPr>
          <p:cNvPr id="12" name="그룹 1016">
            <a:extLst>
              <a:ext uri="{FF2B5EF4-FFF2-40B4-BE49-F238E27FC236}">
                <a16:creationId xmlns:a16="http://schemas.microsoft.com/office/drawing/2014/main" id="{CACDA7E0-8C2C-4B11-9D30-DFFBA0C290B8}"/>
              </a:ext>
            </a:extLst>
          </p:cNvPr>
          <p:cNvGrpSpPr/>
          <p:nvPr/>
        </p:nvGrpSpPr>
        <p:grpSpPr>
          <a:xfrm rot="6527461">
            <a:off x="6686443" y="6960390"/>
            <a:ext cx="657007" cy="1018401"/>
            <a:chOff x="8720847" y="3600853"/>
            <a:chExt cx="657007" cy="340622"/>
          </a:xfrm>
        </p:grpSpPr>
        <p:pic>
          <p:nvPicPr>
            <p:cNvPr id="13" name="Object 57">
              <a:extLst>
                <a:ext uri="{FF2B5EF4-FFF2-40B4-BE49-F238E27FC236}">
                  <a16:creationId xmlns:a16="http://schemas.microsoft.com/office/drawing/2014/main" id="{670B347D-D9F0-448C-8CEF-B8A45BF4E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8720847" y="3600853"/>
              <a:ext cx="657007" cy="340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406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1706" y="419100"/>
            <a:ext cx="16875166" cy="9163941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0005" y="7468963"/>
            <a:ext cx="3299597" cy="1068912"/>
            <a:chOff x="1348022" y="7495269"/>
            <a:chExt cx="3299597" cy="10689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8022" y="7495269"/>
              <a:ext cx="3299597" cy="10689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38810" y="1695011"/>
            <a:ext cx="2537104" cy="2457889"/>
            <a:chOff x="6371429" y="3334117"/>
            <a:chExt cx="2848232" cy="28482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1429" y="3334117"/>
              <a:ext cx="2848232" cy="284823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618221" y="6450244"/>
            <a:ext cx="3537334" cy="89150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700" kern="0" spc="6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김민성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8085537" y="2898000"/>
            <a:ext cx="2537104" cy="2509800"/>
            <a:chOff x="10050544" y="3334117"/>
            <a:chExt cx="2848232" cy="284823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50544" y="3334117"/>
              <a:ext cx="2848232" cy="284823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9352259" y="6450244"/>
            <a:ext cx="3537334" cy="89150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700" kern="0" spc="6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홍예주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11003685" y="1591925"/>
            <a:ext cx="2654566" cy="2469993"/>
            <a:chOff x="13623609" y="3334117"/>
            <a:chExt cx="2848232" cy="284823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23609" y="3334117"/>
              <a:ext cx="2848232" cy="2848232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706321" y="3845630"/>
            <a:ext cx="4434581" cy="295904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12300" kern="0" spc="-30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A-1</a:t>
            </a:r>
            <a:r>
              <a:rPr lang="en-US" sz="12300" kern="0" spc="-30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조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781351" y="2496109"/>
            <a:ext cx="3507545" cy="181943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500" b="1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보기만해도</a:t>
            </a:r>
          </a:p>
          <a:p>
            <a:pPr algn="ctr"/>
            <a:r>
              <a:rPr lang="en-US" sz="3500" b="1" kern="0" spc="-100" dirty="0" err="1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흐뭇한</a:t>
            </a:r>
            <a:endParaRPr lang="en-US" b="1" dirty="0"/>
          </a:p>
        </p:txBody>
      </p:sp>
      <p:sp>
        <p:nvSpPr>
          <p:cNvPr id="52" name="Object 52"/>
          <p:cNvSpPr txBox="1"/>
          <p:nvPr/>
        </p:nvSpPr>
        <p:spPr>
          <a:xfrm>
            <a:off x="1150831" y="7666538"/>
            <a:ext cx="3068912" cy="82558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400" kern="0" spc="-1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조원소개 &gt;</a:t>
            </a:r>
            <a:endParaRPr lang="en-US" dirty="0"/>
          </a:p>
        </p:txBody>
      </p:sp>
      <p:grpSp>
        <p:nvGrpSpPr>
          <p:cNvPr id="1015" name="그룹 1015"/>
          <p:cNvGrpSpPr/>
          <p:nvPr/>
        </p:nvGrpSpPr>
        <p:grpSpPr>
          <a:xfrm>
            <a:off x="4775651" y="1431168"/>
            <a:ext cx="121855" cy="8151873"/>
            <a:chOff x="4775651" y="1431168"/>
            <a:chExt cx="121855" cy="815187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760642" y="5446177"/>
              <a:ext cx="8151873" cy="121855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 rot="-720000">
            <a:off x="7414735" y="1519115"/>
            <a:ext cx="1305944" cy="9433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100" dirty="0">
                <a:solidFill>
                  <a:srgbClr val="000000"/>
                </a:solidFill>
                <a:latin typeface="Cafe24 Shiningstar" pitchFamily="34" charset="0"/>
                <a:cs typeface="Cafe24 Shiningstar" pitchFamily="34" charset="0"/>
              </a:rPr>
              <a:t>조장</a:t>
            </a:r>
            <a:endParaRPr lang="en-US" dirty="0"/>
          </a:p>
        </p:txBody>
      </p:sp>
      <p:grpSp>
        <p:nvGrpSpPr>
          <p:cNvPr id="1016" name="그룹 1016"/>
          <p:cNvGrpSpPr/>
          <p:nvPr/>
        </p:nvGrpSpPr>
        <p:grpSpPr>
          <a:xfrm>
            <a:off x="13649529" y="2154943"/>
            <a:ext cx="657007" cy="340622"/>
            <a:chOff x="8720847" y="3600853"/>
            <a:chExt cx="657007" cy="340622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8720847" y="3600853"/>
              <a:ext cx="657007" cy="340622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 rot="20577618">
            <a:off x="10680437" y="4314175"/>
            <a:ext cx="1863008" cy="9433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500" kern="0" spc="-100" dirty="0" err="1">
                <a:solidFill>
                  <a:srgbClr val="000000"/>
                </a:solidFill>
                <a:latin typeface="Cafe24 Shiningstar" pitchFamily="34" charset="0"/>
                <a:cs typeface="Cafe24 Shiningstar" pitchFamily="34" charset="0"/>
              </a:rPr>
              <a:t>부조장</a:t>
            </a:r>
            <a:endParaRPr lang="en-US" dirty="0"/>
          </a:p>
        </p:txBody>
      </p:sp>
      <p:grpSp>
        <p:nvGrpSpPr>
          <p:cNvPr id="1017" name="그룹 1017"/>
          <p:cNvGrpSpPr/>
          <p:nvPr/>
        </p:nvGrpSpPr>
        <p:grpSpPr>
          <a:xfrm>
            <a:off x="10631694" y="3956615"/>
            <a:ext cx="657007" cy="340622"/>
            <a:chOff x="12351811" y="5643621"/>
            <a:chExt cx="657007" cy="340622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6780000">
              <a:off x="12351811" y="5643621"/>
              <a:ext cx="657007" cy="340622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 rot="20498702">
            <a:off x="16248311" y="4557605"/>
            <a:ext cx="1305944" cy="9433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100" dirty="0">
                <a:solidFill>
                  <a:srgbClr val="000000"/>
                </a:solidFill>
                <a:latin typeface="Cafe24 Shiningstar" pitchFamily="34" charset="0"/>
                <a:cs typeface="Cafe24 Shiningstar" pitchFamily="34" charset="0"/>
              </a:rPr>
              <a:t>조원2</a:t>
            </a:r>
            <a:endParaRPr lang="en-US" dirty="0"/>
          </a:p>
        </p:txBody>
      </p:sp>
      <p:grpSp>
        <p:nvGrpSpPr>
          <p:cNvPr id="1019" name="그룹 1019"/>
          <p:cNvGrpSpPr/>
          <p:nvPr/>
        </p:nvGrpSpPr>
        <p:grpSpPr>
          <a:xfrm>
            <a:off x="776840" y="6578980"/>
            <a:ext cx="3998812" cy="225696"/>
            <a:chOff x="733333" y="6589036"/>
            <a:chExt cx="4361905" cy="121855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733333" y="6589036"/>
              <a:ext cx="4361905" cy="121855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DBDE79-BA8F-49DD-8190-2E33A5058F46}"/>
              </a:ext>
            </a:extLst>
          </p:cNvPr>
          <p:cNvSpPr/>
          <p:nvPr/>
        </p:nvSpPr>
        <p:spPr>
          <a:xfrm>
            <a:off x="5466665" y="5588409"/>
            <a:ext cx="9877499" cy="2949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20000"/>
              </a:lnSpc>
            </a:pPr>
            <a:r>
              <a:rPr lang="en-US" altLang="ko-KR" sz="30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바탕체 Bold" panose="02020603020101020101"/>
              </a:rPr>
              <a:t>Coding </a:t>
            </a:r>
            <a:r>
              <a:rPr lang="ko-KR" altLang="en-US" sz="30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바탕체 Bold" panose="02020603020101020101"/>
              </a:rPr>
              <a:t>구현</a:t>
            </a:r>
            <a:r>
              <a:rPr lang="en-US" altLang="ko-KR" sz="30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바탕체 Bold" panose="02020603020101020101"/>
              </a:rPr>
              <a:t> : </a:t>
            </a:r>
            <a:r>
              <a:rPr lang="ko-KR" altLang="en-US" sz="30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바탕체 Bold" panose="02020603020101020101"/>
              </a:rPr>
              <a:t>박 진혁</a:t>
            </a:r>
            <a:r>
              <a:rPr lang="en-US" altLang="ko-KR" sz="30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바탕체 Bold" panose="02020603020101020101"/>
              </a:rPr>
              <a:t>, </a:t>
            </a:r>
            <a:r>
              <a:rPr lang="ko-KR" altLang="en-US" sz="30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바탕체 Bold" panose="02020603020101020101"/>
              </a:rPr>
              <a:t>노 시은</a:t>
            </a:r>
            <a:r>
              <a:rPr lang="en-US" altLang="ko-KR" sz="30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바탕체 Bold" panose="02020603020101020101"/>
              </a:rPr>
              <a:t>, </a:t>
            </a:r>
            <a:r>
              <a:rPr lang="ko-KR" altLang="en-US" sz="30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바탕체 Bold" panose="02020603020101020101"/>
              </a:rPr>
              <a:t>김 희연</a:t>
            </a:r>
            <a:r>
              <a:rPr lang="en-US" altLang="ko-KR" sz="30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바탕체 Bold" panose="02020603020101020101"/>
              </a:rPr>
              <a:t>, </a:t>
            </a:r>
            <a:r>
              <a:rPr lang="ko-KR" altLang="en-US" sz="30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바탕체 Bold" panose="02020603020101020101"/>
              </a:rPr>
              <a:t>김 소영</a:t>
            </a:r>
            <a:r>
              <a:rPr lang="en-US" altLang="ko-KR" sz="30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바탕체 Bold" panose="02020603020101020101"/>
              </a:rPr>
              <a:t/>
            </a:r>
            <a:br>
              <a:rPr lang="en-US" altLang="ko-KR" sz="30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바탕체 Bold" panose="02020603020101020101"/>
              </a:rPr>
            </a:br>
            <a:r>
              <a:rPr lang="en-US" altLang="ko-KR" sz="30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바탕체 Bold" panose="02020603020101020101"/>
              </a:rPr>
              <a:t/>
            </a:r>
            <a:br>
              <a:rPr lang="en-US" altLang="ko-KR" sz="30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바탕체 Bold" panose="02020603020101020101"/>
              </a:rPr>
            </a:br>
            <a:r>
              <a:rPr lang="en-US" altLang="ko-KR" sz="30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바탕체 Bold" panose="02020603020101020101"/>
              </a:rPr>
              <a:t>Data Base </a:t>
            </a:r>
            <a:r>
              <a:rPr lang="ko-KR" altLang="en-US" sz="30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바탕체 Bold" panose="02020603020101020101"/>
              </a:rPr>
              <a:t>구현</a:t>
            </a:r>
            <a:r>
              <a:rPr lang="en-US" altLang="ko-KR" sz="30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바탕체 Bold" panose="02020603020101020101"/>
              </a:rPr>
              <a:t> : </a:t>
            </a:r>
            <a:r>
              <a:rPr lang="ko-KR" altLang="en-US" sz="30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바탕체 Bold" panose="02020603020101020101"/>
              </a:rPr>
              <a:t>김 소영</a:t>
            </a:r>
            <a:r>
              <a:rPr lang="en-US" altLang="ko-KR" sz="30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바탕체 Bold" panose="02020603020101020101"/>
              </a:rPr>
              <a:t>, </a:t>
            </a:r>
            <a:r>
              <a:rPr lang="ko-KR" altLang="en-US" sz="30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바탕체 Bold" panose="02020603020101020101"/>
              </a:rPr>
              <a:t>김 희연</a:t>
            </a:r>
            <a:endParaRPr lang="en-US" altLang="ko-KR" sz="3000" b="1" dirty="0">
              <a:solidFill>
                <a:schemeClr val="tx1"/>
              </a:solidFill>
              <a:latin typeface="KoPub돋움체 Medium" panose="02020603020101020101" pitchFamily="18" charset="-127"/>
              <a:ea typeface="KoPub바탕체 Bold" panose="02020603020101020101"/>
            </a:endParaRPr>
          </a:p>
          <a:p>
            <a:pPr>
              <a:lnSpc>
                <a:spcPct val="120000"/>
              </a:lnSpc>
            </a:pPr>
            <a:endParaRPr lang="en-US" altLang="ko-KR" sz="3000" b="1" dirty="0">
              <a:solidFill>
                <a:schemeClr val="tx1"/>
              </a:solidFill>
              <a:latin typeface="KoPub돋움체 Medium" panose="02020603020101020101" pitchFamily="18" charset="-127"/>
              <a:ea typeface="KoPub바탕체 Bold" panose="02020603020101020101"/>
            </a:endParaRPr>
          </a:p>
          <a:p>
            <a:pPr>
              <a:lnSpc>
                <a:spcPct val="120000"/>
              </a:lnSpc>
            </a:pPr>
            <a:r>
              <a:rPr lang="en-US" altLang="ko-KR" sz="30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바탕체 Bold" panose="02020603020101020101"/>
              </a:rPr>
              <a:t>PPT </a:t>
            </a:r>
            <a:r>
              <a:rPr lang="ko-KR" altLang="en-US" sz="30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바탕체 Bold" panose="02020603020101020101"/>
              </a:rPr>
              <a:t>작성자 </a:t>
            </a:r>
            <a:r>
              <a:rPr lang="en-US" altLang="ko-KR" sz="30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바탕체 Bold" panose="02020603020101020101"/>
              </a:rPr>
              <a:t>:</a:t>
            </a:r>
            <a:r>
              <a:rPr lang="ko-KR" altLang="en-US" sz="30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바탕체 Bold" panose="02020603020101020101"/>
              </a:rPr>
              <a:t>김 소영</a:t>
            </a:r>
            <a:r>
              <a:rPr lang="en-US" altLang="ko-KR" sz="30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바탕체 Bold" panose="02020603020101020101"/>
              </a:rPr>
              <a:t>, </a:t>
            </a:r>
            <a:r>
              <a:rPr lang="ko-KR" altLang="en-US" sz="30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바탕체 Bold" panose="02020603020101020101"/>
              </a:rPr>
              <a:t>김 희연</a:t>
            </a:r>
            <a:endParaRPr lang="en-US" altLang="ko-KR" sz="3000" b="1" dirty="0">
              <a:solidFill>
                <a:schemeClr val="tx1"/>
              </a:solidFill>
              <a:latin typeface="KoPub돋움체 Medium" panose="02020603020101020101" pitchFamily="18" charset="-127"/>
              <a:ea typeface="KoPub바탕체 Bold" panose="02020603020101020101"/>
            </a:endParaRPr>
          </a:p>
          <a:p>
            <a:pPr>
              <a:lnSpc>
                <a:spcPct val="120000"/>
              </a:lnSpc>
            </a:pPr>
            <a:endParaRPr lang="en-US" altLang="ko-KR" sz="3000" b="1" dirty="0">
              <a:solidFill>
                <a:schemeClr val="tx1"/>
              </a:solidFill>
              <a:latin typeface="KoPub돋움체 Medium" panose="02020603020101020101" pitchFamily="18" charset="-127"/>
              <a:ea typeface="KoPub바탕체 Bold" panose="02020603020101020101"/>
            </a:endParaRPr>
          </a:p>
          <a:p>
            <a:pPr>
              <a:lnSpc>
                <a:spcPct val="120000"/>
              </a:lnSpc>
            </a:pPr>
            <a:r>
              <a:rPr lang="ko-KR" altLang="en-US" sz="30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바탕체 Bold" panose="02020603020101020101"/>
              </a:rPr>
              <a:t>발표자</a:t>
            </a:r>
            <a:r>
              <a:rPr lang="en-US" altLang="ko-KR" sz="30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바탕체 Bold" panose="02020603020101020101"/>
              </a:rPr>
              <a:t> :</a:t>
            </a:r>
            <a:r>
              <a:rPr lang="ko-KR" altLang="en-US" sz="30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바탕체 Bold" panose="02020603020101020101"/>
              </a:rPr>
              <a:t>박 진혁</a:t>
            </a:r>
            <a:r>
              <a:rPr lang="en-US" altLang="ko-KR" sz="30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바탕체 Bold" panose="02020603020101020101"/>
              </a:rPr>
              <a:t>, </a:t>
            </a:r>
            <a:r>
              <a:rPr lang="ko-KR" altLang="en-US" sz="30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바탕체 Bold" panose="02020603020101020101"/>
              </a:rPr>
              <a:t>노 시은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47BCC-C82F-4F98-B0C1-5EFCE4322B92}"/>
              </a:ext>
            </a:extLst>
          </p:cNvPr>
          <p:cNvSpPr txBox="1"/>
          <p:nvPr/>
        </p:nvSpPr>
        <p:spPr>
          <a:xfrm>
            <a:off x="5515755" y="2569680"/>
            <a:ext cx="1776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박진혁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B356C6-2CD4-410E-8339-EA7ED997EB0B}"/>
              </a:ext>
            </a:extLst>
          </p:cNvPr>
          <p:cNvSpPr txBox="1"/>
          <p:nvPr/>
        </p:nvSpPr>
        <p:spPr>
          <a:xfrm>
            <a:off x="8452666" y="3756622"/>
            <a:ext cx="1776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bg1"/>
                </a:solidFill>
              </a:rPr>
              <a:t>김희연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AA3394-4D98-473B-8ECC-A4E110E6A38B}"/>
              </a:ext>
            </a:extLst>
          </p:cNvPr>
          <p:cNvSpPr txBox="1"/>
          <p:nvPr/>
        </p:nvSpPr>
        <p:spPr>
          <a:xfrm>
            <a:off x="11535816" y="2425316"/>
            <a:ext cx="1776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solidFill>
                  <a:schemeClr val="bg1"/>
                </a:solidFill>
              </a:rPr>
              <a:t>노시은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61" name="그룹 1013">
            <a:extLst>
              <a:ext uri="{FF2B5EF4-FFF2-40B4-BE49-F238E27FC236}">
                <a16:creationId xmlns:a16="http://schemas.microsoft.com/office/drawing/2014/main" id="{0EB25071-3A2A-476E-A0A8-94736605A84E}"/>
              </a:ext>
            </a:extLst>
          </p:cNvPr>
          <p:cNvGrpSpPr/>
          <p:nvPr/>
        </p:nvGrpSpPr>
        <p:grpSpPr>
          <a:xfrm>
            <a:off x="13716000" y="3009900"/>
            <a:ext cx="2532311" cy="2469994"/>
            <a:chOff x="13623609" y="3334117"/>
            <a:chExt cx="2848232" cy="2848232"/>
          </a:xfrm>
        </p:grpSpPr>
        <p:pic>
          <p:nvPicPr>
            <p:cNvPr id="63" name="Object 40">
              <a:extLst>
                <a:ext uri="{FF2B5EF4-FFF2-40B4-BE49-F238E27FC236}">
                  <a16:creationId xmlns:a16="http://schemas.microsoft.com/office/drawing/2014/main" id="{FB6E5DAB-0929-4C2C-8FEE-C71268C9E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23609" y="3334117"/>
              <a:ext cx="2848232" cy="2848232"/>
            </a:xfrm>
            <a:prstGeom prst="rect">
              <a:avLst/>
            </a:prstGeom>
          </p:spPr>
        </p:pic>
      </p:grpSp>
      <p:grpSp>
        <p:nvGrpSpPr>
          <p:cNvPr id="65" name="그룹 1018">
            <a:extLst>
              <a:ext uri="{FF2B5EF4-FFF2-40B4-BE49-F238E27FC236}">
                <a16:creationId xmlns:a16="http://schemas.microsoft.com/office/drawing/2014/main" id="{90F412A6-3D39-49B2-9B7F-C17030C6F437}"/>
              </a:ext>
            </a:extLst>
          </p:cNvPr>
          <p:cNvGrpSpPr/>
          <p:nvPr/>
        </p:nvGrpSpPr>
        <p:grpSpPr>
          <a:xfrm rot="5400000">
            <a:off x="16290145" y="4003823"/>
            <a:ext cx="657007" cy="340622"/>
            <a:chOff x="15541497" y="3298574"/>
            <a:chExt cx="657007" cy="340622"/>
          </a:xfrm>
        </p:grpSpPr>
        <p:pic>
          <p:nvPicPr>
            <p:cNvPr id="67" name="Object 65">
              <a:extLst>
                <a:ext uri="{FF2B5EF4-FFF2-40B4-BE49-F238E27FC236}">
                  <a16:creationId xmlns:a16="http://schemas.microsoft.com/office/drawing/2014/main" id="{B1B44903-C948-4A6B-B903-FC24C5DAC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3260000">
              <a:off x="15541497" y="3298574"/>
              <a:ext cx="657007" cy="340622"/>
            </a:xfrm>
            <a:prstGeom prst="rect">
              <a:avLst/>
            </a:prstGeom>
          </p:spPr>
        </p:pic>
      </p:grpSp>
      <p:sp>
        <p:nvSpPr>
          <p:cNvPr id="68" name="Object 64">
            <a:extLst>
              <a:ext uri="{FF2B5EF4-FFF2-40B4-BE49-F238E27FC236}">
                <a16:creationId xmlns:a16="http://schemas.microsoft.com/office/drawing/2014/main" id="{5F86223F-0822-489C-B4F2-0A8C070A16CD}"/>
              </a:ext>
            </a:extLst>
          </p:cNvPr>
          <p:cNvSpPr txBox="1"/>
          <p:nvPr/>
        </p:nvSpPr>
        <p:spPr>
          <a:xfrm rot="20412623">
            <a:off x="13386323" y="1346998"/>
            <a:ext cx="1305944" cy="9433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100" dirty="0">
                <a:solidFill>
                  <a:srgbClr val="000000"/>
                </a:solidFill>
                <a:latin typeface="Cafe24 Shiningstar" pitchFamily="34" charset="0"/>
                <a:cs typeface="Cafe24 Shiningstar" pitchFamily="34" charset="0"/>
              </a:rPr>
              <a:t>조원</a:t>
            </a:r>
            <a:r>
              <a:rPr lang="en-US" altLang="ko-KR" sz="3500" kern="0" spc="-100" dirty="0">
                <a:solidFill>
                  <a:srgbClr val="000000"/>
                </a:solidFill>
                <a:latin typeface="Cafe24 Shiningstar" pitchFamily="34" charset="0"/>
                <a:cs typeface="Cafe24 Shiningstar" pitchFamily="34" charset="0"/>
              </a:rPr>
              <a:t>1</a:t>
            </a:r>
            <a:endParaRPr lang="en-US" dirty="0"/>
          </a:p>
        </p:txBody>
      </p:sp>
      <p:grpSp>
        <p:nvGrpSpPr>
          <p:cNvPr id="70" name="그룹 1016">
            <a:extLst>
              <a:ext uri="{FF2B5EF4-FFF2-40B4-BE49-F238E27FC236}">
                <a16:creationId xmlns:a16="http://schemas.microsoft.com/office/drawing/2014/main" id="{7CA61AE4-8F94-4EE8-A97D-EF9180FED929}"/>
              </a:ext>
            </a:extLst>
          </p:cNvPr>
          <p:cNvGrpSpPr/>
          <p:nvPr/>
        </p:nvGrpSpPr>
        <p:grpSpPr>
          <a:xfrm>
            <a:off x="7645975" y="2301240"/>
            <a:ext cx="657007" cy="340622"/>
            <a:chOff x="8720847" y="3600853"/>
            <a:chExt cx="657007" cy="340622"/>
          </a:xfrm>
        </p:grpSpPr>
        <p:pic>
          <p:nvPicPr>
            <p:cNvPr id="71" name="Object 57">
              <a:extLst>
                <a:ext uri="{FF2B5EF4-FFF2-40B4-BE49-F238E27FC236}">
                  <a16:creationId xmlns:a16="http://schemas.microsoft.com/office/drawing/2014/main" id="{AFE27CB8-DFD8-4262-A987-AC840426B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8720847" y="3600853"/>
              <a:ext cx="657007" cy="340622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94FF60E-72E4-411A-989B-1C29C9E24BFE}"/>
              </a:ext>
            </a:extLst>
          </p:cNvPr>
          <p:cNvSpPr txBox="1"/>
          <p:nvPr/>
        </p:nvSpPr>
        <p:spPr>
          <a:xfrm>
            <a:off x="14150769" y="3756622"/>
            <a:ext cx="1776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김소영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8000" cy="10287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953000" y="952500"/>
            <a:ext cx="12877800" cy="1447800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</a:rPr>
              <a:t>네이버 </a:t>
            </a:r>
            <a:r>
              <a:rPr lang="en-US" altLang="ko-KR" sz="8000" b="1" dirty="0" err="1">
                <a:solidFill>
                  <a:schemeClr val="bg1"/>
                </a:solidFill>
              </a:rPr>
              <a:t>api</a:t>
            </a:r>
            <a:r>
              <a:rPr lang="en-US" altLang="ko-KR" sz="8000" b="1" dirty="0">
                <a:solidFill>
                  <a:schemeClr val="bg1"/>
                </a:solidFill>
              </a:rPr>
              <a:t> </a:t>
            </a:r>
            <a:r>
              <a:rPr lang="ko-KR" altLang="en-US" sz="8000" b="1" dirty="0" err="1">
                <a:solidFill>
                  <a:schemeClr val="bg1"/>
                </a:solidFill>
              </a:rPr>
              <a:t>튜토리얼</a:t>
            </a:r>
            <a:r>
              <a:rPr lang="ko-KR" altLang="en-US" sz="8000" b="1" dirty="0">
                <a:solidFill>
                  <a:schemeClr val="bg1"/>
                </a:solidFill>
              </a:rPr>
              <a:t> 코드</a:t>
            </a:r>
          </a:p>
        </p:txBody>
      </p:sp>
    </p:spTree>
    <p:extLst>
      <p:ext uri="{BB962C8B-B14F-4D97-AF65-F5344CB8AC3E}">
        <p14:creationId xmlns:p14="http://schemas.microsoft.com/office/powerpoint/2010/main" val="21270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"/>
            <a:ext cx="18234920" cy="77724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678560" y="8191500"/>
            <a:ext cx="12877800" cy="144780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 dirty="0">
                <a:solidFill>
                  <a:schemeClr val="tx1"/>
                </a:solidFill>
              </a:rPr>
              <a:t>네이버 </a:t>
            </a:r>
            <a:r>
              <a:rPr lang="en-US" altLang="ko-KR" sz="8000" b="1" dirty="0" err="1">
                <a:solidFill>
                  <a:schemeClr val="tx1"/>
                </a:solidFill>
              </a:rPr>
              <a:t>api</a:t>
            </a:r>
            <a:r>
              <a:rPr lang="en-US" altLang="ko-KR" sz="8000" b="1" dirty="0">
                <a:solidFill>
                  <a:schemeClr val="tx1"/>
                </a:solidFill>
              </a:rPr>
              <a:t> </a:t>
            </a:r>
            <a:r>
              <a:rPr lang="ko-KR" altLang="en-US" sz="8000" b="1" dirty="0" err="1">
                <a:solidFill>
                  <a:schemeClr val="tx1"/>
                </a:solidFill>
              </a:rPr>
              <a:t>튜토리얼</a:t>
            </a:r>
            <a:r>
              <a:rPr lang="ko-KR" altLang="en-US" sz="8000" b="1" dirty="0">
                <a:solidFill>
                  <a:schemeClr val="tx1"/>
                </a:solidFill>
              </a:rPr>
              <a:t> 코드</a:t>
            </a:r>
          </a:p>
        </p:txBody>
      </p:sp>
    </p:spTree>
    <p:extLst>
      <p:ext uri="{BB962C8B-B14F-4D97-AF65-F5344CB8AC3E}">
        <p14:creationId xmlns:p14="http://schemas.microsoft.com/office/powerpoint/2010/main" val="195203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2857" y="9352381"/>
            <a:ext cx="16800000" cy="247619"/>
            <a:chOff x="742857" y="9352381"/>
            <a:chExt cx="16800000" cy="2476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857" y="9352381"/>
              <a:ext cx="16800000" cy="24761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953000" y="3764249"/>
            <a:ext cx="6588399" cy="19178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2000" b="1" kern="0" spc="-2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화면 시연</a:t>
            </a:r>
            <a:endParaRPr lang="en-US" sz="12000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3" name="그룹 1002">
            <a:extLst>
              <a:ext uri="{FF2B5EF4-FFF2-40B4-BE49-F238E27FC236}">
                <a16:creationId xmlns:a16="http://schemas.microsoft.com/office/drawing/2014/main" id="{9EC8ECE4-FEE9-451F-AE8F-9B3E50DADA63}"/>
              </a:ext>
            </a:extLst>
          </p:cNvPr>
          <p:cNvGrpSpPr/>
          <p:nvPr/>
        </p:nvGrpSpPr>
        <p:grpSpPr>
          <a:xfrm>
            <a:off x="3124200" y="1866900"/>
            <a:ext cx="11821812" cy="4569952"/>
            <a:chOff x="323727" y="5246808"/>
            <a:chExt cx="3487886" cy="2760207"/>
          </a:xfrm>
        </p:grpSpPr>
        <p:pic>
          <p:nvPicPr>
            <p:cNvPr id="14" name="Object 7">
              <a:extLst>
                <a:ext uri="{FF2B5EF4-FFF2-40B4-BE49-F238E27FC236}">
                  <a16:creationId xmlns:a16="http://schemas.microsoft.com/office/drawing/2014/main" id="{F533582D-0B3A-4F21-9D2D-7793EE25D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727" y="5246808"/>
              <a:ext cx="3487886" cy="276020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2857" y="9352381"/>
            <a:ext cx="16800000" cy="247619"/>
            <a:chOff x="742857" y="9352381"/>
            <a:chExt cx="16800000" cy="2476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857" y="9352381"/>
              <a:ext cx="16800000" cy="24761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70236" y="2295214"/>
            <a:ext cx="7162800" cy="12268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8000" b="1"/>
              <a:t>향후 발전 계획</a:t>
            </a:r>
            <a:endParaRPr lang="en-US" sz="8000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3" name="그룹 1002">
            <a:extLst>
              <a:ext uri="{FF2B5EF4-FFF2-40B4-BE49-F238E27FC236}">
                <a16:creationId xmlns:a16="http://schemas.microsoft.com/office/drawing/2014/main" id="{9EC8ECE4-FEE9-451F-AE8F-9B3E50DADA63}"/>
              </a:ext>
            </a:extLst>
          </p:cNvPr>
          <p:cNvGrpSpPr/>
          <p:nvPr/>
        </p:nvGrpSpPr>
        <p:grpSpPr>
          <a:xfrm>
            <a:off x="1295400" y="685713"/>
            <a:ext cx="8972126" cy="3381277"/>
            <a:chOff x="2315877" y="7305307"/>
            <a:chExt cx="3487886" cy="2760207"/>
          </a:xfrm>
        </p:grpSpPr>
        <p:pic>
          <p:nvPicPr>
            <p:cNvPr id="14" name="Object 7">
              <a:extLst>
                <a:ext uri="{FF2B5EF4-FFF2-40B4-BE49-F238E27FC236}">
                  <a16:creationId xmlns:a16="http://schemas.microsoft.com/office/drawing/2014/main" id="{F533582D-0B3A-4F21-9D2D-7793EE25D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5877" y="7305307"/>
              <a:ext cx="3487886" cy="276020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048135-507A-45A3-8E38-B63917C5AA10}"/>
              </a:ext>
            </a:extLst>
          </p:cNvPr>
          <p:cNvSpPr txBox="1"/>
          <p:nvPr/>
        </p:nvSpPr>
        <p:spPr>
          <a:xfrm>
            <a:off x="2133600" y="5065574"/>
            <a:ext cx="1470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</a:rPr>
              <a:t>다른 질병 재해</a:t>
            </a:r>
            <a:r>
              <a:rPr lang="ko-KR" altLang="en-US" sz="5400" dirty="0">
                <a:solidFill>
                  <a:schemeClr val="bg1">
                    <a:lumMod val="50000"/>
                  </a:schemeClr>
                </a:solidFill>
              </a:rPr>
              <a:t>에 응용</a:t>
            </a:r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ko-KR" altLang="en-US" sz="5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5400" dirty="0" err="1">
                <a:solidFill>
                  <a:srgbClr val="FF0000"/>
                </a:solidFill>
              </a:rPr>
              <a:t>독감</a:t>
            </a:r>
            <a:r>
              <a:rPr lang="ko-KR" altLang="en-US" sz="5400" dirty="0" err="1">
                <a:solidFill>
                  <a:schemeClr val="bg1">
                    <a:lumMod val="50000"/>
                  </a:schemeClr>
                </a:solidFill>
              </a:rPr>
              <a:t>같은</a:t>
            </a:r>
            <a:r>
              <a:rPr lang="ko-KR" altLang="en-US" sz="5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5400" dirty="0">
                <a:solidFill>
                  <a:srgbClr val="FF0000"/>
                </a:solidFill>
              </a:rPr>
              <a:t>매년 맞아야 하는 </a:t>
            </a:r>
            <a:r>
              <a:rPr lang="ko-KR" altLang="en-US" sz="5400" dirty="0" err="1">
                <a:solidFill>
                  <a:srgbClr val="FF0000"/>
                </a:solidFill>
              </a:rPr>
              <a:t>백신들</a:t>
            </a:r>
            <a:r>
              <a:rPr lang="ko-KR" altLang="en-US" sz="5400" dirty="0" err="1">
                <a:solidFill>
                  <a:schemeClr val="bg1">
                    <a:lumMod val="50000"/>
                  </a:schemeClr>
                </a:solidFill>
              </a:rPr>
              <a:t>에도</a:t>
            </a:r>
            <a:r>
              <a:rPr lang="ko-KR" altLang="en-US" sz="5400" dirty="0">
                <a:solidFill>
                  <a:srgbClr val="FF0000"/>
                </a:solidFill>
              </a:rPr>
              <a:t>  </a:t>
            </a:r>
            <a:r>
              <a:rPr lang="ko-KR" altLang="en-US" sz="5400" dirty="0">
                <a:solidFill>
                  <a:schemeClr val="bg1">
                    <a:lumMod val="50000"/>
                  </a:schemeClr>
                </a:solidFill>
              </a:rPr>
              <a:t>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13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0482" y="609467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598994" y="2114131"/>
            <a:ext cx="9239773" cy="12005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700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후기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131373" y="5424457"/>
            <a:ext cx="1536897" cy="1470125"/>
            <a:chOff x="2148829" y="5414297"/>
            <a:chExt cx="1412776" cy="141277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8829" y="5414297"/>
              <a:ext cx="1412776" cy="1412776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243810" y="6984247"/>
            <a:ext cx="2685678" cy="67686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kern="0" spc="4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사용자1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140193" y="7551615"/>
            <a:ext cx="2858374" cy="50598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100" b="1" kern="0" spc="-2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박진혁</a:t>
            </a:r>
            <a:r>
              <a:rPr lang="en-US" sz="2100" b="1" kern="0" spc="-2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 </a:t>
            </a:r>
            <a:endParaRPr lang="en-US" b="1" dirty="0"/>
          </a:p>
        </p:txBody>
      </p:sp>
      <p:sp>
        <p:nvSpPr>
          <p:cNvPr id="34" name="Object 34"/>
          <p:cNvSpPr txBox="1"/>
          <p:nvPr/>
        </p:nvSpPr>
        <p:spPr>
          <a:xfrm>
            <a:off x="9663282" y="7073687"/>
            <a:ext cx="2685678" cy="67686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kern="0" spc="4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사용자3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3727507" y="7073687"/>
            <a:ext cx="2685678" cy="67686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kern="0" spc="4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사용자4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5447426" y="7551615"/>
            <a:ext cx="2858374" cy="50598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100" b="1" kern="0" spc="-2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김희연</a:t>
            </a:r>
            <a:r>
              <a:rPr lang="en-US" sz="2100" b="1" kern="0" spc="-2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 </a:t>
            </a:r>
            <a:endParaRPr lang="en-US" b="1" dirty="0"/>
          </a:p>
        </p:txBody>
      </p:sp>
      <p:sp>
        <p:nvSpPr>
          <p:cNvPr id="37" name="Object 37"/>
          <p:cNvSpPr txBox="1"/>
          <p:nvPr/>
        </p:nvSpPr>
        <p:spPr>
          <a:xfrm>
            <a:off x="9628742" y="7641055"/>
            <a:ext cx="2858374" cy="50598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100" b="1" kern="0" spc="-200" dirty="0" err="1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노시은</a:t>
            </a:r>
            <a:r>
              <a:rPr lang="en-US" sz="2100" b="1" kern="0" spc="-2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 </a:t>
            </a:r>
            <a:endParaRPr lang="en-US" b="1" dirty="0"/>
          </a:p>
        </p:txBody>
      </p:sp>
      <p:sp>
        <p:nvSpPr>
          <p:cNvPr id="38" name="Object 38"/>
          <p:cNvSpPr txBox="1"/>
          <p:nvPr/>
        </p:nvSpPr>
        <p:spPr>
          <a:xfrm>
            <a:off x="13722585" y="7641055"/>
            <a:ext cx="2858374" cy="50598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100" b="1" kern="0" spc="-2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김소영</a:t>
            </a:r>
            <a:r>
              <a:rPr lang="en-US" sz="2100" b="1" kern="0" spc="-2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 </a:t>
            </a:r>
            <a:endParaRPr lang="en-US" b="1" dirty="0"/>
          </a:p>
        </p:txBody>
      </p:sp>
      <p:sp>
        <p:nvSpPr>
          <p:cNvPr id="39" name="Object 39"/>
          <p:cNvSpPr txBox="1"/>
          <p:nvPr/>
        </p:nvSpPr>
        <p:spPr>
          <a:xfrm>
            <a:off x="823310" y="8039100"/>
            <a:ext cx="3386511" cy="112378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여러 자료를 </a:t>
            </a:r>
            <a:r>
              <a:rPr lang="ko-KR" altLang="en-US" b="1" kern="0" spc="-100" dirty="0" err="1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여러번</a:t>
            </a:r>
            <a:r>
              <a:rPr lang="ko-KR" altLang="en-US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 읽고 따라 해봐도 이해가 </a:t>
            </a:r>
            <a:r>
              <a:rPr lang="ko-KR" altLang="en-US" b="1" kern="0" spc="-100" dirty="0" err="1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안가지만</a:t>
            </a:r>
            <a:r>
              <a:rPr lang="ko-KR" altLang="en-US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 내가 작성 했던 코드들이 눈에 확 보이니까 너무 신기했습니다 </a:t>
            </a:r>
            <a:endParaRPr lang="en-US" b="1" dirty="0"/>
          </a:p>
        </p:txBody>
      </p:sp>
      <p:sp>
        <p:nvSpPr>
          <p:cNvPr id="40" name="Object 40"/>
          <p:cNvSpPr txBox="1"/>
          <p:nvPr/>
        </p:nvSpPr>
        <p:spPr>
          <a:xfrm>
            <a:off x="5376489" y="7962900"/>
            <a:ext cx="3386511" cy="112378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1800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웹 프로젝트를 </a:t>
            </a:r>
            <a:r>
              <a:rPr lang="ko-KR" altLang="en-US" sz="1800" b="1" kern="0" spc="-100" dirty="0" err="1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개발하는게</a:t>
            </a:r>
            <a:r>
              <a:rPr lang="ko-KR" altLang="en-US" sz="1800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 처음이라 많이 어려웠지만 재밌고 유익한 시간이었습니다</a:t>
            </a:r>
            <a:r>
              <a:rPr lang="en-US" altLang="ko-KR" sz="1800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.</a:t>
            </a:r>
            <a:endParaRPr lang="en-US" b="1" dirty="0"/>
          </a:p>
        </p:txBody>
      </p:sp>
      <p:sp>
        <p:nvSpPr>
          <p:cNvPr id="41" name="Object 41"/>
          <p:cNvSpPr txBox="1"/>
          <p:nvPr/>
        </p:nvSpPr>
        <p:spPr>
          <a:xfrm>
            <a:off x="9493662" y="8039100"/>
            <a:ext cx="3459534" cy="112378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1800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마음이 잘 맞는 팀원들과 함께 할 수 있어서 영광이었습니다</a:t>
            </a:r>
            <a:r>
              <a:rPr lang="en-US" altLang="ko-KR" sz="1800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. </a:t>
            </a:r>
            <a:r>
              <a:rPr lang="en-US" altLang="ko-KR" sz="1800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  <a:sym typeface="Wingdings" panose="05000000000000000000" pitchFamily="2" charset="2"/>
              </a:rPr>
              <a:t></a:t>
            </a:r>
            <a:endParaRPr lang="en-US" b="1" dirty="0"/>
          </a:p>
        </p:txBody>
      </p:sp>
      <p:sp>
        <p:nvSpPr>
          <p:cNvPr id="42" name="Object 42"/>
          <p:cNvSpPr txBox="1"/>
          <p:nvPr/>
        </p:nvSpPr>
        <p:spPr>
          <a:xfrm>
            <a:off x="13388853" y="8039100"/>
            <a:ext cx="3513591" cy="112378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익숙하게 사용하던 </a:t>
            </a:r>
            <a:r>
              <a:rPr lang="ko-KR" altLang="en-US" b="1" kern="0" spc="-100" dirty="0" err="1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웹페이지를</a:t>
            </a:r>
            <a:r>
              <a:rPr lang="ko-KR" altLang="en-US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 조금이나마 직접 만들어보니 재미있었고 자신감이 조금 붙는 느낌입니다</a:t>
            </a:r>
            <a:endParaRPr lang="en-US" b="1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381000" y="4163364"/>
            <a:ext cx="16854762" cy="121855"/>
            <a:chOff x="715476" y="4163364"/>
            <a:chExt cx="16854762" cy="12185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715476" y="4163364"/>
              <a:ext cx="16854762" cy="12185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53402" y="6855475"/>
            <a:ext cx="5367196" cy="121855"/>
            <a:chOff x="2253402" y="6855475"/>
            <a:chExt cx="5367196" cy="12185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2253402" y="6855475"/>
              <a:ext cx="5367196" cy="12185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48677" y="6844893"/>
            <a:ext cx="5388360" cy="121855"/>
            <a:chOff x="6448677" y="6844893"/>
            <a:chExt cx="5388360" cy="12185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448677" y="6844893"/>
              <a:ext cx="5388360" cy="12185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659825" y="6850184"/>
            <a:ext cx="5377778" cy="121855"/>
            <a:chOff x="10659825" y="6850184"/>
            <a:chExt cx="5377778" cy="12185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0659825" y="6850184"/>
              <a:ext cx="5377778" cy="12185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614581" y="4743650"/>
            <a:ext cx="433038" cy="346182"/>
            <a:chOff x="2614581" y="4743650"/>
            <a:chExt cx="433038" cy="346182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14581" y="4743650"/>
              <a:ext cx="433038" cy="34618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770868" y="4743650"/>
            <a:ext cx="433038" cy="346182"/>
            <a:chOff x="6770868" y="4743650"/>
            <a:chExt cx="433038" cy="34618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70868" y="4743650"/>
              <a:ext cx="433038" cy="34618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984791" y="4743650"/>
            <a:ext cx="433038" cy="346182"/>
            <a:chOff x="10984791" y="4743650"/>
            <a:chExt cx="433038" cy="346182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84791" y="4743650"/>
              <a:ext cx="433038" cy="34618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5131555" y="4743650"/>
            <a:ext cx="433038" cy="346182"/>
            <a:chOff x="15131555" y="4743650"/>
            <a:chExt cx="433038" cy="346182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31555" y="4743650"/>
              <a:ext cx="433038" cy="34618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809772" y="1943100"/>
            <a:ext cx="4637106" cy="1210023"/>
            <a:chOff x="6747260" y="2649224"/>
            <a:chExt cx="2455902" cy="590205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60000">
              <a:off x="6747260" y="2649224"/>
              <a:ext cx="2455902" cy="590205"/>
            </a:xfrm>
            <a:prstGeom prst="rect">
              <a:avLst/>
            </a:prstGeom>
          </p:spPr>
        </p:pic>
      </p:grpSp>
      <p:pic>
        <p:nvPicPr>
          <p:cNvPr id="4" name="그림 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C63D6EF-8E2C-41F9-BADD-718EF07B152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22"/>
          <a:stretch/>
        </p:blipFill>
        <p:spPr>
          <a:xfrm>
            <a:off x="2445470" y="5657200"/>
            <a:ext cx="855465" cy="970872"/>
          </a:xfrm>
          <a:prstGeom prst="rect">
            <a:avLst/>
          </a:prstGeom>
        </p:spPr>
      </p:pic>
      <p:grpSp>
        <p:nvGrpSpPr>
          <p:cNvPr id="67" name="그룹 1002">
            <a:extLst>
              <a:ext uri="{FF2B5EF4-FFF2-40B4-BE49-F238E27FC236}">
                <a16:creationId xmlns:a16="http://schemas.microsoft.com/office/drawing/2014/main" id="{C34E8C36-D57B-4EEF-80B1-6CF84463F084}"/>
              </a:ext>
            </a:extLst>
          </p:cNvPr>
          <p:cNvGrpSpPr/>
          <p:nvPr/>
        </p:nvGrpSpPr>
        <p:grpSpPr>
          <a:xfrm>
            <a:off x="6307171" y="5445627"/>
            <a:ext cx="1536897" cy="1470125"/>
            <a:chOff x="2148829" y="5414297"/>
            <a:chExt cx="1412776" cy="1412776"/>
          </a:xfrm>
        </p:grpSpPr>
        <p:pic>
          <p:nvPicPr>
            <p:cNvPr id="68" name="Object 7">
              <a:extLst>
                <a:ext uri="{FF2B5EF4-FFF2-40B4-BE49-F238E27FC236}">
                  <a16:creationId xmlns:a16="http://schemas.microsoft.com/office/drawing/2014/main" id="{E1A548DE-71A5-4951-952B-60247D622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8829" y="5414297"/>
              <a:ext cx="1412776" cy="1412776"/>
            </a:xfrm>
            <a:prstGeom prst="rect">
              <a:avLst/>
            </a:prstGeom>
          </p:spPr>
        </p:pic>
      </p:grpSp>
      <p:grpSp>
        <p:nvGrpSpPr>
          <p:cNvPr id="74" name="그룹 1002">
            <a:extLst>
              <a:ext uri="{FF2B5EF4-FFF2-40B4-BE49-F238E27FC236}">
                <a16:creationId xmlns:a16="http://schemas.microsoft.com/office/drawing/2014/main" id="{2387DF3F-AEF1-40C1-8588-A3AB59EF73F0}"/>
              </a:ext>
            </a:extLst>
          </p:cNvPr>
          <p:cNvGrpSpPr/>
          <p:nvPr/>
        </p:nvGrpSpPr>
        <p:grpSpPr>
          <a:xfrm>
            <a:off x="10497826" y="5424457"/>
            <a:ext cx="1536897" cy="1470125"/>
            <a:chOff x="2148829" y="5414297"/>
            <a:chExt cx="1412776" cy="1412776"/>
          </a:xfrm>
        </p:grpSpPr>
        <p:pic>
          <p:nvPicPr>
            <p:cNvPr id="75" name="Object 7">
              <a:extLst>
                <a:ext uri="{FF2B5EF4-FFF2-40B4-BE49-F238E27FC236}">
                  <a16:creationId xmlns:a16="http://schemas.microsoft.com/office/drawing/2014/main" id="{6D8D1318-BE80-486C-9FC4-608D14BF7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8829" y="5414297"/>
              <a:ext cx="1412776" cy="1412776"/>
            </a:xfrm>
            <a:prstGeom prst="rect">
              <a:avLst/>
            </a:prstGeom>
          </p:spPr>
        </p:pic>
      </p:grpSp>
      <p:grpSp>
        <p:nvGrpSpPr>
          <p:cNvPr id="76" name="그룹 1002">
            <a:extLst>
              <a:ext uri="{FF2B5EF4-FFF2-40B4-BE49-F238E27FC236}">
                <a16:creationId xmlns:a16="http://schemas.microsoft.com/office/drawing/2014/main" id="{C010C4AB-96A8-495E-86E2-C97919037B5A}"/>
              </a:ext>
            </a:extLst>
          </p:cNvPr>
          <p:cNvGrpSpPr/>
          <p:nvPr/>
        </p:nvGrpSpPr>
        <p:grpSpPr>
          <a:xfrm>
            <a:off x="14619730" y="5424457"/>
            <a:ext cx="1536897" cy="1470125"/>
            <a:chOff x="2148829" y="5414297"/>
            <a:chExt cx="1412776" cy="1412776"/>
          </a:xfrm>
        </p:grpSpPr>
        <p:pic>
          <p:nvPicPr>
            <p:cNvPr id="77" name="Object 7">
              <a:extLst>
                <a:ext uri="{FF2B5EF4-FFF2-40B4-BE49-F238E27FC236}">
                  <a16:creationId xmlns:a16="http://schemas.microsoft.com/office/drawing/2014/main" id="{FFA8F574-11B7-4E82-AC05-AB699D117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8829" y="5414297"/>
              <a:ext cx="1412776" cy="1412776"/>
            </a:xfrm>
            <a:prstGeom prst="rect">
              <a:avLst/>
            </a:prstGeom>
          </p:spPr>
        </p:pic>
      </p:grpSp>
      <p:pic>
        <p:nvPicPr>
          <p:cNvPr id="9" name="그림 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CCE7B5F-1BC0-44A0-80EA-A21B808183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290" y="5641030"/>
            <a:ext cx="950436" cy="1026470"/>
          </a:xfrm>
          <a:prstGeom prst="rect">
            <a:avLst/>
          </a:prstGeom>
        </p:spPr>
      </p:pic>
      <p:pic>
        <p:nvPicPr>
          <p:cNvPr id="12" name="그림 11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ED168E6-F644-4E79-8706-ED92038855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292" y="5667454"/>
            <a:ext cx="931508" cy="960618"/>
          </a:xfrm>
          <a:prstGeom prst="rect">
            <a:avLst/>
          </a:prstGeom>
        </p:spPr>
      </p:pic>
      <p:pic>
        <p:nvPicPr>
          <p:cNvPr id="15" name="그림 1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199BA00-DF7D-472A-A08A-6D3E6DB97F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138" y="5621615"/>
            <a:ext cx="900392" cy="978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53968" y="6602960"/>
            <a:ext cx="3817273" cy="1270849"/>
            <a:chOff x="12653968" y="6602960"/>
            <a:chExt cx="3817273" cy="12708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3968" y="6602960"/>
              <a:ext cx="3817273" cy="127084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811717" y="3846198"/>
            <a:ext cx="19568139" cy="25333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500" b="1" kern="0" spc="-300" dirty="0">
                <a:solidFill>
                  <a:srgbClr val="FFFFFF"/>
                </a:solidFill>
                <a:highlight>
                  <a:srgbClr val="000000"/>
                </a:highlight>
                <a:latin typeface="Jalnan OTF" pitchFamily="34" charset="0"/>
                <a:cs typeface="Jalnan OTF" pitchFamily="34" charset="0"/>
              </a:rPr>
              <a:t> </a:t>
            </a:r>
            <a:r>
              <a:rPr lang="ko-KR" altLang="en-US" sz="10500" b="1" kern="0" spc="-300" dirty="0">
                <a:solidFill>
                  <a:srgbClr val="FFFFFF"/>
                </a:solidFill>
                <a:highlight>
                  <a:srgbClr val="000000"/>
                </a:highlight>
                <a:latin typeface="Jalnan OTF" pitchFamily="34" charset="0"/>
                <a:cs typeface="Jalnan OTF" pitchFamily="34" charset="0"/>
              </a:rPr>
              <a:t>두근두근 코로나 </a:t>
            </a:r>
            <a:endParaRPr lang="en-US" altLang="ko-KR" sz="10500" b="1" kern="0" spc="-300" dirty="0">
              <a:solidFill>
                <a:srgbClr val="FFFFFF"/>
              </a:solidFill>
              <a:highlight>
                <a:srgbClr val="000000"/>
              </a:highlight>
              <a:latin typeface="Jalnan OTF" pitchFamily="34" charset="0"/>
              <a:cs typeface="Jalnan OTF" pitchFamily="34" charset="0"/>
            </a:endParaRPr>
          </a:p>
          <a:p>
            <a:pPr algn="just"/>
            <a:r>
              <a:rPr lang="en-US" sz="10500" kern="0" spc="-3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            </a:t>
            </a:r>
            <a:r>
              <a:rPr lang="ko-KR" altLang="en-US" sz="8800" kern="0" spc="-300" dirty="0">
                <a:latin typeface="Jalnan OTF" pitchFamily="34" charset="0"/>
                <a:cs typeface="Jalnan OTF" pitchFamily="34" charset="0"/>
              </a:rPr>
              <a:t>조였습니다</a:t>
            </a:r>
            <a:endParaRPr lang="en-US" sz="8800" dirty="0"/>
          </a:p>
        </p:txBody>
      </p:sp>
      <p:sp>
        <p:nvSpPr>
          <p:cNvPr id="9" name="Object 9"/>
          <p:cNvSpPr txBox="1"/>
          <p:nvPr/>
        </p:nvSpPr>
        <p:spPr>
          <a:xfrm>
            <a:off x="1750193" y="2413589"/>
            <a:ext cx="14313444" cy="21124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800" kern="0" spc="-800" dirty="0" err="1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지금까지</a:t>
            </a:r>
            <a:r>
              <a:rPr lang="en-US" sz="8800" kern="0" spc="-8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 </a:t>
            </a:r>
            <a:r>
              <a:rPr lang="ko-KR" altLang="en-US" sz="8800" kern="0" spc="-8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진중</a:t>
            </a:r>
            <a:r>
              <a:rPr lang="en-US" sz="8800" kern="0" spc="-8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한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745430" y="7544448"/>
            <a:ext cx="12224940" cy="8895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kern="0" spc="-2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발표에 대한 질의응답은 언제나 환영입니다 :)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2451811" y="6805360"/>
            <a:ext cx="3557194" cy="95693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kern="0" spc="-1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발표 끝 !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752389" y="8759524"/>
            <a:ext cx="16790468" cy="840476"/>
            <a:chOff x="752389" y="8759524"/>
            <a:chExt cx="16790468" cy="8404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389" y="8759524"/>
              <a:ext cx="16790468" cy="84047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56098" y="8970298"/>
            <a:ext cx="5871264" cy="55598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ea typeface="KoPub바탕체 Bold" panose="02020603020101020101"/>
              </a:rPr>
              <a:t>Digital convergence Java web &amp; app Developer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015985" y="8979260"/>
            <a:ext cx="3541701" cy="55598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두근두근 </a:t>
            </a:r>
            <a:r>
              <a:rPr lang="en-US" altLang="ko-KR" dirty="0">
                <a:solidFill>
                  <a:schemeClr val="bg1"/>
                </a:solidFill>
              </a:rPr>
              <a:t>A-1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234499" y="8979260"/>
            <a:ext cx="2833361" cy="55598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20</a:t>
            </a:r>
            <a:r>
              <a:rPr lang="en-US" altLang="ko-KR" sz="20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21</a:t>
            </a:r>
            <a:r>
              <a:rPr lang="en-US" sz="20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/ 0</a:t>
            </a:r>
            <a:r>
              <a:rPr lang="en-US" altLang="ko-KR" sz="20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9</a:t>
            </a:r>
            <a:r>
              <a:rPr lang="en-US" sz="20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80569" y="2062309"/>
            <a:ext cx="5594066" cy="1854358"/>
            <a:chOff x="1680569" y="2062309"/>
            <a:chExt cx="5594066" cy="18543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569" y="2062309"/>
              <a:ext cx="5594066" cy="185435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23458" y="4677459"/>
            <a:ext cx="1990532" cy="17436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kern="0" spc="-2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01</a:t>
            </a:r>
            <a:r>
              <a:rPr lang="en-US" altLang="ko-KR" sz="7200" kern="0" spc="-2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01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3037940" y="4874524"/>
            <a:ext cx="3622084" cy="13013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기획 의도</a:t>
            </a:r>
            <a:endParaRPr lang="en-US" sz="3600" b="1" kern="0" spc="-100" dirty="0">
              <a:solidFill>
                <a:srgbClr val="000000"/>
              </a:solidFill>
              <a:latin typeface="Jalnan OTF" pitchFamily="34" charset="0"/>
              <a:cs typeface="Jalnan OTF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47938" y="2874470"/>
            <a:ext cx="6430524" cy="7849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b="1" kern="0" spc="-2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두근두근  코로나 </a:t>
            </a:r>
            <a:r>
              <a:rPr lang="en-US" sz="2800" b="1" kern="0" spc="-2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조 의 발표 순서는 말이죠!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723810" y="4209524"/>
            <a:ext cx="16853594" cy="121855"/>
            <a:chOff x="723810" y="4209524"/>
            <a:chExt cx="16853594" cy="12185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810" y="4209524"/>
              <a:ext cx="1685359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78635" y="6872406"/>
            <a:ext cx="5333333" cy="121855"/>
            <a:chOff x="3678635" y="6872406"/>
            <a:chExt cx="5333333" cy="12185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3678635" y="6872406"/>
              <a:ext cx="5333333" cy="1218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73746" y="6872406"/>
            <a:ext cx="5333333" cy="121855"/>
            <a:chOff x="9273746" y="6872406"/>
            <a:chExt cx="5333333" cy="12185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9273746" y="6872406"/>
              <a:ext cx="5333333" cy="1218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2857" y="6680199"/>
            <a:ext cx="16834546" cy="121855"/>
            <a:chOff x="742857" y="6680199"/>
            <a:chExt cx="16834546" cy="1218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2857" y="6680199"/>
              <a:ext cx="16834546" cy="12185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6629400" y="4677459"/>
            <a:ext cx="1990532" cy="17436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b="1" kern="0" spc="-2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02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8523704" y="4885090"/>
            <a:ext cx="3622084" cy="13013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/>
              <a:t>개발 환경</a:t>
            </a:r>
            <a:endParaRPr lang="en-US" sz="3600" b="1" dirty="0"/>
          </a:p>
        </p:txBody>
      </p:sp>
      <p:sp>
        <p:nvSpPr>
          <p:cNvPr id="30" name="Object 30"/>
          <p:cNvSpPr txBox="1"/>
          <p:nvPr/>
        </p:nvSpPr>
        <p:spPr>
          <a:xfrm>
            <a:off x="12607607" y="4677459"/>
            <a:ext cx="1990532" cy="17436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kern="0" spc="-2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03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3646727" y="4874524"/>
            <a:ext cx="3622084" cy="13013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프로그램 설명</a:t>
            </a:r>
            <a:endParaRPr lang="en-US" sz="3600" b="1" dirty="0"/>
          </a:p>
        </p:txBody>
      </p:sp>
      <p:sp>
        <p:nvSpPr>
          <p:cNvPr id="33" name="Object 33"/>
          <p:cNvSpPr txBox="1"/>
          <p:nvPr/>
        </p:nvSpPr>
        <p:spPr>
          <a:xfrm>
            <a:off x="990600" y="7206488"/>
            <a:ext cx="1990532" cy="17436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b="1" kern="0" spc="-2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04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3037940" y="7403553"/>
            <a:ext cx="3622084" cy="13013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b="1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API</a:t>
            </a:r>
            <a:r>
              <a:rPr lang="ko-KR" altLang="en-US" sz="3600" b="1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란</a:t>
            </a:r>
            <a:r>
              <a:rPr lang="en-US" altLang="ko-KR" sz="3600" b="1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?</a:t>
            </a:r>
            <a:endParaRPr lang="en-US" sz="3600" b="1" kern="0" spc="-100" dirty="0">
              <a:solidFill>
                <a:srgbClr val="000000"/>
              </a:solidFill>
              <a:latin typeface="Jalnan OTF" pitchFamily="34" charset="0"/>
              <a:cs typeface="Jalnan OTF" pitchFamily="3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91462" y="7206488"/>
            <a:ext cx="1990532" cy="17436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kern="0" spc="-2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05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8305800" y="7403553"/>
            <a:ext cx="3622084" cy="13013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프로그램 시연</a:t>
            </a:r>
            <a:endParaRPr lang="en-US" sz="3600" b="1" kern="0" spc="-100" dirty="0">
              <a:solidFill>
                <a:srgbClr val="000000"/>
              </a:solidFill>
              <a:latin typeface="Jalnan OTF" pitchFamily="34" charset="0"/>
              <a:cs typeface="Jalnan OTF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344400" y="7206488"/>
            <a:ext cx="1990532" cy="17436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b="1" kern="0" spc="-2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06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13639800" y="7403553"/>
            <a:ext cx="3622084" cy="13013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향후 발전 계획 및 </a:t>
            </a:r>
            <a:endParaRPr lang="en-US" altLang="ko-KR" sz="3600" b="1" kern="0" spc="-100" dirty="0">
              <a:solidFill>
                <a:srgbClr val="000000"/>
              </a:solidFill>
              <a:latin typeface="Jalnan OTF" pitchFamily="34" charset="0"/>
              <a:cs typeface="Jalnan OTF" pitchFamily="34" charset="0"/>
            </a:endParaRPr>
          </a:p>
          <a:p>
            <a:pPr algn="just"/>
            <a:r>
              <a:rPr lang="ko-KR" altLang="en-US" sz="3600" b="1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개발 후기</a:t>
            </a:r>
            <a:endParaRPr lang="en-US" sz="3600" b="1" kern="0" spc="-100" dirty="0">
              <a:solidFill>
                <a:srgbClr val="000000"/>
              </a:solidFill>
              <a:latin typeface="Jalnan OTF" pitchFamily="34" charset="0"/>
              <a:cs typeface="Jalnan OTF" pitchFamily="34" charset="0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15808888" y="2629951"/>
            <a:ext cx="708876" cy="566693"/>
            <a:chOff x="15808888" y="2629951"/>
            <a:chExt cx="708876" cy="56669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5808888" y="2629951"/>
              <a:ext cx="708876" cy="566693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2682056" y="2273724"/>
            <a:ext cx="7681144" cy="18791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800" b="1" kern="0" spc="-7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목 차</a:t>
            </a:r>
            <a:endParaRPr lang="en-US" b="1" dirty="0"/>
          </a:p>
        </p:txBody>
      </p:sp>
      <p:sp>
        <p:nvSpPr>
          <p:cNvPr id="42" name="Object 27">
            <a:extLst>
              <a:ext uri="{FF2B5EF4-FFF2-40B4-BE49-F238E27FC236}">
                <a16:creationId xmlns:a16="http://schemas.microsoft.com/office/drawing/2014/main" id="{5881CC37-F667-446A-A7EC-B21B10369864}"/>
              </a:ext>
            </a:extLst>
          </p:cNvPr>
          <p:cNvSpPr txBox="1"/>
          <p:nvPr/>
        </p:nvSpPr>
        <p:spPr>
          <a:xfrm>
            <a:off x="1036312" y="4653348"/>
            <a:ext cx="1990532" cy="17436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b="1" kern="0" spc="-2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0</a:t>
            </a:r>
            <a:r>
              <a:rPr lang="en-US" altLang="ko-KR" sz="7200" b="1" kern="0" spc="-2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1</a:t>
            </a:r>
            <a:endParaRPr lang="en-US" dirty="0"/>
          </a:p>
        </p:txBody>
      </p:sp>
      <p:sp>
        <p:nvSpPr>
          <p:cNvPr id="53" name="Object 27">
            <a:extLst>
              <a:ext uri="{FF2B5EF4-FFF2-40B4-BE49-F238E27FC236}">
                <a16:creationId xmlns:a16="http://schemas.microsoft.com/office/drawing/2014/main" id="{EC83EBA7-2C20-4745-8502-468E48C2C8C2}"/>
              </a:ext>
            </a:extLst>
          </p:cNvPr>
          <p:cNvSpPr txBox="1"/>
          <p:nvPr/>
        </p:nvSpPr>
        <p:spPr>
          <a:xfrm>
            <a:off x="12290235" y="4644236"/>
            <a:ext cx="1990532" cy="17436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b="1" kern="0" spc="-2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0</a:t>
            </a:r>
            <a:r>
              <a:rPr lang="en-US" altLang="ko-KR" sz="7200" b="1" kern="0" spc="-2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3</a:t>
            </a:r>
            <a:endParaRPr lang="en-US" dirty="0"/>
          </a:p>
        </p:txBody>
      </p:sp>
      <p:sp>
        <p:nvSpPr>
          <p:cNvPr id="54" name="Object 27">
            <a:extLst>
              <a:ext uri="{FF2B5EF4-FFF2-40B4-BE49-F238E27FC236}">
                <a16:creationId xmlns:a16="http://schemas.microsoft.com/office/drawing/2014/main" id="{7235670B-29AF-49EE-ADBF-FCE17B859D85}"/>
              </a:ext>
            </a:extLst>
          </p:cNvPr>
          <p:cNvSpPr txBox="1"/>
          <p:nvPr/>
        </p:nvSpPr>
        <p:spPr>
          <a:xfrm>
            <a:off x="6660024" y="7185478"/>
            <a:ext cx="1990532" cy="17436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b="1" kern="0" spc="-2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0</a:t>
            </a:r>
            <a:r>
              <a:rPr lang="en-US" altLang="ko-KR" sz="7200" b="1" kern="0" spc="-2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5</a:t>
            </a:r>
            <a:endParaRPr lang="en-US" dirty="0"/>
          </a:p>
        </p:txBody>
      </p:sp>
      <p:sp>
        <p:nvSpPr>
          <p:cNvPr id="55" name="Object 38">
            <a:extLst>
              <a:ext uri="{FF2B5EF4-FFF2-40B4-BE49-F238E27FC236}">
                <a16:creationId xmlns:a16="http://schemas.microsoft.com/office/drawing/2014/main" id="{327DA941-8ED1-41A8-BF76-544EA3F15871}"/>
              </a:ext>
            </a:extLst>
          </p:cNvPr>
          <p:cNvSpPr txBox="1"/>
          <p:nvPr/>
        </p:nvSpPr>
        <p:spPr>
          <a:xfrm>
            <a:off x="14022201" y="5858587"/>
            <a:ext cx="4376423" cy="4912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b="1" dirty="0"/>
              <a:t>주요 코드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9905" y="44021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683562" y="3528347"/>
            <a:ext cx="5912668" cy="665075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7600" kern="0" spc="-7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01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2971800" y="4199607"/>
            <a:ext cx="16491423" cy="4267866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5400" dirty="0">
                <a:solidFill>
                  <a:srgbClr val="FF0000"/>
                </a:solidFill>
                <a:latin typeface="Arial Unicode MS"/>
                <a:ea typeface="KoPub바탕체 Bold" panose="02020603020101020101"/>
              </a:rPr>
              <a:t>사용자가 이용하기 편한 </a:t>
            </a:r>
            <a:r>
              <a:rPr lang="ko-KR" altLang="en-US" sz="5400" dirty="0">
                <a:solidFill>
                  <a:schemeClr val="bg1">
                    <a:lumMod val="50000"/>
                  </a:schemeClr>
                </a:solidFill>
                <a:latin typeface="Arial Unicode MS"/>
                <a:ea typeface="KoPub바탕체 Bold" panose="02020603020101020101"/>
              </a:rPr>
              <a:t>페이지를 구현</a:t>
            </a:r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latin typeface="Arial Unicode MS"/>
                <a:ea typeface="KoPub바탕체 Bold" panose="02020603020101020101"/>
              </a:rPr>
              <a:t>,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5400" dirty="0">
                <a:solidFill>
                  <a:srgbClr val="FF0000"/>
                </a:solidFill>
                <a:latin typeface="Arial Unicode MS"/>
                <a:ea typeface="KoPub바탕체 Bold" panose="02020603020101020101"/>
              </a:rPr>
              <a:t>접근성</a:t>
            </a:r>
            <a:r>
              <a:rPr lang="ko-KR" altLang="en-US" sz="5400" dirty="0">
                <a:solidFill>
                  <a:schemeClr val="bg1">
                    <a:lumMod val="50000"/>
                  </a:schemeClr>
                </a:solidFill>
                <a:latin typeface="Arial Unicode MS"/>
                <a:ea typeface="KoPub바탕체 Bold" panose="02020603020101020101"/>
              </a:rPr>
              <a:t>이 좋은 프로그램을 만들고자 함</a:t>
            </a:r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latin typeface="Arial Unicode MS"/>
                <a:ea typeface="KoPub바탕체 Bold" panose="02020603020101020101"/>
              </a:rPr>
              <a:t>.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5400" dirty="0">
              <a:solidFill>
                <a:schemeClr val="bg1">
                  <a:lumMod val="50000"/>
                </a:schemeClr>
              </a:solidFill>
              <a:latin typeface="Arial Unicode MS"/>
              <a:ea typeface="KoPub바탕체 Bold" panose="02020603020101020101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5400" dirty="0">
                <a:solidFill>
                  <a:srgbClr val="FF0000"/>
                </a:solidFill>
                <a:latin typeface="Arial Unicode MS"/>
                <a:ea typeface="KoPub바탕체 Bold" panose="02020603020101020101"/>
              </a:rPr>
              <a:t> </a:t>
            </a:r>
            <a:r>
              <a:rPr lang="en-US" altLang="ko-KR" sz="5400" dirty="0" err="1">
                <a:solidFill>
                  <a:srgbClr val="FF0000"/>
                </a:solidFill>
                <a:latin typeface="Arial Unicode MS"/>
                <a:ea typeface="KoPub바탕체 Bold" panose="02020603020101020101"/>
              </a:rPr>
              <a:t>api</a:t>
            </a:r>
            <a:r>
              <a:rPr lang="ko-KR" altLang="en-US" sz="5400" dirty="0" err="1">
                <a:solidFill>
                  <a:schemeClr val="bg1">
                    <a:lumMod val="50000"/>
                  </a:schemeClr>
                </a:solidFill>
                <a:latin typeface="Arial Unicode MS"/>
                <a:ea typeface="KoPub바탕체 Bold" panose="02020603020101020101"/>
              </a:rPr>
              <a:t>를</a:t>
            </a:r>
            <a:r>
              <a:rPr lang="ko-KR" altLang="en-US" sz="5400" dirty="0">
                <a:solidFill>
                  <a:schemeClr val="bg1">
                    <a:lumMod val="50000"/>
                  </a:schemeClr>
                </a:solidFill>
                <a:latin typeface="Arial Unicode MS"/>
                <a:ea typeface="KoPub바탕체 Bold" panose="02020603020101020101"/>
              </a:rPr>
              <a:t> 통해 여러 필수 정보들을 제공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Arial Unicode MS"/>
              <a:ea typeface="KoPub바탕체 Bold" panose="02020603020101020101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130159" y="571666"/>
            <a:ext cx="5890394" cy="2956681"/>
            <a:chOff x="1680569" y="3009524"/>
            <a:chExt cx="3487886" cy="276020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569" y="3009524"/>
              <a:ext cx="3487886" cy="276020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48607" y="1822610"/>
            <a:ext cx="5890393" cy="14920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8000" b="1" kern="0" spc="-2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기획 의도</a:t>
            </a:r>
            <a:endParaRPr lang="en-US" sz="8000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92033" y="458815"/>
            <a:ext cx="16875166" cy="8912169"/>
            <a:chOff x="679877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877" y="686772"/>
              <a:ext cx="16875166" cy="891216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814125" y="3176850"/>
            <a:ext cx="8286553" cy="12005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6600" b="1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예약 순서</a:t>
            </a:r>
            <a:endParaRPr lang="en-US" sz="6600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98413" y="6026334"/>
            <a:ext cx="16880043" cy="121855"/>
            <a:chOff x="698413" y="6026334"/>
            <a:chExt cx="16880043" cy="1218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698413" y="6026334"/>
              <a:ext cx="16880043" cy="12185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400006" y="6476789"/>
            <a:ext cx="787392" cy="12005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700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&gt;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3610398" y="7292077"/>
            <a:ext cx="3065059" cy="64414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회원가입</a:t>
            </a:r>
            <a:endParaRPr lang="en-US" sz="3600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100678" y="3522156"/>
            <a:ext cx="731394" cy="443468"/>
            <a:chOff x="12363490" y="3009812"/>
            <a:chExt cx="731394" cy="44346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420000">
              <a:off x="12363490" y="3009812"/>
              <a:ext cx="731394" cy="44346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 rot="713666">
            <a:off x="12850532" y="2678688"/>
            <a:ext cx="3966813" cy="108319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600" kern="0" spc="-100" dirty="0">
                <a:solidFill>
                  <a:srgbClr val="000000"/>
                </a:solidFill>
                <a:latin typeface="Cafe24 Shiningstar" pitchFamily="34" charset="0"/>
                <a:cs typeface="Cafe24 Shiningstar" pitchFamily="34" charset="0"/>
              </a:rPr>
              <a:t>이렇게 예약합니다</a:t>
            </a:r>
            <a:r>
              <a:rPr lang="en-US" altLang="ko-KR" sz="2600" kern="0" spc="-100" dirty="0">
                <a:solidFill>
                  <a:srgbClr val="000000"/>
                </a:solidFill>
                <a:latin typeface="Cafe24 Shiningstar" pitchFamily="34" charset="0"/>
                <a:cs typeface="Cafe24 Shiningstar" pitchFamily="34" charset="0"/>
              </a:rPr>
              <a:t>!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513594" y="5235678"/>
            <a:ext cx="1677818" cy="1677818"/>
            <a:chOff x="9932936" y="5243024"/>
            <a:chExt cx="1677818" cy="167781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32936" y="5243024"/>
              <a:ext cx="1677818" cy="16778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86243" y="5243024"/>
            <a:ext cx="1677818" cy="1677818"/>
            <a:chOff x="6587774" y="5243024"/>
            <a:chExt cx="1677818" cy="167781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7774" y="5243024"/>
              <a:ext cx="1677818" cy="16778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743739" y="5206640"/>
            <a:ext cx="1677818" cy="1677818"/>
            <a:chOff x="3242611" y="5243024"/>
            <a:chExt cx="1677818" cy="167781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42611" y="5243024"/>
              <a:ext cx="1677818" cy="1677818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0887996" y="6509337"/>
            <a:ext cx="787392" cy="12005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700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&gt;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3814125" y="5499765"/>
            <a:ext cx="1613812" cy="147136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800" kern="0" spc="8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01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8176688" y="5598193"/>
            <a:ext cx="1613812" cy="147136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800" kern="0" spc="8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02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2577600" y="5629002"/>
            <a:ext cx="1613812" cy="147136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800" kern="0" spc="8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03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8362119" y="7382081"/>
            <a:ext cx="3065059" cy="64414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로그인</a:t>
            </a:r>
            <a:endParaRPr lang="en-US" sz="3600" dirty="0"/>
          </a:p>
        </p:txBody>
      </p:sp>
      <p:sp>
        <p:nvSpPr>
          <p:cNvPr id="39" name="Object 39"/>
          <p:cNvSpPr txBox="1"/>
          <p:nvPr/>
        </p:nvSpPr>
        <p:spPr>
          <a:xfrm>
            <a:off x="12658882" y="7389669"/>
            <a:ext cx="3065059" cy="64414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예약하기</a:t>
            </a:r>
            <a:endParaRPr lang="en-US" sz="3600" dirty="0"/>
          </a:p>
        </p:txBody>
      </p:sp>
      <p:grpSp>
        <p:nvGrpSpPr>
          <p:cNvPr id="44" name="그룹 1002">
            <a:extLst>
              <a:ext uri="{FF2B5EF4-FFF2-40B4-BE49-F238E27FC236}">
                <a16:creationId xmlns:a16="http://schemas.microsoft.com/office/drawing/2014/main" id="{7D1E5701-4E79-4338-BBA2-89E1F6814876}"/>
              </a:ext>
            </a:extLst>
          </p:cNvPr>
          <p:cNvGrpSpPr/>
          <p:nvPr/>
        </p:nvGrpSpPr>
        <p:grpSpPr>
          <a:xfrm>
            <a:off x="5421557" y="1584832"/>
            <a:ext cx="6186340" cy="3250157"/>
            <a:chOff x="1680569" y="3166661"/>
            <a:chExt cx="3487886" cy="2760207"/>
          </a:xfrm>
        </p:grpSpPr>
        <p:pic>
          <p:nvPicPr>
            <p:cNvPr id="45" name="Object 7">
              <a:extLst>
                <a:ext uri="{FF2B5EF4-FFF2-40B4-BE49-F238E27FC236}">
                  <a16:creationId xmlns:a16="http://schemas.microsoft.com/office/drawing/2014/main" id="{BDF19587-5DC9-4200-9F4B-142506AC8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0569" y="3166661"/>
              <a:ext cx="3487886" cy="276020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92033" y="458815"/>
            <a:ext cx="16875166" cy="8912169"/>
            <a:chOff x="679877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877" y="686772"/>
              <a:ext cx="16875166" cy="891216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814125" y="3176850"/>
            <a:ext cx="8286553" cy="12005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6600" b="1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구매 순서</a:t>
            </a:r>
            <a:endParaRPr lang="en-US" sz="6600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98413" y="6026334"/>
            <a:ext cx="16880043" cy="121855"/>
            <a:chOff x="698413" y="6026334"/>
            <a:chExt cx="16880043" cy="1218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698413" y="6026334"/>
              <a:ext cx="16880043" cy="12185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400006" y="6476789"/>
            <a:ext cx="787392" cy="12005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700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&gt;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3814125" y="7291638"/>
            <a:ext cx="3065059" cy="64414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회원가입</a:t>
            </a:r>
            <a:endParaRPr lang="en-US" sz="3600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100678" y="3522156"/>
            <a:ext cx="731394" cy="443468"/>
            <a:chOff x="12363490" y="3009812"/>
            <a:chExt cx="731394" cy="44346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420000">
              <a:off x="12363490" y="3009812"/>
              <a:ext cx="731394" cy="44346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 rot="713666">
            <a:off x="12760652" y="2893915"/>
            <a:ext cx="3966813" cy="108319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kern="0" spc="-100" dirty="0">
                <a:solidFill>
                  <a:srgbClr val="000000"/>
                </a:solidFill>
                <a:latin typeface="Cafe24 Shiningstar" pitchFamily="34" charset="0"/>
                <a:cs typeface="Cafe24 Shiningstar" pitchFamily="34" charset="0"/>
              </a:rPr>
              <a:t>이렇게 구매합니다</a:t>
            </a:r>
            <a:r>
              <a:rPr lang="en-US" altLang="ko-KR" sz="3200" kern="0" spc="-100" dirty="0">
                <a:solidFill>
                  <a:srgbClr val="000000"/>
                </a:solidFill>
                <a:latin typeface="Cafe24 Shiningstar" pitchFamily="34" charset="0"/>
                <a:cs typeface="Cafe24 Shiningstar" pitchFamily="34" charset="0"/>
              </a:rPr>
              <a:t>!</a:t>
            </a:r>
            <a:endParaRPr lang="en-US" sz="3200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513594" y="5235678"/>
            <a:ext cx="1677818" cy="1677818"/>
            <a:chOff x="9932936" y="5243024"/>
            <a:chExt cx="1677818" cy="167781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32936" y="5243024"/>
              <a:ext cx="1677818" cy="16778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86243" y="5243024"/>
            <a:ext cx="1677818" cy="1677818"/>
            <a:chOff x="6587774" y="5243024"/>
            <a:chExt cx="1677818" cy="167781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7774" y="5243024"/>
              <a:ext cx="1677818" cy="16778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743739" y="5206640"/>
            <a:ext cx="1677818" cy="1677818"/>
            <a:chOff x="3242611" y="5243024"/>
            <a:chExt cx="1677818" cy="167781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42611" y="5243024"/>
              <a:ext cx="1677818" cy="1677818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0887996" y="6509337"/>
            <a:ext cx="787392" cy="12005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700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&gt;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3814125" y="5499765"/>
            <a:ext cx="1613812" cy="147136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800" kern="0" spc="8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01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8176688" y="5598193"/>
            <a:ext cx="1613812" cy="147136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800" kern="0" spc="8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02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2577600" y="5629002"/>
            <a:ext cx="1613812" cy="147136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800" kern="0" spc="8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03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8379107" y="7324398"/>
            <a:ext cx="3065059" cy="64414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로그인</a:t>
            </a:r>
            <a:endParaRPr lang="en-US" sz="3600" dirty="0"/>
          </a:p>
        </p:txBody>
      </p:sp>
      <p:sp>
        <p:nvSpPr>
          <p:cNvPr id="39" name="Object 39"/>
          <p:cNvSpPr txBox="1"/>
          <p:nvPr/>
        </p:nvSpPr>
        <p:spPr>
          <a:xfrm>
            <a:off x="12658882" y="7389669"/>
            <a:ext cx="3065059" cy="64414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구매하기</a:t>
            </a:r>
            <a:endParaRPr lang="en-US" sz="3600" dirty="0"/>
          </a:p>
        </p:txBody>
      </p:sp>
      <p:grpSp>
        <p:nvGrpSpPr>
          <p:cNvPr id="44" name="그룹 1002">
            <a:extLst>
              <a:ext uri="{FF2B5EF4-FFF2-40B4-BE49-F238E27FC236}">
                <a16:creationId xmlns:a16="http://schemas.microsoft.com/office/drawing/2014/main" id="{7D1E5701-4E79-4338-BBA2-89E1F6814876}"/>
              </a:ext>
            </a:extLst>
          </p:cNvPr>
          <p:cNvGrpSpPr/>
          <p:nvPr/>
        </p:nvGrpSpPr>
        <p:grpSpPr>
          <a:xfrm>
            <a:off x="5539850" y="1668332"/>
            <a:ext cx="6186340" cy="3250157"/>
            <a:chOff x="488280" y="3496981"/>
            <a:chExt cx="3487886" cy="2760207"/>
          </a:xfrm>
        </p:grpSpPr>
        <p:pic>
          <p:nvPicPr>
            <p:cNvPr id="45" name="Object 7">
              <a:extLst>
                <a:ext uri="{FF2B5EF4-FFF2-40B4-BE49-F238E27FC236}">
                  <a16:creationId xmlns:a16="http://schemas.microsoft.com/office/drawing/2014/main" id="{BDF19587-5DC9-4200-9F4B-142506AC8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8280" y="3496981"/>
              <a:ext cx="3487886" cy="27602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340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381" y="5716594"/>
            <a:ext cx="4180952" cy="3518271"/>
            <a:chOff x="7052381" y="5716594"/>
            <a:chExt cx="4180952" cy="35182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1160000">
              <a:off x="7052381" y="5716594"/>
              <a:ext cx="4180952" cy="35182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68864" y="5447009"/>
            <a:ext cx="8146032" cy="121855"/>
            <a:chOff x="2368864" y="5447009"/>
            <a:chExt cx="8146032" cy="1218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2368864" y="5447009"/>
              <a:ext cx="8146032" cy="121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47619" y="5447009"/>
            <a:ext cx="11129784" cy="121855"/>
            <a:chOff x="6447619" y="5447009"/>
            <a:chExt cx="11129784" cy="1218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7619" y="5447009"/>
              <a:ext cx="1112978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28994" y="5466057"/>
            <a:ext cx="8146032" cy="121855"/>
            <a:chOff x="8028994" y="5466057"/>
            <a:chExt cx="8146032" cy="1218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8028994" y="5466057"/>
              <a:ext cx="8146032" cy="1218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380547" y="2628900"/>
            <a:ext cx="4791653" cy="12948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8000" b="1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개발환경</a:t>
            </a:r>
            <a:endParaRPr lang="en-US" sz="8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090903-6577-4711-9912-56D2F790C7B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449" y="2038456"/>
            <a:ext cx="2152650" cy="2857500"/>
          </a:xfrm>
          <a:prstGeom prst="rect">
            <a:avLst/>
          </a:prstGeom>
        </p:spPr>
      </p:pic>
      <p:pic>
        <p:nvPicPr>
          <p:cNvPr id="13" name="그림 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2026A3D-F60F-426F-A195-778791C125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688" y="5636640"/>
            <a:ext cx="5429474" cy="3791212"/>
          </a:xfrm>
          <a:prstGeom prst="rect">
            <a:avLst/>
          </a:prstGeom>
        </p:spPr>
      </p:pic>
      <p:pic>
        <p:nvPicPr>
          <p:cNvPr id="49" name="그림 4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22AB007-1C63-4240-9860-EBE4BF2D79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80" y="1682616"/>
            <a:ext cx="5429474" cy="3791212"/>
          </a:xfrm>
          <a:prstGeom prst="rect">
            <a:avLst/>
          </a:prstGeom>
        </p:spPr>
      </p:pic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B189D25-545F-4C16-BA0C-D0DBBFEAEA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849795"/>
            <a:ext cx="2563145" cy="317990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910003B-094B-4B84-95DE-07C51C52A3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4851126"/>
            <a:ext cx="4445294" cy="44452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5C38203-4732-41E8-A5E0-B9F441186D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2216" y="5665777"/>
            <a:ext cx="3463184" cy="3463184"/>
          </a:xfrm>
          <a:prstGeom prst="rect">
            <a:avLst/>
          </a:prstGeom>
        </p:spPr>
      </p:pic>
      <p:grpSp>
        <p:nvGrpSpPr>
          <p:cNvPr id="53" name="그룹 1002">
            <a:extLst>
              <a:ext uri="{FF2B5EF4-FFF2-40B4-BE49-F238E27FC236}">
                <a16:creationId xmlns:a16="http://schemas.microsoft.com/office/drawing/2014/main" id="{F4C5266A-A8B1-420E-A3E8-81B5E7181233}"/>
              </a:ext>
            </a:extLst>
          </p:cNvPr>
          <p:cNvGrpSpPr/>
          <p:nvPr/>
        </p:nvGrpSpPr>
        <p:grpSpPr>
          <a:xfrm>
            <a:off x="1071532" y="1216027"/>
            <a:ext cx="5808422" cy="3137177"/>
            <a:chOff x="6899380" y="2741352"/>
            <a:chExt cx="3487886" cy="2760207"/>
          </a:xfrm>
        </p:grpSpPr>
        <p:pic>
          <p:nvPicPr>
            <p:cNvPr id="54" name="Object 7">
              <a:extLst>
                <a:ext uri="{FF2B5EF4-FFF2-40B4-BE49-F238E27FC236}">
                  <a16:creationId xmlns:a16="http://schemas.microsoft.com/office/drawing/2014/main" id="{AB0A4FB4-0DBD-47DB-9332-35E78B0F2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99380" y="2741352"/>
              <a:ext cx="3487886" cy="276020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599687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2999" y="1598664"/>
            <a:ext cx="5912667" cy="2249435"/>
            <a:chOff x="1451998" y="4001087"/>
            <a:chExt cx="5594066" cy="18543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300000">
              <a:off x="1451998" y="4001087"/>
              <a:ext cx="5594066" cy="185435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918132" y="3528347"/>
            <a:ext cx="5912668" cy="665075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27600" b="1" kern="0" spc="-7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01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752389" y="9352381"/>
            <a:ext cx="16790468" cy="247619"/>
            <a:chOff x="752389" y="9352381"/>
            <a:chExt cx="16790468" cy="2476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389" y="9352381"/>
              <a:ext cx="16790468" cy="2476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471657" y="1910353"/>
            <a:ext cx="5496901" cy="15828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8000" b="1" kern="0" spc="-2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코드 설명</a:t>
            </a:r>
            <a:endParaRPr lang="en-US" sz="8000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142721" y="2169609"/>
            <a:ext cx="11673561" cy="7008918"/>
            <a:chOff x="1" y="-3118599"/>
            <a:chExt cx="18322353" cy="1176752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33" b="18548"/>
            <a:stretch/>
          </p:blipFill>
          <p:spPr>
            <a:xfrm>
              <a:off x="1" y="-158803"/>
              <a:ext cx="18287999" cy="8807729"/>
            </a:xfrm>
            <a:prstGeom prst="rect">
              <a:avLst/>
            </a:prstGeom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15502954" y="-3118599"/>
              <a:ext cx="2819400" cy="20410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chemeClr val="tx1"/>
                  </a:solidFill>
                </a:rPr>
                <a:t>Header</a:t>
              </a:r>
              <a:r>
                <a:rPr lang="ko-KR" altLang="en-US" sz="3000" b="1" dirty="0">
                  <a:solidFill>
                    <a:schemeClr val="tx1"/>
                  </a:solidFill>
                </a:rPr>
                <a:t> 부분</a:t>
              </a:r>
            </a:p>
          </p:txBody>
        </p:sp>
      </p:grp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C73F3C7E-54BC-4CB9-BB2E-06D383092E82}"/>
              </a:ext>
            </a:extLst>
          </p:cNvPr>
          <p:cNvCxnSpPr/>
          <p:nvPr/>
        </p:nvCxnSpPr>
        <p:spPr>
          <a:xfrm flipV="1">
            <a:off x="9220200" y="2838095"/>
            <a:ext cx="1524000" cy="1376385"/>
          </a:xfrm>
          <a:prstGeom prst="curvedConnector3">
            <a:avLst/>
          </a:prstGeom>
          <a:ln w="793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1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81CE027-A878-481A-8CC3-AD723AE51CD4}"/>
              </a:ext>
            </a:extLst>
          </p:cNvPr>
          <p:cNvGrpSpPr/>
          <p:nvPr/>
        </p:nvGrpSpPr>
        <p:grpSpPr>
          <a:xfrm>
            <a:off x="76200" y="705757"/>
            <a:ext cx="18135600" cy="4495800"/>
            <a:chOff x="76200" y="705757"/>
            <a:chExt cx="18135600" cy="4495800"/>
          </a:xfrm>
        </p:grpSpPr>
        <p:pic>
          <p:nvPicPr>
            <p:cNvPr id="4" name="그림 3" descr="텍스트, 스크린샷, 모니터, 컴퓨터이(가) 표시된 사진&#10;&#10;자동 생성된 설명">
              <a:extLst>
                <a:ext uri="{FF2B5EF4-FFF2-40B4-BE49-F238E27FC236}">
                  <a16:creationId xmlns:a16="http://schemas.microsoft.com/office/drawing/2014/main" id="{F8B10822-A84D-4213-BC02-1839B88D23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60" t="18953" r="24877" b="51166"/>
            <a:stretch/>
          </p:blipFill>
          <p:spPr>
            <a:xfrm>
              <a:off x="76200" y="705757"/>
              <a:ext cx="18135600" cy="4495800"/>
            </a:xfrm>
            <a:prstGeom prst="rect">
              <a:avLst/>
            </a:prstGeom>
          </p:spPr>
        </p:pic>
        <p:sp>
          <p:nvSpPr>
            <p:cNvPr id="2" name="모서리가 둥근 직사각형 1"/>
            <p:cNvSpPr/>
            <p:nvPr/>
          </p:nvSpPr>
          <p:spPr>
            <a:xfrm>
              <a:off x="228600" y="2095500"/>
              <a:ext cx="17907000" cy="1905000"/>
            </a:xfrm>
            <a:prstGeom prst="roundRect">
              <a:avLst/>
            </a:prstGeom>
            <a:noFill/>
            <a:ln w="76200">
              <a:solidFill>
                <a:srgbClr val="99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33" b="27185"/>
          <a:stretch/>
        </p:blipFill>
        <p:spPr>
          <a:xfrm>
            <a:off x="228600" y="7429500"/>
            <a:ext cx="17907000" cy="9906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419600" y="8664638"/>
            <a:ext cx="10287000" cy="14478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>
                <a:solidFill>
                  <a:schemeClr val="tx1"/>
                </a:solidFill>
              </a:rPr>
              <a:t>일반적인 이미지 태그</a:t>
            </a:r>
            <a:endParaRPr lang="ko-KR" altLang="en-US" sz="8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19400" y="5295900"/>
            <a:ext cx="12877800" cy="14478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 dirty="0">
                <a:solidFill>
                  <a:schemeClr val="tx1"/>
                </a:solidFill>
              </a:rPr>
              <a:t>우리가 사용 한 이미지 코드</a:t>
            </a:r>
          </a:p>
        </p:txBody>
      </p:sp>
    </p:spTree>
    <p:extLst>
      <p:ext uri="{BB962C8B-B14F-4D97-AF65-F5344CB8AC3E}">
        <p14:creationId xmlns:p14="http://schemas.microsoft.com/office/powerpoint/2010/main" val="107703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377</Words>
  <Application>Microsoft Office PowerPoint</Application>
  <PresentationFormat>사용자 지정</PresentationFormat>
  <Paragraphs>139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8" baseType="lpstr">
      <vt:lpstr>?? ??</vt:lpstr>
      <vt:lpstr>Arial Unicode MS</vt:lpstr>
      <vt:lpstr>Cafe24 Shiningstar</vt:lpstr>
      <vt:lpstr>Jalnan OTF</vt:lpstr>
      <vt:lpstr>KoPub돋움체 Medium</vt:lpstr>
      <vt:lpstr>KoPub바탕체 Bold</vt:lpstr>
      <vt:lpstr>S-Core Dream 4 Regular</vt:lpstr>
      <vt:lpstr>S-Core Dream 5 Medium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Si7A-43</cp:lastModifiedBy>
  <cp:revision>24</cp:revision>
  <dcterms:created xsi:type="dcterms:W3CDTF">2021-09-23T14:21:58Z</dcterms:created>
  <dcterms:modified xsi:type="dcterms:W3CDTF">2021-09-27T05:22:33Z</dcterms:modified>
</cp:coreProperties>
</file>