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3"/>
  </p:notesMasterIdLst>
  <p:handoutMasterIdLst>
    <p:handoutMasterId r:id="rId184"/>
  </p:handoutMasterIdLst>
  <p:sldIdLst>
    <p:sldId id="259" r:id="rId2"/>
    <p:sldId id="328" r:id="rId3"/>
    <p:sldId id="329" r:id="rId4"/>
    <p:sldId id="330" r:id="rId5"/>
    <p:sldId id="331" r:id="rId6"/>
    <p:sldId id="333" r:id="rId7"/>
    <p:sldId id="334" r:id="rId8"/>
    <p:sldId id="279" r:id="rId9"/>
    <p:sldId id="280" r:id="rId10"/>
    <p:sldId id="283" r:id="rId11"/>
    <p:sldId id="285" r:id="rId12"/>
    <p:sldId id="286" r:id="rId13"/>
    <p:sldId id="287" r:id="rId14"/>
    <p:sldId id="288" r:id="rId15"/>
    <p:sldId id="291" r:id="rId16"/>
    <p:sldId id="289" r:id="rId17"/>
    <p:sldId id="290" r:id="rId18"/>
    <p:sldId id="284" r:id="rId19"/>
    <p:sldId id="304" r:id="rId20"/>
    <p:sldId id="298" r:id="rId21"/>
    <p:sldId id="302" r:id="rId22"/>
    <p:sldId id="305" r:id="rId23"/>
    <p:sldId id="307" r:id="rId24"/>
    <p:sldId id="306" r:id="rId25"/>
    <p:sldId id="303" r:id="rId26"/>
    <p:sldId id="503" r:id="rId27"/>
    <p:sldId id="299" r:id="rId28"/>
    <p:sldId id="300" r:id="rId29"/>
    <p:sldId id="505" r:id="rId30"/>
    <p:sldId id="308" r:id="rId31"/>
    <p:sldId id="309" r:id="rId32"/>
    <p:sldId id="310" r:id="rId33"/>
    <p:sldId id="301" r:id="rId34"/>
    <p:sldId id="478" r:id="rId35"/>
    <p:sldId id="506" r:id="rId36"/>
    <p:sldId id="311" r:id="rId37"/>
    <p:sldId id="312" r:id="rId38"/>
    <p:sldId id="314" r:id="rId39"/>
    <p:sldId id="508" r:id="rId40"/>
    <p:sldId id="509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475" r:id="rId50"/>
    <p:sldId id="325" r:id="rId51"/>
    <p:sldId id="337" r:id="rId52"/>
    <p:sldId id="488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326" r:id="rId61"/>
    <p:sldId id="335" r:id="rId62"/>
    <p:sldId id="327" r:id="rId63"/>
    <p:sldId id="323" r:id="rId64"/>
    <p:sldId id="357" r:id="rId65"/>
    <p:sldId id="358" r:id="rId66"/>
    <p:sldId id="359" r:id="rId67"/>
    <p:sldId id="360" r:id="rId68"/>
    <p:sldId id="338" r:id="rId69"/>
    <p:sldId id="339" r:id="rId70"/>
    <p:sldId id="340" r:id="rId71"/>
    <p:sldId id="342" r:id="rId72"/>
    <p:sldId id="346" r:id="rId73"/>
    <p:sldId id="348" r:id="rId74"/>
    <p:sldId id="349" r:id="rId75"/>
    <p:sldId id="352" r:id="rId76"/>
    <p:sldId id="353" r:id="rId77"/>
    <p:sldId id="354" r:id="rId78"/>
    <p:sldId id="350" r:id="rId79"/>
    <p:sldId id="355" r:id="rId80"/>
    <p:sldId id="493" r:id="rId81"/>
    <p:sldId id="492" r:id="rId82"/>
    <p:sldId id="491" r:id="rId83"/>
    <p:sldId id="356" r:id="rId84"/>
    <p:sldId id="351" r:id="rId85"/>
    <p:sldId id="347" r:id="rId86"/>
    <p:sldId id="363" r:id="rId87"/>
    <p:sldId id="343" r:id="rId88"/>
    <p:sldId id="344" r:id="rId89"/>
    <p:sldId id="361" r:id="rId90"/>
    <p:sldId id="362" r:id="rId91"/>
    <p:sldId id="364" r:id="rId92"/>
    <p:sldId id="372" r:id="rId93"/>
    <p:sldId id="464" r:id="rId94"/>
    <p:sldId id="479" r:id="rId95"/>
    <p:sldId id="369" r:id="rId96"/>
    <p:sldId id="370" r:id="rId97"/>
    <p:sldId id="371" r:id="rId98"/>
    <p:sldId id="373" r:id="rId99"/>
    <p:sldId id="388" r:id="rId100"/>
    <p:sldId id="389" r:id="rId101"/>
    <p:sldId id="390" r:id="rId102"/>
    <p:sldId id="391" r:id="rId103"/>
    <p:sldId id="345" r:id="rId104"/>
    <p:sldId id="502" r:id="rId105"/>
    <p:sldId id="376" r:id="rId106"/>
    <p:sldId id="476" r:id="rId107"/>
    <p:sldId id="377" r:id="rId108"/>
    <p:sldId id="378" r:id="rId109"/>
    <p:sldId id="379" r:id="rId110"/>
    <p:sldId id="374" r:id="rId111"/>
    <p:sldId id="380" r:id="rId112"/>
    <p:sldId id="386" r:id="rId113"/>
    <p:sldId id="392" r:id="rId114"/>
    <p:sldId id="494" r:id="rId115"/>
    <p:sldId id="393" r:id="rId116"/>
    <p:sldId id="397" r:id="rId117"/>
    <p:sldId id="477" r:id="rId118"/>
    <p:sldId id="465" r:id="rId119"/>
    <p:sldId id="398" r:id="rId120"/>
    <p:sldId id="395" r:id="rId121"/>
    <p:sldId id="399" r:id="rId122"/>
    <p:sldId id="470" r:id="rId123"/>
    <p:sldId id="467" r:id="rId124"/>
    <p:sldId id="468" r:id="rId125"/>
    <p:sldId id="469" r:id="rId126"/>
    <p:sldId id="401" r:id="rId127"/>
    <p:sldId id="471" r:id="rId128"/>
    <p:sldId id="472" r:id="rId129"/>
    <p:sldId id="473" r:id="rId130"/>
    <p:sldId id="474" r:id="rId131"/>
    <p:sldId id="402" r:id="rId132"/>
    <p:sldId id="396" r:id="rId133"/>
    <p:sldId id="481" r:id="rId134"/>
    <p:sldId id="480" r:id="rId135"/>
    <p:sldId id="485" r:id="rId136"/>
    <p:sldId id="486" r:id="rId137"/>
    <p:sldId id="484" r:id="rId138"/>
    <p:sldId id="489" r:id="rId139"/>
    <p:sldId id="490" r:id="rId140"/>
    <p:sldId id="410" r:id="rId141"/>
    <p:sldId id="411" r:id="rId142"/>
    <p:sldId id="405" r:id="rId143"/>
    <p:sldId id="408" r:id="rId144"/>
    <p:sldId id="495" r:id="rId145"/>
    <p:sldId id="496" r:id="rId146"/>
    <p:sldId id="420" r:id="rId147"/>
    <p:sldId id="500" r:id="rId148"/>
    <p:sldId id="499" r:id="rId149"/>
    <p:sldId id="422" r:id="rId150"/>
    <p:sldId id="423" r:id="rId151"/>
    <p:sldId id="424" r:id="rId152"/>
    <p:sldId id="421" r:id="rId153"/>
    <p:sldId id="425" r:id="rId154"/>
    <p:sldId id="426" r:id="rId155"/>
    <p:sldId id="427" r:id="rId156"/>
    <p:sldId id="428" r:id="rId157"/>
    <p:sldId id="429" r:id="rId158"/>
    <p:sldId id="430" r:id="rId159"/>
    <p:sldId id="431" r:id="rId160"/>
    <p:sldId id="448" r:id="rId161"/>
    <p:sldId id="449" r:id="rId162"/>
    <p:sldId id="432" r:id="rId163"/>
    <p:sldId id="436" r:id="rId164"/>
    <p:sldId id="437" r:id="rId165"/>
    <p:sldId id="440" r:id="rId166"/>
    <p:sldId id="441" r:id="rId167"/>
    <p:sldId id="443" r:id="rId168"/>
    <p:sldId id="444" r:id="rId169"/>
    <p:sldId id="445" r:id="rId170"/>
    <p:sldId id="446" r:id="rId171"/>
    <p:sldId id="447" r:id="rId172"/>
    <p:sldId id="451" r:id="rId173"/>
    <p:sldId id="452" r:id="rId174"/>
    <p:sldId id="453" r:id="rId175"/>
    <p:sldId id="454" r:id="rId176"/>
    <p:sldId id="457" r:id="rId177"/>
    <p:sldId id="455" r:id="rId178"/>
    <p:sldId id="461" r:id="rId179"/>
    <p:sldId id="459" r:id="rId180"/>
    <p:sldId id="462" r:id="rId181"/>
    <p:sldId id="463" r:id="rId18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7782" autoAdjust="0"/>
  </p:normalViewPr>
  <p:slideViewPr>
    <p:cSldViewPr snapToGrid="0">
      <p:cViewPr varScale="1">
        <p:scale>
          <a:sx n="110" d="100"/>
          <a:sy n="110" d="100"/>
        </p:scale>
        <p:origin x="34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4177C-0B24-4157-91E9-6F071F968965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C526D-05DB-4CE3-A8EF-FF7EDD9B1A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49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A329-431C-4983-81A3-DF14C4B2F42C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F6EC1-F4EE-4452-B2E5-C5F6F1602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4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F6EC1-F4EE-4452-B2E5-C5F6F1602B91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6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E50-0001-4C30-B942-255C41AE221B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AA4-03D8-47C0-89A1-3C42AE86B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8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E50-0001-4C30-B942-255C41AE221B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AA4-03D8-47C0-89A1-3C42AE86B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4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E50-0001-4C30-B942-255C41AE221B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AA4-03D8-47C0-89A1-3C42AE86B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5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E50-0001-4C30-B942-255C41AE221B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AA4-03D8-47C0-89A1-3C42AE86B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6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E50-0001-4C30-B942-255C41AE221B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AA4-03D8-47C0-89A1-3C42AE86B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3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E50-0001-4C30-B942-255C41AE221B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AA4-03D8-47C0-89A1-3C42AE86B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2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E50-0001-4C30-B942-255C41AE221B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AA4-03D8-47C0-89A1-3C42AE86B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3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E50-0001-4C30-B942-255C41AE221B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AA4-03D8-47C0-89A1-3C42AE86B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8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E50-0001-4C30-B942-255C41AE221B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AA4-03D8-47C0-89A1-3C42AE86B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7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E50-0001-4C30-B942-255C41AE221B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AA4-03D8-47C0-89A1-3C42AE86B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7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E50-0001-4C30-B942-255C41AE221B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AA4-03D8-47C0-89A1-3C42AE86B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7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69E50-0001-4C30-B942-255C41AE221B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6AA4-03D8-47C0-89A1-3C42AE86B3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9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			</a:t>
            </a:r>
            <a:br>
              <a:rPr lang="en-US" altLang="ko-KR" dirty="0"/>
            </a:br>
            <a:r>
              <a:rPr lang="en-US" altLang="ko-KR" dirty="0"/>
              <a:t>			 JAVA </a:t>
            </a:r>
            <a:r>
              <a:rPr lang="ko-KR" altLang="en-US" dirty="0"/>
              <a:t>기본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/>
              <a:t>                                                      </a:t>
            </a:r>
            <a:r>
              <a:rPr lang="ko-KR" altLang="en-US" sz="2800" dirty="0"/>
              <a:t>강사  김 진 섭</a:t>
            </a:r>
            <a:r>
              <a:rPr lang="en-US" altLang="ko-KR" sz="2800" dirty="0"/>
              <a:t> 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309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511175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변수에 값 할당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96900" y="792480"/>
            <a:ext cx="10756900" cy="5709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    a  =  10;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위 그림의 코드는 변수</a:t>
            </a:r>
            <a:r>
              <a:rPr lang="en-US" altLang="ko-KR" sz="2000" dirty="0"/>
              <a:t>a</a:t>
            </a:r>
            <a:r>
              <a:rPr lang="ko-KR" altLang="en-US" sz="2000" dirty="0"/>
              <a:t>에 </a:t>
            </a:r>
            <a:r>
              <a:rPr lang="en-US" altLang="ko-KR" sz="2000" dirty="0"/>
              <a:t>10</a:t>
            </a:r>
            <a:r>
              <a:rPr lang="ko-KR" altLang="en-US" sz="2000" dirty="0"/>
              <a:t>을 저장하라는 의미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이 코드에서 </a:t>
            </a:r>
            <a:r>
              <a:rPr lang="en-US" altLang="ko-KR" sz="2000" dirty="0"/>
              <a:t>‘=‘ </a:t>
            </a:r>
            <a:r>
              <a:rPr lang="ko-KR" altLang="en-US" sz="2000" dirty="0"/>
              <a:t>연산자는 수학에서의 </a:t>
            </a:r>
            <a:r>
              <a:rPr lang="en-US" altLang="ko-KR" sz="2000" u="sng" dirty="0"/>
              <a:t>‘</a:t>
            </a:r>
            <a:r>
              <a:rPr lang="ko-KR" altLang="en-US" sz="2000" u="sng" dirty="0"/>
              <a:t>같다</a:t>
            </a:r>
            <a:r>
              <a:rPr lang="en-US" altLang="ko-KR" sz="2000" u="sng" dirty="0"/>
              <a:t>’ </a:t>
            </a:r>
            <a:r>
              <a:rPr lang="ko-KR" altLang="en-US" sz="2000" u="sng" dirty="0"/>
              <a:t>연산자가 </a:t>
            </a:r>
            <a:r>
              <a:rPr lang="ko-KR" altLang="en-US" sz="2000" dirty="0"/>
              <a:t>아니라 </a:t>
            </a:r>
            <a:r>
              <a:rPr lang="ko-KR" altLang="en-US" sz="2000" u="sng" dirty="0">
                <a:solidFill>
                  <a:srgbClr val="FF0000"/>
                </a:solidFill>
              </a:rPr>
              <a:t>대입 연산자</a:t>
            </a:r>
            <a:r>
              <a:rPr lang="en-US" altLang="ko-KR" sz="2000" u="sng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u="sng" dirty="0"/>
              <a:t>&lt;</a:t>
            </a:r>
            <a:r>
              <a:rPr lang="ko-KR" altLang="en-US" sz="2000" b="1" u="sng" dirty="0"/>
              <a:t>변수의 초기화</a:t>
            </a:r>
            <a:r>
              <a:rPr lang="en-US" altLang="ko-KR" sz="2000" b="1" u="sng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a=10;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b=20, c=30, d;</a:t>
            </a:r>
          </a:p>
          <a:p>
            <a:pPr marL="0" indent="0">
              <a:buNone/>
            </a:pPr>
            <a:r>
              <a:rPr lang="en-US" altLang="ko-KR" sz="2000" dirty="0"/>
              <a:t> d=40;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1066800" y="1028700"/>
            <a:ext cx="482600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38200" y="2082800"/>
            <a:ext cx="142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대입 연산자</a:t>
            </a:r>
          </a:p>
        </p:txBody>
      </p:sp>
      <p:cxnSp>
        <p:nvCxnSpPr>
          <p:cNvPr id="9" name="직선 화살표 연결선 8"/>
          <p:cNvCxnSpPr>
            <a:endCxn id="10" idx="0"/>
          </p:cNvCxnSpPr>
          <p:nvPr/>
        </p:nvCxnSpPr>
        <p:spPr>
          <a:xfrm>
            <a:off x="2019300" y="1106170"/>
            <a:ext cx="850900" cy="97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51100" y="20828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값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3860800" y="1028700"/>
            <a:ext cx="787400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86400" y="673100"/>
            <a:ext cx="12573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86400" y="1028700"/>
            <a:ext cx="12065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067300" y="1028700"/>
            <a:ext cx="241300" cy="317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1622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>
                <a:highlight>
                  <a:srgbClr val="FFFF00"/>
                </a:highlight>
              </a:rPr>
              <a:t>setter, getter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setter</a:t>
            </a:r>
            <a:r>
              <a:rPr lang="en-US" altLang="ko-KR" sz="2000" dirty="0"/>
              <a:t>: private </a:t>
            </a:r>
            <a:r>
              <a:rPr lang="ko-KR" altLang="en-US" sz="2000" dirty="0"/>
              <a:t>멤버 변수에 </a:t>
            </a:r>
            <a:r>
              <a:rPr lang="ko-KR" altLang="en-US" sz="2000" u="sng" dirty="0"/>
              <a:t>외부로부터 전달 받은 값을 </a:t>
            </a:r>
            <a:r>
              <a:rPr lang="ko-KR" altLang="en-US" sz="2000" u="sng" dirty="0">
                <a:solidFill>
                  <a:srgbClr val="FF0000"/>
                </a:solidFill>
              </a:rPr>
              <a:t>할당</a:t>
            </a:r>
            <a:r>
              <a:rPr lang="ko-KR" altLang="en-US" sz="2000" u="sng" dirty="0"/>
              <a:t>하는 </a:t>
            </a:r>
            <a:r>
              <a:rPr lang="en-US" altLang="ko-KR" sz="2000" u="sng" dirty="0"/>
              <a:t>public </a:t>
            </a:r>
            <a:r>
              <a:rPr lang="ko-KR" altLang="en-US" sz="2000" u="sng" dirty="0"/>
              <a:t>메서드</a:t>
            </a:r>
            <a:r>
              <a:rPr lang="en-US" altLang="ko-KR" sz="2000" dirty="0"/>
              <a:t>.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</a:t>
            </a:r>
            <a:r>
              <a:rPr lang="en-US" altLang="ko-KR" sz="1600" dirty="0" err="1">
                <a:sym typeface="Wingdings" panose="05000000000000000000" pitchFamily="2" charset="2"/>
              </a:rPr>
              <a:t>setX</a:t>
            </a:r>
            <a:r>
              <a:rPr lang="en-US" altLang="ko-KR" sz="1600" dirty="0">
                <a:sym typeface="Wingdings" panose="05000000000000000000" pitchFamily="2" charset="2"/>
              </a:rPr>
              <a:t>( )</a:t>
            </a:r>
            <a:r>
              <a:rPr lang="ko-KR" altLang="en-US" sz="1600" dirty="0">
                <a:sym typeface="Wingdings" panose="05000000000000000000" pitchFamily="2" charset="2"/>
              </a:rPr>
              <a:t>가 멤버 </a:t>
            </a:r>
            <a:r>
              <a:rPr lang="en-US" altLang="ko-KR" sz="1600" dirty="0">
                <a:sym typeface="Wingdings" panose="05000000000000000000" pitchFamily="2" charset="2"/>
              </a:rPr>
              <a:t>x</a:t>
            </a:r>
            <a:r>
              <a:rPr lang="ko-KR" altLang="en-US" sz="1600" dirty="0">
                <a:sym typeface="Wingdings" panose="05000000000000000000" pitchFamily="2" charset="2"/>
              </a:rPr>
              <a:t>에 대한 </a:t>
            </a:r>
            <a:r>
              <a:rPr lang="en-US" altLang="ko-KR" sz="1600" dirty="0">
                <a:sym typeface="Wingdings" panose="05000000000000000000" pitchFamily="2" charset="2"/>
              </a:rPr>
              <a:t>setter.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setter  </a:t>
            </a:r>
            <a:r>
              <a:rPr lang="ko-KR" altLang="en-US" sz="1600" dirty="0">
                <a:sym typeface="Wingdings" panose="05000000000000000000" pitchFamily="2" charset="2"/>
              </a:rPr>
              <a:t>메서드의 이름은 </a:t>
            </a:r>
            <a:r>
              <a:rPr lang="en-US" altLang="ko-KR" sz="1600" dirty="0">
                <a:sym typeface="Wingdings" panose="05000000000000000000" pitchFamily="2" charset="2"/>
              </a:rPr>
              <a:t>set</a:t>
            </a:r>
            <a:r>
              <a:rPr lang="ko-KR" altLang="en-US" sz="1600" dirty="0" err="1">
                <a:sym typeface="Wingdings" panose="05000000000000000000" pitchFamily="2" charset="2"/>
              </a:rPr>
              <a:t>변수명</a:t>
            </a:r>
            <a:r>
              <a:rPr lang="en-US" altLang="ko-KR" sz="1600" dirty="0">
                <a:sym typeface="Wingdings" panose="05000000000000000000" pitchFamily="2" charset="2"/>
              </a:rPr>
              <a:t>( ), </a:t>
            </a:r>
            <a:r>
              <a:rPr lang="ko-KR" altLang="en-US" sz="1600" u="sng" dirty="0" err="1">
                <a:sym typeface="Wingdings" panose="05000000000000000000" pitchFamily="2" charset="2"/>
              </a:rPr>
              <a:t>변수명의</a:t>
            </a:r>
            <a:r>
              <a:rPr lang="ko-KR" altLang="en-US" sz="1600" u="sng" dirty="0">
                <a:sym typeface="Wingdings" panose="05000000000000000000" pitchFamily="2" charset="2"/>
              </a:rPr>
              <a:t> </a:t>
            </a:r>
            <a:r>
              <a:rPr lang="ko-KR" altLang="en-US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첫 번째 글자는 대문자</a:t>
            </a:r>
            <a:r>
              <a:rPr lang="ko-KR" altLang="en-US" sz="1600" u="sng" dirty="0">
                <a:sym typeface="Wingdings" panose="05000000000000000000" pitchFamily="2" charset="2"/>
              </a:rPr>
              <a:t>로 함</a:t>
            </a:r>
            <a:r>
              <a:rPr lang="en-US" altLang="ko-KR" sz="1600" u="sng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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멤버 변수와 동일한 타입의 </a:t>
            </a:r>
            <a:r>
              <a:rPr lang="ko-KR" altLang="en-US" sz="1600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파라메터가</a:t>
            </a:r>
            <a:r>
              <a:rPr lang="ko-KR" altLang="en-US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 꼭 있어야 함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2000" b="1" dirty="0">
                <a:solidFill>
                  <a:srgbClr val="FF0000"/>
                </a:solidFill>
              </a:rPr>
              <a:t>getter</a:t>
            </a:r>
            <a:r>
              <a:rPr lang="en-US" altLang="ko-KR" sz="2000" dirty="0"/>
              <a:t>: </a:t>
            </a:r>
            <a:r>
              <a:rPr lang="ko-KR" altLang="en-US" sz="2000" dirty="0"/>
              <a:t>반대로 </a:t>
            </a:r>
            <a:r>
              <a:rPr lang="en-US" altLang="ko-KR" sz="2000" dirty="0"/>
              <a:t>private </a:t>
            </a:r>
            <a:r>
              <a:rPr lang="ko-KR" altLang="en-US" sz="2000" dirty="0"/>
              <a:t>멤버의 값을 </a:t>
            </a:r>
            <a:r>
              <a:rPr lang="ko-KR" altLang="en-US" sz="2000" dirty="0">
                <a:solidFill>
                  <a:srgbClr val="FF0000"/>
                </a:solidFill>
              </a:rPr>
              <a:t>반환</a:t>
            </a:r>
            <a:r>
              <a:rPr lang="ko-KR" altLang="en-US" sz="2000" dirty="0"/>
              <a:t>하는 메서드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클래스 밖에서 이 메서드를 호출하면</a:t>
            </a:r>
            <a:r>
              <a:rPr lang="en-US" altLang="ko-KR" sz="1600" dirty="0">
                <a:sym typeface="Wingdings" panose="05000000000000000000" pitchFamily="2" charset="2"/>
              </a:rPr>
              <a:t>, private </a:t>
            </a:r>
            <a:r>
              <a:rPr lang="ko-KR" altLang="en-US" sz="1600" dirty="0">
                <a:sym typeface="Wingdings" panose="05000000000000000000" pitchFamily="2" charset="2"/>
              </a:rPr>
              <a:t>멤버 변수의 값을 </a:t>
            </a:r>
            <a:r>
              <a:rPr lang="ko-KR" altLang="en-US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읽음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362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 err="1">
                <a:highlight>
                  <a:srgbClr val="FFFF00"/>
                </a:highlight>
              </a:rPr>
              <a:t>싱글톤</a:t>
            </a:r>
            <a:r>
              <a:rPr lang="ko-KR" altLang="en-US" sz="2400" dirty="0">
                <a:highlight>
                  <a:srgbClr val="FFFF00"/>
                </a:highlight>
              </a:rPr>
              <a:t> 패턴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u="sng" dirty="0" err="1">
                <a:solidFill>
                  <a:srgbClr val="FF0000"/>
                </a:solidFill>
              </a:rPr>
              <a:t>싱글톤</a:t>
            </a:r>
            <a:r>
              <a:rPr lang="ko-KR" altLang="en-US" sz="2000" dirty="0" err="1"/>
              <a:t>은</a:t>
            </a:r>
            <a:r>
              <a:rPr lang="ko-KR" altLang="en-US" sz="2000" dirty="0"/>
              <a:t> </a:t>
            </a:r>
            <a:r>
              <a:rPr lang="ko-KR" altLang="en-US" sz="2000" u="sng" dirty="0"/>
              <a:t>객체</a:t>
            </a:r>
            <a:r>
              <a:rPr lang="ko-KR" altLang="en-US" sz="2000" dirty="0"/>
              <a:t>를 여러 개 만들지 않고 </a:t>
            </a:r>
            <a:r>
              <a:rPr lang="ko-KR" altLang="en-US" sz="2000" u="sng" dirty="0"/>
              <a:t>하나를 만들어 </a:t>
            </a:r>
            <a:r>
              <a:rPr lang="ko-KR" altLang="en-US" sz="2000" u="sng" dirty="0">
                <a:solidFill>
                  <a:srgbClr val="FF0000"/>
                </a:solidFill>
              </a:rPr>
              <a:t>공유</a:t>
            </a:r>
            <a:r>
              <a:rPr lang="ko-KR" altLang="en-US" sz="2000" u="sng" dirty="0"/>
              <a:t>해서 사용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</a:t>
            </a:r>
            <a:r>
              <a:rPr lang="ko-KR" altLang="en-US" sz="2000" dirty="0" err="1">
                <a:sym typeface="Wingdings" panose="05000000000000000000" pitchFamily="2" charset="2"/>
              </a:rPr>
              <a:t>싱글톤</a:t>
            </a:r>
            <a:r>
              <a:rPr lang="ko-KR" altLang="en-US" sz="2000" dirty="0">
                <a:sym typeface="Wingdings" panose="05000000000000000000" pitchFamily="2" charset="2"/>
              </a:rPr>
              <a:t> 패턴으로 개발할 때에는 </a:t>
            </a:r>
            <a:r>
              <a:rPr lang="en-US" altLang="ko-KR" sz="2000" u="sng" dirty="0">
                <a:sym typeface="Wingdings" panose="05000000000000000000" pitchFamily="2" charset="2"/>
              </a:rPr>
              <a:t>private</a:t>
            </a:r>
            <a:r>
              <a:rPr lang="ko-KR" altLang="en-US" sz="2000" u="sng" dirty="0">
                <a:sym typeface="Wingdings" panose="05000000000000000000" pitchFamily="2" charset="2"/>
              </a:rPr>
              <a:t>으로 지정</a:t>
            </a:r>
            <a:r>
              <a:rPr lang="en-US" altLang="ko-KR" sz="2000" u="sng" dirty="0">
                <a:sym typeface="Wingdings" panose="05000000000000000000" pitchFamily="2" charset="2"/>
              </a:rPr>
              <a:t>.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생성자를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private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으로 지정하면</a:t>
            </a:r>
            <a:r>
              <a:rPr lang="en-US" altLang="ko-KR" sz="2000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</a:t>
            </a:r>
            <a:r>
              <a:rPr lang="ko-KR" altLang="en-US" sz="2000" dirty="0">
                <a:sym typeface="Wingdings" panose="05000000000000000000" pitchFamily="2" charset="2"/>
              </a:rPr>
              <a:t>객체를 클래스 내부에서만 만들 수 있고 외부에서는 만들지 못함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28988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>
                <a:highlight>
                  <a:srgbClr val="FFFF00"/>
                </a:highlight>
              </a:rPr>
              <a:t>protected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상속 관계의 </a:t>
            </a:r>
            <a:r>
              <a:rPr lang="ko-KR" altLang="en-US" sz="2000" dirty="0"/>
              <a:t>클래스에서 접근을 허용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상속 관계가 아닌 다른 클래스에서는 접근을 허용하지 않음</a:t>
            </a:r>
            <a:r>
              <a:rPr lang="en-US" altLang="ko-KR" sz="2000" dirty="0"/>
              <a:t>(11</a:t>
            </a:r>
            <a:r>
              <a:rPr lang="ko-KR" altLang="en-US" sz="2000" dirty="0"/>
              <a:t>장에서 실습</a:t>
            </a:r>
            <a:r>
              <a:rPr lang="en-US" altLang="ko-KR" sz="2000" dirty="0"/>
              <a:t>).</a:t>
            </a:r>
          </a:p>
          <a:p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722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11 </a:t>
            </a:r>
            <a:r>
              <a:rPr lang="ko-KR" altLang="en-US" sz="2400" dirty="0">
                <a:highlight>
                  <a:srgbClr val="FFFF00"/>
                </a:highlight>
              </a:rPr>
              <a:t>상속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코드가 반복되면 </a:t>
            </a:r>
            <a:r>
              <a:rPr lang="ko-KR" altLang="en-US" sz="2000" dirty="0"/>
              <a:t>코드 사이즈가 커져 프로그램 개발과 관리에 </a:t>
            </a:r>
            <a:r>
              <a:rPr lang="ko-KR" altLang="en-US" sz="2000" dirty="0">
                <a:solidFill>
                  <a:srgbClr val="FF0000"/>
                </a:solidFill>
              </a:rPr>
              <a:t>비효율적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이러한 문제를 객체지향에서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상속</a:t>
            </a:r>
            <a:r>
              <a:rPr lang="ko-KR" altLang="en-US" sz="2000" dirty="0">
                <a:sym typeface="Wingdings" panose="05000000000000000000" pitchFamily="2" charset="2"/>
              </a:rPr>
              <a:t>으로 해결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1.</a:t>
            </a:r>
            <a:r>
              <a:rPr lang="ko-KR" altLang="en-US" sz="2000" dirty="0">
                <a:sym typeface="Wingdings" panose="05000000000000000000" pitchFamily="2" charset="2"/>
              </a:rPr>
              <a:t>상속의 개념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2.</a:t>
            </a:r>
            <a:r>
              <a:rPr lang="ko-KR" altLang="en-US" sz="2000" dirty="0">
                <a:sym typeface="Wingdings" panose="05000000000000000000" pitchFamily="2" charset="2"/>
              </a:rPr>
              <a:t>학사관리 프로그램에서의 상속 관계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3.</a:t>
            </a:r>
            <a:r>
              <a:rPr lang="ko-KR" altLang="en-US" sz="2000" dirty="0">
                <a:sym typeface="Wingdings" panose="05000000000000000000" pitchFamily="2" charset="2"/>
              </a:rPr>
              <a:t>다중 상속의 개념과 문제점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253165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6BBF5-BD23-4CAF-B2B1-DE077442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93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01 </a:t>
            </a:r>
            <a:r>
              <a:rPr lang="ko-KR" altLang="en-US" sz="2800" dirty="0">
                <a:solidFill>
                  <a:srgbClr val="FF0000"/>
                </a:solidFill>
              </a:rPr>
              <a:t>상속의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3474E-F21B-462F-B519-A5F62F65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35" y="1035698"/>
            <a:ext cx="10898155" cy="5551714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프로그램을 만들다 보면 </a:t>
            </a:r>
            <a:r>
              <a:rPr lang="ko-KR" altLang="en-US" sz="2000" u="sng" dirty="0">
                <a:solidFill>
                  <a:srgbClr val="FF0000"/>
                </a:solidFill>
              </a:rPr>
              <a:t>동일한 코드가 반복되는 </a:t>
            </a:r>
            <a:r>
              <a:rPr lang="ko-KR" altLang="en-US" sz="2000" dirty="0"/>
              <a:t>경우가 많다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예로 </a:t>
            </a:r>
            <a:r>
              <a:rPr lang="ko-KR" altLang="en-US" sz="2000" u="sng" dirty="0"/>
              <a:t>학사관리 프로그램을 </a:t>
            </a:r>
            <a:r>
              <a:rPr lang="ko-KR" altLang="en-US" sz="2000" dirty="0"/>
              <a:t>만든다 생각해보자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학사관리 프로그램을 사용하는 사용자는 크게 </a:t>
            </a:r>
            <a:r>
              <a:rPr lang="ko-KR" altLang="en-US" sz="2000" u="sng" dirty="0">
                <a:solidFill>
                  <a:srgbClr val="FF0000"/>
                </a:solidFill>
              </a:rPr>
              <a:t>학생</a:t>
            </a:r>
            <a:r>
              <a:rPr lang="en-US" altLang="ko-KR" sz="2000" u="sng" dirty="0">
                <a:solidFill>
                  <a:srgbClr val="FF0000"/>
                </a:solidFill>
              </a:rPr>
              <a:t>, </a:t>
            </a:r>
            <a:r>
              <a:rPr lang="ko-KR" altLang="en-US" sz="2000" u="sng" dirty="0">
                <a:solidFill>
                  <a:srgbClr val="FF0000"/>
                </a:solidFill>
              </a:rPr>
              <a:t>교수</a:t>
            </a:r>
            <a:r>
              <a:rPr lang="en-US" altLang="ko-KR" sz="2000" u="sng" dirty="0">
                <a:solidFill>
                  <a:srgbClr val="FF0000"/>
                </a:solidFill>
              </a:rPr>
              <a:t>, </a:t>
            </a:r>
            <a:r>
              <a:rPr lang="ko-KR" altLang="en-US" sz="2000" u="sng" dirty="0">
                <a:solidFill>
                  <a:srgbClr val="FF0000"/>
                </a:solidFill>
              </a:rPr>
              <a:t>교직원으로 </a:t>
            </a:r>
            <a:r>
              <a:rPr lang="ko-KR" altLang="en-US" sz="2000" dirty="0"/>
              <a:t>나눔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사용자들이 로그인을 하고 수강신청</a:t>
            </a:r>
            <a:r>
              <a:rPr lang="en-US" altLang="ko-KR" sz="2000" dirty="0"/>
              <a:t>, </a:t>
            </a:r>
            <a:r>
              <a:rPr lang="ko-KR" altLang="en-US" sz="2000" dirty="0"/>
              <a:t>성적확인 등 기능을 구현하려면 개인정보가 필요하고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   </a:t>
            </a:r>
            <a:r>
              <a:rPr lang="ko-KR" altLang="en-US" sz="2000" u="sng" dirty="0"/>
              <a:t>이러한 정보들을 하나로 묶을 </a:t>
            </a:r>
            <a:r>
              <a:rPr lang="ko-KR" altLang="en-US" sz="2000" u="sng" dirty="0">
                <a:solidFill>
                  <a:srgbClr val="FF0000"/>
                </a:solidFill>
              </a:rPr>
              <a:t>클래스</a:t>
            </a:r>
            <a:r>
              <a:rPr lang="ko-KR" altLang="en-US" sz="2000" u="sng" dirty="0"/>
              <a:t>들이 필요하다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그림 </a:t>
            </a:r>
            <a:r>
              <a:rPr lang="en-US" altLang="ko-KR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11-1 </a:t>
            </a:r>
            <a:r>
              <a:rPr lang="ko-KR" altLang="en-US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학사 프로그램 사용자 클래스</a:t>
            </a:r>
            <a:endParaRPr lang="en-US" altLang="ko-KR" sz="2000" b="1" u="sng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&lt;</a:t>
            </a:r>
            <a:r>
              <a:rPr lang="ko-KR" altLang="en-US" sz="2000" dirty="0">
                <a:solidFill>
                  <a:srgbClr val="FF0000"/>
                </a:solidFill>
              </a:rPr>
              <a:t>학생</a:t>
            </a:r>
            <a:r>
              <a:rPr lang="en-US" altLang="ko-KR" sz="2000" dirty="0">
                <a:solidFill>
                  <a:srgbClr val="FF0000"/>
                </a:solidFill>
              </a:rPr>
              <a:t>&gt;		&lt;</a:t>
            </a:r>
            <a:r>
              <a:rPr lang="ko-KR" altLang="en-US" sz="2000" dirty="0">
                <a:solidFill>
                  <a:srgbClr val="FF0000"/>
                </a:solidFill>
              </a:rPr>
              <a:t>교수</a:t>
            </a:r>
            <a:r>
              <a:rPr lang="en-US" altLang="ko-KR" sz="2000" dirty="0">
                <a:solidFill>
                  <a:srgbClr val="FF0000"/>
                </a:solidFill>
              </a:rPr>
              <a:t>&gt;			&lt;</a:t>
            </a:r>
            <a:r>
              <a:rPr lang="ko-KR" altLang="en-US" sz="2000" dirty="0">
                <a:solidFill>
                  <a:srgbClr val="FF0000"/>
                </a:solidFill>
              </a:rPr>
              <a:t>교직원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ko-KR" altLang="en-US" sz="2000" dirty="0"/>
              <a:t>  학번</a:t>
            </a:r>
            <a:r>
              <a:rPr lang="en-US" altLang="ko-KR" sz="2000" dirty="0"/>
              <a:t>		  </a:t>
            </a:r>
            <a:r>
              <a:rPr lang="ko-KR" altLang="en-US" sz="2000" dirty="0"/>
              <a:t>사번</a:t>
            </a:r>
            <a:r>
              <a:rPr lang="en-US" altLang="ko-KR" sz="2000" dirty="0"/>
              <a:t>			   </a:t>
            </a:r>
            <a:r>
              <a:rPr lang="ko-KR" altLang="en-US" sz="2000" dirty="0"/>
              <a:t>사번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이름</a:t>
            </a:r>
            <a:r>
              <a:rPr lang="en-US" altLang="ko-KR" sz="2000" dirty="0"/>
              <a:t>		  </a:t>
            </a:r>
            <a:r>
              <a:rPr lang="ko-KR" altLang="en-US" sz="2000" dirty="0"/>
              <a:t>이름</a:t>
            </a:r>
            <a:r>
              <a:rPr lang="en-US" altLang="ko-KR" sz="2000" dirty="0"/>
              <a:t>			   </a:t>
            </a:r>
            <a:r>
              <a:rPr lang="ko-KR" altLang="en-US" sz="2000" dirty="0"/>
              <a:t>이름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학과  </a:t>
            </a:r>
            <a:r>
              <a:rPr lang="en-US" altLang="ko-KR" sz="2000" dirty="0"/>
              <a:t>		  </a:t>
            </a:r>
            <a:r>
              <a:rPr lang="ko-KR" altLang="en-US" sz="2000" dirty="0"/>
              <a:t>학과</a:t>
            </a:r>
            <a:r>
              <a:rPr lang="en-US" altLang="ko-KR" sz="2000" dirty="0"/>
              <a:t>			   </a:t>
            </a:r>
            <a:r>
              <a:rPr lang="ko-KR" altLang="en-US" sz="2000" dirty="0"/>
              <a:t>부서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주소</a:t>
            </a:r>
            <a:r>
              <a:rPr lang="en-US" altLang="ko-KR" sz="2000" dirty="0"/>
              <a:t>		  </a:t>
            </a:r>
            <a:r>
              <a:rPr lang="ko-KR" altLang="en-US" sz="2000" dirty="0"/>
              <a:t>주소</a:t>
            </a:r>
            <a:r>
              <a:rPr lang="en-US" altLang="ko-KR" sz="2000" dirty="0"/>
              <a:t>			   </a:t>
            </a:r>
            <a:r>
              <a:rPr lang="ko-KR" altLang="en-US" sz="2000" dirty="0"/>
              <a:t>주소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>
                <a:highlight>
                  <a:srgbClr val="FFFF00"/>
                </a:highlight>
              </a:rPr>
              <a:t>수강과목</a:t>
            </a:r>
            <a:r>
              <a:rPr lang="en-US" altLang="ko-KR" sz="2000" dirty="0"/>
              <a:t>	  </a:t>
            </a:r>
            <a:r>
              <a:rPr lang="ko-KR" altLang="en-US" sz="2000" dirty="0">
                <a:highlight>
                  <a:srgbClr val="FFFF00"/>
                </a:highlight>
              </a:rPr>
              <a:t>개설과목</a:t>
            </a:r>
            <a:r>
              <a:rPr lang="ko-KR" altLang="en-US" sz="2000" dirty="0"/>
              <a:t> </a:t>
            </a:r>
            <a:r>
              <a:rPr lang="en-US" altLang="ko-KR" sz="2000" dirty="0"/>
              <a:t>		    </a:t>
            </a:r>
            <a:r>
              <a:rPr lang="ko-KR" altLang="en-US" sz="2000" dirty="0">
                <a:highlight>
                  <a:srgbClr val="FFFF00"/>
                </a:highlight>
              </a:rPr>
              <a:t>담당업무</a:t>
            </a:r>
            <a:r>
              <a:rPr lang="en-US" altLang="ko-KR" sz="2000" dirty="0"/>
              <a:t>	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15080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01 </a:t>
            </a:r>
            <a:r>
              <a:rPr lang="ko-KR" altLang="en-US" sz="2400" dirty="0">
                <a:solidFill>
                  <a:srgbClr val="FF0000"/>
                </a:solidFill>
              </a:rPr>
              <a:t>상속의 개념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u="sng" dirty="0">
              <a:solidFill>
                <a:srgbClr val="FF0000"/>
              </a:solidFill>
            </a:endParaRPr>
          </a:p>
          <a:p>
            <a:r>
              <a:rPr lang="ko-KR" altLang="en-US" sz="2000" u="sng" dirty="0">
                <a:solidFill>
                  <a:srgbClr val="FF0000"/>
                </a:solidFill>
              </a:rPr>
              <a:t>상속</a:t>
            </a:r>
            <a:r>
              <a:rPr lang="ko-KR" altLang="en-US" sz="2000" dirty="0"/>
              <a:t>은 </a:t>
            </a:r>
            <a:r>
              <a:rPr lang="ko-KR" altLang="en-US" sz="2000" u="sng" dirty="0"/>
              <a:t>코드 </a:t>
            </a:r>
            <a:r>
              <a:rPr lang="ko-KR" altLang="en-US" sz="2000" u="sng" dirty="0">
                <a:solidFill>
                  <a:srgbClr val="FF0000"/>
                </a:solidFill>
              </a:rPr>
              <a:t>재활용</a:t>
            </a:r>
            <a:r>
              <a:rPr lang="ko-KR" altLang="en-US" sz="2000" u="sng" dirty="0"/>
              <a:t>의 한 방법으로 다른 클래스로부터 </a:t>
            </a:r>
            <a:r>
              <a:rPr lang="ko-KR" altLang="en-US" sz="2000" u="sng" dirty="0">
                <a:solidFill>
                  <a:srgbClr val="FF0000"/>
                </a:solidFill>
              </a:rPr>
              <a:t>파생 클래스</a:t>
            </a:r>
            <a:r>
              <a:rPr lang="ko-KR" altLang="en-US" sz="2000" u="sng" dirty="0"/>
              <a:t>를 만드는 것</a:t>
            </a:r>
            <a:r>
              <a:rPr lang="en-US" altLang="ko-KR" sz="2000" u="sng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u="sng" dirty="0"/>
              <a:t>상위 클래스 또는 수퍼 클래스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부모 클래스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조상 클래스</a:t>
            </a:r>
            <a:endParaRPr lang="en-US" altLang="ko-KR" sz="2000" u="sng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상속관계에서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상속해 주는 클래스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*</a:t>
            </a:r>
            <a:r>
              <a:rPr lang="ko-KR" altLang="en-US" sz="2000" u="sng" dirty="0">
                <a:sym typeface="Wingdings" panose="05000000000000000000" pitchFamily="2" charset="2"/>
              </a:rPr>
              <a:t>하위 클래스 또는 서브 클래스</a:t>
            </a:r>
            <a:r>
              <a:rPr lang="en-US" altLang="ko-KR" sz="2000" u="sng" dirty="0">
                <a:sym typeface="Wingdings" panose="05000000000000000000" pitchFamily="2" charset="2"/>
              </a:rPr>
              <a:t>, </a:t>
            </a:r>
            <a:r>
              <a:rPr lang="ko-KR" altLang="en-US" sz="2000" u="sng" dirty="0">
                <a:sym typeface="Wingdings" panose="05000000000000000000" pitchFamily="2" charset="2"/>
              </a:rPr>
              <a:t>파생 클래스</a:t>
            </a:r>
            <a:r>
              <a:rPr lang="en-US" altLang="ko-KR" sz="2000" u="sng" dirty="0">
                <a:sym typeface="Wingdings" panose="05000000000000000000" pitchFamily="2" charset="2"/>
              </a:rPr>
              <a:t>, </a:t>
            </a:r>
            <a:r>
              <a:rPr lang="ko-KR" altLang="en-US" sz="2000" u="sng" dirty="0">
                <a:sym typeface="Wingdings" panose="05000000000000000000" pitchFamily="2" charset="2"/>
              </a:rPr>
              <a:t>자식 클래스</a:t>
            </a:r>
            <a:endParaRPr lang="en-US" altLang="ko-KR" sz="2000" u="sn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</a:t>
            </a:r>
            <a:r>
              <a:rPr lang="ko-KR" altLang="en-US" sz="2000" dirty="0">
                <a:sym typeface="Wingdings" panose="05000000000000000000" pitchFamily="2" charset="2"/>
              </a:rPr>
              <a:t>파생된 클래스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상속을 받는 클래스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*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상속</a:t>
            </a:r>
            <a:r>
              <a:rPr lang="ko-KR" altLang="en-US" sz="2000" dirty="0">
                <a:sym typeface="Wingdings" panose="05000000000000000000" pitchFamily="2" charset="2"/>
              </a:rPr>
              <a:t>은 쉽게 말해서 </a:t>
            </a:r>
            <a:r>
              <a:rPr lang="ko-KR" altLang="en-US" sz="2000" u="sng" dirty="0">
                <a:sym typeface="Wingdings" panose="05000000000000000000" pitchFamily="2" charset="2"/>
              </a:rPr>
              <a:t>부모 클래스</a:t>
            </a:r>
            <a:r>
              <a:rPr lang="ko-KR" altLang="en-US" sz="2000" dirty="0">
                <a:sym typeface="Wingdings" panose="05000000000000000000" pitchFamily="2" charset="2"/>
              </a:rPr>
              <a:t>의 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멤버 변수와 메서드</a:t>
            </a:r>
            <a:r>
              <a:rPr lang="ko-KR" altLang="en-US" sz="2000" u="sng" dirty="0">
                <a:sym typeface="Wingdings" panose="05000000000000000000" pitchFamily="2" charset="2"/>
              </a:rPr>
              <a:t>를 </a:t>
            </a:r>
            <a:r>
              <a:rPr lang="ko-KR" altLang="en-US" sz="2000" dirty="0">
                <a:sym typeface="Wingdings" panose="05000000000000000000" pitchFamily="2" charset="2"/>
              </a:rPr>
              <a:t>그대로 물려 받는다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*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부모 클래스에 </a:t>
            </a:r>
            <a:r>
              <a:rPr lang="ko-KR" altLang="en-US" sz="2000" dirty="0">
                <a:sym typeface="Wingdings" panose="05000000000000000000" pitchFamily="2" charset="2"/>
              </a:rPr>
              <a:t>정의된 </a:t>
            </a:r>
            <a:r>
              <a:rPr lang="ko-KR" altLang="en-US" sz="2000" u="sng" dirty="0">
                <a:sym typeface="Wingdings" panose="05000000000000000000" pitchFamily="2" charset="2"/>
              </a:rPr>
              <a:t>멤버 변수와 메서드를 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자식 클래스에서 정의하지 않아도 사용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5233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6802"/>
            <a:ext cx="10515600" cy="104432"/>
          </a:xfrm>
        </p:spPr>
        <p:txBody>
          <a:bodyPr>
            <a:normAutofit fontScale="90000"/>
          </a:bodyPr>
          <a:lstStyle/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238897"/>
            <a:ext cx="10515600" cy="6055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" dirty="0"/>
              <a:t>class Person{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	String name;</a:t>
            </a:r>
          </a:p>
          <a:p>
            <a:pPr marL="0" indent="0">
              <a:buNone/>
            </a:pPr>
            <a:r>
              <a:rPr lang="en-US" altLang="ko-KR" sz="1600" dirty="0"/>
              <a:t>	String </a:t>
            </a:r>
            <a:r>
              <a:rPr lang="en-US" altLang="ko-KR" sz="1600" dirty="0" err="1"/>
              <a:t>dept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	String address;</a:t>
            </a:r>
          </a:p>
          <a:p>
            <a:pPr marL="0" indent="0">
              <a:buNone/>
            </a:pPr>
            <a:r>
              <a:rPr lang="en-US" altLang="ko-KR" sz="1600" dirty="0"/>
              <a:t>	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class Student </a:t>
            </a:r>
            <a:r>
              <a:rPr lang="en-US" altLang="ko-KR" sz="1600" b="1" dirty="0"/>
              <a:t>extends</a:t>
            </a:r>
            <a:r>
              <a:rPr lang="en-US" altLang="ko-KR" sz="1600" dirty="0"/>
              <a:t> Person{</a:t>
            </a:r>
          </a:p>
          <a:p>
            <a:pPr marL="0" indent="0">
              <a:buNone/>
            </a:pPr>
            <a:r>
              <a:rPr lang="en-US" altLang="ko-KR" sz="1600" dirty="0"/>
              <a:t>	String[] subjects;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class Professor </a:t>
            </a:r>
            <a:r>
              <a:rPr lang="en-US" altLang="ko-KR" sz="1600" b="1" dirty="0"/>
              <a:t>extends</a:t>
            </a:r>
            <a:r>
              <a:rPr lang="en-US" altLang="ko-KR" sz="1600" dirty="0"/>
              <a:t> Person{</a:t>
            </a:r>
          </a:p>
          <a:p>
            <a:pPr marL="0" indent="0">
              <a:buNone/>
            </a:pPr>
            <a:r>
              <a:rPr lang="en-US" altLang="ko-KR" sz="1600" dirty="0"/>
              <a:t>	String[] subjects;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class Staff </a:t>
            </a:r>
            <a:r>
              <a:rPr lang="en-US" altLang="ko-KR" sz="1600" b="1" dirty="0"/>
              <a:t>extends</a:t>
            </a:r>
            <a:r>
              <a:rPr lang="en-US" altLang="ko-KR" sz="1600" dirty="0"/>
              <a:t> Person{</a:t>
            </a:r>
          </a:p>
          <a:p>
            <a:pPr marL="0" indent="0">
              <a:buNone/>
            </a:pPr>
            <a:r>
              <a:rPr lang="en-US" altLang="ko-KR" sz="1600" dirty="0"/>
              <a:t>	String job;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69966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class</a:t>
            </a:r>
            <a:r>
              <a:rPr lang="ko-KR" altLang="en-US" sz="2400" dirty="0"/>
              <a:t> </a:t>
            </a:r>
            <a:r>
              <a:rPr lang="en-US" altLang="ko-KR" sz="2400" dirty="0"/>
              <a:t>Student </a:t>
            </a:r>
            <a:r>
              <a:rPr lang="en-US" altLang="ko-KR" sz="2400" u="sng" dirty="0">
                <a:solidFill>
                  <a:srgbClr val="FF0000"/>
                </a:solidFill>
              </a:rPr>
              <a:t>extends</a:t>
            </a:r>
            <a:r>
              <a:rPr lang="en-US" altLang="ko-KR" sz="2400" dirty="0"/>
              <a:t> Person{ }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u="sng" dirty="0"/>
          </a:p>
          <a:p>
            <a:r>
              <a:rPr lang="ko-KR" altLang="en-US" sz="2000" u="sng" dirty="0"/>
              <a:t>상속은 </a:t>
            </a:r>
            <a:r>
              <a:rPr lang="en-US" altLang="ko-KR" sz="2000" u="sng" dirty="0">
                <a:solidFill>
                  <a:srgbClr val="FF0000"/>
                </a:solidFill>
              </a:rPr>
              <a:t>extends</a:t>
            </a:r>
            <a:r>
              <a:rPr lang="en-US" altLang="ko-KR" sz="2000" u="sng" dirty="0"/>
              <a:t> </a:t>
            </a:r>
            <a:r>
              <a:rPr lang="ko-KR" altLang="en-US" sz="2000" u="sng" dirty="0"/>
              <a:t>키워드로 구현</a:t>
            </a:r>
            <a:r>
              <a:rPr lang="en-US" altLang="ko-KR" sz="2000" u="sng" dirty="0"/>
              <a:t>.</a:t>
            </a:r>
          </a:p>
          <a:p>
            <a:endParaRPr lang="en-US" altLang="ko-KR" sz="2000" u="sng" dirty="0"/>
          </a:p>
          <a:p>
            <a:r>
              <a:rPr lang="ko-KR" altLang="en-US" sz="2000" dirty="0"/>
              <a:t>위 코드는 </a:t>
            </a:r>
            <a:r>
              <a:rPr lang="en-US" altLang="ko-KR" sz="2000" dirty="0"/>
              <a:t>Person </a:t>
            </a:r>
            <a:r>
              <a:rPr lang="ko-KR" altLang="en-US" sz="2000" dirty="0"/>
              <a:t>클래스를 상속받는 </a:t>
            </a:r>
            <a:r>
              <a:rPr lang="en-US" altLang="ko-KR" sz="2000" dirty="0"/>
              <a:t>Student </a:t>
            </a:r>
            <a:r>
              <a:rPr lang="ko-KR" altLang="en-US" sz="2000" dirty="0"/>
              <a:t>클래스를 정의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부모 클래스나 자식 클래스 모두 객체 생성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상속받은 자식클래스는 부모 클래스의 모든 멤버 변수와 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내부 클래스를 자기 것으로 사용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CF) </a:t>
            </a:r>
            <a:r>
              <a:rPr lang="ko-KR" altLang="en-US" sz="2000" u="sng" dirty="0"/>
              <a:t>부모 클래스</a:t>
            </a:r>
            <a:r>
              <a:rPr lang="ko-KR" altLang="en-US" sz="2000" dirty="0"/>
              <a:t>의 </a:t>
            </a:r>
            <a:r>
              <a:rPr lang="ko-KR" altLang="en-US" sz="2000" dirty="0" err="1">
                <a:solidFill>
                  <a:srgbClr val="FF0000"/>
                </a:solidFill>
              </a:rPr>
              <a:t>생성자와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private </a:t>
            </a:r>
            <a:r>
              <a:rPr lang="ko-KR" altLang="en-US" sz="2000" dirty="0">
                <a:solidFill>
                  <a:srgbClr val="FF0000"/>
                </a:solidFill>
              </a:rPr>
              <a:t>멤버</a:t>
            </a:r>
            <a:r>
              <a:rPr lang="ko-KR" altLang="en-US" sz="2000" dirty="0"/>
              <a:t>는 상속받지 못한다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58833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5674" y="0"/>
            <a:ext cx="10515600" cy="121259"/>
          </a:xfrm>
        </p:spPr>
        <p:txBody>
          <a:bodyPr>
            <a:normAutofit fontScale="90000"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75364"/>
            <a:ext cx="10515600" cy="63444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public class Parent {</a:t>
            </a:r>
          </a:p>
          <a:p>
            <a:pPr marL="0" indent="0">
              <a:buNone/>
            </a:pPr>
            <a:r>
              <a:rPr lang="en-US" altLang="ko-KR" sz="2000" dirty="0"/>
              <a:t>	public String name;</a:t>
            </a:r>
          </a:p>
          <a:p>
            <a:pPr marL="0" indent="0">
              <a:buNone/>
            </a:pPr>
            <a:r>
              <a:rPr lang="en-US" altLang="ko-KR" sz="2000" dirty="0"/>
              <a:t>	protected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age;</a:t>
            </a:r>
          </a:p>
          <a:p>
            <a:pPr marL="0" indent="0">
              <a:buNone/>
            </a:pPr>
            <a:r>
              <a:rPr lang="en-US" altLang="ko-KR" sz="2000" dirty="0"/>
              <a:t>	private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money;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Parent()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("Parent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void </a:t>
            </a:r>
            <a:r>
              <a:rPr lang="en-US" altLang="ko-KR" sz="2000" dirty="0" err="1"/>
              <a:t>printParentInfo</a:t>
            </a:r>
            <a:r>
              <a:rPr lang="en-US" altLang="ko-KR" sz="2000" dirty="0"/>
              <a:t>()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("name : " + name);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("age : " + age);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getMoney</a:t>
            </a:r>
            <a:r>
              <a:rPr lang="en-US" altLang="ko-KR" sz="2000" dirty="0"/>
              <a:t>() {</a:t>
            </a:r>
          </a:p>
          <a:p>
            <a:pPr marL="0" indent="0">
              <a:buNone/>
            </a:pPr>
            <a:r>
              <a:rPr lang="en-US" altLang="ko-KR" sz="2000" dirty="0"/>
              <a:t>		return money;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void </a:t>
            </a:r>
            <a:r>
              <a:rPr lang="en-US" altLang="ko-KR" sz="2000" dirty="0" err="1"/>
              <a:t>setMoney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money)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this.money</a:t>
            </a:r>
            <a:r>
              <a:rPr lang="en-US" altLang="ko-KR" sz="2000" dirty="0"/>
              <a:t> = money;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35198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5674" y="0"/>
            <a:ext cx="10515600" cy="71155"/>
          </a:xfrm>
        </p:spPr>
        <p:txBody>
          <a:bodyPr>
            <a:normAutofit fontScale="90000"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50312"/>
            <a:ext cx="10515600" cy="64856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public class Child extends Parent {</a:t>
            </a:r>
          </a:p>
          <a:p>
            <a:pPr marL="0" indent="0">
              <a:buNone/>
            </a:pPr>
            <a:r>
              <a:rPr lang="en-US" altLang="ko-KR" sz="2000" dirty="0"/>
              <a:t>	private String hobby;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Child()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("Child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void </a:t>
            </a:r>
            <a:r>
              <a:rPr lang="en-US" altLang="ko-KR" sz="2000" dirty="0" err="1"/>
              <a:t>printInfo</a:t>
            </a:r>
            <a:r>
              <a:rPr lang="en-US" altLang="ko-KR" sz="2000" dirty="0"/>
              <a:t>()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("name : " + name);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("age : " + age);</a:t>
            </a:r>
          </a:p>
          <a:p>
            <a:pPr marL="0" indent="0">
              <a:buNone/>
            </a:pPr>
            <a:r>
              <a:rPr lang="en-US" altLang="ko-KR" sz="2000" dirty="0"/>
              <a:t>		//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("money : "+money); </a:t>
            </a:r>
            <a:r>
              <a:rPr lang="ko-KR" altLang="en-US" sz="2000" dirty="0" err="1"/>
              <a:t>에러발생</a:t>
            </a: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("hobby : " + hobby);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String </a:t>
            </a:r>
            <a:r>
              <a:rPr lang="en-US" altLang="ko-KR" sz="2000" dirty="0" err="1"/>
              <a:t>getHobby</a:t>
            </a:r>
            <a:r>
              <a:rPr lang="en-US" altLang="ko-KR" sz="2000" dirty="0"/>
              <a:t>() {</a:t>
            </a:r>
          </a:p>
          <a:p>
            <a:pPr marL="0" indent="0">
              <a:buNone/>
            </a:pPr>
            <a:r>
              <a:rPr lang="en-US" altLang="ko-KR" sz="2000" dirty="0"/>
              <a:t>		return hobby;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void </a:t>
            </a:r>
            <a:r>
              <a:rPr lang="en-US" altLang="ko-KR" sz="2000" dirty="0" err="1"/>
              <a:t>setHobby</a:t>
            </a:r>
            <a:r>
              <a:rPr lang="en-US" altLang="ko-KR" sz="2000" dirty="0"/>
              <a:t>(String hobby)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this.hobby</a:t>
            </a:r>
            <a:r>
              <a:rPr lang="en-US" altLang="ko-KR" sz="2000" dirty="0"/>
              <a:t> = hobby;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858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511175"/>
          </a:xfrm>
        </p:spPr>
        <p:txBody>
          <a:bodyPr>
            <a:noAutofit/>
          </a:bodyPr>
          <a:lstStyle/>
          <a:p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5800" y="792480"/>
            <a:ext cx="10871200" cy="5709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a=10, b;</a:t>
            </a:r>
          </a:p>
          <a:p>
            <a:pPr marL="0" indent="0">
              <a:buNone/>
            </a:pPr>
            <a:r>
              <a:rPr lang="en-US" altLang="ko-KR" sz="2000" dirty="0"/>
              <a:t> b = a;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(a);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(b);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sz="2000" dirty="0">
                <a:solidFill>
                  <a:srgbClr val="FF0000"/>
                </a:solidFill>
              </a:rPr>
              <a:t>()</a:t>
            </a:r>
            <a:r>
              <a:rPr lang="ko-KR" altLang="en-US" sz="2000" dirty="0"/>
              <a:t>는 </a:t>
            </a:r>
            <a:r>
              <a:rPr lang="ko-KR" altLang="en-US" sz="2000" u="sng" dirty="0"/>
              <a:t>출력 메서드로 </a:t>
            </a:r>
            <a:r>
              <a:rPr lang="ko-KR" altLang="en-US" sz="2000" dirty="0"/>
              <a:t>콘솔에 출력하고 싶은 값이나 변수를 괄호 안에 넣어 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9266563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148" y="91683"/>
            <a:ext cx="10515600" cy="71155"/>
          </a:xfrm>
        </p:spPr>
        <p:txBody>
          <a:bodyPr>
            <a:normAutofit fontScale="90000"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87890"/>
            <a:ext cx="10515600" cy="6474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ParentMain</a:t>
            </a:r>
            <a:r>
              <a:rPr lang="en-US" altLang="ko-KR" sz="2000" dirty="0"/>
              <a:t>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Parent p = new Parent();</a:t>
            </a:r>
          </a:p>
          <a:p>
            <a:pPr marL="0" indent="0">
              <a:buNone/>
            </a:pPr>
            <a:r>
              <a:rPr lang="en-US" altLang="ko-KR" sz="2000" dirty="0"/>
              <a:t>		p.name = "</a:t>
            </a:r>
            <a:r>
              <a:rPr lang="ko-KR" altLang="en-US" sz="2000" dirty="0"/>
              <a:t>부모</a:t>
            </a:r>
            <a:r>
              <a:rPr lang="en-US" altLang="ko-KR" sz="2000" dirty="0"/>
              <a:t>";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p.age</a:t>
            </a:r>
            <a:r>
              <a:rPr lang="en-US" altLang="ko-KR" sz="2000" dirty="0"/>
              <a:t> = 50;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p.setMoney</a:t>
            </a:r>
            <a:r>
              <a:rPr lang="en-US" altLang="ko-KR" sz="2000" dirty="0"/>
              <a:t>(1000000);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p.printParentInfo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("money : " + </a:t>
            </a:r>
            <a:r>
              <a:rPr lang="en-US" altLang="ko-KR" sz="2000" dirty="0" err="1"/>
              <a:t>p.getMoney</a:t>
            </a:r>
            <a:r>
              <a:rPr lang="en-US" altLang="ko-KR" sz="2000" dirty="0"/>
              <a:t>());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("-----------------");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Child c = new Child();</a:t>
            </a:r>
          </a:p>
          <a:p>
            <a:pPr marL="0" indent="0">
              <a:buNone/>
            </a:pPr>
            <a:r>
              <a:rPr lang="en-US" altLang="ko-KR" sz="2000" dirty="0"/>
              <a:t>		c.name = "</a:t>
            </a:r>
            <a:r>
              <a:rPr lang="ko-KR" altLang="en-US" sz="2000" dirty="0"/>
              <a:t>자식</a:t>
            </a:r>
            <a:r>
              <a:rPr lang="en-US" altLang="ko-KR" sz="2000" dirty="0"/>
              <a:t>";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c.age</a:t>
            </a:r>
            <a:r>
              <a:rPr lang="en-US" altLang="ko-KR" sz="2000" dirty="0"/>
              <a:t> = 200;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c.setHobby</a:t>
            </a:r>
            <a:r>
              <a:rPr lang="en-US" altLang="ko-KR" sz="2000" dirty="0"/>
              <a:t>("</a:t>
            </a:r>
            <a:r>
              <a:rPr lang="ko-KR" altLang="en-US" sz="2000" dirty="0"/>
              <a:t>기타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c.printParentInfo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c.printInfo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250114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03 </a:t>
            </a:r>
            <a:r>
              <a:rPr lang="ko-KR" altLang="en-US" sz="2400" dirty="0"/>
              <a:t>다중 상속의 개념과 문제점</a:t>
            </a:r>
            <a:r>
              <a:rPr lang="en-US" altLang="ko-KR" sz="2400" dirty="0"/>
              <a:t>(p249)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02910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12 </a:t>
            </a:r>
            <a:r>
              <a:rPr lang="ko-KR" altLang="en-US" sz="2400" dirty="0" err="1">
                <a:highlight>
                  <a:srgbClr val="FFFF00"/>
                </a:highlight>
              </a:rPr>
              <a:t>다형성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한</a:t>
            </a:r>
            <a:r>
              <a:rPr lang="ko-KR" altLang="en-US" sz="2000" dirty="0"/>
              <a:t> 클래스로 </a:t>
            </a:r>
            <a:r>
              <a:rPr lang="ko-KR" altLang="en-US" sz="2000" dirty="0">
                <a:solidFill>
                  <a:srgbClr val="FF0000"/>
                </a:solidFill>
              </a:rPr>
              <a:t>여러 다양한 형태의 클래스들을 유도하는 </a:t>
            </a:r>
            <a:r>
              <a:rPr lang="ko-KR" altLang="en-US" sz="2000" dirty="0"/>
              <a:t>객체지향 프로그래밍 기법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		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	 			          1.</a:t>
            </a:r>
            <a:r>
              <a:rPr lang="ko-KR" altLang="en-US" sz="2000" dirty="0"/>
              <a:t>메서드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								2. </a:t>
            </a:r>
            <a:r>
              <a:rPr lang="ko-KR" altLang="en-US" sz="2000" dirty="0"/>
              <a:t>캐스팅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								3.super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27502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01 </a:t>
            </a:r>
            <a:r>
              <a:rPr lang="ko-KR" altLang="en-US" sz="2400" dirty="0">
                <a:highlight>
                  <a:srgbClr val="FFFF00"/>
                </a:highlight>
              </a:rPr>
              <a:t>메서드 </a:t>
            </a:r>
            <a:r>
              <a:rPr lang="ko-KR" altLang="en-US" sz="2400" dirty="0" err="1">
                <a:highlight>
                  <a:srgbClr val="FFFF00"/>
                </a:highlight>
              </a:rPr>
              <a:t>오버라이딩</a:t>
            </a:r>
            <a:r>
              <a:rPr lang="en-US" altLang="ko-KR" sz="2400" dirty="0">
                <a:highlight>
                  <a:srgbClr val="FFFF00"/>
                </a:highlight>
              </a:rPr>
              <a:t>(Method Overriding)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상속 관계의 상위 클래스로부터 상속받은 메서드를 </a:t>
            </a:r>
            <a:r>
              <a:rPr lang="ko-KR" altLang="en-US" sz="2000" dirty="0">
                <a:solidFill>
                  <a:srgbClr val="FF0000"/>
                </a:solidFill>
              </a:rPr>
              <a:t>하위클래스에서 </a:t>
            </a:r>
            <a:r>
              <a:rPr lang="ko-KR" altLang="en-US" sz="2000" u="sng" dirty="0">
                <a:solidFill>
                  <a:srgbClr val="FF0000"/>
                </a:solidFill>
              </a:rPr>
              <a:t>변형하여 사용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상속받은 메서드의 </a:t>
            </a:r>
            <a:r>
              <a:rPr lang="ko-KR" altLang="en-US" sz="2000" dirty="0" err="1"/>
              <a:t>프로토타입</a:t>
            </a:r>
            <a:r>
              <a:rPr lang="en-US" altLang="ko-KR" sz="2000" dirty="0"/>
              <a:t>(</a:t>
            </a:r>
            <a:r>
              <a:rPr lang="ko-KR" altLang="en-US" sz="2000" dirty="0"/>
              <a:t>원형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 err="1">
                <a:sym typeface="Wingdings" panose="05000000000000000000" pitchFamily="2" charset="2"/>
              </a:rPr>
              <a:t>메서드명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 err="1">
                <a:sym typeface="Wingdings" panose="05000000000000000000" pitchFamily="2" charset="2"/>
              </a:rPr>
              <a:t>파라메터</a:t>
            </a:r>
            <a:r>
              <a:rPr lang="ko-KR" altLang="en-US" sz="2000" dirty="0">
                <a:sym typeface="Wingdings" panose="05000000000000000000" pitchFamily="2" charset="2"/>
              </a:rPr>
              <a:t> 리스트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리턴 타입은 </a:t>
            </a:r>
            <a:r>
              <a:rPr lang="ko-KR" altLang="en-US" sz="2000" u="sng" dirty="0">
                <a:sym typeface="Wingdings" panose="05000000000000000000" pitchFamily="2" charset="2"/>
              </a:rPr>
              <a:t>변형할 수 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없고</a:t>
            </a:r>
            <a:r>
              <a:rPr lang="en-US" altLang="ko-KR" sz="2000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</a:t>
            </a:r>
            <a:r>
              <a:rPr lang="ko-KR" altLang="en-US" sz="2000" u="sng" dirty="0">
                <a:sym typeface="Wingdings" panose="05000000000000000000" pitchFamily="2" charset="2"/>
              </a:rPr>
              <a:t>메서드 구현 내용만 변형 가능</a:t>
            </a:r>
            <a:r>
              <a:rPr lang="en-US" altLang="ko-KR" sz="2000" u="sng" dirty="0">
                <a:sym typeface="Wingdings" panose="05000000000000000000" pitchFamily="2" charset="2"/>
              </a:rPr>
              <a:t>.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오버라이딩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덮어쓰기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</a:t>
            </a:r>
            <a:r>
              <a:rPr lang="ko-KR" altLang="en-US" sz="2000" dirty="0">
                <a:sym typeface="Wingdings" panose="05000000000000000000" pitchFamily="2" charset="2"/>
              </a:rPr>
              <a:t> 하위 클래스에서 상속받은 메서드를 더 이상 상위 클래스에서 정의한 형태가 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아닌 하위  클래스에 알맞게 수정한 형태로 사용하는 것</a:t>
            </a:r>
            <a:r>
              <a:rPr lang="en-US" altLang="ko-KR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sz="2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324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DEAA4-6B16-4D5D-AB64-5AADD543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3ECA8-FD03-40EC-92F4-4896C2F8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재정의된 메서드의 접근 제어 지정자는</a:t>
            </a:r>
            <a:r>
              <a:rPr lang="en-US" altLang="ko-KR" sz="2000" dirty="0"/>
              <a:t>,</a:t>
            </a:r>
          </a:p>
          <a:p>
            <a:pPr lvl="1"/>
            <a:r>
              <a:rPr lang="ko-KR" altLang="en-US" sz="1600" dirty="0"/>
              <a:t>상위 클래스에 정의한 메서드보다 </a:t>
            </a:r>
            <a:r>
              <a:rPr lang="ko-KR" altLang="en-US" sz="1600" dirty="0">
                <a:solidFill>
                  <a:srgbClr val="FF0000"/>
                </a:solidFill>
              </a:rPr>
              <a:t>넓은 쪽으로 </a:t>
            </a:r>
            <a:r>
              <a:rPr lang="ko-KR" altLang="en-US" sz="1600" dirty="0"/>
              <a:t>변경하는 것은 가능 하지만</a:t>
            </a:r>
            <a:r>
              <a:rPr lang="en-US" altLang="ko-KR" sz="1600" dirty="0"/>
              <a:t>,</a:t>
            </a:r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좁은 쪽으로 변경하는 것은 </a:t>
            </a:r>
            <a:r>
              <a:rPr lang="ko-KR" altLang="en-US" sz="1600" u="sng" dirty="0">
                <a:solidFill>
                  <a:srgbClr val="FF0000"/>
                </a:solidFill>
              </a:rPr>
              <a:t>불가능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>
                <a:highlight>
                  <a:srgbClr val="FFFF00"/>
                </a:highlight>
              </a:rPr>
              <a:t>예</a:t>
            </a:r>
            <a:r>
              <a:rPr lang="en-US" altLang="ko-KR" sz="1600" dirty="0">
                <a:highlight>
                  <a:srgbClr val="FFFF00"/>
                </a:highlight>
              </a:rPr>
              <a:t>)</a:t>
            </a:r>
            <a:r>
              <a:rPr lang="ko-KR" altLang="en-US" sz="1600" dirty="0">
                <a:highlight>
                  <a:srgbClr val="FFFF00"/>
                </a:highlight>
              </a:rPr>
              <a:t> </a:t>
            </a:r>
            <a:r>
              <a:rPr lang="ko-KR" altLang="en-US" sz="1600" dirty="0"/>
              <a:t>상위 클래스의 메서드가 </a:t>
            </a:r>
            <a:r>
              <a:rPr lang="en-US" altLang="ko-KR" sz="1600" dirty="0">
                <a:solidFill>
                  <a:srgbClr val="FF0000"/>
                </a:solidFill>
              </a:rPr>
              <a:t>protected</a:t>
            </a:r>
            <a:r>
              <a:rPr lang="en-US" altLang="ko-KR" sz="1600" dirty="0"/>
              <a:t> </a:t>
            </a:r>
            <a:r>
              <a:rPr lang="ko-KR" altLang="en-US" sz="1600" dirty="0"/>
              <a:t>였다면</a:t>
            </a:r>
            <a:r>
              <a:rPr lang="en-US" altLang="ko-KR" sz="1600" dirty="0"/>
              <a:t>,</a:t>
            </a:r>
          </a:p>
          <a:p>
            <a:pPr lvl="1"/>
            <a:r>
              <a:rPr lang="ko-KR" altLang="en-US" sz="1600" dirty="0"/>
              <a:t>재정의 메서드의 접근 제어 지정자를 </a:t>
            </a:r>
            <a:r>
              <a:rPr lang="en-US" altLang="ko-KR" sz="1600" dirty="0">
                <a:solidFill>
                  <a:srgbClr val="FF0000"/>
                </a:solidFill>
              </a:rPr>
              <a:t>public</a:t>
            </a:r>
            <a:r>
              <a:rPr lang="ko-KR" altLang="en-US" sz="1600" dirty="0"/>
              <a:t>으로 하는 것은 가능하지만</a:t>
            </a:r>
            <a:r>
              <a:rPr lang="en-US" altLang="ko-KR" sz="1600" dirty="0"/>
              <a:t>,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private</a:t>
            </a:r>
            <a:r>
              <a:rPr lang="ko-KR" altLang="en-US" sz="1600" dirty="0">
                <a:solidFill>
                  <a:srgbClr val="FF0000"/>
                </a:solidFill>
              </a:rPr>
              <a:t>으로 변경하는 것은 안 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603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02 </a:t>
            </a:r>
            <a:r>
              <a:rPr lang="ko-KR" altLang="en-US" sz="2400" dirty="0">
                <a:highlight>
                  <a:srgbClr val="FFFF00"/>
                </a:highlight>
              </a:rPr>
              <a:t>캐스팅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u="sng" dirty="0">
              <a:solidFill>
                <a:srgbClr val="FF0000"/>
              </a:solidFill>
            </a:endParaRPr>
          </a:p>
          <a:p>
            <a:r>
              <a:rPr lang="ko-KR" altLang="en-US" sz="2000" u="sng" dirty="0">
                <a:solidFill>
                  <a:srgbClr val="FF0000"/>
                </a:solidFill>
              </a:rPr>
              <a:t>캐스팅은 형 변환을 </a:t>
            </a:r>
            <a:r>
              <a:rPr lang="ko-KR" altLang="en-US" sz="2000" dirty="0"/>
              <a:t>말함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</a:t>
            </a:r>
            <a:r>
              <a:rPr lang="ko-KR" altLang="en-US" sz="2000" dirty="0"/>
              <a:t>기본 타입에서만 발생하는 것이 아니라 클래스 타입에서도 발생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b="1" u="sng" dirty="0">
                <a:solidFill>
                  <a:srgbClr val="FF0000"/>
                </a:solidFill>
              </a:rPr>
              <a:t>클래스 타입의 캐스팅</a:t>
            </a:r>
            <a:endParaRPr lang="en-US" altLang="ko-KR" sz="20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</a:t>
            </a:r>
            <a:r>
              <a:rPr lang="ko-KR" altLang="en-US" sz="2000" dirty="0" err="1">
                <a:sym typeface="Wingdings" panose="05000000000000000000" pitchFamily="2" charset="2"/>
              </a:rPr>
              <a:t>업캐스팅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 err="1">
                <a:sym typeface="Wingdings" panose="05000000000000000000" pitchFamily="2" charset="2"/>
              </a:rPr>
              <a:t>다운캐스팅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</a:t>
            </a:r>
            <a:r>
              <a:rPr lang="ko-KR" altLang="en-US" sz="2000" dirty="0" err="1">
                <a:sym typeface="Wingdings" panose="05000000000000000000" pitchFamily="2" charset="2"/>
              </a:rPr>
              <a:t>다형성을</a:t>
            </a:r>
            <a:r>
              <a:rPr lang="ko-KR" altLang="en-US" sz="2000" dirty="0">
                <a:sym typeface="Wingdings" panose="05000000000000000000" pitchFamily="2" charset="2"/>
              </a:rPr>
              <a:t> 구현 할 때 사용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75703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 err="1">
                <a:highlight>
                  <a:srgbClr val="FFFF00"/>
                </a:highlight>
              </a:rPr>
              <a:t>업캐스팅</a:t>
            </a:r>
            <a:r>
              <a:rPr lang="en-US" altLang="ko-KR" sz="2400" dirty="0">
                <a:highlight>
                  <a:srgbClr val="FFFF00"/>
                </a:highlight>
              </a:rPr>
              <a:t>(up-casting)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객체의 타입을 상위 클래스로 변환하여 </a:t>
            </a:r>
            <a:r>
              <a:rPr lang="ko-KR" altLang="en-US" sz="1800" dirty="0" err="1">
                <a:solidFill>
                  <a:srgbClr val="FF0000"/>
                </a:solidFill>
              </a:rPr>
              <a:t>다형성</a:t>
            </a:r>
            <a:r>
              <a:rPr lang="ko-KR" altLang="en-US" sz="1800" dirty="0" err="1"/>
              <a:t>을</a:t>
            </a:r>
            <a:r>
              <a:rPr lang="ko-KR" altLang="en-US" sz="1800" dirty="0"/>
              <a:t> 구현</a:t>
            </a:r>
            <a:endParaRPr lang="en-US" altLang="ko-KR" sz="1800" dirty="0"/>
          </a:p>
          <a:p>
            <a:r>
              <a:rPr lang="ko-KR" altLang="en-US" sz="1800" dirty="0"/>
              <a:t>데이터타입은 상위 클래스이지만 </a:t>
            </a:r>
            <a:r>
              <a:rPr lang="ko-KR" altLang="en-US" sz="1800" dirty="0">
                <a:solidFill>
                  <a:srgbClr val="FF0000"/>
                </a:solidFill>
              </a:rPr>
              <a:t>실제 동작은 재정의된 메서드가 실행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프로그램 런타임에 사용자의 선택에 따라 환경이 만들어짐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&lt;</a:t>
            </a:r>
            <a:r>
              <a:rPr lang="ko-KR" altLang="en-US" sz="2000" dirty="0" err="1">
                <a:solidFill>
                  <a:srgbClr val="FF0000"/>
                </a:solidFill>
              </a:rPr>
              <a:t>업캐스팅특징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sz="1800" dirty="0"/>
              <a:t>데이터 타입을 상위클래스이고</a:t>
            </a:r>
            <a:r>
              <a:rPr lang="en-US" altLang="ko-KR" sz="1800" dirty="0"/>
              <a:t>, </a:t>
            </a:r>
            <a:r>
              <a:rPr lang="ko-KR" altLang="en-US" sz="1800" dirty="0"/>
              <a:t>재정의된 </a:t>
            </a:r>
            <a:r>
              <a:rPr lang="ko-KR" altLang="en-US" sz="1800" dirty="0" err="1"/>
              <a:t>메서드는</a:t>
            </a:r>
            <a:r>
              <a:rPr lang="ko-KR" altLang="en-US" sz="1800" dirty="0"/>
              <a:t> 하위 클래스의 </a:t>
            </a:r>
            <a:r>
              <a:rPr lang="ko-KR" altLang="en-US" sz="1800" dirty="0" err="1"/>
              <a:t>메서드가</a:t>
            </a:r>
            <a:r>
              <a:rPr lang="ko-KR" altLang="en-US" sz="1800" dirty="0"/>
              <a:t> 실행된다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sym typeface="Wingdings" pitchFamily="2" charset="2"/>
              </a:rPr>
              <a:t></a:t>
            </a:r>
            <a:r>
              <a:rPr lang="ko-KR" altLang="en-US" sz="1800" u="sng" dirty="0">
                <a:sym typeface="Wingdings" pitchFamily="2" charset="2"/>
              </a:rPr>
              <a:t>겉모습은 상위클래스이지만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ko-KR" altLang="en-US" sz="1800" u="sng" dirty="0">
                <a:sym typeface="Wingdings" pitchFamily="2" charset="2"/>
              </a:rPr>
              <a:t>실행은 하위 클래스로 실행</a:t>
            </a:r>
            <a:r>
              <a:rPr lang="en-US" altLang="ko-KR" sz="1800" dirty="0">
                <a:sym typeface="Wingdings" pitchFamily="2" charset="2"/>
              </a:rPr>
              <a:t>.</a:t>
            </a:r>
          </a:p>
          <a:p>
            <a:r>
              <a:rPr lang="ko-KR" altLang="en-US" sz="1800" dirty="0">
                <a:sym typeface="Wingdings" pitchFamily="2" charset="2"/>
              </a:rPr>
              <a:t>데이터 타입이 상위클래스이므로 </a:t>
            </a:r>
            <a:r>
              <a:rPr lang="ko-KR" altLang="en-US" sz="1800" dirty="0">
                <a:solidFill>
                  <a:srgbClr val="FF0000"/>
                </a:solidFill>
                <a:sym typeface="Wingdings" pitchFamily="2" charset="2"/>
              </a:rPr>
              <a:t>상위클래스에 정의된 멤버만 사용할 수 있음</a:t>
            </a:r>
            <a:r>
              <a:rPr lang="en-US" altLang="ko-KR" sz="1800" dirty="0">
                <a:sym typeface="Wingdings" pitchFamily="2" charset="2"/>
              </a:rPr>
              <a:t>.</a:t>
            </a:r>
          </a:p>
          <a:p>
            <a:r>
              <a:rPr lang="ko-KR" altLang="en-US" sz="1800" dirty="0" err="1">
                <a:sym typeface="Wingdings" pitchFamily="2" charset="2"/>
              </a:rPr>
              <a:t>업캐스팅된</a:t>
            </a:r>
            <a:r>
              <a:rPr lang="ko-KR" altLang="en-US" sz="1800" dirty="0">
                <a:sym typeface="Wingdings" pitchFamily="2" charset="2"/>
              </a:rPr>
              <a:t> 객체는 </a:t>
            </a:r>
            <a:r>
              <a:rPr lang="ko-KR" altLang="en-US" sz="1800" dirty="0">
                <a:solidFill>
                  <a:srgbClr val="FF0000"/>
                </a:solidFill>
                <a:sym typeface="Wingdings" pitchFamily="2" charset="2"/>
              </a:rPr>
              <a:t>다운캐스팅</a:t>
            </a:r>
            <a:r>
              <a:rPr lang="ko-KR" altLang="en-US" sz="1800" dirty="0">
                <a:sym typeface="Wingdings" pitchFamily="2" charset="2"/>
              </a:rPr>
              <a:t>이 가능</a:t>
            </a:r>
            <a:r>
              <a:rPr lang="en-US" altLang="ko-KR" sz="1800" dirty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itchFamily="2" charset="2"/>
              </a:rPr>
              <a:t></a:t>
            </a:r>
            <a:r>
              <a:rPr lang="ko-KR" altLang="en-US" sz="1800" dirty="0">
                <a:sym typeface="Wingdings" pitchFamily="2" charset="2"/>
              </a:rPr>
              <a:t>다운캐스팅은 </a:t>
            </a:r>
            <a:r>
              <a:rPr lang="ko-KR" altLang="en-US" sz="1800" dirty="0" err="1">
                <a:sym typeface="Wingdings" pitchFamily="2" charset="2"/>
              </a:rPr>
              <a:t>업캐스팅되기</a:t>
            </a:r>
            <a:r>
              <a:rPr lang="ko-KR" altLang="en-US" sz="1800" dirty="0">
                <a:sym typeface="Wingdings" pitchFamily="2" charset="2"/>
              </a:rPr>
              <a:t> 전의 </a:t>
            </a:r>
            <a:r>
              <a:rPr lang="ko-KR" altLang="en-US" sz="1800" dirty="0" err="1">
                <a:sym typeface="Wingdings" pitchFamily="2" charset="2"/>
              </a:rPr>
              <a:t>원래타입으로</a:t>
            </a:r>
            <a:r>
              <a:rPr lang="ko-KR" altLang="en-US" sz="1800" dirty="0">
                <a:sym typeface="Wingdings" pitchFamily="2" charset="2"/>
              </a:rPr>
              <a:t> 타입을 내리는 것</a:t>
            </a:r>
            <a:r>
              <a:rPr lang="en-US" altLang="ko-KR" sz="1800" dirty="0">
                <a:sym typeface="Wingdings" pitchFamily="2" charset="2"/>
              </a:rPr>
              <a:t>.</a:t>
            </a:r>
          </a:p>
          <a:p>
            <a:r>
              <a:rPr lang="ko-KR" altLang="en-US" sz="1800" u="sng" dirty="0">
                <a:sym typeface="Wingdings" pitchFamily="2" charset="2"/>
              </a:rPr>
              <a:t>상속관계의 클래스 사이에서만 </a:t>
            </a:r>
            <a:r>
              <a:rPr lang="ko-KR" altLang="en-US" sz="1800" u="sng" dirty="0" err="1">
                <a:sym typeface="Wingdings" pitchFamily="2" charset="2"/>
              </a:rPr>
              <a:t>업캐스팅이</a:t>
            </a:r>
            <a:r>
              <a:rPr lang="ko-KR" altLang="en-US" sz="1800" u="sng" dirty="0">
                <a:sym typeface="Wingdings" pitchFamily="2" charset="2"/>
              </a:rPr>
              <a:t> 가능하고</a:t>
            </a:r>
            <a:endParaRPr lang="en-US" altLang="ko-KR" sz="1800" u="sng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itchFamily="2" charset="2"/>
              </a:rPr>
              <a:t></a:t>
            </a:r>
            <a:r>
              <a:rPr lang="ko-KR" altLang="en-US" sz="1800" dirty="0">
                <a:solidFill>
                  <a:srgbClr val="FF0000"/>
                </a:solidFill>
                <a:sym typeface="Wingdings" pitchFamily="2" charset="2"/>
              </a:rPr>
              <a:t>상속관계가 아닌 클래스 사이에는 캐스팅이 불가능</a:t>
            </a:r>
            <a:r>
              <a:rPr lang="en-US" altLang="ko-KR" sz="2000" dirty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endParaRPr lang="en-US" altLang="ko-KR" sz="2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6956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00625"/>
            <a:ext cx="10515600" cy="438412"/>
          </a:xfrm>
        </p:spPr>
        <p:txBody>
          <a:bodyPr>
            <a:noAutofit/>
          </a:bodyPr>
          <a:lstStyle/>
          <a:p>
            <a:br>
              <a:rPr lang="en-US" altLang="ko-KR" sz="2000" u="sng" dirty="0">
                <a:solidFill>
                  <a:srgbClr val="FF0000"/>
                </a:solidFill>
              </a:rPr>
            </a:br>
            <a:r>
              <a:rPr lang="en-US" altLang="ko-KR" sz="2400" u="sng" dirty="0">
                <a:solidFill>
                  <a:srgbClr val="FF0000"/>
                </a:solidFill>
              </a:rPr>
              <a:t>static </a:t>
            </a:r>
            <a:r>
              <a:rPr lang="ko-KR" altLang="en-US" sz="2400" u="sng" dirty="0" err="1">
                <a:solidFill>
                  <a:srgbClr val="FF0000"/>
                </a:solidFill>
              </a:rPr>
              <a:t>메서드</a:t>
            </a:r>
            <a:br>
              <a:rPr lang="en-US" altLang="ko-KR" sz="2000" u="sng" dirty="0">
                <a:solidFill>
                  <a:srgbClr val="FF0000"/>
                </a:solidFill>
              </a:rPr>
            </a:br>
            <a:endParaRPr lang="ko-KR" altLang="en-US" sz="2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989556"/>
            <a:ext cx="10515600" cy="518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 err="1">
                <a:sym typeface="Wingdings" panose="05000000000000000000" pitchFamily="2" charset="2"/>
              </a:rPr>
              <a:t>업캐스팅에서도</a:t>
            </a:r>
            <a:r>
              <a:rPr lang="ko-KR" altLang="en-US" sz="2000" dirty="0">
                <a:sym typeface="Wingdings" panose="05000000000000000000" pitchFamily="2" charset="2"/>
              </a:rPr>
              <a:t> 타입이 부모이면 부모의 </a:t>
            </a:r>
            <a:r>
              <a:rPr lang="ko-KR" altLang="en-US" sz="2000" dirty="0" err="1">
                <a:sym typeface="Wingdings" panose="05000000000000000000" pitchFamily="2" charset="2"/>
              </a:rPr>
              <a:t>메서드를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타입이 자식이면 자식의 </a:t>
            </a:r>
            <a:r>
              <a:rPr lang="ko-KR" altLang="en-US" sz="2000" dirty="0" err="1">
                <a:sym typeface="Wingdings" panose="05000000000000000000" pitchFamily="2" charset="2"/>
              </a:rPr>
              <a:t>메서드</a:t>
            </a:r>
            <a:r>
              <a:rPr lang="ko-KR" altLang="en-US" sz="2000" dirty="0">
                <a:sym typeface="Wingdings" panose="05000000000000000000" pitchFamily="2" charset="2"/>
              </a:rPr>
              <a:t> 호출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631418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&lt;</a:t>
            </a:r>
            <a:r>
              <a:rPr lang="ko-KR" altLang="en-US" sz="2400" b="1" u="sng" dirty="0">
                <a:sym typeface="Wingdings" panose="05000000000000000000" pitchFamily="2" charset="2"/>
              </a:rPr>
              <a:t>재정의된 메서드 </a:t>
            </a:r>
            <a:r>
              <a:rPr lang="ko-KR" altLang="en-US" sz="2400" b="1" u="sng" dirty="0" err="1">
                <a:sym typeface="Wingdings" panose="05000000000000000000" pitchFamily="2" charset="2"/>
              </a:rPr>
              <a:t>호출규칙</a:t>
            </a:r>
            <a:r>
              <a:rPr lang="en-US" altLang="ko-KR" sz="2400" dirty="0">
                <a:sym typeface="Wingdings" panose="05000000000000000000" pitchFamily="2" charset="2"/>
              </a:rPr>
              <a:t>(p270)&gt;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ko-KR" altLang="en-US" sz="1800" dirty="0"/>
              <a:t>부모의 객체로 호출하면 부모의 메서드가 호출됨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자식의 객체로 호출하면 자식의 메서드가 호출됨</a:t>
            </a:r>
            <a:r>
              <a:rPr lang="en-US" altLang="ko-KR" sz="1800" dirty="0"/>
              <a:t>.</a:t>
            </a:r>
          </a:p>
          <a:p>
            <a:r>
              <a:rPr lang="ko-KR" altLang="en-US" sz="1800" u="sng" dirty="0" err="1">
                <a:solidFill>
                  <a:srgbClr val="FF0000"/>
                </a:solidFill>
              </a:rPr>
              <a:t>업캐스팅된</a:t>
            </a:r>
            <a:r>
              <a:rPr lang="ko-KR" altLang="en-US" sz="1800" u="sng" dirty="0">
                <a:solidFill>
                  <a:srgbClr val="FF0000"/>
                </a:solidFill>
              </a:rPr>
              <a:t> 객체로 호출하면 자식의 메서드가 호출됨</a:t>
            </a:r>
            <a:r>
              <a:rPr lang="en-US" altLang="ko-KR" sz="1800" u="sng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static </a:t>
            </a:r>
            <a:r>
              <a:rPr lang="ko-KR" altLang="en-US" sz="1800" dirty="0"/>
              <a:t>메서드는 부모의 객체로 호출하면 부모의 메서드가 호출됨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static </a:t>
            </a:r>
            <a:r>
              <a:rPr lang="ko-KR" altLang="en-US" sz="1800" dirty="0"/>
              <a:t>메서드는 자식의 객체로 호출하면 자식의 메서드가 호출됨</a:t>
            </a:r>
            <a:r>
              <a:rPr lang="en-US" altLang="ko-KR" sz="1800" dirty="0"/>
              <a:t>.</a:t>
            </a:r>
          </a:p>
          <a:p>
            <a:r>
              <a:rPr lang="en-US" altLang="ko-KR" sz="1800" u="sng" dirty="0"/>
              <a:t>static </a:t>
            </a:r>
            <a:r>
              <a:rPr lang="ko-KR" altLang="en-US" sz="1800" u="sng" dirty="0"/>
              <a:t>메서드를 </a:t>
            </a:r>
            <a:r>
              <a:rPr lang="ko-KR" altLang="en-US" sz="1800" u="sng" dirty="0" err="1">
                <a:solidFill>
                  <a:srgbClr val="FF0000"/>
                </a:solidFill>
              </a:rPr>
              <a:t>업캐스팅된</a:t>
            </a:r>
            <a:r>
              <a:rPr lang="ko-KR" altLang="en-US" sz="1800" u="sng" dirty="0"/>
              <a:t> 객체로 호출하면 부모의 메서드가 호출됨</a:t>
            </a:r>
            <a:r>
              <a:rPr lang="en-US" altLang="ko-KR" sz="1800" u="sng" dirty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496793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 err="1">
                <a:highlight>
                  <a:srgbClr val="FFFF00"/>
                </a:highlight>
              </a:rPr>
              <a:t>다운캐스팅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u="sng" dirty="0"/>
          </a:p>
          <a:p>
            <a:r>
              <a:rPr lang="ko-KR" altLang="en-US" sz="2000" b="1" dirty="0" err="1">
                <a:solidFill>
                  <a:srgbClr val="FF0000"/>
                </a:solidFill>
              </a:rPr>
              <a:t>다운캐스팅</a:t>
            </a:r>
            <a:r>
              <a:rPr lang="en-US" altLang="ko-KR" sz="2000" b="1" dirty="0">
                <a:solidFill>
                  <a:srgbClr val="FF0000"/>
                </a:solidFill>
              </a:rPr>
              <a:t>(down-casting)</a:t>
            </a:r>
            <a:r>
              <a:rPr lang="ko-KR" altLang="en-US" sz="2000" b="1" dirty="0">
                <a:solidFill>
                  <a:srgbClr val="FF0000"/>
                </a:solidFill>
              </a:rPr>
              <a:t>은 </a:t>
            </a:r>
            <a:r>
              <a:rPr lang="ko-KR" altLang="en-US" sz="2000" u="sng" dirty="0" err="1"/>
              <a:t>업캐스팅된</a:t>
            </a:r>
            <a:r>
              <a:rPr lang="en-US" altLang="ko-KR" sz="2000" dirty="0"/>
              <a:t> </a:t>
            </a:r>
            <a:r>
              <a:rPr lang="ko-KR" altLang="en-US" sz="2000" dirty="0"/>
              <a:t>객체의 타입을 원래의 타입으로 되돌리는 것</a:t>
            </a:r>
            <a:r>
              <a:rPr lang="en-US" altLang="ko-KR" sz="2000" dirty="0"/>
              <a:t>. 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err="1"/>
              <a:t>StaticChild</a:t>
            </a:r>
            <a:r>
              <a:rPr lang="en-US" altLang="ko-KR" sz="1800" dirty="0"/>
              <a:t> c = (</a:t>
            </a:r>
            <a:r>
              <a:rPr lang="en-US" altLang="ko-KR" sz="1800" dirty="0" err="1"/>
              <a:t>StaticChild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spc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err="1"/>
              <a:t>c.setAge</a:t>
            </a:r>
            <a:r>
              <a:rPr lang="en-US" altLang="ko-KR" sz="1800" dirty="0"/>
              <a:t>(20);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err="1"/>
              <a:t>c.printInfo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u="sng" dirty="0"/>
              <a:t> </a:t>
            </a:r>
            <a:r>
              <a:rPr lang="en-US" altLang="ko-KR" sz="2000" u="sng" dirty="0" err="1">
                <a:solidFill>
                  <a:srgbClr val="FF0000"/>
                </a:solidFill>
              </a:rPr>
              <a:t>spc</a:t>
            </a:r>
            <a:r>
              <a:rPr lang="ko-KR" altLang="en-US" sz="2000" u="sng" dirty="0">
                <a:solidFill>
                  <a:srgbClr val="FF0000"/>
                </a:solidFill>
              </a:rPr>
              <a:t>는 </a:t>
            </a:r>
            <a:r>
              <a:rPr lang="ko-KR" altLang="en-US" sz="2000" dirty="0"/>
              <a:t>원래 </a:t>
            </a:r>
            <a:r>
              <a:rPr lang="en-US" altLang="ko-KR" sz="2000" dirty="0" err="1"/>
              <a:t>StaticChild</a:t>
            </a:r>
            <a:r>
              <a:rPr lang="en-US" altLang="ko-KR" sz="2000" dirty="0"/>
              <a:t> </a:t>
            </a:r>
            <a:r>
              <a:rPr lang="ko-KR" altLang="en-US" sz="2000" dirty="0"/>
              <a:t>타입인데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StaticParent</a:t>
            </a:r>
            <a:r>
              <a:rPr lang="ko-KR" altLang="en-US" sz="2000" dirty="0"/>
              <a:t>으로 </a:t>
            </a:r>
            <a:r>
              <a:rPr lang="ko-KR" altLang="en-US" sz="2000" dirty="0" err="1">
                <a:solidFill>
                  <a:srgbClr val="FF0000"/>
                </a:solidFill>
              </a:rPr>
              <a:t>업캐스팅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다시 원래의 타입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en-US" altLang="ko-KR" sz="1800" dirty="0" err="1">
                <a:sym typeface="Wingdings" panose="05000000000000000000" pitchFamily="2" charset="2"/>
              </a:rPr>
              <a:t>StaticChild</a:t>
            </a:r>
            <a:r>
              <a:rPr lang="ko-KR" altLang="en-US" sz="1800" dirty="0">
                <a:sym typeface="Wingdings" panose="05000000000000000000" pitchFamily="2" charset="2"/>
              </a:rPr>
              <a:t>으로 </a:t>
            </a:r>
            <a:r>
              <a:rPr lang="ko-KR" altLang="en-US" sz="1800" dirty="0" err="1">
                <a:sym typeface="Wingdings" panose="05000000000000000000" pitchFamily="2" charset="2"/>
              </a:rPr>
              <a:t>다운캐스팅</a:t>
            </a:r>
            <a:r>
              <a:rPr lang="ko-KR" altLang="en-US" sz="1800" dirty="0">
                <a:sym typeface="Wingdings" panose="05000000000000000000" pitchFamily="2" charset="2"/>
              </a:rPr>
              <a:t> 가능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객체는 업캐스팅하면 부모 타입이어서 부모 클래스에 정의되지 않은 멤버 사용 불가</a:t>
            </a:r>
            <a:r>
              <a:rPr lang="en-US" altLang="ko-KR" sz="18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그래서 </a:t>
            </a:r>
            <a:r>
              <a:rPr lang="en-US" altLang="ko-KR" sz="1800" dirty="0" err="1">
                <a:sym typeface="Wingdings" panose="05000000000000000000" pitchFamily="2" charset="2"/>
              </a:rPr>
              <a:t>spc</a:t>
            </a:r>
            <a:r>
              <a:rPr lang="ko-KR" altLang="en-US" sz="1800" dirty="0">
                <a:sym typeface="Wingdings" panose="05000000000000000000" pitchFamily="2" charset="2"/>
              </a:rPr>
              <a:t>는 </a:t>
            </a:r>
            <a:r>
              <a:rPr lang="en-US" altLang="ko-KR" sz="1800" dirty="0">
                <a:sym typeface="Wingdings" panose="05000000000000000000" pitchFamily="2" charset="2"/>
              </a:rPr>
              <a:t>age </a:t>
            </a:r>
            <a:r>
              <a:rPr lang="ko-KR" altLang="en-US" sz="1800" dirty="0">
                <a:sym typeface="Wingdings" panose="05000000000000000000" pitchFamily="2" charset="2"/>
              </a:rPr>
              <a:t>멤버 사용할 수 없었다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u="sng" dirty="0">
                <a:sym typeface="Wingdings" panose="05000000000000000000" pitchFamily="2" charset="2"/>
              </a:rPr>
              <a:t>** </a:t>
            </a:r>
            <a:r>
              <a:rPr lang="ko-KR" altLang="en-US" sz="2000" u="sng" dirty="0">
                <a:sym typeface="Wingdings" panose="05000000000000000000" pitchFamily="2" charset="2"/>
              </a:rPr>
              <a:t>위 처럼 다운 캐스팅하면 </a:t>
            </a:r>
            <a:r>
              <a:rPr lang="en-US" altLang="ko-KR" sz="2000" u="sng" dirty="0" err="1">
                <a:sym typeface="Wingdings" panose="05000000000000000000" pitchFamily="2" charset="2"/>
              </a:rPr>
              <a:t>StaticChild</a:t>
            </a:r>
            <a:r>
              <a:rPr lang="en-US" altLang="ko-KR" sz="2000" u="sng" dirty="0">
                <a:sym typeface="Wingdings" panose="05000000000000000000" pitchFamily="2" charset="2"/>
              </a:rPr>
              <a:t> </a:t>
            </a:r>
            <a:r>
              <a:rPr lang="ko-KR" altLang="en-US" sz="2000" u="sng" dirty="0">
                <a:sym typeface="Wingdings" panose="05000000000000000000" pitchFamily="2" charset="2"/>
              </a:rPr>
              <a:t>타입이 되므로</a:t>
            </a:r>
            <a:r>
              <a:rPr lang="en-US" altLang="ko-KR" sz="2000" u="sng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en-US" altLang="ko-KR" sz="1800" dirty="0">
                <a:sym typeface="Wingdings" panose="05000000000000000000" pitchFamily="2" charset="2"/>
              </a:rPr>
              <a:t>age </a:t>
            </a:r>
            <a:r>
              <a:rPr lang="ko-KR" altLang="en-US" sz="1800" dirty="0">
                <a:sym typeface="Wingdings" panose="05000000000000000000" pitchFamily="2" charset="2"/>
              </a:rPr>
              <a:t>멤버를 읽고 쓸 수 있다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1234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511175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실습 </a:t>
            </a:r>
            <a:r>
              <a:rPr lang="en-US" altLang="ko-KR" sz="2400" dirty="0"/>
              <a:t>3-1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792480"/>
            <a:ext cx="10515600" cy="5709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package ch3;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public class VarTest1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a=10, b;</a:t>
            </a:r>
          </a:p>
          <a:p>
            <a:pPr marL="0" indent="0">
              <a:buNone/>
            </a:pPr>
            <a:r>
              <a:rPr lang="en-US" altLang="ko-KR" sz="2000" dirty="0"/>
              <a:t>		b=a;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("a="+a);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("b="+b);	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(a+"+"+b+"="+(</a:t>
            </a:r>
            <a:r>
              <a:rPr lang="en-US" altLang="ko-KR" sz="2000" dirty="0" err="1"/>
              <a:t>a+b</a:t>
            </a:r>
            <a:r>
              <a:rPr lang="en-US" altLang="ko-KR" sz="2000" dirty="0"/>
              <a:t>));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584863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03 super(p275)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u="sng" dirty="0">
                <a:solidFill>
                  <a:srgbClr val="FF0000"/>
                </a:solidFill>
              </a:rPr>
              <a:t>super</a:t>
            </a:r>
            <a:r>
              <a:rPr lang="ko-KR" altLang="en-US" sz="2000" dirty="0"/>
              <a:t>는 </a:t>
            </a:r>
            <a:r>
              <a:rPr lang="en-US" altLang="ko-KR" sz="2000" dirty="0"/>
              <a:t>this</a:t>
            </a:r>
            <a:r>
              <a:rPr lang="ko-KR" altLang="en-US" sz="2000" dirty="0"/>
              <a:t>처럼 </a:t>
            </a:r>
            <a:r>
              <a:rPr lang="en-US" altLang="ko-KR" sz="2000" dirty="0"/>
              <a:t>main</a:t>
            </a:r>
            <a:r>
              <a:rPr lang="ko-KR" altLang="en-US" sz="2000" dirty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/>
              <a:t>사용할 수 </a:t>
            </a:r>
            <a:r>
              <a:rPr lang="ko-KR" altLang="en-US" sz="2000" dirty="0">
                <a:solidFill>
                  <a:srgbClr val="FF0000"/>
                </a:solidFill>
              </a:rPr>
              <a:t>없고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class</a:t>
            </a:r>
            <a:r>
              <a:rPr lang="ko-KR" altLang="en-US" sz="2000" dirty="0"/>
              <a:t>정의 시 사용하는 참조 변수로 </a:t>
            </a:r>
            <a:r>
              <a:rPr lang="ko-KR" altLang="en-US" sz="2000" u="sng" dirty="0"/>
              <a:t>상속 관계의 상위 클래스를 나타냄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</a:t>
            </a:r>
            <a:r>
              <a:rPr lang="ko-KR" altLang="en-US" sz="2000" dirty="0"/>
              <a:t> 상위 클래스 객체의 </a:t>
            </a:r>
            <a:r>
              <a:rPr lang="ko-KR" altLang="en-US" sz="2000" dirty="0" err="1"/>
              <a:t>참조값을</a:t>
            </a:r>
            <a:r>
              <a:rPr lang="ko-KR" altLang="en-US" sz="2000" dirty="0"/>
              <a:t> 갖는다</a:t>
            </a:r>
            <a:r>
              <a:rPr lang="en-US" altLang="ko-KR" sz="2000" dirty="0"/>
              <a:t>.</a:t>
            </a:r>
          </a:p>
          <a:p>
            <a:endParaRPr lang="en-US" altLang="ko-KR" sz="2000" u="sng" dirty="0">
              <a:solidFill>
                <a:srgbClr val="FF0000"/>
              </a:solidFill>
            </a:endParaRPr>
          </a:p>
          <a:p>
            <a:r>
              <a:rPr lang="en-US" altLang="ko-KR" sz="2000" u="sng" dirty="0">
                <a:solidFill>
                  <a:srgbClr val="FF0000"/>
                </a:solidFill>
              </a:rPr>
              <a:t>super</a:t>
            </a:r>
            <a:r>
              <a:rPr lang="ko-KR" altLang="en-US" sz="2000" u="sng" dirty="0">
                <a:solidFill>
                  <a:srgbClr val="FF0000"/>
                </a:solidFill>
              </a:rPr>
              <a:t>의 주된 용도는 가려진 상위 클래스의 멤버에 접근할 때 사용</a:t>
            </a:r>
            <a:r>
              <a:rPr lang="en-US" altLang="ko-KR" sz="2000" u="sng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000" u="sng" dirty="0"/>
              <a:t>멤버 변수 숨기기</a:t>
            </a:r>
            <a:r>
              <a:rPr lang="en-US" altLang="ko-KR" sz="2000" u="sng" dirty="0"/>
              <a:t>(hiding):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super</a:t>
            </a:r>
            <a:r>
              <a:rPr lang="ko-KR" altLang="en-US" sz="2000" dirty="0">
                <a:solidFill>
                  <a:srgbClr val="FF0000"/>
                </a:solidFill>
              </a:rPr>
              <a:t>를 </a:t>
            </a:r>
            <a:r>
              <a:rPr lang="ko-KR" altLang="en-US" sz="2000" dirty="0"/>
              <a:t>사용하면 </a:t>
            </a:r>
            <a:r>
              <a:rPr lang="ko-KR" altLang="en-US" sz="2000" u="sng" dirty="0"/>
              <a:t>숨겨진 상위 클래스의 멤버 변수에 </a:t>
            </a:r>
            <a:r>
              <a:rPr lang="ko-KR" altLang="en-US" sz="2000" dirty="0"/>
              <a:t>접근 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상속받은 메서드를 재정의하면 하위 클래스에서 재정의된 메서드가 실행되는 데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u="sng" dirty="0">
                <a:sym typeface="Wingdings" panose="05000000000000000000" pitchFamily="2" charset="2"/>
              </a:rPr>
              <a:t>이 때에도 </a:t>
            </a:r>
            <a:r>
              <a:rPr lang="en-US" altLang="ko-KR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super</a:t>
            </a:r>
            <a:r>
              <a:rPr lang="ko-KR" altLang="en-US" sz="2000" u="sng" dirty="0">
                <a:sym typeface="Wingdings" panose="05000000000000000000" pitchFamily="2" charset="2"/>
              </a:rPr>
              <a:t>를 이용해서 상위 클래스의 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메서드</a:t>
            </a:r>
            <a:r>
              <a:rPr lang="ko-KR" altLang="en-US" sz="2000" u="sng" dirty="0">
                <a:sym typeface="Wingdings" panose="05000000000000000000" pitchFamily="2" charset="2"/>
              </a:rPr>
              <a:t>를 호출할 수 있다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505650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13 </a:t>
            </a:r>
            <a:r>
              <a:rPr lang="ko-KR" altLang="en-US" sz="2400" dirty="0">
                <a:highlight>
                  <a:srgbClr val="FFFF00"/>
                </a:highlight>
              </a:rPr>
              <a:t>추상 클래스와 인터페이스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 err="1">
                <a:solidFill>
                  <a:srgbClr val="FF0000"/>
                </a:solidFill>
              </a:rPr>
              <a:t>다형성</a:t>
            </a:r>
            <a:r>
              <a:rPr lang="ko-KR" altLang="en-US" sz="2000" dirty="0" err="1"/>
              <a:t>을</a:t>
            </a:r>
            <a:r>
              <a:rPr lang="ko-KR" altLang="en-US" sz="2000" dirty="0"/>
              <a:t> 이용한 대표적인 개념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3657600" lvl="8" indent="0">
              <a:buNone/>
            </a:pPr>
            <a:r>
              <a:rPr lang="en-US" altLang="ko-KR" sz="2000" dirty="0"/>
              <a:t>		1.</a:t>
            </a:r>
            <a:r>
              <a:rPr lang="ko-KR" altLang="en-US" sz="2000" dirty="0"/>
              <a:t>추상 클래스</a:t>
            </a:r>
            <a:endParaRPr lang="en-US" altLang="ko-KR" sz="2000" dirty="0"/>
          </a:p>
          <a:p>
            <a:pPr marL="3657600" lvl="8" indent="0">
              <a:buNone/>
            </a:pPr>
            <a:r>
              <a:rPr lang="en-US" altLang="ko-KR" sz="2000" dirty="0"/>
              <a:t>		2. </a:t>
            </a:r>
            <a:r>
              <a:rPr lang="ko-KR" altLang="en-US" sz="2000" dirty="0"/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111172284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추상 클래스</a:t>
            </a:r>
            <a:r>
              <a:rPr lang="en-US" altLang="ko-KR" sz="2400" dirty="0">
                <a:highlight>
                  <a:srgbClr val="FFFF00"/>
                </a:highlight>
              </a:rPr>
              <a:t>, </a:t>
            </a:r>
            <a:r>
              <a:rPr lang="ko-KR" altLang="en-US" sz="2400" dirty="0">
                <a:highlight>
                  <a:srgbClr val="FFFF00"/>
                </a:highlight>
              </a:rPr>
              <a:t>인터페이스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추상 클래스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</a:t>
            </a:r>
            <a:r>
              <a:rPr lang="ko-KR" altLang="en-US" sz="2000" dirty="0">
                <a:sym typeface="Wingdings" panose="05000000000000000000" pitchFamily="2" charset="2"/>
              </a:rPr>
              <a:t>상속받는 하위 클래스들에 공통으로 적용할 틀을 제공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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하위클래스는 이 틀 안에서 다양한 형태로 구현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인터페이스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</a:t>
            </a:r>
            <a:r>
              <a:rPr lang="ko-KR" altLang="en-US" sz="2000" dirty="0">
                <a:sym typeface="Wingdings" panose="05000000000000000000" pitchFamily="2" charset="2"/>
              </a:rPr>
              <a:t>코드를 조립할 수 있는 방법을 제공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</a:t>
            </a:r>
            <a:r>
              <a:rPr lang="ko-KR" altLang="en-US" sz="2000" dirty="0">
                <a:sym typeface="Wingdings" panose="05000000000000000000" pitchFamily="2" charset="2"/>
              </a:rPr>
              <a:t>환경이 변할 때마다 프로그램을 다시 만드는 것이 아니라</a:t>
            </a:r>
            <a:r>
              <a:rPr lang="en-US" altLang="ko-KR" sz="2000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  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다른 코드로 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재조립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할 수 있게 함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4897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01 </a:t>
            </a:r>
            <a:r>
              <a:rPr lang="ko-KR" altLang="en-US" sz="2400" dirty="0">
                <a:highlight>
                  <a:srgbClr val="FFFF00"/>
                </a:highlight>
              </a:rPr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추상 클래스를 선언할 때에는 </a:t>
            </a:r>
            <a:r>
              <a:rPr lang="en-US" altLang="ko-KR" sz="2000" u="sng" dirty="0">
                <a:solidFill>
                  <a:srgbClr val="FF0000"/>
                </a:solidFill>
              </a:rPr>
              <a:t>abstract</a:t>
            </a:r>
            <a:r>
              <a:rPr lang="ko-KR" altLang="en-US" sz="2000" dirty="0"/>
              <a:t>키워드를 붙여야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상속에서 실습했던 학사관리 프로 그램을 생각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학사관리 프로그램을 사용하는 유저 그룹의 </a:t>
            </a:r>
            <a:r>
              <a:rPr lang="ko-KR" altLang="en-US" sz="2000" dirty="0">
                <a:solidFill>
                  <a:srgbClr val="FF0000"/>
                </a:solidFill>
              </a:rPr>
              <a:t>공통점을 </a:t>
            </a:r>
            <a:r>
              <a:rPr lang="en-US" altLang="ko-KR" sz="2000" dirty="0">
                <a:solidFill>
                  <a:srgbClr val="FF0000"/>
                </a:solidFill>
              </a:rPr>
              <a:t>Person </a:t>
            </a:r>
            <a:r>
              <a:rPr lang="ko-KR" altLang="en-US" sz="2000" dirty="0">
                <a:solidFill>
                  <a:srgbClr val="FF0000"/>
                </a:solidFill>
              </a:rPr>
              <a:t>클래스에 </a:t>
            </a:r>
            <a:r>
              <a:rPr lang="ko-KR" altLang="en-US" sz="2000" dirty="0"/>
              <a:t>정의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각 유저 그룹의 상세 내용은 하위 클래스인</a:t>
            </a:r>
            <a:r>
              <a:rPr lang="en-US" altLang="ko-KR" sz="2000" dirty="0"/>
              <a:t>, Student, Professor, Staff</a:t>
            </a:r>
            <a:r>
              <a:rPr lang="ko-KR" altLang="en-US" sz="2000" dirty="0"/>
              <a:t>에 정의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이 프로그램에서 </a:t>
            </a:r>
            <a:r>
              <a:rPr lang="en-US" altLang="ko-KR" sz="2000" dirty="0">
                <a:solidFill>
                  <a:srgbClr val="FF0000"/>
                </a:solidFill>
              </a:rPr>
              <a:t>Person </a:t>
            </a:r>
            <a:r>
              <a:rPr lang="ko-KR" altLang="en-US" sz="2000" dirty="0">
                <a:solidFill>
                  <a:srgbClr val="FF0000"/>
                </a:solidFill>
              </a:rPr>
              <a:t>클래스의 역할은 하위 클래스들의 공통 부분을 정의해 하위 클래스에 상속해주는 것</a:t>
            </a:r>
            <a:r>
              <a:rPr lang="en-US" altLang="ko-KR" sz="2000" dirty="0"/>
              <a:t>.</a:t>
            </a:r>
          </a:p>
          <a:p>
            <a:r>
              <a:rPr lang="ko-KR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객체를 생성할 목적은 </a:t>
            </a:r>
            <a:r>
              <a:rPr lang="ko-KR" altLang="en-US" sz="20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없다</a:t>
            </a:r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new </a:t>
            </a:r>
            <a:r>
              <a:rPr lang="ko-KR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연산자를 이용해서 객체를 만들지 못하고</a:t>
            </a:r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상속</a:t>
            </a:r>
            <a:r>
              <a:rPr lang="ko-KR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을 통해 자식 클래스만 만들 수 있다</a:t>
            </a:r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2000" b="1" dirty="0"/>
              <a:t>자식 객체가 생성될 때 </a:t>
            </a:r>
            <a:r>
              <a:rPr lang="en-US" altLang="ko-KR" sz="2000" b="1" dirty="0"/>
              <a:t>super(…)</a:t>
            </a:r>
            <a:r>
              <a:rPr lang="ko-KR" altLang="en-US" sz="2000" b="1" dirty="0"/>
              <a:t>를 호출해서 추상 클래스 객체를 생성하므로</a:t>
            </a:r>
            <a:r>
              <a:rPr lang="en-US" altLang="ko-KR" sz="2000" b="1" dirty="0"/>
              <a:t>,</a:t>
            </a:r>
          </a:p>
          <a:p>
            <a:pPr marL="0" indent="0">
              <a:buNone/>
            </a:pPr>
            <a:r>
              <a:rPr lang="en-US" altLang="ko-KR" sz="2000" b="1" dirty="0"/>
              <a:t>   </a:t>
            </a:r>
            <a:r>
              <a:rPr lang="ko-KR" altLang="en-US" sz="2000" b="1" u="sng" dirty="0"/>
              <a:t>추상 클래스도 생성자가 반드시 있어야 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37569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81630"/>
          </a:xfrm>
        </p:spPr>
        <p:txBody>
          <a:bodyPr>
            <a:normAutofit fontScale="90000"/>
          </a:bodyPr>
          <a:lstStyle/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263950"/>
            <a:ext cx="10515600" cy="6594049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 class Person{</a:t>
            </a:r>
          </a:p>
          <a:p>
            <a:pPr marL="457200" lvl="1" indent="0">
              <a:buNone/>
            </a:pPr>
            <a:r>
              <a:rPr lang="en-US" altLang="ko-KR" sz="1800" dirty="0"/>
              <a:t>  public String name;</a:t>
            </a:r>
          </a:p>
          <a:p>
            <a:pPr marL="457200" lvl="1" indent="0">
              <a:buNone/>
            </a:pP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public void print() {  }</a:t>
            </a:r>
          </a:p>
          <a:p>
            <a:pPr marL="457200" lvl="1" indent="0">
              <a:buNone/>
            </a:pPr>
            <a:r>
              <a:rPr lang="en-US" altLang="ko-KR" sz="1800" dirty="0"/>
              <a:t>}</a:t>
            </a:r>
          </a:p>
          <a:p>
            <a:pPr marL="457200" lvl="1" indent="0">
              <a:buNone/>
            </a:pPr>
            <a:r>
              <a:rPr lang="en-US" altLang="ko-KR" sz="1800" dirty="0"/>
              <a:t>class Student extends Person{</a:t>
            </a:r>
          </a:p>
          <a:p>
            <a:pPr marL="457200" lvl="1" indent="0">
              <a:buNone/>
            </a:pPr>
            <a:r>
              <a:rPr lang="en-US" altLang="ko-KR" sz="1800" dirty="0"/>
              <a:t>   public String subject;</a:t>
            </a:r>
          </a:p>
          <a:p>
            <a:pPr marL="457200" lvl="1" indent="0">
              <a:buNone/>
            </a:pPr>
            <a:r>
              <a:rPr lang="en-US" altLang="ko-KR" sz="1800" dirty="0"/>
              <a:t>   public void print() {</a:t>
            </a:r>
          </a:p>
          <a:p>
            <a:pPr marL="457200" lvl="1" indent="0">
              <a:buNone/>
            </a:pPr>
            <a:r>
              <a:rPr lang="en-US" altLang="ko-KR" sz="1800" dirty="0"/>
              <a:t>	  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(“</a:t>
            </a:r>
            <a:r>
              <a:rPr lang="ko-KR" altLang="en-US" sz="1800" dirty="0"/>
              <a:t>학생입니다</a:t>
            </a:r>
            <a:r>
              <a:rPr lang="en-US" altLang="ko-KR" sz="1800" dirty="0"/>
              <a:t>.”);</a:t>
            </a:r>
          </a:p>
          <a:p>
            <a:pPr marL="457200" lvl="1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(“name = “ + name);</a:t>
            </a:r>
          </a:p>
          <a:p>
            <a:pPr marL="457200" lvl="1" indent="0">
              <a:buNone/>
            </a:pPr>
            <a:r>
              <a:rPr lang="en-US" altLang="ko-KR" sz="1800" dirty="0"/>
              <a:t>	  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(“subject = ” + subject);</a:t>
            </a:r>
          </a:p>
          <a:p>
            <a:pPr marL="457200" lvl="1" indent="0">
              <a:buNone/>
            </a:pPr>
            <a:r>
              <a:rPr lang="en-US" altLang="ko-KR" sz="1800" dirty="0"/>
              <a:t>	}</a:t>
            </a:r>
          </a:p>
          <a:p>
            <a:pPr marL="457200" lvl="1" indent="0">
              <a:buNone/>
            </a:pPr>
            <a:r>
              <a:rPr lang="en-US" altLang="ko-KR" sz="1800" dirty="0"/>
              <a:t>}</a:t>
            </a:r>
          </a:p>
          <a:p>
            <a:pPr marL="457200" lvl="1" indent="0">
              <a:buNone/>
            </a:pPr>
            <a:r>
              <a:rPr lang="en-US" altLang="ko-KR" sz="1800" dirty="0"/>
              <a:t>class Professor extends Person{</a:t>
            </a:r>
          </a:p>
          <a:p>
            <a:pPr marL="457200" lvl="1" indent="0">
              <a:buNone/>
            </a:pPr>
            <a:r>
              <a:rPr lang="en-US" altLang="ko-KR" sz="1800" dirty="0"/>
              <a:t>    public String job;</a:t>
            </a:r>
          </a:p>
          <a:p>
            <a:pPr marL="457200" lvl="1" indent="0">
              <a:buNone/>
            </a:pPr>
            <a:r>
              <a:rPr lang="en-US" altLang="ko-KR" sz="1800" dirty="0"/>
              <a:t>    public void print() {</a:t>
            </a:r>
          </a:p>
          <a:p>
            <a:pPr marL="457200" lvl="1" indent="0"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(“</a:t>
            </a:r>
            <a:r>
              <a:rPr lang="ko-KR" altLang="en-US" sz="1800" dirty="0"/>
              <a:t>교수입니다</a:t>
            </a:r>
            <a:r>
              <a:rPr lang="en-US" altLang="ko-KR" sz="1800" dirty="0"/>
              <a:t>.”);</a:t>
            </a:r>
          </a:p>
          <a:p>
            <a:pPr marL="457200" lvl="1" indent="0"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(“name = “ + name);</a:t>
            </a:r>
          </a:p>
          <a:p>
            <a:pPr marL="457200" lvl="1" indent="0">
              <a:buNone/>
            </a:pPr>
            <a:r>
              <a:rPr lang="en-US" altLang="ko-KR" sz="1800" dirty="0"/>
              <a:t>	    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(“job = “ + job);</a:t>
            </a:r>
          </a:p>
          <a:p>
            <a:pPr marL="457200" lvl="1" indent="0">
              <a:buNone/>
            </a:pPr>
            <a:r>
              <a:rPr lang="en-US" altLang="ko-KR" sz="1800" dirty="0"/>
              <a:t>}</a:t>
            </a:r>
          </a:p>
          <a:p>
            <a:pPr marL="457200" lvl="1" indent="0">
              <a:buNone/>
            </a:pPr>
            <a:r>
              <a:rPr lang="en-US" altLang="ko-KR" sz="1800" dirty="0"/>
              <a:t>}</a:t>
            </a:r>
          </a:p>
          <a:p>
            <a:pPr marL="457200" lvl="1" indent="0">
              <a:buNone/>
            </a:pPr>
            <a:r>
              <a:rPr lang="en-US" altLang="ko-KR" sz="1800" dirty="0"/>
              <a:t>        </a:t>
            </a:r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293935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231"/>
            <a:ext cx="10515600" cy="5279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01 </a:t>
            </a:r>
            <a:r>
              <a:rPr lang="ko-KR" altLang="en-US" sz="2400" dirty="0">
                <a:highlight>
                  <a:srgbClr val="FFFF00"/>
                </a:highlight>
              </a:rPr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102936"/>
            <a:ext cx="10515600" cy="5184741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1800" dirty="0"/>
              <a:t>여기에서 </a:t>
            </a:r>
            <a:r>
              <a:rPr lang="en-US" altLang="ko-KR" sz="1800" dirty="0"/>
              <a:t>Person </a:t>
            </a:r>
            <a:r>
              <a:rPr lang="ko-KR" altLang="en-US" sz="1800" dirty="0"/>
              <a:t>클래스는 </a:t>
            </a:r>
            <a:r>
              <a:rPr lang="en-US" altLang="ko-KR" sz="1800" dirty="0"/>
              <a:t>Student</a:t>
            </a:r>
            <a:r>
              <a:rPr lang="ko-KR" altLang="en-US" sz="1800" dirty="0"/>
              <a:t>와 </a:t>
            </a:r>
            <a:r>
              <a:rPr lang="en-US" altLang="ko-KR" sz="1800" dirty="0"/>
              <a:t>Professor</a:t>
            </a:r>
            <a:r>
              <a:rPr lang="ko-KR" altLang="en-US" sz="1800" dirty="0"/>
              <a:t>에 상속해줄 멤버들을 정의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Person</a:t>
            </a:r>
            <a:r>
              <a:rPr lang="ko-KR" altLang="en-US" sz="1800" dirty="0"/>
              <a:t>의 굵은 코드를 보자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print() </a:t>
            </a:r>
            <a:r>
              <a:rPr lang="ko-KR" altLang="en-US" sz="1800" dirty="0">
                <a:sym typeface="Wingdings" panose="05000000000000000000" pitchFamily="2" charset="2"/>
              </a:rPr>
              <a:t>메서드는 학생이나 교수의 정보를 출력하는 메서드로 상속받는 하위클래스에서 그 클래스에 적합하게 재정의해서 사용하도록 만드는 것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ko-KR" altLang="en-US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즉</a:t>
            </a:r>
            <a:r>
              <a:rPr lang="en-US" altLang="ko-KR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상위 클래스에서 기본 틀을 만들고 하위 클래스에는 그 틀 안에서 변화를 주는 코드를 작성하는 것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그래서 </a:t>
            </a:r>
            <a:r>
              <a:rPr lang="en-US" altLang="ko-KR" sz="1800" dirty="0">
                <a:sym typeface="Wingdings" panose="05000000000000000000" pitchFamily="2" charset="2"/>
              </a:rPr>
              <a:t>Person</a:t>
            </a:r>
            <a:r>
              <a:rPr lang="ko-KR" altLang="en-US" sz="1800" dirty="0">
                <a:sym typeface="Wingdings" panose="05000000000000000000" pitchFamily="2" charset="2"/>
              </a:rPr>
              <a:t>의 </a:t>
            </a:r>
            <a:r>
              <a:rPr lang="en-US" altLang="ko-KR" sz="1800" dirty="0">
                <a:sym typeface="Wingdings" panose="05000000000000000000" pitchFamily="2" charset="2"/>
              </a:rPr>
              <a:t>print()</a:t>
            </a:r>
            <a:r>
              <a:rPr lang="ko-KR" altLang="en-US" sz="1800" dirty="0">
                <a:sym typeface="Wingdings" panose="05000000000000000000" pitchFamily="2" charset="2"/>
              </a:rPr>
              <a:t>는 </a:t>
            </a:r>
            <a:r>
              <a:rPr lang="ko-KR" altLang="en-US" sz="1800" u="sng" dirty="0">
                <a:sym typeface="Wingdings" panose="05000000000000000000" pitchFamily="2" charset="2"/>
              </a:rPr>
              <a:t>호출하여 사용할 메서드가 </a:t>
            </a:r>
            <a:r>
              <a:rPr lang="ko-KR" altLang="en-US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아니므로</a:t>
            </a:r>
            <a:r>
              <a:rPr lang="ko-KR" altLang="en-US" sz="1800" u="sng" dirty="0">
                <a:sym typeface="Wingdings" panose="05000000000000000000" pitchFamily="2" charset="2"/>
              </a:rPr>
              <a:t> </a:t>
            </a:r>
            <a:r>
              <a:rPr lang="ko-KR" altLang="en-US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구현할 필요가 없다</a:t>
            </a:r>
            <a:r>
              <a:rPr lang="en-US" altLang="ko-KR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위의 코드에서도 메서드의 내용은 없고 단순희 중괄호를 열고 닫았다</a:t>
            </a:r>
            <a:r>
              <a:rPr lang="en-US" altLang="ko-KR" sz="1800" dirty="0">
                <a:sym typeface="Wingdings" panose="05000000000000000000" pitchFamily="2" charset="2"/>
              </a:rPr>
              <a:t>. </a:t>
            </a:r>
            <a:r>
              <a:rPr lang="ko-KR" altLang="en-US" sz="1800" u="sng" dirty="0">
                <a:sym typeface="Wingdings" panose="05000000000000000000" pitchFamily="2" charset="2"/>
              </a:rPr>
              <a:t>이처럼 중괄호만 써주어도 메서드는 아무 동작도 하지않는 메서드로 구현</a:t>
            </a:r>
            <a:r>
              <a:rPr lang="en-US" altLang="ko-KR" sz="1800" u="sng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이 방법보다 좀 더 편리한 것이 </a:t>
            </a:r>
            <a:r>
              <a:rPr lang="ko-KR" altLang="en-US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추상 메서드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725877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01 </a:t>
            </a:r>
            <a:r>
              <a:rPr lang="ko-KR" altLang="en-US" sz="2400" dirty="0">
                <a:highlight>
                  <a:srgbClr val="FFFF00"/>
                </a:highlight>
              </a:rPr>
              <a:t>추상 클래스</a:t>
            </a:r>
            <a:r>
              <a:rPr lang="en-US" altLang="ko-KR" sz="2400" dirty="0">
                <a:highlight>
                  <a:srgbClr val="FFFF00"/>
                </a:highlight>
              </a:rPr>
              <a:t>(p284)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696494"/>
          </a:xfrm>
        </p:spPr>
        <p:txBody>
          <a:bodyPr>
            <a:normAutofit/>
          </a:bodyPr>
          <a:lstStyle/>
          <a:p>
            <a:endParaRPr lang="en-US" altLang="ko-KR" sz="2000" u="sng" dirty="0"/>
          </a:p>
          <a:p>
            <a:r>
              <a:rPr lang="ko-KR" altLang="en-US" sz="2000" u="sng" dirty="0"/>
              <a:t>추상 클래스와 추상 메서드</a:t>
            </a:r>
            <a:endParaRPr lang="en-US" altLang="ko-KR" sz="2000" u="sng" dirty="0"/>
          </a:p>
          <a:p>
            <a:endParaRPr lang="en-US" altLang="ko-KR" sz="2000" u="sng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*</a:t>
            </a:r>
            <a:r>
              <a:rPr lang="ko-KR" altLang="en-US" sz="2000" dirty="0">
                <a:solidFill>
                  <a:srgbClr val="FF0000"/>
                </a:solidFill>
              </a:rPr>
              <a:t>추상 메서드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상위 클래스에서 상속을 목적으로 만든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u="sng" dirty="0">
                <a:sym typeface="Wingdings" panose="05000000000000000000" pitchFamily="2" charset="2"/>
              </a:rPr>
              <a:t>메서드 구현을 생략</a:t>
            </a:r>
            <a:r>
              <a:rPr lang="en-US" altLang="ko-KR" sz="2000" u="sng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메서드 </a:t>
            </a:r>
            <a:r>
              <a:rPr lang="ko-KR" altLang="en-US" sz="2000" u="sng" dirty="0" err="1">
                <a:sym typeface="Wingdings" panose="05000000000000000000" pitchFamily="2" charset="2"/>
              </a:rPr>
              <a:t>프로토타입</a:t>
            </a:r>
            <a:r>
              <a:rPr lang="en-US" altLang="ko-KR" sz="2000" u="sng" dirty="0">
                <a:sym typeface="Wingdings" panose="05000000000000000000" pitchFamily="2" charset="2"/>
              </a:rPr>
              <a:t>(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메서드 선언</a:t>
            </a:r>
            <a:r>
              <a:rPr lang="en-US" altLang="ko-KR" sz="2000" u="sng" dirty="0"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sym typeface="Wingdings" panose="05000000000000000000" pitchFamily="2" charset="2"/>
              </a:rPr>
              <a:t>만 작성 하는 것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*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추상 클래스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추상메서드를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하나라도</a:t>
            </a:r>
            <a:r>
              <a:rPr lang="ko-KR" altLang="en-US" sz="2000" dirty="0">
                <a:sym typeface="Wingdings" panose="05000000000000000000" pitchFamily="2" charset="2"/>
              </a:rPr>
              <a:t> 포함하고 있는 클래스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858911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2418"/>
            <a:ext cx="10515600" cy="72599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추상 클래스와 추상 메서드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197204"/>
            <a:ext cx="10515600" cy="532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r>
              <a:rPr lang="en-US" altLang="ko-KR" sz="2000" dirty="0"/>
              <a:t> class Person{		//</a:t>
            </a:r>
            <a:r>
              <a:rPr lang="ko-KR" altLang="en-US" sz="2000" dirty="0"/>
              <a:t>추상 클래스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String name;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abstract void print();</a:t>
            </a:r>
            <a:r>
              <a:rPr lang="en-US" altLang="ko-KR" sz="2000" dirty="0"/>
              <a:t>	//</a:t>
            </a:r>
            <a:r>
              <a:rPr lang="ko-KR" altLang="en-US" sz="2000" dirty="0"/>
              <a:t>추상 메서드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abstract void do();</a:t>
            </a:r>
            <a:r>
              <a:rPr lang="en-US" altLang="ko-KR" sz="2000" dirty="0"/>
              <a:t>	//</a:t>
            </a:r>
            <a:r>
              <a:rPr lang="ko-KR" altLang="en-US" sz="2000" dirty="0"/>
              <a:t>추상 메서드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위의 코드는 </a:t>
            </a:r>
            <a:r>
              <a:rPr lang="en-US" altLang="ko-KR" sz="1800" dirty="0"/>
              <a:t>Person</a:t>
            </a:r>
            <a:r>
              <a:rPr lang="ko-KR" altLang="en-US" sz="1800" dirty="0"/>
              <a:t>의 </a:t>
            </a:r>
            <a:r>
              <a:rPr lang="en-US" altLang="ko-KR" sz="1800" dirty="0"/>
              <a:t>print()</a:t>
            </a:r>
            <a:r>
              <a:rPr lang="ko-KR" altLang="en-US" sz="1800" dirty="0"/>
              <a:t>를 추상 메서드로 변환한 것이다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/>
              <a:t>원래의 메서드에서 중괄호와 그 안에 구현된 내용들이 빠졌고</a:t>
            </a:r>
            <a:r>
              <a:rPr lang="en-US" altLang="ko-KR" sz="1800" dirty="0"/>
              <a:t>, </a:t>
            </a:r>
            <a:r>
              <a:rPr lang="en-US" altLang="ko-KR" sz="1800" u="sng" dirty="0">
                <a:solidFill>
                  <a:srgbClr val="FF0000"/>
                </a:solidFill>
              </a:rPr>
              <a:t>abstract</a:t>
            </a:r>
            <a:r>
              <a:rPr lang="en-US" altLang="ko-KR" sz="1800" u="sng" dirty="0"/>
              <a:t> </a:t>
            </a:r>
            <a:r>
              <a:rPr lang="ko-KR" altLang="en-US" sz="1800" u="sng" dirty="0"/>
              <a:t>키워드가 추가되었다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메서드를 구현하지 않고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선언만 하는 것을 </a:t>
            </a: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추상 </a:t>
            </a:r>
            <a:r>
              <a:rPr lang="ko-KR" altLang="en-US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메서드</a:t>
            </a:r>
            <a:r>
              <a:rPr lang="ko-KR" altLang="en-US" sz="1800" dirty="0" err="1">
                <a:sym typeface="Wingdings" panose="05000000000000000000" pitchFamily="2" charset="2"/>
              </a:rPr>
              <a:t>라고</a:t>
            </a:r>
            <a:r>
              <a:rPr lang="ko-KR" altLang="en-US" sz="1800" dirty="0">
                <a:sym typeface="Wingdings" panose="05000000000000000000" pitchFamily="2" charset="2"/>
              </a:rPr>
              <a:t> 하고 </a:t>
            </a:r>
            <a:r>
              <a:rPr lang="en-US" altLang="ko-KR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abstract</a:t>
            </a:r>
            <a:r>
              <a:rPr lang="ko-KR" altLang="en-US" sz="1800" u="sng" dirty="0">
                <a:sym typeface="Wingdings" panose="05000000000000000000" pitchFamily="2" charset="2"/>
              </a:rPr>
              <a:t>를 꼭 명시</a:t>
            </a:r>
            <a:r>
              <a:rPr lang="en-US" altLang="ko-KR" sz="1800" u="sng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추상메서드를 사용하는 이유는 </a:t>
            </a:r>
            <a:r>
              <a:rPr lang="ko-KR" altLang="en-US" sz="1800" dirty="0">
                <a:sym typeface="Wingdings" panose="05000000000000000000" pitchFamily="2" charset="2"/>
              </a:rPr>
              <a:t>앞서 살펴봤듯이 </a:t>
            </a:r>
            <a:r>
              <a:rPr lang="ko-KR" altLang="en-US" sz="1800" u="sng" dirty="0">
                <a:sym typeface="Wingdings" panose="05000000000000000000" pitchFamily="2" charset="2"/>
              </a:rPr>
              <a:t>하위 클래스에 알맞게 재정의하여 사용</a:t>
            </a:r>
            <a:r>
              <a:rPr lang="en-US" altLang="ko-KR" sz="1800" u="sng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이러한 </a:t>
            </a:r>
            <a:r>
              <a:rPr lang="ko-KR" altLang="en-US" sz="1800" u="sng" dirty="0">
                <a:sym typeface="Wingdings" panose="05000000000000000000" pitchFamily="2" charset="2"/>
              </a:rPr>
              <a:t>추상메서드를 하나 이상 </a:t>
            </a:r>
            <a:r>
              <a:rPr lang="ko-KR" altLang="en-US" sz="1800" dirty="0">
                <a:sym typeface="Wingdings" panose="05000000000000000000" pitchFamily="2" charset="2"/>
              </a:rPr>
              <a:t>가지고 있는 클래스를 </a:t>
            </a: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추상 클래스</a:t>
            </a:r>
            <a:r>
              <a:rPr lang="en-US" altLang="ko-KR" sz="1800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이 때에도 </a:t>
            </a:r>
            <a:r>
              <a:rPr lang="en-US" altLang="ko-KR" sz="1800" dirty="0">
                <a:solidFill>
                  <a:srgbClr val="FF0000"/>
                </a:solidFill>
                <a:sym typeface="Wingdings" panose="05000000000000000000" pitchFamily="2" charset="2"/>
              </a:rPr>
              <a:t>abstract</a:t>
            </a:r>
            <a:r>
              <a:rPr lang="ko-KR" altLang="en-US" sz="1800" dirty="0">
                <a:sym typeface="Wingdings" panose="05000000000000000000" pitchFamily="2" charset="2"/>
              </a:rPr>
              <a:t>를 클래스 </a:t>
            </a: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앞</a:t>
            </a:r>
            <a:r>
              <a:rPr lang="ko-KR" altLang="en-US" sz="1800" dirty="0">
                <a:sym typeface="Wingdings" panose="05000000000000000000" pitchFamily="2" charset="2"/>
              </a:rPr>
              <a:t>에 붙여준다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137695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추상 클래스와 추상 메서드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ko-KR" altLang="en-US" sz="1800" dirty="0">
                <a:solidFill>
                  <a:srgbClr val="FF0000"/>
                </a:solidFill>
              </a:rPr>
              <a:t>추상 클래스는 </a:t>
            </a:r>
            <a:r>
              <a:rPr lang="ko-KR" altLang="en-US" sz="1800" dirty="0"/>
              <a:t>구현하지 않은 메서드를 포함하기 때문에 완전하지 않아서 </a:t>
            </a:r>
            <a:r>
              <a:rPr lang="ko-KR" altLang="en-US" sz="1800" dirty="0">
                <a:solidFill>
                  <a:srgbClr val="FF0000"/>
                </a:solidFill>
              </a:rPr>
              <a:t>객체를 생성할 수 </a:t>
            </a:r>
            <a:r>
              <a:rPr lang="ko-KR" altLang="en-US" sz="1800" u="sng" dirty="0">
                <a:solidFill>
                  <a:srgbClr val="FF0000"/>
                </a:solidFill>
              </a:rPr>
              <a:t>없다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추상 클래스를 </a:t>
            </a:r>
            <a:r>
              <a:rPr lang="ko-KR" altLang="en-US" sz="1800" dirty="0"/>
              <a:t>상속받는 하위 클래스에서 </a:t>
            </a:r>
            <a:r>
              <a:rPr lang="ko-KR" altLang="en-US" sz="1800" dirty="0">
                <a:solidFill>
                  <a:srgbClr val="FF0000"/>
                </a:solidFill>
              </a:rPr>
              <a:t>추상메서드를 모두 구현하면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/>
              <a:t> </a:t>
            </a:r>
            <a:r>
              <a:rPr lang="ko-KR" altLang="en-US" sz="1800" u="sng" dirty="0"/>
              <a:t>하위 클래스에는 객체를 생성할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하지만 하위 클래스에는 구현하지 않은 </a:t>
            </a:r>
            <a:r>
              <a:rPr lang="ko-KR" altLang="en-US" sz="1800" u="sng" dirty="0">
                <a:sym typeface="Wingdings" panose="05000000000000000000" pitchFamily="2" charset="2"/>
              </a:rPr>
              <a:t>추상 메서드가 하나라도 남으면</a:t>
            </a:r>
            <a:r>
              <a:rPr lang="en-US" altLang="ko-KR" sz="1800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ko-KR" altLang="en-US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그 클래스는 추상 클래스이고 객체를 생성할 수 없다</a:t>
            </a:r>
            <a:r>
              <a:rPr lang="en-US" altLang="ko-KR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**</a:t>
            </a:r>
            <a:r>
              <a:rPr lang="ko-KR" altLang="en-US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추상 클래스에서 상속받아 구현하는 것은 기존의 상속과 동일</a:t>
            </a:r>
            <a:r>
              <a:rPr lang="en-US" altLang="ko-KR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9919823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79240"/>
          </a:xfrm>
        </p:spPr>
        <p:txBody>
          <a:bodyPr>
            <a:normAutofit fontScale="90000"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79240"/>
            <a:ext cx="10515600" cy="660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abstract</a:t>
            </a:r>
            <a:r>
              <a:rPr lang="en-US" altLang="ko-KR" sz="1800" dirty="0"/>
              <a:t> class Student extends Person{</a:t>
            </a:r>
          </a:p>
          <a:p>
            <a:pPr marL="457200" lvl="1" indent="0">
              <a:buNone/>
            </a:pPr>
            <a:r>
              <a:rPr lang="en-US" altLang="ko-KR" sz="1800" dirty="0"/>
              <a:t>  public String name;</a:t>
            </a:r>
          </a:p>
          <a:p>
            <a:pPr marL="457200" lvl="1" indent="0">
              <a:buNone/>
            </a:pP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1800" dirty="0"/>
              <a:t>public void print() { </a:t>
            </a:r>
          </a:p>
          <a:p>
            <a:pPr marL="457200" lvl="1" indent="0">
              <a:buNone/>
            </a:pP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(“</a:t>
            </a:r>
            <a:r>
              <a:rPr lang="ko-KR" altLang="en-US" sz="1800" dirty="0"/>
              <a:t>학생입니다</a:t>
            </a:r>
            <a:r>
              <a:rPr lang="en-US" altLang="ko-KR" sz="1800" dirty="0"/>
              <a:t>.”);</a:t>
            </a:r>
          </a:p>
          <a:p>
            <a:pPr marL="457200" lvl="1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(“name = “ + name);</a:t>
            </a:r>
          </a:p>
          <a:p>
            <a:pPr marL="457200" lvl="1" indent="0">
              <a:buNone/>
            </a:pPr>
            <a:r>
              <a:rPr lang="en-US" altLang="ko-KR" sz="1800" dirty="0"/>
              <a:t>	  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(“subject = ” + subject);</a:t>
            </a:r>
          </a:p>
          <a:p>
            <a:pPr marL="457200" lvl="1" indent="0">
              <a:buNone/>
            </a:pP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1800" dirty="0"/>
              <a:t>}</a:t>
            </a:r>
          </a:p>
          <a:p>
            <a:pPr marL="457200" lvl="1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abstract void </a:t>
            </a:r>
            <a:r>
              <a:rPr lang="en-US" altLang="ko-K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do();  </a:t>
            </a:r>
            <a:r>
              <a:rPr lang="en-US" altLang="ko-KR" sz="1800" dirty="0"/>
              <a:t>	//</a:t>
            </a:r>
            <a:r>
              <a:rPr lang="ko-KR" altLang="en-US" sz="1800" dirty="0"/>
              <a:t>추상 메서드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}</a:t>
            </a:r>
          </a:p>
          <a:p>
            <a:pPr marL="457200" lvl="1" indent="0">
              <a:buNone/>
            </a:pPr>
            <a:r>
              <a:rPr lang="en-US" altLang="ko-KR" sz="1800" dirty="0"/>
              <a:t>class Professor extends Person{</a:t>
            </a:r>
          </a:p>
          <a:p>
            <a:pPr marL="457200" lvl="1" indent="0">
              <a:buNone/>
            </a:pPr>
            <a:r>
              <a:rPr lang="en-US" altLang="ko-KR" sz="1800" dirty="0"/>
              <a:t>   public String job;</a:t>
            </a:r>
          </a:p>
          <a:p>
            <a:pPr marL="457200" lvl="1" indent="0">
              <a:buNone/>
            </a:pPr>
            <a:r>
              <a:rPr lang="en-US" altLang="ko-KR" sz="1800" dirty="0"/>
              <a:t>   public void print() {</a:t>
            </a:r>
          </a:p>
          <a:p>
            <a:pPr marL="457200" lvl="1" indent="0">
              <a:buNone/>
            </a:pPr>
            <a:r>
              <a:rPr lang="en-US" altLang="ko-KR" sz="1800" dirty="0"/>
              <a:t>	  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(“</a:t>
            </a:r>
            <a:r>
              <a:rPr lang="ko-KR" altLang="en-US" sz="1800" dirty="0"/>
              <a:t>교수입니다</a:t>
            </a:r>
            <a:r>
              <a:rPr lang="en-US" altLang="ko-KR" sz="1800" dirty="0"/>
              <a:t>.”);</a:t>
            </a:r>
          </a:p>
          <a:p>
            <a:pPr marL="457200" lvl="1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(“name = “ + name);</a:t>
            </a:r>
          </a:p>
          <a:p>
            <a:pPr marL="457200" lvl="1" indent="0">
              <a:buNone/>
            </a:pPr>
            <a:r>
              <a:rPr lang="en-US" altLang="ko-KR" sz="1800" dirty="0"/>
              <a:t>	  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(“job= ” + job);</a:t>
            </a:r>
          </a:p>
          <a:p>
            <a:pPr marL="457200" lvl="1" indent="0">
              <a:buNone/>
            </a:pPr>
            <a:r>
              <a:rPr lang="en-US" altLang="ko-KR" sz="1800" dirty="0"/>
              <a:t>	}</a:t>
            </a:r>
          </a:p>
          <a:p>
            <a:pPr marL="457200" lvl="1" indent="0">
              <a:buNone/>
            </a:pPr>
            <a:r>
              <a:rPr lang="en-US" altLang="ko-KR" sz="1800" dirty="0"/>
              <a:t>      public void do() {</a:t>
            </a:r>
          </a:p>
          <a:p>
            <a:pPr marL="457200" lvl="1" indent="0">
              <a:buNone/>
            </a:pPr>
            <a:r>
              <a:rPr lang="en-US" altLang="ko-KR" sz="1800" dirty="0"/>
              <a:t>	      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(“</a:t>
            </a:r>
            <a:r>
              <a:rPr lang="ko-KR" altLang="en-US" sz="1800" dirty="0"/>
              <a:t>과목을 개설한다</a:t>
            </a:r>
            <a:r>
              <a:rPr lang="en-US" altLang="ko-KR" sz="1800" dirty="0"/>
              <a:t>.”)	</a:t>
            </a:r>
          </a:p>
          <a:p>
            <a:pPr marL="457200" lvl="1" indent="0">
              <a:buNone/>
            </a:pPr>
            <a:r>
              <a:rPr lang="en-US" altLang="ko-KR" sz="1800" dirty="0"/>
              <a:t>   	}</a:t>
            </a:r>
          </a:p>
          <a:p>
            <a:pPr marL="457200" lvl="1" indent="0">
              <a:buNone/>
            </a:pPr>
            <a:r>
              <a:rPr lang="en-US" altLang="ko-KR" sz="1800" dirty="0"/>
              <a:t>}</a:t>
            </a:r>
          </a:p>
          <a:p>
            <a:pPr marL="457200" lvl="1" indent="0">
              <a:buNone/>
            </a:pPr>
            <a:r>
              <a:rPr lang="en-US" altLang="ko-KR" sz="1800" dirty="0"/>
              <a:t>        </a:t>
            </a:r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ko-KR" altLang="en-US" sz="18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05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511175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02 </a:t>
            </a:r>
            <a:r>
              <a:rPr lang="ko-KR" altLang="en-US" sz="2400" dirty="0"/>
              <a:t>데이터 타입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792480"/>
            <a:ext cx="10515600" cy="5709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종류          </a:t>
            </a: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타입명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크기          값의 표현 범위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정수형              </a:t>
            </a:r>
            <a:r>
              <a:rPr lang="en-US" altLang="ko-KR" sz="2000" dirty="0"/>
              <a:t>	byte            1byte          </a:t>
            </a:r>
            <a:r>
              <a:rPr lang="en-US" altLang="ko-KR" sz="2000" dirty="0">
                <a:solidFill>
                  <a:srgbClr val="FF0000"/>
                </a:solidFill>
              </a:rPr>
              <a:t>-128 ~ 127</a:t>
            </a:r>
          </a:p>
          <a:p>
            <a:pPr marL="0" indent="0">
              <a:buNone/>
            </a:pPr>
            <a:r>
              <a:rPr lang="en-US" altLang="ko-KR" sz="2000" dirty="0"/>
              <a:t>	                         	short           2byte         -32,768 ~ 32,767</a:t>
            </a:r>
          </a:p>
          <a:p>
            <a:pPr marL="0" indent="0">
              <a:buNone/>
            </a:pPr>
            <a:r>
              <a:rPr lang="en-US" altLang="ko-KR" sz="2000" dirty="0"/>
              <a:t>     	                         	</a:t>
            </a:r>
            <a:r>
              <a:rPr lang="en-US" altLang="ko-KR" sz="2000" dirty="0" err="1">
                <a:solidFill>
                  <a:srgbClr val="FF0000"/>
                </a:solidFill>
              </a:rPr>
              <a:t>int</a:t>
            </a:r>
            <a:r>
              <a:rPr lang="en-US" altLang="ko-KR" sz="2000" dirty="0"/>
              <a:t>              </a:t>
            </a:r>
            <a:r>
              <a:rPr lang="en-US" altLang="ko-KR" sz="2000" dirty="0">
                <a:solidFill>
                  <a:srgbClr val="FF0000"/>
                </a:solidFill>
              </a:rPr>
              <a:t>4byte</a:t>
            </a:r>
            <a:r>
              <a:rPr lang="en-US" altLang="ko-KR" sz="2000" dirty="0"/>
              <a:t>         -2,147,483,648~2,147,483,647</a:t>
            </a:r>
          </a:p>
          <a:p>
            <a:pPr marL="0" indent="0">
              <a:buNone/>
            </a:pPr>
            <a:r>
              <a:rPr lang="en-US" altLang="ko-KR" sz="2000" dirty="0"/>
              <a:t>    	                        	long            8byte         -9,223,372,036,854,775,808 ~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		                                 9,223,372,036,854,775,807 </a:t>
            </a:r>
          </a:p>
          <a:p>
            <a:pPr marL="0" indent="0">
              <a:buNone/>
            </a:pPr>
            <a:r>
              <a:rPr lang="en-US" altLang="ko-KR" sz="2000" dirty="0"/>
              <a:t>  	</a:t>
            </a:r>
            <a:r>
              <a:rPr lang="ko-KR" altLang="en-US" sz="2000" dirty="0" err="1"/>
              <a:t>실수형</a:t>
            </a:r>
            <a:r>
              <a:rPr lang="en-US" altLang="ko-KR" sz="2000" dirty="0"/>
              <a:t>			float	        4byte	32</a:t>
            </a:r>
            <a:r>
              <a:rPr lang="ko-KR" altLang="en-US" sz="2000" dirty="0"/>
              <a:t>비트 부동 소수점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en-US" altLang="ko-KR" sz="2000" dirty="0">
                <a:solidFill>
                  <a:srgbClr val="FF0000"/>
                </a:solidFill>
              </a:rPr>
              <a:t>double</a:t>
            </a:r>
            <a:r>
              <a:rPr lang="en-US" altLang="ko-KR" sz="2000" dirty="0"/>
              <a:t>         </a:t>
            </a:r>
            <a:r>
              <a:rPr lang="en-US" altLang="ko-KR" sz="2000" dirty="0">
                <a:solidFill>
                  <a:srgbClr val="FF0000"/>
                </a:solidFill>
              </a:rPr>
              <a:t>8byte</a:t>
            </a:r>
            <a:r>
              <a:rPr lang="en-US" altLang="ko-KR" sz="2000" dirty="0"/>
              <a:t>   	64</a:t>
            </a:r>
            <a:r>
              <a:rPr lang="ko-KR" altLang="en-US" sz="2000" dirty="0"/>
              <a:t>비트 부동 소수점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문자형</a:t>
            </a:r>
            <a:r>
              <a:rPr lang="en-US" altLang="ko-KR" sz="2000" dirty="0"/>
              <a:t>			char	        2byte	16</a:t>
            </a:r>
            <a:r>
              <a:rPr lang="ko-KR" altLang="en-US" sz="2000" dirty="0"/>
              <a:t>비트 유니코드 문자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    논리형                       </a:t>
            </a:r>
            <a:r>
              <a:rPr lang="en-US" altLang="ko-KR" sz="2000" dirty="0"/>
              <a:t>Boolean       1byte	true </a:t>
            </a:r>
            <a:r>
              <a:rPr lang="ko-KR" altLang="en-US" sz="2000" dirty="0"/>
              <a:t>또는 </a:t>
            </a:r>
            <a:r>
              <a:rPr lang="en-US" altLang="ko-KR" sz="2000" dirty="0"/>
              <a:t>false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983282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>
                <a:highlight>
                  <a:srgbClr val="FFFF00"/>
                </a:highlight>
              </a:rPr>
              <a:t>추상 클래스와 추상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ko-KR" altLang="en-US" sz="1800" dirty="0"/>
              <a:t>위 코드에서는 </a:t>
            </a:r>
            <a:r>
              <a:rPr lang="en-US" altLang="ko-KR" sz="1800" dirty="0"/>
              <a:t>Student</a:t>
            </a:r>
            <a:r>
              <a:rPr lang="ko-KR" altLang="en-US" sz="1800" dirty="0"/>
              <a:t>와 추상 클래스 </a:t>
            </a:r>
            <a:r>
              <a:rPr lang="en-US" altLang="ko-KR" sz="1800" dirty="0"/>
              <a:t>Person</a:t>
            </a:r>
            <a:r>
              <a:rPr lang="ko-KR" altLang="en-US" sz="1800" dirty="0"/>
              <a:t>을 상속 받음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먼저 </a:t>
            </a:r>
            <a:r>
              <a:rPr lang="en-US" altLang="ko-KR" sz="1800" dirty="0"/>
              <a:t>Student</a:t>
            </a:r>
            <a:r>
              <a:rPr lang="ko-KR" altLang="en-US" sz="1800" dirty="0"/>
              <a:t>는 상속받은 </a:t>
            </a:r>
            <a:r>
              <a:rPr lang="ko-KR" altLang="en-US" sz="1800" dirty="0">
                <a:solidFill>
                  <a:srgbClr val="FF0000"/>
                </a:solidFill>
              </a:rPr>
              <a:t>추상메서드를 모두 구현하지 않고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en-US" altLang="ko-KR" sz="1800" u="sng" dirty="0">
                <a:solidFill>
                  <a:srgbClr val="FF0000"/>
                </a:solidFill>
              </a:rPr>
              <a:t>print()</a:t>
            </a:r>
            <a:r>
              <a:rPr lang="ko-KR" altLang="en-US" sz="1800" u="sng" dirty="0">
                <a:solidFill>
                  <a:srgbClr val="FF0000"/>
                </a:solidFill>
              </a:rPr>
              <a:t>만 구현했다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이경우 구현하지 않은 </a:t>
            </a:r>
            <a:r>
              <a:rPr lang="ko-KR" altLang="en-US" sz="1800" dirty="0">
                <a:solidFill>
                  <a:srgbClr val="FF0000"/>
                </a:solidFill>
              </a:rPr>
              <a:t>추상</a:t>
            </a:r>
            <a:r>
              <a:rPr lang="en-US" altLang="ko-KR" sz="1800" dirty="0">
                <a:solidFill>
                  <a:srgbClr val="FF0000"/>
                </a:solidFill>
              </a:rPr>
              <a:t>(do( )) </a:t>
            </a:r>
            <a:r>
              <a:rPr lang="ko-KR" altLang="en-US" sz="1800" dirty="0">
                <a:solidFill>
                  <a:srgbClr val="FF0000"/>
                </a:solidFill>
              </a:rPr>
              <a:t>메서드가 </a:t>
            </a:r>
            <a:r>
              <a:rPr lang="ko-KR" altLang="en-US" sz="1800" dirty="0"/>
              <a:t>남아 있기 때문에</a:t>
            </a:r>
            <a:r>
              <a:rPr lang="en-US" altLang="ko-KR" sz="1800" dirty="0"/>
              <a:t>,</a:t>
            </a:r>
          </a:p>
          <a:p>
            <a:r>
              <a:rPr lang="ko-KR" altLang="en-US" sz="1800" u="sng" dirty="0"/>
              <a:t> </a:t>
            </a:r>
            <a:r>
              <a:rPr lang="en-US" altLang="ko-KR" sz="1800" u="sng" dirty="0"/>
              <a:t>Student</a:t>
            </a:r>
            <a:r>
              <a:rPr lang="ko-KR" altLang="en-US" sz="1800" u="sng" dirty="0"/>
              <a:t>는 추상 클래스이며</a:t>
            </a:r>
            <a:r>
              <a:rPr lang="en-US" altLang="ko-KR" sz="1800" u="sng" dirty="0"/>
              <a:t> </a:t>
            </a:r>
            <a:r>
              <a:rPr lang="ko-KR" altLang="en-US" sz="1800" u="sng" dirty="0"/>
              <a:t>객체를 생성할 수 없다</a:t>
            </a:r>
            <a:r>
              <a:rPr lang="en-US" altLang="ko-KR" sz="1800" u="sng" dirty="0"/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en-US" altLang="ko-KR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Professor</a:t>
            </a:r>
            <a:r>
              <a:rPr lang="ko-KR" altLang="en-US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는</a:t>
            </a: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 추상메서드를 모두 구현했기 때문에 </a:t>
            </a:r>
            <a:r>
              <a:rPr lang="ko-KR" altLang="en-US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추상 클래스가 아니며 객체를 생성할 수 있다</a:t>
            </a:r>
            <a:r>
              <a:rPr lang="en-US" altLang="ko-KR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sz="1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541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추상 클래스의 특징</a:t>
            </a:r>
            <a:r>
              <a:rPr lang="en-US" altLang="ko-KR" sz="2400" dirty="0">
                <a:highlight>
                  <a:srgbClr val="FFFF00"/>
                </a:highlight>
              </a:rPr>
              <a:t>(p289)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클래스 정의 시 </a:t>
            </a:r>
            <a:r>
              <a:rPr lang="en-US" altLang="ko-KR" sz="2000" u="sng" dirty="0">
                <a:solidFill>
                  <a:srgbClr val="FF0000"/>
                </a:solidFill>
              </a:rPr>
              <a:t>abstract</a:t>
            </a:r>
            <a:r>
              <a:rPr lang="ko-KR" altLang="en-US" sz="2000" dirty="0"/>
              <a:t>를 명시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추상메서드를 하나 이상 포함</a:t>
            </a: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선언만 하고 구현하지 않은 메서드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en-US" altLang="ko-KR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abstract</a:t>
            </a:r>
            <a:r>
              <a:rPr lang="ko-KR" altLang="en-US" sz="2000" u="sng" dirty="0">
                <a:sym typeface="Wingdings" panose="05000000000000000000" pitchFamily="2" charset="2"/>
              </a:rPr>
              <a:t>를 명시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u="sng" dirty="0">
                <a:sym typeface="Wingdings" panose="05000000000000000000" pitchFamily="2" charset="2"/>
              </a:rPr>
              <a:t>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추상 클래스</a:t>
            </a:r>
            <a:r>
              <a:rPr lang="ko-KR" altLang="en-US" sz="2000" u="sng" dirty="0">
                <a:sym typeface="Wingdings" panose="05000000000000000000" pitchFamily="2" charset="2"/>
              </a:rPr>
              <a:t>는 완전하지 않기 때문에 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객체를 생성할 수 없다</a:t>
            </a:r>
            <a:r>
              <a:rPr lang="en-US" altLang="ko-KR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000" u="sng" dirty="0">
                <a:sym typeface="Wingdings" panose="05000000000000000000" pitchFamily="2" charset="2"/>
              </a:rPr>
              <a:t>하위 클래스에서 상속 받은 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모든 추상 메서드를 구현하면 </a:t>
            </a:r>
            <a:r>
              <a:rPr lang="ko-KR" altLang="en-US" sz="2000" u="sng" dirty="0">
                <a:sym typeface="Wingdings" panose="05000000000000000000" pitchFamily="2" charset="2"/>
              </a:rPr>
              <a:t>객체를 생성할 수 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있다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/>
              <a:t>하위 클래스에서 추상메서드를 모두 구현하지 않으면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/>
              <a:t>추상메서드가 하나라도 구현하지 않은 상태로 남아 있으면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FF0000"/>
                </a:solidFill>
              </a:rPr>
              <a:t>   </a:t>
            </a:r>
            <a:r>
              <a:rPr lang="ko-KR" altLang="en-US" sz="2000" b="1" u="sng" dirty="0">
                <a:solidFill>
                  <a:srgbClr val="FF0000"/>
                </a:solidFill>
              </a:rPr>
              <a:t>그 하위 클래스도 추상 클래스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추상클래스는 </a:t>
            </a:r>
            <a:r>
              <a:rPr lang="ko-KR" altLang="en-US" sz="2000" u="sng" dirty="0">
                <a:solidFill>
                  <a:srgbClr val="FF0000"/>
                </a:solidFill>
              </a:rPr>
              <a:t>하위 클래스의 공통점</a:t>
            </a:r>
            <a:r>
              <a:rPr lang="ko-KR" altLang="en-US" sz="2000" dirty="0">
                <a:solidFill>
                  <a:srgbClr val="FF0000"/>
                </a:solidFill>
              </a:rPr>
              <a:t>을 뽑아 상속해줄 목적으로 만들고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ko-KR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ko-KR" altLang="en-US" sz="2000" u="sng" dirty="0">
                <a:solidFill>
                  <a:srgbClr val="FF0000"/>
                </a:solidFill>
              </a:rPr>
              <a:t>하위 클래스에 기본 틀을 제공한다</a:t>
            </a:r>
            <a:r>
              <a:rPr lang="en-US" altLang="ko-KR" sz="2000" u="sng" dirty="0">
                <a:solidFill>
                  <a:srgbClr val="FF0000"/>
                </a:solidFill>
              </a:rPr>
              <a:t>.</a:t>
            </a:r>
            <a:endParaRPr lang="ko-KR" altLang="en-US" sz="2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9798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final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u="sng" dirty="0">
                <a:solidFill>
                  <a:srgbClr val="FF0000"/>
                </a:solidFill>
              </a:rPr>
              <a:t>final</a:t>
            </a:r>
            <a:r>
              <a:rPr lang="ko-KR" altLang="en-US" sz="2000" u="sng" dirty="0"/>
              <a:t>은 </a:t>
            </a:r>
            <a:r>
              <a:rPr lang="en-US" altLang="ko-KR" sz="2000" u="sng" dirty="0"/>
              <a:t>‘</a:t>
            </a:r>
            <a:r>
              <a:rPr lang="ko-KR" altLang="en-US" sz="2000" u="sng" dirty="0"/>
              <a:t>마지막</a:t>
            </a:r>
            <a:r>
              <a:rPr lang="en-US" altLang="ko-KR" sz="2000" u="sng" dirty="0"/>
              <a:t>’</a:t>
            </a:r>
            <a:r>
              <a:rPr lang="ko-KR" altLang="en-US" sz="2000" u="sng" dirty="0"/>
              <a:t>이라는 뜻</a:t>
            </a:r>
            <a:r>
              <a:rPr lang="en-US" altLang="ko-KR" sz="2000" u="sng" dirty="0"/>
              <a:t>.</a:t>
            </a:r>
          </a:p>
          <a:p>
            <a:r>
              <a:rPr lang="ko-KR" altLang="en-US" sz="2000" u="sng" dirty="0"/>
              <a:t>더 이상 변경이 불가능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변수</a:t>
            </a:r>
            <a:r>
              <a:rPr lang="en-US" altLang="ko-KR" sz="2000" dirty="0"/>
              <a:t>, </a:t>
            </a:r>
            <a:r>
              <a:rPr lang="ko-KR" altLang="en-US" sz="2000" dirty="0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클래스에도 사용 가능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final</a:t>
            </a:r>
            <a:r>
              <a:rPr lang="ko-KR" altLang="en-US" sz="2000" dirty="0"/>
              <a:t>를 변수에 적용할 때는 </a:t>
            </a:r>
            <a:r>
              <a:rPr lang="en-US" altLang="ko-KR" sz="2000" dirty="0">
                <a:solidFill>
                  <a:srgbClr val="FF0000"/>
                </a:solidFill>
              </a:rPr>
              <a:t>static</a:t>
            </a:r>
            <a:r>
              <a:rPr lang="ko-KR" altLang="en-US" sz="2000" dirty="0"/>
              <a:t>과 함께 사용하여 상수 만듦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변수에 새 값을 할당하면 마지막에 할당한 값으로 변수의 값이 변경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상수는 선언할 때에 한번 할당한 값 이외에는 다른 값으로 변경되지 않음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프로그램이 종료할 때까지 값이 절대 변경되지 않는 값이 </a:t>
            </a:r>
            <a:r>
              <a:rPr lang="ko-KR" altLang="en-US" sz="2000" u="sng" dirty="0">
                <a:solidFill>
                  <a:srgbClr val="FF0000"/>
                </a:solidFill>
              </a:rPr>
              <a:t>상수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  <a:r>
              <a:rPr lang="en-US" altLang="ko-KR" sz="2000" u="sng" dirty="0">
                <a:solidFill>
                  <a:srgbClr val="FF0000"/>
                </a:solidFill>
                <a:highlight>
                  <a:srgbClr val="FFFF00"/>
                </a:highlight>
              </a:rPr>
              <a:t>static final </a:t>
            </a:r>
            <a:r>
              <a:rPr lang="en-US" altLang="ko-KR" sz="2000" u="sng" dirty="0">
                <a:solidFill>
                  <a:srgbClr val="FF0000"/>
                </a:solidFill>
              </a:rPr>
              <a:t>double PI = 3.14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794862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2000" dirty="0"/>
              <a:t>static final </a:t>
            </a:r>
            <a:r>
              <a:rPr lang="en-US" altLang="ko-KR" sz="2000" dirty="0" err="1">
                <a:solidFill>
                  <a:srgbClr val="FF0000"/>
                </a:solidFill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</a:rPr>
              <a:t> ARR_SIZE</a:t>
            </a:r>
            <a:r>
              <a:rPr lang="en-US" altLang="ko-KR" sz="2000" dirty="0"/>
              <a:t>=100;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[]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</a:t>
            </a:r>
            <a:r>
              <a:rPr lang="en-US" altLang="ko-KR" sz="2000" dirty="0">
                <a:solidFill>
                  <a:srgbClr val="FF0000"/>
                </a:solidFill>
              </a:rPr>
              <a:t>ARR_SIZE</a:t>
            </a:r>
            <a:r>
              <a:rPr lang="en-US" altLang="ko-KR" sz="2000" dirty="0"/>
              <a:t>];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위의 코드는 </a:t>
            </a:r>
            <a:r>
              <a:rPr lang="en-US" altLang="ko-KR" sz="2000" dirty="0"/>
              <a:t>ARR_SIZE</a:t>
            </a:r>
            <a:r>
              <a:rPr lang="ko-KR" altLang="en-US" sz="2000" dirty="0"/>
              <a:t>를 </a:t>
            </a:r>
            <a:r>
              <a:rPr lang="en-US" altLang="ko-KR" sz="2000" dirty="0"/>
              <a:t>100</a:t>
            </a:r>
            <a:r>
              <a:rPr lang="ko-KR" altLang="en-US" sz="2000" dirty="0"/>
              <a:t>으로 선언했고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ko-KR" altLang="en-US" sz="2000" dirty="0"/>
              <a:t>형 배열 </a:t>
            </a:r>
            <a:r>
              <a:rPr lang="en-US" altLang="ko-KR" sz="2000" dirty="0" err="1"/>
              <a:t>arr</a:t>
            </a:r>
            <a:r>
              <a:rPr lang="ko-KR" altLang="en-US" sz="2000" dirty="0"/>
              <a:t>의 크기를 </a:t>
            </a:r>
            <a:r>
              <a:rPr lang="en-US" altLang="ko-KR" sz="2000" dirty="0"/>
              <a:t>ARR_SIZE</a:t>
            </a:r>
            <a:r>
              <a:rPr lang="ko-KR" altLang="en-US" sz="2000" dirty="0"/>
              <a:t>로 생성함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배열의 크기는 상수의 값과 동일하므로 </a:t>
            </a:r>
            <a:r>
              <a:rPr lang="en-US" altLang="ko-KR" sz="2000" dirty="0">
                <a:solidFill>
                  <a:srgbClr val="FF0000"/>
                </a:solidFill>
              </a:rPr>
              <a:t>100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 err="1">
                <a:sym typeface="Wingdings" panose="05000000000000000000" pitchFamily="2" charset="2"/>
              </a:rPr>
              <a:t>리터럴을</a:t>
            </a:r>
            <a:r>
              <a:rPr lang="ko-KR" altLang="en-US" sz="2000" dirty="0">
                <a:sym typeface="Wingdings" panose="05000000000000000000" pitchFamily="2" charset="2"/>
              </a:rPr>
              <a:t> 이용해 값을 직접 지정하면 나중에 값을 변경할 때 </a:t>
            </a:r>
            <a:r>
              <a:rPr lang="ko-KR" altLang="en-US" sz="2000" dirty="0" err="1">
                <a:sym typeface="Wingdings" panose="05000000000000000000" pitchFamily="2" charset="2"/>
              </a:rPr>
              <a:t>리터럴</a:t>
            </a:r>
            <a:r>
              <a:rPr lang="ko-KR" altLang="en-US" sz="2000" dirty="0">
                <a:sym typeface="Wingdings" panose="05000000000000000000" pitchFamily="2" charset="2"/>
              </a:rPr>
              <a:t> 값을 모두 찾아 변경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상수</a:t>
            </a:r>
            <a:r>
              <a:rPr lang="ko-KR" altLang="en-US" sz="2000" dirty="0">
                <a:sym typeface="Wingdings" panose="05000000000000000000" pitchFamily="2" charset="2"/>
              </a:rPr>
              <a:t>를 이용하면 선언 시 할당하는 초기값을 한 번만 수정하면 되므로 편리하고</a:t>
            </a:r>
            <a:r>
              <a:rPr lang="en-US" altLang="ko-KR" sz="2000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값 대신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상수 명</a:t>
            </a:r>
            <a:r>
              <a:rPr lang="ko-KR" altLang="en-US" sz="2000" dirty="0">
                <a:sym typeface="Wingdings" panose="05000000000000000000" pitchFamily="2" charset="2"/>
              </a:rPr>
              <a:t>을 사용하기 때문에 가독성도 높다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940208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final</a:t>
            </a:r>
            <a:r>
              <a:rPr lang="ko-KR" altLang="en-US" sz="2400" dirty="0">
                <a:solidFill>
                  <a:srgbClr val="FF0000"/>
                </a:solidFill>
              </a:rPr>
              <a:t>를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메서드 선언에 사용하면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재정의를 금지하는 의미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하위클래스에서 상속받은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메서드를 수정할 수 없도록 지정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u="sng" dirty="0" err="1">
                <a:sym typeface="Wingdings" pitchFamily="2" charset="2"/>
              </a:rPr>
              <a:t>생성자에서</a:t>
            </a:r>
            <a:r>
              <a:rPr lang="ko-KR" altLang="en-US" sz="2000" u="sng" dirty="0">
                <a:sym typeface="Wingdings" pitchFamily="2" charset="2"/>
              </a:rPr>
              <a:t> 호출하는 메서드를 </a:t>
            </a:r>
            <a:r>
              <a:rPr lang="en-US" altLang="ko-KR" sz="2000" u="sng" dirty="0">
                <a:sym typeface="Wingdings" pitchFamily="2" charset="2"/>
              </a:rPr>
              <a:t>final</a:t>
            </a:r>
            <a:r>
              <a:rPr lang="ko-KR" altLang="en-US" sz="2000" u="sng" dirty="0">
                <a:sym typeface="Wingdings" pitchFamily="2" charset="2"/>
              </a:rPr>
              <a:t>로 지정하는데</a:t>
            </a:r>
            <a:r>
              <a:rPr lang="en-US" altLang="ko-KR" sz="2000" u="sng" dirty="0">
                <a:sym typeface="Wingdings" pitchFamily="2" charset="2"/>
              </a:rPr>
              <a:t>,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2000" u="sng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2000" u="sng" dirty="0">
                <a:solidFill>
                  <a:srgbClr val="FF0000"/>
                </a:solidFill>
                <a:sym typeface="Wingdings" pitchFamily="2" charset="2"/>
              </a:rPr>
              <a:t>만약 </a:t>
            </a:r>
            <a:r>
              <a:rPr lang="ko-KR" altLang="en-US" sz="2000" u="sng" dirty="0" err="1">
                <a:solidFill>
                  <a:srgbClr val="FF0000"/>
                </a:solidFill>
                <a:sym typeface="Wingdings" pitchFamily="2" charset="2"/>
              </a:rPr>
              <a:t>생성자에서</a:t>
            </a:r>
            <a:r>
              <a:rPr lang="ko-KR" altLang="en-US" sz="2000" u="sng" dirty="0">
                <a:solidFill>
                  <a:srgbClr val="FF0000"/>
                </a:solidFill>
                <a:sym typeface="Wingdings" pitchFamily="2" charset="2"/>
              </a:rPr>
              <a:t> 호출하는 메서드를</a:t>
            </a:r>
            <a:r>
              <a:rPr lang="en-US" altLang="ko-KR" sz="2000" u="sng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sz="2000" u="sng" dirty="0">
                <a:solidFill>
                  <a:srgbClr val="FF0000"/>
                </a:solidFill>
                <a:sym typeface="Wingdings" pitchFamily="2" charset="2"/>
              </a:rPr>
              <a:t>하위클래스에서 재정의하면</a:t>
            </a:r>
            <a:r>
              <a:rPr lang="en-US" altLang="ko-KR" sz="2000" u="sng" dirty="0">
                <a:solidFill>
                  <a:srgbClr val="FF0000"/>
                </a:solidFill>
                <a:sym typeface="Wingdings" pitchFamily="2" charset="2"/>
              </a:rPr>
              <a:t>,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2000" u="sng" dirty="0">
                <a:solidFill>
                  <a:srgbClr val="FF0000"/>
                </a:solidFill>
                <a:sym typeface="Wingdings" pitchFamily="2" charset="2"/>
              </a:rPr>
              <a:t> 예상치 못한 문제가 발생할 수 있기 때문</a:t>
            </a:r>
            <a:r>
              <a:rPr lang="en-US" altLang="ko-KR" sz="2000" dirty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620566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527"/>
          </a:xfrm>
        </p:spPr>
        <p:txBody>
          <a:bodyPr>
            <a:normAutofit fontScale="90000"/>
          </a:bodyPr>
          <a:lstStyle/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675861"/>
            <a:ext cx="10515600" cy="5618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2000" dirty="0"/>
              <a:t>class A{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final</a:t>
            </a:r>
            <a:r>
              <a:rPr lang="en-US" altLang="ko-KR" sz="2000" dirty="0"/>
              <a:t> void print() {</a:t>
            </a:r>
          </a:p>
          <a:p>
            <a:pPr marL="457200" lvl="1" indent="0">
              <a:buNone/>
            </a:pPr>
            <a:r>
              <a:rPr lang="en-US" altLang="ko-KR" sz="2000" dirty="0" err="1"/>
              <a:t>System.out.println</a:t>
            </a:r>
            <a:r>
              <a:rPr lang="en-US" altLang="ko-KR" sz="2000" dirty="0"/>
              <a:t>(“</a:t>
            </a:r>
            <a:r>
              <a:rPr lang="en-US" altLang="ko-KR" sz="2000" dirty="0">
                <a:solidFill>
                  <a:srgbClr val="FF0000"/>
                </a:solidFill>
              </a:rPr>
              <a:t>final method</a:t>
            </a:r>
            <a:r>
              <a:rPr lang="en-US" altLang="ko-KR" sz="2000" dirty="0"/>
              <a:t>”);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class B extends A{</a:t>
            </a:r>
          </a:p>
          <a:p>
            <a:pPr marL="914400" lvl="2" indent="0">
              <a:buNone/>
            </a:pPr>
            <a:r>
              <a:rPr lang="en-US" altLang="ko-KR" dirty="0"/>
              <a:t> //</a:t>
            </a:r>
            <a:r>
              <a:rPr lang="en-US" altLang="ko-KR" dirty="0">
                <a:solidFill>
                  <a:srgbClr val="FF0000"/>
                </a:solidFill>
              </a:rPr>
              <a:t>final </a:t>
            </a:r>
            <a:r>
              <a:rPr lang="ko-KR" altLang="en-US" dirty="0">
                <a:solidFill>
                  <a:srgbClr val="FF0000"/>
                </a:solidFill>
              </a:rPr>
              <a:t>메서드는 재정의할 수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914400" lvl="2" indent="0">
              <a:buNone/>
            </a:pPr>
            <a:r>
              <a:rPr lang="en-US" altLang="ko-KR" dirty="0"/>
              <a:t>//final void print() {</a:t>
            </a:r>
          </a:p>
          <a:p>
            <a:pPr marL="914400" lvl="2" indent="0">
              <a:buNone/>
            </a:pPr>
            <a:r>
              <a:rPr lang="en-US" altLang="ko-KR" dirty="0"/>
              <a:t>// …</a:t>
            </a:r>
          </a:p>
          <a:p>
            <a:pPr marL="914400" lvl="2" indent="0">
              <a:buNone/>
            </a:pPr>
            <a:r>
              <a:rPr lang="en-US" altLang="ko-KR" dirty="0"/>
              <a:t>//}</a:t>
            </a:r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클래스 정의에 </a:t>
            </a:r>
            <a:r>
              <a:rPr lang="en-US" altLang="ko-KR" sz="2000" dirty="0"/>
              <a:t>final</a:t>
            </a:r>
            <a:r>
              <a:rPr lang="ko-KR" altLang="en-US" sz="2000" dirty="0"/>
              <a:t>를 사용하면 </a:t>
            </a:r>
            <a:r>
              <a:rPr lang="ko-KR" altLang="en-US" sz="2000" u="sng" dirty="0"/>
              <a:t>이 클래스는 더 이상 상속할 수 없음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>
                <a:solidFill>
                  <a:srgbClr val="FF0000"/>
                </a:solidFill>
              </a:rPr>
              <a:t>하위클래스는 만들 수 없음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9143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final</a:t>
            </a:r>
            <a:r>
              <a:rPr lang="en-US" altLang="ko-KR" sz="2000" dirty="0"/>
              <a:t> class C{</a:t>
            </a:r>
          </a:p>
          <a:p>
            <a:pPr marL="0" indent="0">
              <a:buNone/>
            </a:pPr>
            <a:r>
              <a:rPr lang="en-US" altLang="ko-KR" sz="2000" dirty="0"/>
              <a:t>	…</a:t>
            </a:r>
          </a:p>
          <a:p>
            <a:pPr marL="0" indent="0">
              <a:buNone/>
            </a:pPr>
            <a:r>
              <a:rPr lang="en-US" altLang="ko-KR" sz="2000" dirty="0"/>
              <a:t> 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//class D extends C{   }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하위 클래스를 만들 수 없기 때문에 이러한 코드가 </a:t>
            </a:r>
            <a:r>
              <a:rPr lang="ko-KR" altLang="en-US" sz="2000" u="sng" dirty="0">
                <a:solidFill>
                  <a:srgbClr val="FF0000"/>
                </a:solidFill>
              </a:rPr>
              <a:t>불가능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3260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02 </a:t>
            </a:r>
            <a:r>
              <a:rPr lang="ko-KR" altLang="en-US" sz="2400" dirty="0">
                <a:highlight>
                  <a:srgbClr val="FFFF00"/>
                </a:highlight>
              </a:rPr>
              <a:t>인터페이스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/>
              <a:t>인터페이스는 </a:t>
            </a:r>
            <a:r>
              <a:rPr lang="ko-KR" altLang="en-US" sz="1800" dirty="0">
                <a:solidFill>
                  <a:srgbClr val="FF0000"/>
                </a:solidFill>
              </a:rPr>
              <a:t>추상메서드</a:t>
            </a:r>
            <a:r>
              <a:rPr lang="ko-KR" altLang="en-US" sz="1800" dirty="0"/>
              <a:t>와 </a:t>
            </a:r>
            <a:r>
              <a:rPr lang="ko-KR" altLang="en-US" sz="1800" dirty="0">
                <a:solidFill>
                  <a:srgbClr val="FF0000"/>
                </a:solidFill>
              </a:rPr>
              <a:t>상수</a:t>
            </a:r>
            <a:r>
              <a:rPr lang="ko-KR" altLang="en-US" sz="1800" dirty="0"/>
              <a:t>로만 구성된 특수 형태의 클래스로 </a:t>
            </a:r>
            <a:r>
              <a:rPr lang="ko-KR" altLang="en-US" sz="1800" u="sng" dirty="0"/>
              <a:t>다중 상속이 가능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</a:t>
            </a:r>
            <a:r>
              <a:rPr lang="ko-KR" altLang="en-US" sz="1800" dirty="0">
                <a:sym typeface="Wingdings" panose="05000000000000000000" pitchFamily="2" charset="2"/>
              </a:rPr>
              <a:t>일반 클래스의 단일 상속의 단점 보완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u="sng" dirty="0">
                <a:sym typeface="Wingdings" panose="05000000000000000000" pitchFamily="2" charset="2"/>
              </a:rPr>
              <a:t>프로그램 모듈들을 연결하는 이음매 역할</a:t>
            </a:r>
            <a:r>
              <a:rPr lang="en-US" altLang="ko-KR" sz="1800" u="sng" dirty="0">
                <a:sym typeface="Wingdings" panose="05000000000000000000" pitchFamily="2" charset="2"/>
              </a:rPr>
              <a:t>.</a:t>
            </a:r>
            <a:endParaRPr lang="en-US" altLang="ko-KR" sz="1800" u="sng" dirty="0"/>
          </a:p>
          <a:p>
            <a:r>
              <a:rPr lang="ko-KR" altLang="en-US" sz="1800" u="sng" dirty="0">
                <a:solidFill>
                  <a:srgbClr val="FF0000"/>
                </a:solidFill>
              </a:rPr>
              <a:t>인터페이스의 정의</a:t>
            </a:r>
            <a:endParaRPr lang="en-US" altLang="ko-KR" sz="18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dirty="0"/>
              <a:t> public </a:t>
            </a:r>
            <a:r>
              <a:rPr lang="en-US" altLang="ko-K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r>
              <a:rPr lang="en-US" altLang="ko-KR" sz="1800" dirty="0"/>
              <a:t> A{</a:t>
            </a:r>
          </a:p>
          <a:p>
            <a:pPr marL="457200" lvl="1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x = 10;</a:t>
            </a:r>
          </a:p>
          <a:p>
            <a:pPr marL="457200" lvl="1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y = 20;</a:t>
            </a:r>
          </a:p>
          <a:p>
            <a:pPr marL="457200" lvl="1" indent="0">
              <a:buNone/>
            </a:pPr>
            <a:r>
              <a:rPr lang="en-US" altLang="ko-KR" sz="1800" dirty="0"/>
              <a:t>void test1( );</a:t>
            </a:r>
          </a:p>
          <a:p>
            <a:pPr marL="457200" lvl="1" indent="0">
              <a:buNone/>
            </a:pPr>
            <a:r>
              <a:rPr lang="en-US" altLang="ko-KR" sz="1800" dirty="0"/>
              <a:t>void test2( );</a:t>
            </a:r>
          </a:p>
          <a:p>
            <a:pPr marL="457200" lvl="1" indent="0">
              <a:buNone/>
            </a:pPr>
            <a:r>
              <a:rPr lang="en-US" altLang="ko-KR" sz="1800" dirty="0"/>
              <a:t>}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800" dirty="0">
                <a:solidFill>
                  <a:srgbClr val="FF0000"/>
                </a:solidFill>
              </a:rPr>
              <a:t>멤버 필드</a:t>
            </a:r>
            <a:r>
              <a:rPr lang="en-US" altLang="ko-KR" sz="1800" dirty="0"/>
              <a:t>: </a:t>
            </a:r>
            <a:r>
              <a:rPr lang="ko-KR" altLang="en-US" sz="1800" dirty="0"/>
              <a:t>모두 상수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u="sng" dirty="0"/>
              <a:t>public static final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x = 10;</a:t>
            </a:r>
          </a:p>
          <a:p>
            <a:pPr marL="457200" lvl="1" indent="0">
              <a:buNone/>
            </a:pPr>
            <a:r>
              <a:rPr lang="ko-KR" altLang="en-US" sz="1800" dirty="0"/>
              <a:t>생략 가능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800" dirty="0">
                <a:solidFill>
                  <a:srgbClr val="FF0000"/>
                </a:solidFill>
              </a:rPr>
              <a:t>메서드</a:t>
            </a:r>
            <a:r>
              <a:rPr lang="en-US" altLang="ko-KR" sz="1800" dirty="0"/>
              <a:t>: </a:t>
            </a:r>
            <a:r>
              <a:rPr lang="ko-KR" altLang="en-US" sz="1800" dirty="0"/>
              <a:t>인터페이스의 모든 메서드 추상 메서드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r>
              <a:rPr lang="en-US" altLang="ko-KR" sz="1800" u="sng" dirty="0"/>
              <a:t>public abstract </a:t>
            </a:r>
            <a:r>
              <a:rPr lang="en-US" altLang="ko-KR" sz="1800" dirty="0"/>
              <a:t>void test1();</a:t>
            </a:r>
          </a:p>
          <a:p>
            <a:pPr marL="457200" lvl="1" indent="0">
              <a:buNone/>
            </a:pPr>
            <a:r>
              <a:rPr lang="ko-KR" altLang="en-US" sz="1800" dirty="0"/>
              <a:t>생략 가능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r>
              <a:rPr lang="en-US" altLang="ko-KR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ko-KR" altLang="en-US" sz="1800" u="sng" dirty="0">
                <a:solidFill>
                  <a:srgbClr val="FF0000"/>
                </a:solidFill>
              </a:rPr>
              <a:t>인터페이스의 </a:t>
            </a:r>
            <a:r>
              <a:rPr lang="ko-KR" altLang="en-US" sz="1800" u="sng" dirty="0" err="1">
                <a:solidFill>
                  <a:srgbClr val="FF0000"/>
                </a:solidFill>
              </a:rPr>
              <a:t>모든멤버</a:t>
            </a:r>
            <a:r>
              <a:rPr lang="ko-KR" altLang="en-US" sz="1800" u="sng" dirty="0">
                <a:solidFill>
                  <a:srgbClr val="FF0000"/>
                </a:solidFill>
              </a:rPr>
              <a:t> 필드는 상수이고</a:t>
            </a:r>
            <a:r>
              <a:rPr lang="en-US" altLang="ko-KR" sz="1800" u="sng" dirty="0">
                <a:solidFill>
                  <a:srgbClr val="FF0000"/>
                </a:solidFill>
              </a:rPr>
              <a:t>, </a:t>
            </a:r>
            <a:r>
              <a:rPr lang="ko-KR" altLang="en-US" sz="1800" u="sng" dirty="0">
                <a:solidFill>
                  <a:srgbClr val="FF0000"/>
                </a:solidFill>
              </a:rPr>
              <a:t>메서드는 추상메서드다</a:t>
            </a:r>
            <a:r>
              <a:rPr lang="en-US" altLang="ko-KR" sz="1800" u="sng" dirty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0260494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인터페이스의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ko-KR" altLang="en-US" sz="1600" dirty="0"/>
              <a:t>인터페이스는 </a:t>
            </a:r>
            <a:r>
              <a:rPr lang="ko-KR" altLang="en-US" sz="1600" u="sng" dirty="0"/>
              <a:t>상수</a:t>
            </a:r>
            <a:r>
              <a:rPr lang="ko-KR" altLang="en-US" sz="1600" dirty="0"/>
              <a:t>와 </a:t>
            </a:r>
            <a:r>
              <a:rPr lang="ko-KR" altLang="en-US" sz="1600" u="sng" dirty="0"/>
              <a:t>추상 메서드로</a:t>
            </a:r>
            <a:r>
              <a:rPr lang="ko-KR" altLang="en-US" sz="1600" dirty="0"/>
              <a:t>만 구성</a:t>
            </a:r>
            <a:r>
              <a:rPr lang="en-US" altLang="ko-KR" sz="1600" dirty="0"/>
              <a:t>=&gt; </a:t>
            </a:r>
            <a:r>
              <a:rPr lang="ko-KR" altLang="en-US" sz="1600" dirty="0">
                <a:solidFill>
                  <a:srgbClr val="FF0000"/>
                </a:solidFill>
              </a:rPr>
              <a:t>완성된 클래스가 </a:t>
            </a:r>
            <a:r>
              <a:rPr lang="ko-KR" altLang="en-US" sz="1600" u="sng" dirty="0">
                <a:solidFill>
                  <a:srgbClr val="FF0000"/>
                </a:solidFill>
              </a:rPr>
              <a:t>아니다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600" dirty="0"/>
              <a:t>인터페이스를 </a:t>
            </a:r>
            <a:r>
              <a:rPr lang="ko-KR" altLang="en-US" sz="1600" u="sng" dirty="0">
                <a:solidFill>
                  <a:srgbClr val="FF0000"/>
                </a:solidFill>
              </a:rPr>
              <a:t>다른 클래스가 상속받아 구현해주어야 </a:t>
            </a:r>
            <a:r>
              <a:rPr lang="ko-KR" altLang="en-US" sz="1600" dirty="0"/>
              <a:t>객체를 생성할 수 있음</a:t>
            </a:r>
            <a:endParaRPr lang="en-US" altLang="ko-KR" sz="1600" dirty="0"/>
          </a:p>
          <a:p>
            <a:r>
              <a:rPr lang="ko-KR" altLang="en-US" sz="1600" u="sng" dirty="0">
                <a:solidFill>
                  <a:srgbClr val="FF0000"/>
                </a:solidFill>
              </a:rPr>
              <a:t>인터페이스와 추상클래스는 </a:t>
            </a:r>
            <a:r>
              <a:rPr lang="ko-KR" altLang="en-US" sz="1600" dirty="0">
                <a:solidFill>
                  <a:srgbClr val="FF0000"/>
                </a:solidFill>
              </a:rPr>
              <a:t>객체를 만들 수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없다</a:t>
            </a:r>
            <a:r>
              <a:rPr lang="en-US" altLang="ko-KR" sz="16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600" dirty="0"/>
              <a:t>인터페이스의 </a:t>
            </a:r>
            <a:r>
              <a:rPr lang="ko-KR" altLang="en-US" sz="1600" dirty="0">
                <a:solidFill>
                  <a:srgbClr val="FF0000"/>
                </a:solidFill>
              </a:rPr>
              <a:t>상속은 </a:t>
            </a:r>
            <a:r>
              <a:rPr lang="en-US" altLang="ko-KR" sz="1600" u="sng" dirty="0">
                <a:solidFill>
                  <a:srgbClr val="FF0000"/>
                </a:solidFill>
                <a:highlight>
                  <a:srgbClr val="FFFF00"/>
                </a:highlight>
              </a:rPr>
              <a:t>implements</a:t>
            </a:r>
            <a:r>
              <a:rPr lang="ko-KR" altLang="en-US" sz="1600" dirty="0"/>
              <a:t>로 하고</a:t>
            </a:r>
            <a:r>
              <a:rPr lang="en-US" altLang="ko-KR" sz="1600" dirty="0"/>
              <a:t>, </a:t>
            </a:r>
          </a:p>
          <a:p>
            <a:pPr lvl="1"/>
            <a:r>
              <a:rPr lang="ko-KR" altLang="en-US" sz="1600" dirty="0"/>
              <a:t>다중상속이 가능하기 때문에 </a:t>
            </a:r>
            <a:r>
              <a:rPr lang="ko-KR" altLang="en-US" sz="1600" u="sng" dirty="0">
                <a:solidFill>
                  <a:srgbClr val="FF0000"/>
                </a:solidFill>
              </a:rPr>
              <a:t>이름을 여러 개 나열할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인터페이스의 이름이 여러 개인 경우는 </a:t>
            </a:r>
            <a:r>
              <a:rPr lang="ko-KR" altLang="en-US" sz="1600" dirty="0">
                <a:solidFill>
                  <a:srgbClr val="FF0000"/>
                </a:solidFill>
              </a:rPr>
              <a:t>콤마</a:t>
            </a:r>
            <a:r>
              <a:rPr lang="en-US" altLang="ko-KR" sz="1600" dirty="0">
                <a:solidFill>
                  <a:srgbClr val="FF0000"/>
                </a:solidFill>
              </a:rPr>
              <a:t>(,)</a:t>
            </a:r>
            <a:r>
              <a:rPr lang="ko-KR" altLang="en-US" sz="1600" dirty="0">
                <a:solidFill>
                  <a:srgbClr val="FF0000"/>
                </a:solidFill>
              </a:rPr>
              <a:t>로 </a:t>
            </a:r>
            <a:r>
              <a:rPr lang="ko-KR" altLang="en-US" sz="1600" dirty="0"/>
              <a:t>구분</a:t>
            </a:r>
            <a:r>
              <a:rPr lang="en-US" altLang="ko-KR" sz="1600" dirty="0"/>
              <a:t>.</a:t>
            </a:r>
          </a:p>
          <a:p>
            <a:pPr lvl="1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827343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u="sng" dirty="0">
                <a:solidFill>
                  <a:srgbClr val="FF0000"/>
                </a:solidFill>
              </a:rPr>
              <a:t>abstract</a:t>
            </a:r>
            <a:r>
              <a:rPr lang="en-US" altLang="ko-KR" sz="1600" dirty="0"/>
              <a:t> class B </a:t>
            </a:r>
            <a:r>
              <a:rPr lang="en-US" altLang="ko-KR" sz="1600" dirty="0">
                <a:highlight>
                  <a:srgbClr val="FFFF00"/>
                </a:highlight>
              </a:rPr>
              <a:t>implements</a:t>
            </a:r>
            <a:r>
              <a:rPr lang="en-US" altLang="ko-KR" sz="1600" dirty="0"/>
              <a:t> A{</a:t>
            </a:r>
          </a:p>
          <a:p>
            <a:pPr marL="457200" lvl="1" indent="0">
              <a:buNone/>
            </a:pPr>
            <a:r>
              <a:rPr lang="en-US" altLang="ko-KR" sz="1600" dirty="0"/>
              <a:t>	     public void </a:t>
            </a:r>
            <a:r>
              <a:rPr lang="en-US" altLang="ko-KR" sz="1600" dirty="0">
                <a:solidFill>
                  <a:srgbClr val="FF0000"/>
                </a:solidFill>
              </a:rPr>
              <a:t>test1() </a:t>
            </a:r>
            <a:r>
              <a:rPr lang="en-US" altLang="ko-KR" sz="1600" dirty="0"/>
              <a:t>{</a:t>
            </a:r>
          </a:p>
          <a:p>
            <a:pPr marL="457200" lvl="1" indent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(“test1 </a:t>
            </a:r>
            <a:r>
              <a:rPr lang="ko-KR" altLang="en-US" sz="1600" dirty="0"/>
              <a:t>구현</a:t>
            </a:r>
            <a:r>
              <a:rPr lang="en-US" altLang="ko-KR" sz="1600" dirty="0"/>
              <a:t>”);</a:t>
            </a:r>
          </a:p>
          <a:p>
            <a:pPr marL="457200" lvl="1" indent="0">
              <a:buNone/>
            </a:pPr>
            <a:r>
              <a:rPr lang="en-US" altLang="ko-KR" sz="1600" dirty="0"/>
              <a:t>                 }</a:t>
            </a:r>
          </a:p>
          <a:p>
            <a:pPr marL="457200" lvl="1" indent="0">
              <a:buNone/>
            </a:pPr>
            <a:r>
              <a:rPr lang="en-US" altLang="ko-KR" sz="1600" dirty="0"/>
              <a:t>          }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         </a:t>
            </a:r>
            <a:r>
              <a:rPr lang="en-US" altLang="ko-KR" sz="1600" u="sng" dirty="0"/>
              <a:t>class C </a:t>
            </a:r>
            <a:r>
              <a:rPr lang="en-US" altLang="ko-KR" sz="1600" dirty="0">
                <a:solidFill>
                  <a:srgbClr val="FF0000"/>
                </a:solidFill>
              </a:rPr>
              <a:t>extends</a:t>
            </a:r>
            <a:r>
              <a:rPr lang="en-US" altLang="ko-KR" sz="1600" dirty="0"/>
              <a:t> B{</a:t>
            </a:r>
          </a:p>
          <a:p>
            <a:pPr marL="457200" lvl="1" indent="0">
              <a:buNone/>
            </a:pPr>
            <a:r>
              <a:rPr lang="en-US" altLang="ko-KR" sz="1600" dirty="0"/>
              <a:t>            public void </a:t>
            </a:r>
            <a:r>
              <a:rPr lang="en-US" altLang="ko-KR" sz="1600" dirty="0">
                <a:solidFill>
                  <a:srgbClr val="FF0000"/>
                </a:solidFill>
              </a:rPr>
              <a:t>test2() </a:t>
            </a:r>
            <a:r>
              <a:rPr lang="en-US" altLang="ko-KR" sz="1600" dirty="0"/>
              <a:t>{</a:t>
            </a:r>
          </a:p>
          <a:p>
            <a:pPr marL="457200" lvl="1" indent="0">
              <a:buNone/>
            </a:pPr>
            <a:r>
              <a:rPr lang="en-US" altLang="ko-KR" sz="1600" dirty="0"/>
              <a:t>	     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(“test2  </a:t>
            </a:r>
            <a:r>
              <a:rPr lang="ko-KR" altLang="en-US" sz="1600" dirty="0"/>
              <a:t>구현</a:t>
            </a:r>
            <a:r>
              <a:rPr lang="en-US" altLang="ko-KR" sz="1600" dirty="0"/>
              <a:t>”);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</a:p>
          <a:p>
            <a:pPr marL="457200" lvl="1" indent="0">
              <a:buNone/>
            </a:pPr>
            <a:r>
              <a:rPr lang="ko-KR" altLang="en-US" sz="1600" dirty="0"/>
              <a:t>위 코드는 </a:t>
            </a:r>
            <a:r>
              <a:rPr lang="ko-KR" altLang="en-US" sz="1600" u="sng" dirty="0"/>
              <a:t>인터페이스를 상속받아 구현</a:t>
            </a:r>
            <a:r>
              <a:rPr lang="ko-KR" altLang="en-US" sz="1600" dirty="0"/>
              <a:t>하는 예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클래스 </a:t>
            </a:r>
            <a:r>
              <a:rPr lang="en-US" altLang="ko-KR" sz="1600" dirty="0">
                <a:solidFill>
                  <a:srgbClr val="FF0000"/>
                </a:solidFill>
              </a:rPr>
              <a:t>B</a:t>
            </a:r>
            <a:r>
              <a:rPr lang="ko-KR" altLang="en-US" sz="1600" dirty="0">
                <a:solidFill>
                  <a:srgbClr val="FF0000"/>
                </a:solidFill>
              </a:rPr>
              <a:t>는 </a:t>
            </a:r>
            <a:r>
              <a:rPr lang="ko-KR" altLang="en-US" sz="1600" dirty="0"/>
              <a:t>인터페이스 </a:t>
            </a:r>
            <a:r>
              <a:rPr lang="en-US" altLang="ko-KR" sz="1600" dirty="0"/>
              <a:t>A</a:t>
            </a:r>
            <a:r>
              <a:rPr lang="ko-KR" altLang="en-US" sz="1600" dirty="0"/>
              <a:t>를 상속 받는데</a:t>
            </a:r>
            <a:r>
              <a:rPr lang="en-US" altLang="ko-KR" sz="1600" dirty="0"/>
              <a:t>, </a:t>
            </a:r>
            <a:r>
              <a:rPr lang="en-US" altLang="ko-KR" sz="1600" u="sng" dirty="0"/>
              <a:t>extends</a:t>
            </a:r>
            <a:r>
              <a:rPr lang="en-US" altLang="ko-KR" sz="1600" dirty="0"/>
              <a:t> </a:t>
            </a:r>
            <a:r>
              <a:rPr lang="ko-KR" altLang="en-US" sz="1600" dirty="0"/>
              <a:t>대신 </a:t>
            </a:r>
            <a:r>
              <a:rPr lang="en-US" altLang="ko-KR" sz="1600" u="sng" dirty="0">
                <a:solidFill>
                  <a:srgbClr val="FF0000"/>
                </a:solidFill>
              </a:rPr>
              <a:t>implements</a:t>
            </a:r>
            <a:r>
              <a:rPr lang="ko-KR" altLang="en-US" sz="1600" dirty="0"/>
              <a:t>를 사용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extends</a:t>
            </a:r>
            <a:r>
              <a:rPr lang="ko-KR" altLang="en-US" sz="1600" dirty="0"/>
              <a:t>는 클래스를 상속받는 키워드이고</a:t>
            </a:r>
            <a:r>
              <a:rPr lang="en-US" altLang="ko-KR" sz="1600" dirty="0"/>
              <a:t>, 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implements</a:t>
            </a:r>
            <a:r>
              <a:rPr lang="ko-KR" altLang="en-US" sz="1600" dirty="0">
                <a:solidFill>
                  <a:srgbClr val="FF0000"/>
                </a:solidFill>
              </a:rPr>
              <a:t>는 인터페이스를 상속받는 키워드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=&gt;</a:t>
            </a:r>
            <a:r>
              <a:rPr lang="ko-KR" altLang="en-US" sz="1600" u="sng" dirty="0"/>
              <a:t>이 두 키워드를 함께 사용할 수도 있음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298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7632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package ch3;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public class </a:t>
            </a:r>
            <a:r>
              <a:rPr lang="en-US" altLang="ko-KR" sz="1200" dirty="0" err="1"/>
              <a:t>VarType</a:t>
            </a:r>
            <a:r>
              <a:rPr lang="en-US" altLang="ko-KR" sz="1200" dirty="0"/>
              <a:t> {	</a:t>
            </a:r>
          </a:p>
          <a:p>
            <a:pPr marL="0" indent="0">
              <a:buNone/>
            </a:pPr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a = true;</a:t>
            </a:r>
          </a:p>
          <a:p>
            <a:pPr marL="0" indent="0">
              <a:buNone/>
            </a:pPr>
            <a:r>
              <a:rPr lang="en-US" altLang="ko-KR" sz="1200" dirty="0"/>
              <a:t>		byte b = 10;</a:t>
            </a:r>
          </a:p>
          <a:p>
            <a:pPr marL="0" indent="0">
              <a:buNone/>
            </a:pPr>
            <a:r>
              <a:rPr lang="en-US" altLang="ko-KR" sz="1200" dirty="0"/>
              <a:t>		short c = 20;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d = 30;</a:t>
            </a:r>
          </a:p>
          <a:p>
            <a:pPr marL="0" indent="0">
              <a:buNone/>
            </a:pPr>
            <a:r>
              <a:rPr lang="en-US" altLang="ko-KR" sz="1200" dirty="0"/>
              <a:t>		long e = 40;</a:t>
            </a:r>
          </a:p>
          <a:p>
            <a:pPr marL="0" indent="0">
              <a:buNone/>
            </a:pPr>
            <a:r>
              <a:rPr lang="en-US" altLang="ko-KR" sz="1200" dirty="0"/>
              <a:t>		float f = 12.5f;</a:t>
            </a:r>
          </a:p>
          <a:p>
            <a:pPr marL="0" indent="0">
              <a:buNone/>
            </a:pPr>
            <a:r>
              <a:rPr lang="en-US" altLang="ko-KR" sz="1200" dirty="0"/>
              <a:t>		double g = 34.56;</a:t>
            </a:r>
          </a:p>
          <a:p>
            <a:pPr marL="0" indent="0">
              <a:buNone/>
            </a:pPr>
            <a:r>
              <a:rPr lang="en-US" altLang="ko-KR" sz="1200" dirty="0"/>
              <a:t>		char h = 'k';</a:t>
            </a:r>
          </a:p>
          <a:p>
            <a:pPr marL="0" indent="0">
              <a:buNone/>
            </a:pPr>
            <a:r>
              <a:rPr lang="en-US" altLang="ko-KR" sz="1200" dirty="0"/>
              <a:t>		String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"hello java^^";		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: "+a);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("byte : "+b);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("short : "+c);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: "+d);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("long : "+e);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("float : "+f);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("double : "+g);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("char : "+h);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("String : "+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578124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0830"/>
            <a:ext cx="10515600" cy="94268"/>
          </a:xfrm>
        </p:spPr>
        <p:txBody>
          <a:bodyPr>
            <a:normAutofit fontScale="90000"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63556" y="360575"/>
            <a:ext cx="10515600" cy="6136849"/>
          </a:xfrm>
        </p:spPr>
        <p:txBody>
          <a:bodyPr>
            <a:normAutofit lnSpcReduction="10000"/>
          </a:bodyPr>
          <a:lstStyle/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  class D </a:t>
            </a:r>
            <a:r>
              <a:rPr lang="en-US" altLang="ko-KR" sz="2000" dirty="0">
                <a:solidFill>
                  <a:srgbClr val="FF0000"/>
                </a:solidFill>
              </a:rPr>
              <a:t>extends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클래스명</a:t>
            </a: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implements</a:t>
            </a:r>
            <a:r>
              <a:rPr lang="en-US" altLang="ko-KR" sz="2000" dirty="0"/>
              <a:t> </a:t>
            </a:r>
            <a:r>
              <a:rPr lang="ko-KR" altLang="en-US" sz="2000" dirty="0">
                <a:highlight>
                  <a:srgbClr val="FFFF00"/>
                </a:highlight>
              </a:rPr>
              <a:t>인터페이스명</a:t>
            </a:r>
            <a:r>
              <a:rPr lang="en-US" altLang="ko-KR" sz="2000" dirty="0">
                <a:highlight>
                  <a:srgbClr val="FFFF00"/>
                </a:highlight>
              </a:rPr>
              <a:t>1</a:t>
            </a:r>
            <a:r>
              <a:rPr lang="en-US" altLang="ko-KR" sz="2000" dirty="0"/>
              <a:t>, </a:t>
            </a:r>
            <a:r>
              <a:rPr lang="ko-KR" altLang="en-US" sz="2000" dirty="0">
                <a:highlight>
                  <a:srgbClr val="FFFF00"/>
                </a:highlight>
              </a:rPr>
              <a:t>인터페이스명</a:t>
            </a:r>
            <a:r>
              <a:rPr lang="en-US" altLang="ko-KR" sz="2000" dirty="0">
                <a:highlight>
                  <a:srgbClr val="FFFF00"/>
                </a:highlight>
              </a:rPr>
              <a:t>2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. . .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r>
              <a:rPr lang="ko-KR" altLang="en-US" sz="1800" dirty="0"/>
              <a:t>이 코드는 클래스도 상속받고 인터페이스도 상속받는 예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인터페이스</a:t>
            </a: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는 다중 상속이 가능하므로 </a:t>
            </a:r>
            <a:r>
              <a:rPr lang="ko-KR" altLang="en-US" sz="1800" u="sng" dirty="0">
                <a:sym typeface="Wingdings" panose="05000000000000000000" pitchFamily="2" charset="2"/>
              </a:rPr>
              <a:t>두 개의 인터페이스를 상속 받음</a:t>
            </a:r>
            <a:r>
              <a:rPr lang="en-US" altLang="ko-KR" sz="1800" u="sng" dirty="0">
                <a:sym typeface="Wingdings" panose="05000000000000000000" pitchFamily="2" charset="2"/>
              </a:rPr>
              <a:t>.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ko-KR" altLang="en-US" sz="1800" dirty="0">
                <a:sym typeface="Wingdings" panose="05000000000000000000" pitchFamily="2" charset="2"/>
              </a:rPr>
              <a:t>다시 위 소스를 보면 클래스는 </a:t>
            </a:r>
            <a:r>
              <a:rPr lang="en-US" altLang="ko-KR" sz="1800" u="sng" dirty="0">
                <a:sym typeface="Wingdings" panose="05000000000000000000" pitchFamily="2" charset="2"/>
              </a:rPr>
              <a:t>B</a:t>
            </a:r>
            <a:r>
              <a:rPr lang="ko-KR" altLang="en-US" sz="1800" u="sng" dirty="0">
                <a:sym typeface="Wingdings" panose="05000000000000000000" pitchFamily="2" charset="2"/>
              </a:rPr>
              <a:t>는 </a:t>
            </a:r>
            <a:r>
              <a:rPr lang="en-US" altLang="ko-KR" sz="1800" u="sng" dirty="0">
                <a:sym typeface="Wingdings" panose="05000000000000000000" pitchFamily="2" charset="2"/>
              </a:rPr>
              <a:t>abstract</a:t>
            </a:r>
            <a:r>
              <a:rPr lang="ko-KR" altLang="en-US" sz="1800" dirty="0">
                <a:sym typeface="Wingdings" panose="05000000000000000000" pitchFamily="2" charset="2"/>
              </a:rPr>
              <a:t>로 지정했다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800" dirty="0">
                <a:sym typeface="Wingdings" panose="05000000000000000000" pitchFamily="2" charset="2"/>
              </a:rPr>
              <a:t>인터페이스를 상속받았지만 추상 메서드 모두를 구현하지 않고</a:t>
            </a:r>
            <a:r>
              <a:rPr lang="en-US" altLang="ko-KR" sz="1800" dirty="0">
                <a:sym typeface="Wingdings" panose="05000000000000000000" pitchFamily="2" charset="2"/>
              </a:rPr>
              <a:t>,test1()</a:t>
            </a:r>
            <a:r>
              <a:rPr lang="ko-KR" altLang="en-US" sz="1800" dirty="0">
                <a:sym typeface="Wingdings" panose="05000000000000000000" pitchFamily="2" charset="2"/>
              </a:rPr>
              <a:t>만 구현 했으므로 </a:t>
            </a:r>
            <a:r>
              <a:rPr lang="en-US" altLang="ko-KR" sz="1800" u="sng" dirty="0">
                <a:sym typeface="Wingdings" panose="05000000000000000000" pitchFamily="2" charset="2"/>
              </a:rPr>
              <a:t>test2()</a:t>
            </a:r>
            <a:r>
              <a:rPr lang="ko-KR" altLang="en-US" sz="1800" u="sng" dirty="0">
                <a:sym typeface="Wingdings" panose="05000000000000000000" pitchFamily="2" charset="2"/>
              </a:rPr>
              <a:t>는 여전히 추상 메서드</a:t>
            </a:r>
            <a:r>
              <a:rPr lang="en-US" altLang="ko-KR" sz="1800" u="sng" dirty="0">
                <a:sym typeface="Wingdings" panose="05000000000000000000" pitchFamily="2" charset="2"/>
              </a:rPr>
              <a:t>.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ko-KR" altLang="en-US" sz="1800" dirty="0">
                <a:sym typeface="Wingdings" panose="05000000000000000000" pitchFamily="2" charset="2"/>
              </a:rPr>
              <a:t>추상 메서드를 하나라도 포함하면 추상 클래스이기 때문에 클래스 </a:t>
            </a:r>
            <a:r>
              <a:rPr lang="en-US" altLang="ko-KR" sz="1800" dirty="0">
                <a:sym typeface="Wingdings" panose="05000000000000000000" pitchFamily="2" charset="2"/>
              </a:rPr>
              <a:t>B</a:t>
            </a:r>
            <a:r>
              <a:rPr lang="ko-KR" altLang="en-US" sz="1800" dirty="0">
                <a:sym typeface="Wingdings" panose="05000000000000000000" pitchFamily="2" charset="2"/>
              </a:rPr>
              <a:t>를 </a:t>
            </a:r>
            <a:r>
              <a:rPr lang="en-US" altLang="ko-KR" sz="1800" dirty="0">
                <a:sym typeface="Wingdings" panose="05000000000000000000" pitchFamily="2" charset="2"/>
              </a:rPr>
              <a:t>abstract</a:t>
            </a:r>
            <a:r>
              <a:rPr lang="ko-KR" altLang="en-US" sz="1800" dirty="0">
                <a:sym typeface="Wingdings" panose="05000000000000000000" pitchFamily="2" charset="2"/>
              </a:rPr>
              <a:t>로 명시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그렇지 않으면 컴파일 시 에러가 발생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**</a:t>
            </a:r>
            <a:r>
              <a:rPr lang="ko-KR" altLang="en-US" sz="1800" dirty="0">
                <a:sym typeface="Wingdings" panose="05000000000000000000" pitchFamily="2" charset="2"/>
              </a:rPr>
              <a:t>클래스 </a:t>
            </a:r>
            <a:r>
              <a:rPr lang="en-US" altLang="ko-KR" sz="1800" dirty="0">
                <a:sym typeface="Wingdings" panose="05000000000000000000" pitchFamily="2" charset="2"/>
              </a:rPr>
              <a:t>C</a:t>
            </a:r>
            <a:r>
              <a:rPr lang="ko-KR" altLang="en-US" sz="1800" dirty="0">
                <a:sym typeface="Wingdings" panose="05000000000000000000" pitchFamily="2" charset="2"/>
              </a:rPr>
              <a:t>는 클래스 </a:t>
            </a:r>
            <a:r>
              <a:rPr lang="en-US" altLang="ko-KR" sz="1800" dirty="0">
                <a:sym typeface="Wingdings" panose="05000000000000000000" pitchFamily="2" charset="2"/>
              </a:rPr>
              <a:t>B</a:t>
            </a:r>
            <a:r>
              <a:rPr lang="ko-KR" altLang="en-US" sz="1800" dirty="0">
                <a:sym typeface="Wingdings" panose="05000000000000000000" pitchFamily="2" charset="2"/>
              </a:rPr>
              <a:t>를 상속받으므로 </a:t>
            </a:r>
            <a:r>
              <a:rPr lang="en-US" altLang="ko-KR" sz="1800" dirty="0">
                <a:solidFill>
                  <a:srgbClr val="FF0000"/>
                </a:solidFill>
                <a:sym typeface="Wingdings" panose="05000000000000000000" pitchFamily="2" charset="2"/>
              </a:rPr>
              <a:t>extends</a:t>
            </a:r>
            <a:r>
              <a:rPr lang="ko-KR" altLang="en-US" sz="1800" dirty="0">
                <a:sym typeface="Wingdings" panose="05000000000000000000" pitchFamily="2" charset="2"/>
              </a:rPr>
              <a:t>를 사용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남은 추상 메서드 </a:t>
            </a:r>
            <a:r>
              <a:rPr lang="en-US" altLang="ko-KR" sz="1800" dirty="0">
                <a:highlight>
                  <a:srgbClr val="FFFF00"/>
                </a:highlight>
                <a:sym typeface="Wingdings" panose="05000000000000000000" pitchFamily="2" charset="2"/>
              </a:rPr>
              <a:t>test2()</a:t>
            </a:r>
            <a:r>
              <a:rPr lang="ko-KR" alt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를 구현하므로 </a:t>
            </a:r>
            <a:r>
              <a:rPr lang="ko-KR" altLang="en-US" sz="1800" u="sng" dirty="0">
                <a:sym typeface="Wingdings" panose="05000000000000000000" pitchFamily="2" charset="2"/>
              </a:rPr>
              <a:t>이제 객체를 생성할 수 있는 </a:t>
            </a:r>
            <a:r>
              <a:rPr lang="ko-KR" altLang="en-US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완전한 클래스가 </a:t>
            </a:r>
            <a:r>
              <a:rPr lang="ko-KR" altLang="en-US" sz="1800" u="sng" dirty="0">
                <a:sym typeface="Wingdings" panose="05000000000000000000" pitchFamily="2" charset="2"/>
              </a:rPr>
              <a:t>됨</a:t>
            </a:r>
            <a:r>
              <a:rPr lang="en-US" altLang="ko-KR" sz="1800" u="sng" dirty="0">
                <a:sym typeface="Wingdings" panose="05000000000000000000" pitchFamily="2" charset="2"/>
              </a:rPr>
              <a:t>.</a:t>
            </a:r>
            <a:endParaRPr lang="en-US" altLang="ko-KR" sz="1800" u="sng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0992954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3696"/>
            <a:ext cx="10515600" cy="42420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>
                <a:highlight>
                  <a:srgbClr val="FFFF00"/>
                </a:highlight>
              </a:rPr>
              <a:t>인터페이스를 상속받는 인터페이스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527902"/>
            <a:ext cx="10515600" cy="5991961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ko-KR" altLang="en-US" sz="1800" dirty="0"/>
              <a:t>이미 사용중인 인터페이스에 메서드를 추가하려면 어떻게 해야할까</a:t>
            </a:r>
            <a:r>
              <a:rPr lang="en-US" altLang="ko-KR" sz="1800" dirty="0"/>
              <a:t>?</a:t>
            </a:r>
          </a:p>
          <a:p>
            <a:r>
              <a:rPr lang="ko-KR" altLang="en-US" sz="1800" dirty="0"/>
              <a:t>사용중인 인터페이스에 새 메서드를 추가하면 이미 상속받은 클래스들에 상속되므로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그 클래스들을 모두 수정해야 정상적으로 실행될 것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하지만</a:t>
            </a:r>
            <a:r>
              <a:rPr lang="en-US" altLang="ko-KR" sz="18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이는 번거롭기 때문에 인터페이스를 상속받는 인터페이스를 만드는 것이 좋음</a:t>
            </a:r>
            <a:r>
              <a:rPr lang="en-US" altLang="ko-KR" sz="18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dirty="0"/>
              <a:t> 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>
                <a:highlight>
                  <a:srgbClr val="FFFF00"/>
                </a:highlight>
              </a:rPr>
              <a:t>interface</a:t>
            </a:r>
            <a:r>
              <a:rPr lang="en-US" altLang="ko-KR" sz="1800" dirty="0"/>
              <a:t> A{</a:t>
            </a:r>
          </a:p>
          <a:p>
            <a:pPr marL="457200" lvl="1" indent="0">
              <a:buNone/>
            </a:pPr>
            <a:r>
              <a:rPr lang="en-US" altLang="ko-KR" sz="1800" dirty="0"/>
              <a:t> void method1( );</a:t>
            </a:r>
          </a:p>
          <a:p>
            <a:pPr marL="457200" lvl="1" indent="0">
              <a:buNone/>
            </a:pPr>
            <a:r>
              <a:rPr lang="en-US" altLang="ko-KR" sz="1800" dirty="0"/>
              <a:t>}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>
                <a:highlight>
                  <a:srgbClr val="FFFF00"/>
                </a:highlight>
              </a:rPr>
              <a:t>interface</a:t>
            </a:r>
            <a:r>
              <a:rPr lang="en-US" altLang="ko-KR" sz="1800" dirty="0"/>
              <a:t> B </a:t>
            </a:r>
            <a:r>
              <a:rPr lang="en-US" altLang="ko-KR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extends</a:t>
            </a:r>
            <a:r>
              <a:rPr lang="en-US" altLang="ko-KR" sz="1800" dirty="0"/>
              <a:t> A</a:t>
            </a:r>
          </a:p>
          <a:p>
            <a:pPr marL="457200" lvl="1" indent="0">
              <a:buNone/>
            </a:pPr>
            <a:r>
              <a:rPr lang="en-US" altLang="ko-KR" sz="1800" dirty="0"/>
              <a:t>    void method2( );</a:t>
            </a:r>
          </a:p>
          <a:p>
            <a:pPr marL="457200" lvl="1" indent="0">
              <a:buNone/>
            </a:pPr>
            <a:r>
              <a:rPr lang="en-US" altLang="ko-KR" sz="1800" dirty="0"/>
              <a:t>}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800" dirty="0"/>
              <a:t>인터페이스</a:t>
            </a:r>
            <a:r>
              <a:rPr lang="en-US" altLang="ko-KR" sz="1800" dirty="0"/>
              <a:t>B</a:t>
            </a:r>
            <a:r>
              <a:rPr lang="ko-KR" altLang="en-US" sz="1800" dirty="0"/>
              <a:t>는 인터페이스</a:t>
            </a:r>
            <a:r>
              <a:rPr lang="en-US" altLang="ko-KR" sz="1800" dirty="0"/>
              <a:t>A</a:t>
            </a:r>
            <a:r>
              <a:rPr lang="ko-KR" altLang="en-US" sz="1800" dirty="0"/>
              <a:t>를 상속받으며</a:t>
            </a:r>
            <a:r>
              <a:rPr lang="en-US" altLang="ko-KR" sz="1800" dirty="0"/>
              <a:t>,</a:t>
            </a:r>
          </a:p>
          <a:p>
            <a:pPr marL="457200" lvl="1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이때 키워드는 </a:t>
            </a:r>
            <a:r>
              <a:rPr lang="en-US" altLang="ko-KR" sz="1800" u="sng" dirty="0">
                <a:sym typeface="Wingdings" panose="05000000000000000000" pitchFamily="2" charset="2"/>
              </a:rPr>
              <a:t>implements</a:t>
            </a:r>
            <a:r>
              <a:rPr lang="ko-KR" altLang="en-US" sz="1800" u="sng" dirty="0">
                <a:sym typeface="Wingdings" panose="05000000000000000000" pitchFamily="2" charset="2"/>
              </a:rPr>
              <a:t>가 아닌 </a:t>
            </a:r>
            <a:r>
              <a:rPr lang="en-US" altLang="ko-KR" sz="1800" u="sng" dirty="0">
                <a:solidFill>
                  <a:srgbClr val="FF0000"/>
                </a:solidFill>
                <a:sym typeface="Wingdings" panose="05000000000000000000" pitchFamily="2" charset="2"/>
              </a:rPr>
              <a:t>extends</a:t>
            </a:r>
            <a:r>
              <a:rPr lang="ko-KR" altLang="en-US" sz="1800" dirty="0">
                <a:sym typeface="Wingdings" panose="05000000000000000000" pitchFamily="2" charset="2"/>
              </a:rPr>
              <a:t>인 것에 유의하자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3897694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14 </a:t>
            </a:r>
            <a:r>
              <a:rPr lang="ko-KR" altLang="en-US" sz="2400" dirty="0">
                <a:highlight>
                  <a:srgbClr val="FFFF00"/>
                </a:highlight>
              </a:rPr>
              <a:t>자바의 기본 클래스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자바는 </a:t>
            </a:r>
            <a:r>
              <a:rPr lang="en-US" altLang="ko-KR" sz="2000" dirty="0"/>
              <a:t>API(</a:t>
            </a:r>
            <a:r>
              <a:rPr lang="ko-KR" altLang="en-US" sz="2000" dirty="0"/>
              <a:t>응용프로그램인터페이스</a:t>
            </a:r>
            <a:r>
              <a:rPr lang="en-US" altLang="ko-KR" sz="2000" dirty="0"/>
              <a:t>)</a:t>
            </a:r>
            <a:r>
              <a:rPr lang="ko-KR" altLang="en-US" sz="2000" dirty="0"/>
              <a:t>에서는 다양한 클래스들을 제공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API:</a:t>
            </a:r>
            <a:r>
              <a:rPr lang="ko-KR" altLang="en-US" sz="2000" dirty="0">
                <a:sym typeface="Wingdings" panose="05000000000000000000" pitchFamily="2" charset="2"/>
              </a:rPr>
              <a:t>운영체제</a:t>
            </a:r>
            <a:r>
              <a:rPr lang="en-US" altLang="ko-KR" sz="2000" dirty="0">
                <a:sym typeface="Wingdings" panose="05000000000000000000" pitchFamily="2" charset="2"/>
              </a:rPr>
              <a:t>(OS)</a:t>
            </a:r>
            <a:r>
              <a:rPr lang="ko-KR" altLang="en-US" sz="2000" dirty="0">
                <a:sym typeface="Wingdings" panose="05000000000000000000" pitchFamily="2" charset="2"/>
              </a:rPr>
              <a:t>에서 응용프로그램을 만들 수 있도록 제공하는 소프트웨어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sz="1600" dirty="0">
                <a:sym typeface="Wingdings" panose="05000000000000000000" pitchFamily="2" charset="2"/>
              </a:rPr>
              <a:t>응용프로그램은 </a:t>
            </a:r>
            <a:r>
              <a:rPr lang="en-US" altLang="ko-KR" sz="1600" dirty="0">
                <a:sym typeface="Wingdings" panose="05000000000000000000" pitchFamily="2" charset="2"/>
              </a:rPr>
              <a:t>API</a:t>
            </a:r>
            <a:r>
              <a:rPr lang="ko-KR" altLang="en-US" sz="1600" dirty="0">
                <a:sym typeface="Wingdings" panose="05000000000000000000" pitchFamily="2" charset="2"/>
              </a:rPr>
              <a:t>를 사용하여 </a:t>
            </a:r>
            <a:r>
              <a:rPr lang="en-US" altLang="ko-KR" sz="1600" dirty="0">
                <a:sym typeface="Wingdings" panose="05000000000000000000" pitchFamily="2" charset="2"/>
              </a:rPr>
              <a:t>OS</a:t>
            </a:r>
            <a:r>
              <a:rPr lang="ko-KR" altLang="en-US" sz="1600" dirty="0">
                <a:sym typeface="Wingdings" panose="05000000000000000000" pitchFamily="2" charset="2"/>
              </a:rPr>
              <a:t>따위가 가지고 있는 다양한 기능을 이용할 수 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u="sng" dirty="0">
                <a:solidFill>
                  <a:srgbClr val="FF0000"/>
                </a:solidFill>
              </a:rPr>
              <a:t>Object </a:t>
            </a:r>
            <a:r>
              <a:rPr lang="ko-KR" altLang="en-US" u="sng" dirty="0">
                <a:solidFill>
                  <a:srgbClr val="FF0000"/>
                </a:solidFill>
              </a:rPr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자바클래스에서 </a:t>
            </a:r>
            <a:r>
              <a:rPr lang="ko-KR" altLang="en-US" dirty="0">
                <a:solidFill>
                  <a:srgbClr val="FF0000"/>
                </a:solidFill>
              </a:rPr>
              <a:t>가장 최상위</a:t>
            </a:r>
            <a:r>
              <a:rPr lang="ko-KR" altLang="en-US" dirty="0"/>
              <a:t>에 있는 클래스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래퍼 클래스</a:t>
            </a:r>
            <a:r>
              <a:rPr lang="en-US" altLang="ko-KR" dirty="0"/>
              <a:t>: </a:t>
            </a:r>
            <a:r>
              <a:rPr lang="ko-KR" altLang="en-US" dirty="0"/>
              <a:t>기본 타입의 값을 객체로 변환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String </a:t>
            </a:r>
            <a:r>
              <a:rPr lang="ko-KR" altLang="en-US" dirty="0">
                <a:solidFill>
                  <a:srgbClr val="FF0000"/>
                </a:solidFill>
              </a:rPr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문자열 처리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Math </a:t>
            </a:r>
            <a:r>
              <a:rPr lang="ko-KR" altLang="en-US" dirty="0">
                <a:solidFill>
                  <a:srgbClr val="FF0000"/>
                </a:solidFill>
              </a:rPr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수학 연산 처리</a:t>
            </a:r>
            <a:r>
              <a:rPr lang="en-US" altLang="ko-KR" dirty="0"/>
              <a:t>		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			1.object</a:t>
            </a:r>
          </a:p>
          <a:p>
            <a:pPr marL="914400" lvl="2" indent="0">
              <a:buNone/>
            </a:pPr>
            <a:r>
              <a:rPr lang="en-US" altLang="ko-KR" dirty="0"/>
              <a:t>				2. </a:t>
            </a:r>
            <a:r>
              <a:rPr lang="ko-KR" altLang="en-US" dirty="0"/>
              <a:t>래퍼</a:t>
            </a:r>
            <a:r>
              <a:rPr lang="en-US" altLang="ko-KR" dirty="0"/>
              <a:t>(Wrapper)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			3. String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			4. Math </a:t>
            </a:r>
            <a:r>
              <a:rPr lang="ko-KR" altLang="en-US" dirty="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200896155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01 Object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62473" y="1825625"/>
            <a:ext cx="10907485" cy="4351338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Object</a:t>
            </a:r>
            <a:r>
              <a:rPr lang="ko-KR" altLang="en-US" sz="1600" dirty="0">
                <a:solidFill>
                  <a:srgbClr val="FF0000"/>
                </a:solidFill>
              </a:rPr>
              <a:t>클래스는 </a:t>
            </a:r>
            <a:r>
              <a:rPr lang="ko-KR" altLang="en-US" sz="1600" dirty="0"/>
              <a:t>자바의 모든 클래스가 직접 또는 간접으로 </a:t>
            </a:r>
            <a:r>
              <a:rPr lang="ko-KR" altLang="en-US" sz="1600" dirty="0">
                <a:solidFill>
                  <a:srgbClr val="FF0000"/>
                </a:solidFill>
              </a:rPr>
              <a:t>상속받는 최상위 클래스로 </a:t>
            </a:r>
            <a:r>
              <a:rPr lang="ko-KR" altLang="en-US" sz="1600" u="sng" dirty="0"/>
              <a:t>자바클래스의 기본 특징결정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모든 클래스는 </a:t>
            </a:r>
            <a:r>
              <a:rPr lang="en-US" altLang="ko-KR" sz="1600" dirty="0">
                <a:solidFill>
                  <a:srgbClr val="FF0000"/>
                </a:solidFill>
              </a:rPr>
              <a:t>Object</a:t>
            </a:r>
            <a:r>
              <a:rPr lang="ko-KR" altLang="en-US" sz="1600" dirty="0">
                <a:solidFill>
                  <a:srgbClr val="FF0000"/>
                </a:solidFill>
              </a:rPr>
              <a:t>의 메서드들을 상속받고</a:t>
            </a:r>
            <a:r>
              <a:rPr lang="en-US" altLang="ko-KR" sz="1600" dirty="0"/>
              <a:t>, </a:t>
            </a:r>
            <a:r>
              <a:rPr lang="ko-KR" altLang="en-US" sz="1600" dirty="0"/>
              <a:t>이 메서드들을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재정의할 수 있음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	clone()</a:t>
            </a:r>
          </a:p>
          <a:p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ko-KR" altLang="en-US" sz="1600" dirty="0">
                <a:sym typeface="Wingdings" pitchFamily="2" charset="2"/>
              </a:rPr>
              <a:t>객체의 복사는 얕은 복사와 깊은 복사로 나뉨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r>
              <a:rPr lang="ko-KR" altLang="en-US" sz="1600" dirty="0">
                <a:sym typeface="Wingdings" pitchFamily="2" charset="2"/>
              </a:rPr>
              <a:t>얕은 복사</a:t>
            </a:r>
            <a:r>
              <a:rPr lang="en-US" altLang="ko-KR" sz="1600" dirty="0">
                <a:sym typeface="Wingdings" pitchFamily="2" charset="2"/>
              </a:rPr>
              <a:t>:  </a:t>
            </a:r>
            <a:r>
              <a:rPr lang="ko-KR" altLang="en-US" sz="1600" dirty="0" err="1">
                <a:sym typeface="Wingdings" pitchFamily="2" charset="2"/>
              </a:rPr>
              <a:t>참조값을</a:t>
            </a:r>
            <a:r>
              <a:rPr lang="ko-KR" altLang="en-US" sz="1600" dirty="0">
                <a:sym typeface="Wingdings" pitchFamily="2" charset="2"/>
              </a:rPr>
              <a:t> 복사하는 방법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r>
              <a:rPr lang="ko-KR" altLang="en-US" sz="1600" dirty="0">
                <a:sym typeface="Wingdings" pitchFamily="2" charset="2"/>
              </a:rPr>
              <a:t>깊은 복사</a:t>
            </a:r>
            <a:r>
              <a:rPr lang="en-US" altLang="ko-KR" sz="1600" dirty="0">
                <a:sym typeface="Wingdings" pitchFamily="2" charset="2"/>
              </a:rPr>
              <a:t>: clone()</a:t>
            </a:r>
            <a:r>
              <a:rPr lang="ko-KR" altLang="en-US" sz="1600" dirty="0">
                <a:sym typeface="Wingdings" pitchFamily="2" charset="2"/>
              </a:rPr>
              <a:t>을 이용해 메모리를 복사하는 방법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r>
              <a:rPr lang="ko-KR" altLang="en-US" sz="1600" dirty="0">
                <a:sym typeface="Wingdings" pitchFamily="2" charset="2"/>
              </a:rPr>
              <a:t>동일한 객체를 다른 메모리에 복사하는 경우</a:t>
            </a:r>
            <a:r>
              <a:rPr lang="en-US" altLang="ko-KR" sz="1600" dirty="0">
                <a:sym typeface="Wingdings" pitchFamily="2" charset="2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105610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>
                <a:highlight>
                  <a:srgbClr val="FFFF00"/>
                </a:highlight>
              </a:rPr>
              <a:t>clone( 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 class Point ( ) {</a:t>
            </a:r>
          </a:p>
          <a:p>
            <a:pPr marL="0" indent="0">
              <a:buNone/>
            </a:pPr>
            <a:r>
              <a:rPr lang="en-US" altLang="ko-KR" sz="1600" dirty="0"/>
              <a:t>    public int x;</a:t>
            </a:r>
          </a:p>
          <a:p>
            <a:pPr marL="0" indent="0">
              <a:buNone/>
            </a:pPr>
            <a:r>
              <a:rPr lang="en-US" altLang="ko-KR" sz="1600" dirty="0"/>
              <a:t>    public int y;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public class </a:t>
            </a:r>
            <a:r>
              <a:rPr lang="en-US" altLang="ko-KR" sz="1600" dirty="0" err="1"/>
              <a:t>PointMain</a:t>
            </a:r>
            <a:r>
              <a:rPr lang="en-US" altLang="ko-KR" sz="1600" dirty="0"/>
              <a:t> ( ) {</a:t>
            </a:r>
          </a:p>
          <a:p>
            <a:pPr marL="0" indent="0">
              <a:buNone/>
            </a:pPr>
            <a:r>
              <a:rPr lang="en-US" altLang="ko-KR" sz="1600" dirty="0"/>
              <a:t>     public static void main(String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 [ ] ) {</a:t>
            </a:r>
          </a:p>
          <a:p>
            <a:pPr marL="0" indent="0">
              <a:buNone/>
            </a:pPr>
            <a:r>
              <a:rPr lang="en-US" altLang="ko-KR" sz="1600" dirty="0"/>
              <a:t>          Point p1 = new Point ( )</a:t>
            </a:r>
          </a:p>
          <a:p>
            <a:pPr marL="0" indent="0">
              <a:buNone/>
            </a:pPr>
            <a:r>
              <a:rPr lang="en-US" altLang="ko-KR" sz="1600" dirty="0"/>
              <a:t>          Point p2 = p1;</a:t>
            </a:r>
          </a:p>
          <a:p>
            <a:pPr marL="0" indent="0">
              <a:buNone/>
            </a:pPr>
            <a:r>
              <a:rPr lang="en-US" altLang="ko-KR" sz="1600" dirty="0"/>
              <a:t>           p1.x = 10;</a:t>
            </a:r>
          </a:p>
          <a:p>
            <a:pPr marL="0" indent="0">
              <a:buNone/>
            </a:pPr>
            <a:r>
              <a:rPr lang="en-US" altLang="ko-KR" sz="1600" dirty="0"/>
              <a:t>           p1.y = 20</a:t>
            </a:r>
          </a:p>
          <a:p>
            <a:pPr marL="0" indent="0">
              <a:buNone/>
            </a:pPr>
            <a:r>
              <a:rPr lang="en-US" altLang="ko-KR" sz="1600" dirty="0"/>
              <a:t>        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(“p2.x = “ + p2.x + “, p2.y = “ + p2.y);</a:t>
            </a:r>
          </a:p>
          <a:p>
            <a:pPr marL="0" indent="0">
              <a:buNone/>
            </a:pPr>
            <a:r>
              <a:rPr lang="en-US" altLang="ko-KR" sz="1600" dirty="0"/>
              <a:t>       }</a:t>
            </a:r>
          </a:p>
          <a:p>
            <a:pPr marL="0" indent="0">
              <a:buNone/>
            </a:pPr>
            <a:r>
              <a:rPr lang="en-US" altLang="ko-KR" sz="16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56141416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>
                <a:highlight>
                  <a:srgbClr val="FFFF00"/>
                </a:highlight>
              </a:rPr>
              <a:t>clone()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위 소스 코드를 구현해서 실행하면 아마 다음과 같은 결과가 나올 것이다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  p2.x = 10, p2.y = 20;</a:t>
            </a:r>
          </a:p>
          <a:p>
            <a:endParaRPr lang="en-US" altLang="ko-KR" sz="1600" dirty="0"/>
          </a:p>
          <a:p>
            <a:r>
              <a:rPr lang="ko-KR" altLang="en-US" sz="1600" u="sng" dirty="0"/>
              <a:t>위 코드는 </a:t>
            </a:r>
            <a:r>
              <a:rPr lang="en-US" altLang="ko-KR" sz="1600" u="sng" dirty="0"/>
              <a:t>p2</a:t>
            </a:r>
            <a:r>
              <a:rPr lang="ko-KR" altLang="en-US" sz="1600" u="sng" dirty="0"/>
              <a:t>는 </a:t>
            </a:r>
            <a:r>
              <a:rPr lang="en-US" altLang="ko-KR" sz="1600" u="sng" dirty="0"/>
              <a:t>p1</a:t>
            </a:r>
            <a:r>
              <a:rPr lang="ko-KR" altLang="en-US" sz="1600" u="sng" dirty="0"/>
              <a:t>의 참조 값을 복사한 것으로 메모리를 새로 생성하지 않고</a:t>
            </a:r>
            <a:r>
              <a:rPr lang="en-US" altLang="ko-KR" sz="1600" u="sng" dirty="0"/>
              <a:t>,</a:t>
            </a:r>
            <a:r>
              <a:rPr lang="ko-KR" altLang="en-US" sz="1600" u="sng" dirty="0"/>
              <a:t> </a:t>
            </a:r>
            <a:r>
              <a:rPr lang="en-US" altLang="ko-KR" sz="1600" u="sng" dirty="0"/>
              <a:t>p1</a:t>
            </a:r>
            <a:r>
              <a:rPr lang="ko-KR" altLang="en-US" sz="1600" u="sng" dirty="0"/>
              <a:t>의 메모리를 함께 사용</a:t>
            </a:r>
            <a:r>
              <a:rPr lang="en-US" altLang="ko-KR" sz="1600" u="sng" dirty="0"/>
              <a:t>.</a:t>
            </a:r>
          </a:p>
          <a:p>
            <a:r>
              <a:rPr lang="ko-KR" altLang="en-US" sz="1600" dirty="0"/>
              <a:t>실행 결과에서도 멤버 변수에 값을 할당한 것은 </a:t>
            </a:r>
            <a:r>
              <a:rPr lang="en-US" altLang="ko-KR" sz="1600" dirty="0"/>
              <a:t>p1</a:t>
            </a:r>
            <a:r>
              <a:rPr lang="ko-KR" altLang="en-US" sz="1600" dirty="0"/>
              <a:t>인데</a:t>
            </a:r>
            <a:r>
              <a:rPr lang="en-US" altLang="ko-KR" sz="1600" dirty="0"/>
              <a:t>, </a:t>
            </a:r>
            <a:r>
              <a:rPr lang="ko-KR" altLang="en-US" sz="1600" dirty="0"/>
              <a:t>그 값을 </a:t>
            </a:r>
            <a:r>
              <a:rPr lang="en-US" altLang="ko-KR" sz="1600" dirty="0"/>
              <a:t>p2</a:t>
            </a:r>
            <a:r>
              <a:rPr lang="ko-KR" altLang="en-US" sz="1600" dirty="0"/>
              <a:t>로도 출력 가능하다는 것은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p1, p2</a:t>
            </a:r>
            <a:r>
              <a:rPr lang="ko-KR" altLang="en-US" sz="1600" dirty="0">
                <a:solidFill>
                  <a:srgbClr val="FF0000"/>
                </a:solidFill>
              </a:rPr>
              <a:t>가 같은 메모리를 사용한다는 것을 보여준다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한 객체 메모리가 </a:t>
            </a:r>
            <a:r>
              <a:rPr lang="en-US" altLang="ko-KR" sz="1600" dirty="0"/>
              <a:t>p1, p2 </a:t>
            </a:r>
            <a:r>
              <a:rPr lang="ko-KR" altLang="en-US" sz="1600" dirty="0"/>
              <a:t>두 개의 이름을 갖는 샘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이처럼 한 객체 메모리를 여러 이름으로 접근해야 하는 경우에는 </a:t>
            </a:r>
            <a:r>
              <a:rPr lang="ko-KR" altLang="en-US" sz="1600" u="sng" dirty="0">
                <a:solidFill>
                  <a:srgbClr val="FF0000"/>
                </a:solidFill>
              </a:rPr>
              <a:t>얕은 복사를 </a:t>
            </a:r>
            <a:r>
              <a:rPr lang="ko-KR" altLang="en-US" sz="1600" dirty="0"/>
              <a:t>활용하지만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ko-KR" altLang="en-US" sz="1600" dirty="0"/>
              <a:t>   동일한 객체를 다른 메모리에 복사하는 경우는 </a:t>
            </a:r>
            <a:r>
              <a:rPr lang="en-US" altLang="ko-KR" sz="1600" dirty="0">
                <a:solidFill>
                  <a:srgbClr val="FF0000"/>
                </a:solidFill>
              </a:rPr>
              <a:t>clone( )</a:t>
            </a:r>
            <a:r>
              <a:rPr lang="ko-KR" altLang="en-US" sz="1600" dirty="0">
                <a:solidFill>
                  <a:srgbClr val="FF0000"/>
                </a:solidFill>
              </a:rPr>
              <a:t>을 사용</a:t>
            </a:r>
            <a:r>
              <a:rPr lang="en-US" altLang="ko-KR" sz="1600" dirty="0"/>
              <a:t>.</a:t>
            </a:r>
          </a:p>
          <a:p>
            <a:r>
              <a:rPr lang="en-US" altLang="ko-KR" sz="1600" u="sng" dirty="0"/>
              <a:t>clone( )</a:t>
            </a:r>
            <a:r>
              <a:rPr lang="ko-KR" altLang="en-US" sz="1600" u="sng" dirty="0"/>
              <a:t>사용하려면 </a:t>
            </a:r>
            <a:r>
              <a:rPr lang="en-US" altLang="ko-KR" sz="1600" u="sng" dirty="0">
                <a:solidFill>
                  <a:srgbClr val="FF0000"/>
                </a:solidFill>
              </a:rPr>
              <a:t>Cloneable </a:t>
            </a:r>
            <a:r>
              <a:rPr lang="ko-KR" altLang="en-US" sz="1600" u="sng" dirty="0">
                <a:solidFill>
                  <a:srgbClr val="FF0000"/>
                </a:solidFill>
              </a:rPr>
              <a:t>인터페이스를 상속받아야 함</a:t>
            </a:r>
            <a:r>
              <a:rPr lang="en-US" altLang="ko-KR" sz="1600" u="sng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만약 이 인터페이스를 상속 받지 않고 </a:t>
            </a:r>
            <a:r>
              <a:rPr lang="en-US" altLang="ko-KR" sz="1600" dirty="0">
                <a:solidFill>
                  <a:srgbClr val="FF0000"/>
                </a:solidFill>
              </a:rPr>
              <a:t>clone( )</a:t>
            </a:r>
            <a:r>
              <a:rPr lang="ko-KR" altLang="en-US" sz="1600" dirty="0">
                <a:solidFill>
                  <a:srgbClr val="FF0000"/>
                </a:solidFill>
              </a:rPr>
              <a:t>을 호출하면 </a:t>
            </a:r>
            <a:r>
              <a:rPr lang="en-US" altLang="ko-KR" sz="1600" dirty="0" err="1">
                <a:solidFill>
                  <a:srgbClr val="FF0000"/>
                </a:solidFill>
              </a:rPr>
              <a:t>CloneNotSupportedException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예외가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   발생하여 정상 처리 되지 않는다</a:t>
            </a:r>
            <a:r>
              <a:rPr lang="en-US" altLang="ko-KR" sz="1600" dirty="0">
                <a:solidFill>
                  <a:srgbClr val="FF0000"/>
                </a:solidFill>
              </a:rPr>
              <a:t>.(</a:t>
            </a:r>
            <a:r>
              <a:rPr lang="ko-KR" altLang="en-US" sz="1600" dirty="0"/>
              <a:t>예외 </a:t>
            </a:r>
            <a:r>
              <a:rPr lang="en-US" altLang="ko-KR" sz="1600" dirty="0"/>
              <a:t>18</a:t>
            </a:r>
            <a:r>
              <a:rPr lang="ko-KR" altLang="en-US" sz="1600" dirty="0"/>
              <a:t>장 참고</a:t>
            </a:r>
            <a:r>
              <a:rPr lang="en-US" altLang="ko-KR" sz="1600" dirty="0">
                <a:solidFill>
                  <a:srgbClr val="FF0000"/>
                </a:solidFill>
              </a:rPr>
              <a:t>).</a:t>
            </a:r>
          </a:p>
          <a:p>
            <a:r>
              <a:rPr lang="en-US" altLang="ko-KR" sz="1600" dirty="0"/>
              <a:t>&lt;</a:t>
            </a:r>
            <a:r>
              <a:rPr lang="ko-KR" altLang="en-US" sz="1600" dirty="0"/>
              <a:t>실습 </a:t>
            </a:r>
            <a:r>
              <a:rPr lang="en-US" altLang="ko-KR" sz="1600" dirty="0"/>
              <a:t>14-1&gt;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84002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417027"/>
          </a:xfrm>
        </p:spPr>
        <p:txBody>
          <a:bodyPr>
            <a:normAutofit fontScale="90000"/>
          </a:bodyPr>
          <a:lstStyle/>
          <a:p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>
                <a:solidFill>
                  <a:srgbClr val="FF0000"/>
                </a:solidFill>
                <a:highlight>
                  <a:srgbClr val="FFFF00"/>
                </a:highlight>
              </a:rPr>
              <a:t>equals()</a:t>
            </a:r>
            <a:br>
              <a:rPr lang="en-US" altLang="ko-KR" sz="2400" dirty="0">
                <a:solidFill>
                  <a:srgbClr val="FF0000"/>
                </a:solidFill>
              </a:rPr>
            </a:b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035699"/>
            <a:ext cx="10515600" cy="56614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	</a:t>
            </a:r>
            <a:r>
              <a:rPr lang="ko-KR" altLang="en-US" sz="1600" dirty="0"/>
              <a:t>기본타입의 변수들은 두 값이 같은지를 </a:t>
            </a:r>
            <a:r>
              <a:rPr lang="en-US" altLang="ko-KR" sz="1600" dirty="0"/>
              <a:t>‘==‘ </a:t>
            </a:r>
            <a:r>
              <a:rPr lang="ko-KR" altLang="en-US" sz="1600" dirty="0"/>
              <a:t>연산자로 확인하지만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객체는 </a:t>
            </a:r>
            <a:r>
              <a:rPr lang="en-US" altLang="ko-KR" sz="1600" dirty="0"/>
              <a:t>equals()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이용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메서드는 두 객체가 같은지를 확인하고 같으면 </a:t>
            </a:r>
            <a:r>
              <a:rPr lang="en-US" altLang="ko-KR" sz="1600" dirty="0"/>
              <a:t>true, </a:t>
            </a:r>
            <a:r>
              <a:rPr lang="ko-KR" altLang="en-US" sz="1600" dirty="0"/>
              <a:t>다르면 </a:t>
            </a:r>
            <a:r>
              <a:rPr lang="en-US" altLang="ko-KR" sz="1600" dirty="0"/>
              <a:t>false</a:t>
            </a:r>
            <a:r>
              <a:rPr lang="ko-KR" altLang="en-US" sz="1600" dirty="0"/>
              <a:t>를 반환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그런데 객체가 같다는 의미는 무엇일까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기본 타입의 경우 타입이 같고 값이 동일하면 같다고 판단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객체의 같다는 의미는 객체의 특징에 따라 달라질 수 있으므로 현 객체에 적합하게 재정의하여 사용</a:t>
            </a:r>
            <a:r>
              <a:rPr lang="en-US" altLang="ko-KR" sz="1600" dirty="0"/>
              <a:t>.</a:t>
            </a:r>
          </a:p>
          <a:p>
            <a:pPr>
              <a:buNone/>
            </a:pPr>
            <a:endParaRPr lang="en-US" altLang="ko-KR" sz="1600" dirty="0">
              <a:highlight>
                <a:srgbClr val="FFFF00"/>
              </a:highlight>
              <a:sym typeface="Wingdings" pitchFamily="2" charset="2"/>
            </a:endParaRPr>
          </a:p>
          <a:p>
            <a:pPr>
              <a:buNone/>
            </a:pPr>
            <a:r>
              <a:rPr lang="en-US" altLang="ko-KR" sz="1600" dirty="0">
                <a:highlight>
                  <a:srgbClr val="FFFF00"/>
                </a:highlight>
                <a:sym typeface="Wingdings" pitchFamily="2" charset="2"/>
              </a:rPr>
              <a:t></a:t>
            </a:r>
            <a:r>
              <a:rPr lang="en-US" altLang="ko-KR" sz="1600" dirty="0">
                <a:highlight>
                  <a:srgbClr val="FFFF00"/>
                </a:highlight>
              </a:rPr>
              <a:t>Object</a:t>
            </a:r>
            <a:r>
              <a:rPr lang="ko-KR" altLang="en-US" sz="1600" dirty="0">
                <a:highlight>
                  <a:srgbClr val="FFFF00"/>
                </a:highlight>
              </a:rPr>
              <a:t>의 </a:t>
            </a:r>
            <a:r>
              <a:rPr lang="en-US" altLang="ko-KR" sz="1600" dirty="0">
                <a:highlight>
                  <a:srgbClr val="FFFF00"/>
                </a:highlight>
              </a:rPr>
              <a:t>equals()</a:t>
            </a:r>
            <a:r>
              <a:rPr lang="ko-KR" altLang="en-US" sz="1600" dirty="0">
                <a:highlight>
                  <a:srgbClr val="FFFF00"/>
                </a:highlight>
              </a:rPr>
              <a:t>는 객체의 참조값을 비교하여 같으면 </a:t>
            </a:r>
            <a:r>
              <a:rPr lang="en-US" altLang="ko-KR" sz="1600" dirty="0">
                <a:highlight>
                  <a:srgbClr val="FFFF00"/>
                </a:highlight>
              </a:rPr>
              <a:t>true, </a:t>
            </a:r>
            <a:r>
              <a:rPr lang="ko-KR" altLang="en-US" sz="1600" dirty="0">
                <a:highlight>
                  <a:srgbClr val="FFFF00"/>
                </a:highlight>
              </a:rPr>
              <a:t>다르면 </a:t>
            </a:r>
            <a:r>
              <a:rPr lang="en-US" altLang="ko-KR" sz="1600" dirty="0">
                <a:highlight>
                  <a:srgbClr val="FFFF00"/>
                </a:highlight>
              </a:rPr>
              <a:t>false</a:t>
            </a:r>
            <a:r>
              <a:rPr lang="ko-KR" altLang="en-US" sz="1600" dirty="0">
                <a:highlight>
                  <a:srgbClr val="FFFF00"/>
                </a:highlight>
              </a:rPr>
              <a:t>를 반환</a:t>
            </a:r>
            <a:r>
              <a:rPr lang="en-US" altLang="ko-KR" sz="16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600" dirty="0"/>
              <a:t>문자열을 처리하는 클래스인 </a:t>
            </a:r>
            <a:r>
              <a:rPr lang="en-US" altLang="ko-KR" sz="1600" dirty="0"/>
              <a:t>String</a:t>
            </a:r>
            <a:r>
              <a:rPr lang="ko-KR" altLang="en-US" sz="1600" dirty="0"/>
              <a:t>은 </a:t>
            </a:r>
            <a:r>
              <a:rPr lang="en-US" altLang="ko-KR" sz="1600" dirty="0"/>
              <a:t>equals()</a:t>
            </a:r>
            <a:r>
              <a:rPr lang="ko-KR" altLang="en-US" sz="1600" dirty="0"/>
              <a:t>를 문자열이 동일한지 비교하여 같으면 </a:t>
            </a:r>
            <a:r>
              <a:rPr lang="en-US" altLang="ko-KR" sz="1600" dirty="0"/>
              <a:t>true, </a:t>
            </a:r>
          </a:p>
          <a:p>
            <a:pPr marL="0" indent="0">
              <a:buNone/>
            </a:pPr>
            <a:r>
              <a:rPr lang="ko-KR" altLang="en-US" sz="1600" dirty="0"/>
              <a:t>    다르면 </a:t>
            </a:r>
            <a:r>
              <a:rPr lang="en-US" altLang="ko-KR" sz="1600" dirty="0"/>
              <a:t>false</a:t>
            </a:r>
            <a:r>
              <a:rPr lang="ko-KR" altLang="en-US" sz="1600" dirty="0"/>
              <a:t>를 반환하도록 재정의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 err="1"/>
              <a:t>CloneTest</a:t>
            </a:r>
            <a:r>
              <a:rPr lang="en-US" altLang="ko-KR" sz="1600" dirty="0"/>
              <a:t> c1 = new </a:t>
            </a:r>
            <a:r>
              <a:rPr lang="en-US" altLang="ko-KR" sz="1600" dirty="0" err="1"/>
              <a:t>CloneTest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 err="1"/>
              <a:t>CloneTest</a:t>
            </a:r>
            <a:r>
              <a:rPr lang="en-US" altLang="ko-KR" sz="1600" dirty="0"/>
              <a:t> c2 = new </a:t>
            </a:r>
            <a:r>
              <a:rPr lang="en-US" altLang="ko-KR" sz="1600" dirty="0" err="1"/>
              <a:t>CloneTest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if( c1 ==c2)</a:t>
            </a:r>
          </a:p>
          <a:p>
            <a:pPr marL="0" indent="0">
              <a:buNone/>
            </a:pPr>
            <a:r>
              <a:rPr lang="en-US" altLang="ko-KR" sz="1600" dirty="0"/>
              <a:t>    …</a:t>
            </a:r>
          </a:p>
          <a:p>
            <a:pPr marL="0" indent="0">
              <a:buNone/>
            </a:pPr>
            <a:r>
              <a:rPr lang="en-US" altLang="ko-KR" sz="1600" dirty="0"/>
              <a:t> 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105610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259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equals()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110343"/>
            <a:ext cx="10515600" cy="5505062"/>
          </a:xfrm>
        </p:spPr>
        <p:txBody>
          <a:bodyPr>
            <a:normAutofit lnSpcReduction="10000"/>
          </a:bodyPr>
          <a:lstStyle/>
          <a:p>
            <a:r>
              <a:rPr lang="ko-KR" altLang="en-US" sz="1600" dirty="0"/>
              <a:t>위 </a:t>
            </a:r>
            <a:r>
              <a:rPr lang="en-US" altLang="ko-KR" sz="1600" dirty="0"/>
              <a:t>if </a:t>
            </a:r>
            <a:r>
              <a:rPr lang="ko-KR" altLang="en-US" sz="1600" dirty="0"/>
              <a:t>문에서 </a:t>
            </a:r>
            <a:r>
              <a:rPr lang="en-US" altLang="ko-KR" sz="1600" dirty="0"/>
              <a:t>==</a:t>
            </a:r>
            <a:r>
              <a:rPr lang="ko-KR" altLang="en-US" sz="1600" dirty="0"/>
              <a:t>으로 객체를 비교하는데 이땐 </a:t>
            </a:r>
            <a:r>
              <a:rPr lang="ko-KR" altLang="en-US" sz="1600" dirty="0" err="1"/>
              <a:t>참조값이</a:t>
            </a:r>
            <a:r>
              <a:rPr lang="ko-KR" altLang="en-US" sz="1600" dirty="0"/>
              <a:t> 같은가를 비교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CloneTest</a:t>
            </a:r>
            <a:r>
              <a:rPr lang="en-US" altLang="ko-KR" sz="1600" dirty="0"/>
              <a:t> c1 = new </a:t>
            </a:r>
            <a:r>
              <a:rPr lang="en-US" altLang="ko-KR" sz="1600" dirty="0" err="1"/>
              <a:t>CloneTest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 err="1"/>
              <a:t>CloneTest</a:t>
            </a:r>
            <a:r>
              <a:rPr lang="en-US" altLang="ko-KR" sz="1600" dirty="0"/>
              <a:t> c2 = new </a:t>
            </a:r>
            <a:r>
              <a:rPr lang="en-US" altLang="ko-KR" sz="1600" dirty="0" err="1"/>
              <a:t>CloneTest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if( c1.equals(c2)) {</a:t>
            </a:r>
          </a:p>
          <a:p>
            <a:pPr marL="0" indent="0">
              <a:buNone/>
            </a:pPr>
            <a:r>
              <a:rPr lang="en-US" altLang="ko-KR" sz="1600" dirty="0"/>
              <a:t>       …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r>
              <a:rPr lang="ko-KR" altLang="en-US" sz="1600" dirty="0"/>
              <a:t>이번에는 </a:t>
            </a:r>
            <a:r>
              <a:rPr lang="en-US" altLang="ko-KR" sz="1600" dirty="0">
                <a:solidFill>
                  <a:srgbClr val="FF0000"/>
                </a:solidFill>
              </a:rPr>
              <a:t>equals() </a:t>
            </a:r>
            <a:r>
              <a:rPr lang="ko-KR" altLang="en-US" sz="1600" dirty="0">
                <a:solidFill>
                  <a:srgbClr val="FF0000"/>
                </a:solidFill>
              </a:rPr>
              <a:t>메서드를 </a:t>
            </a:r>
            <a:r>
              <a:rPr lang="ko-KR" altLang="en-US" sz="1600" dirty="0"/>
              <a:t>이용하여 객체를 비교했는데</a:t>
            </a:r>
            <a:r>
              <a:rPr lang="en-US" altLang="ko-KR" sz="1600" dirty="0"/>
              <a:t>, </a:t>
            </a:r>
          </a:p>
          <a:p>
            <a:pPr marL="0" indent="0">
              <a:buNone/>
            </a:pPr>
            <a:r>
              <a:rPr lang="ko-KR" altLang="en-US" sz="1600" dirty="0"/>
              <a:t>   </a:t>
            </a:r>
            <a:r>
              <a:rPr lang="ko-KR" altLang="en-US" sz="1600" dirty="0">
                <a:highlight>
                  <a:srgbClr val="FFFF00"/>
                </a:highlight>
              </a:rPr>
              <a:t>만약 </a:t>
            </a:r>
            <a:r>
              <a:rPr lang="en-US" altLang="ko-KR" sz="1600" dirty="0" err="1">
                <a:highlight>
                  <a:srgbClr val="FFFF00"/>
                </a:highlight>
              </a:rPr>
              <a:t>CloneTest</a:t>
            </a:r>
            <a:r>
              <a:rPr lang="en-US" altLang="ko-KR" sz="1600" dirty="0">
                <a:highlight>
                  <a:srgbClr val="FFFF00"/>
                </a:highlight>
              </a:rPr>
              <a:t> </a:t>
            </a:r>
            <a:r>
              <a:rPr lang="ko-KR" altLang="en-US" sz="1600" dirty="0">
                <a:highlight>
                  <a:srgbClr val="FFFF00"/>
                </a:highlight>
              </a:rPr>
              <a:t>클래스가 </a:t>
            </a:r>
            <a:r>
              <a:rPr lang="en-US" altLang="ko-KR" sz="1600" dirty="0">
                <a:highlight>
                  <a:srgbClr val="FFFF00"/>
                </a:highlight>
              </a:rPr>
              <a:t>equals()</a:t>
            </a:r>
            <a:r>
              <a:rPr lang="ko-KR" altLang="en-US" sz="1600" dirty="0">
                <a:highlight>
                  <a:srgbClr val="FFFF00"/>
                </a:highlight>
              </a:rPr>
              <a:t>를 재정의했다면 그 기준에 맞으면 </a:t>
            </a:r>
            <a:r>
              <a:rPr lang="en-US" altLang="ko-KR" sz="1600" dirty="0">
                <a:highlight>
                  <a:srgbClr val="FFFF00"/>
                </a:highlight>
              </a:rPr>
              <a:t>true, </a:t>
            </a:r>
            <a:r>
              <a:rPr lang="ko-KR" altLang="en-US" sz="1600" dirty="0">
                <a:highlight>
                  <a:srgbClr val="FFFF00"/>
                </a:highlight>
              </a:rPr>
              <a:t>아니면 </a:t>
            </a:r>
            <a:r>
              <a:rPr lang="en-US" altLang="ko-KR" sz="1600" dirty="0">
                <a:highlight>
                  <a:srgbClr val="FFFF00"/>
                </a:highlight>
              </a:rPr>
              <a:t>false</a:t>
            </a:r>
            <a:r>
              <a:rPr lang="ko-KR" altLang="en-US" sz="1600" dirty="0">
                <a:highlight>
                  <a:srgbClr val="FFFF00"/>
                </a:highlight>
              </a:rPr>
              <a:t>를 반환할 것이다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CloneTest</a:t>
            </a:r>
            <a:r>
              <a:rPr lang="ko-KR" altLang="en-US" sz="1600" dirty="0"/>
              <a:t>클래스가 </a:t>
            </a:r>
            <a:r>
              <a:rPr lang="en-US" altLang="ko-KR" sz="1600" dirty="0"/>
              <a:t>equals()</a:t>
            </a:r>
            <a:r>
              <a:rPr lang="ko-KR" altLang="en-US" sz="1600" dirty="0"/>
              <a:t>를 재정의하지 </a:t>
            </a:r>
            <a:r>
              <a:rPr lang="ko-KR" altLang="en-US" sz="1600" dirty="0">
                <a:solidFill>
                  <a:srgbClr val="FF0000"/>
                </a:solidFill>
              </a:rPr>
              <a:t>않았다면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ko-KR" altLang="en-US" sz="1600" dirty="0"/>
              <a:t>   </a:t>
            </a:r>
            <a:r>
              <a:rPr lang="ko-KR" altLang="en-US" sz="1600" dirty="0">
                <a:solidFill>
                  <a:srgbClr val="FF0000"/>
                </a:solidFill>
              </a:rPr>
              <a:t>단순히 </a:t>
            </a:r>
            <a:r>
              <a:rPr lang="en-US" altLang="ko-KR" sz="1600" dirty="0">
                <a:solidFill>
                  <a:srgbClr val="FF0000"/>
                </a:solidFill>
              </a:rPr>
              <a:t>==</a:t>
            </a:r>
            <a:r>
              <a:rPr lang="ko-KR" altLang="en-US" sz="1600" dirty="0">
                <a:solidFill>
                  <a:srgbClr val="FF0000"/>
                </a:solidFill>
              </a:rPr>
              <a:t>과 마찬가지로 </a:t>
            </a:r>
            <a:r>
              <a:rPr lang="ko-KR" altLang="en-US" sz="1600" dirty="0" err="1">
                <a:solidFill>
                  <a:srgbClr val="FF0000"/>
                </a:solidFill>
              </a:rPr>
              <a:t>참조값만</a:t>
            </a:r>
            <a:r>
              <a:rPr lang="ko-KR" altLang="en-US" sz="1600" dirty="0">
                <a:solidFill>
                  <a:srgbClr val="FF0000"/>
                </a:solidFill>
              </a:rPr>
              <a:t> 비교한 결과를 반환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600" dirty="0"/>
              <a:t>&lt;</a:t>
            </a:r>
            <a:r>
              <a:rPr lang="ko-KR" altLang="en-US" sz="1600" dirty="0"/>
              <a:t>실습 </a:t>
            </a:r>
            <a:r>
              <a:rPr lang="en-US" altLang="ko-KR" sz="1600" dirty="0"/>
              <a:t>14-2&gt;</a:t>
            </a:r>
          </a:p>
          <a:p>
            <a:r>
              <a:rPr lang="ko-KR" altLang="en-US" sz="1600" dirty="0"/>
              <a:t>그럼</a:t>
            </a:r>
            <a:r>
              <a:rPr lang="en-US" altLang="ko-KR" sz="1600" dirty="0"/>
              <a:t>, equals() </a:t>
            </a:r>
            <a:r>
              <a:rPr lang="ko-KR" altLang="en-US" sz="1600" dirty="0"/>
              <a:t>메서드를 재정의 하여 사용해보자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&lt;</a:t>
            </a:r>
            <a:r>
              <a:rPr lang="ko-KR" altLang="en-US" sz="1600" dirty="0"/>
              <a:t>실습 </a:t>
            </a:r>
            <a:r>
              <a:rPr lang="en-US" altLang="ko-KR" sz="1600" dirty="0"/>
              <a:t>14-3&gt;</a:t>
            </a:r>
          </a:p>
          <a:p>
            <a:r>
              <a:rPr lang="en-US" altLang="ko-KR" sz="1600" dirty="0"/>
              <a:t>String </a:t>
            </a:r>
            <a:r>
              <a:rPr lang="ko-KR" altLang="en-US" sz="1600" dirty="0"/>
              <a:t>클래스의 </a:t>
            </a:r>
            <a:r>
              <a:rPr lang="en-US" altLang="ko-KR" sz="1600" dirty="0"/>
              <a:t>equals()</a:t>
            </a:r>
            <a:r>
              <a:rPr lang="ko-KR" altLang="en-US" sz="1600" dirty="0"/>
              <a:t>는 문자열이 같은가를 판단하도록 재정의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&lt;</a:t>
            </a:r>
            <a:r>
              <a:rPr lang="ko-KR" altLang="en-US" sz="1600" dirty="0"/>
              <a:t>실습 </a:t>
            </a:r>
            <a:r>
              <a:rPr lang="en-US" altLang="ko-KR" sz="1600" dirty="0"/>
              <a:t>14-4&gt;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023147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hashCode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00"/>
                </a:highlight>
              </a:rPr>
              <a:t>()</a:t>
            </a:r>
            <a:br>
              <a:rPr lang="en-US" altLang="ko-KR" sz="2400" dirty="0">
                <a:solidFill>
                  <a:srgbClr val="FF0000"/>
                </a:solidFill>
              </a:rPr>
            </a:b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u="sng" dirty="0">
                <a:solidFill>
                  <a:srgbClr val="FF0000"/>
                </a:solidFill>
                <a:sym typeface="Wingdings" pitchFamily="2" charset="2"/>
              </a:rPr>
              <a:t>해시코드</a:t>
            </a:r>
            <a:r>
              <a:rPr lang="ko-KR" altLang="en-US" sz="1600" u="sng" dirty="0">
                <a:sym typeface="Wingdings" pitchFamily="2" charset="2"/>
              </a:rPr>
              <a:t>는</a:t>
            </a:r>
            <a:r>
              <a:rPr lang="en-US" altLang="ko-KR" sz="1600" u="sng" dirty="0">
                <a:sym typeface="Wingdings" pitchFamily="2" charset="2"/>
              </a:rPr>
              <a:t> </a:t>
            </a:r>
            <a:r>
              <a:rPr lang="ko-KR" altLang="en-US" sz="1600" u="sng" dirty="0">
                <a:sym typeface="Wingdings" pitchFamily="2" charset="2"/>
              </a:rPr>
              <a:t>객체가 할당 받은 메모리에 </a:t>
            </a:r>
            <a:r>
              <a:rPr lang="ko-KR" altLang="en-US" sz="1600" u="sng" dirty="0" err="1">
                <a:sym typeface="Wingdings" pitchFamily="2" charset="2"/>
              </a:rPr>
              <a:t>맵핑되는</a:t>
            </a:r>
            <a:r>
              <a:rPr lang="ko-KR" altLang="en-US" sz="1600" u="sng" dirty="0">
                <a:sym typeface="Wingdings" pitchFamily="2" charset="2"/>
              </a:rPr>
              <a:t> </a:t>
            </a:r>
            <a:r>
              <a:rPr lang="ko-KR" altLang="en-US" sz="1600" u="sng" dirty="0">
                <a:solidFill>
                  <a:srgbClr val="FF0000"/>
                </a:solidFill>
                <a:sym typeface="Wingdings" pitchFamily="2" charset="2"/>
              </a:rPr>
              <a:t>유일한 정수로 </a:t>
            </a:r>
            <a:r>
              <a:rPr lang="ko-KR" altLang="en-US" sz="1600" u="sng" dirty="0">
                <a:sym typeface="Wingdings" pitchFamily="2" charset="2"/>
              </a:rPr>
              <a:t>이 값을 반환하는 메서드가 </a:t>
            </a:r>
            <a:r>
              <a:rPr lang="en-US" altLang="ko-KR" sz="1600" u="sng" dirty="0" err="1">
                <a:solidFill>
                  <a:srgbClr val="FF0000"/>
                </a:solidFill>
                <a:sym typeface="Wingdings" pitchFamily="2" charset="2"/>
              </a:rPr>
              <a:t>hashCode</a:t>
            </a:r>
            <a:r>
              <a:rPr lang="en-US" altLang="ko-KR" sz="1600" u="sng" dirty="0">
                <a:solidFill>
                  <a:srgbClr val="FF0000"/>
                </a:solidFill>
                <a:sym typeface="Wingdings" pitchFamily="2" charset="2"/>
              </a:rPr>
              <a:t>().</a:t>
            </a:r>
          </a:p>
          <a:p>
            <a:pPr>
              <a:buNone/>
            </a:pPr>
            <a:endParaRPr lang="en-US" altLang="ko-KR" sz="1600" dirty="0">
              <a:sym typeface="Wingdings" pitchFamily="2" charset="2"/>
            </a:endParaRP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-&gt;</a:t>
            </a:r>
            <a:r>
              <a:rPr lang="ko-KR" altLang="en-US" sz="1600" dirty="0">
                <a:sym typeface="Wingdings" pitchFamily="2" charset="2"/>
              </a:rPr>
              <a:t>자바는 메모리 사용의 안전성을 위해 애플리케이션에서 메모리에 직접 접근하는 것을 피한다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-&gt;</a:t>
            </a:r>
            <a:r>
              <a:rPr lang="ko-KR" altLang="en-US" sz="1600" dirty="0">
                <a:sym typeface="Wingdings" pitchFamily="2" charset="2"/>
              </a:rPr>
              <a:t>객체가 </a:t>
            </a:r>
            <a:r>
              <a:rPr lang="en-US" altLang="ko-KR" sz="1600" dirty="0">
                <a:sym typeface="Wingdings" pitchFamily="2" charset="2"/>
              </a:rPr>
              <a:t>new </a:t>
            </a:r>
            <a:r>
              <a:rPr lang="ko-KR" altLang="en-US" sz="1600" dirty="0">
                <a:sym typeface="Wingdings" pitchFamily="2" charset="2"/>
              </a:rPr>
              <a:t>연산자로 생성되면 자바 시스템에 객체가 사용할 메모리를 할당하고</a:t>
            </a:r>
            <a:r>
              <a:rPr lang="en-US" altLang="ko-KR" sz="1600" dirty="0">
                <a:sym typeface="Wingdings" pitchFamily="2" charset="2"/>
              </a:rPr>
              <a:t>,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    </a:t>
            </a:r>
            <a:r>
              <a:rPr lang="ko-KR" altLang="en-US" sz="1600" dirty="0">
                <a:sym typeface="Wingdings" pitchFamily="2" charset="2"/>
              </a:rPr>
              <a:t>이 메모리에 접근할 수 있는 티켓인 해시 코드를 생성해 그 값을 반환하는데</a:t>
            </a:r>
            <a:r>
              <a:rPr lang="en-US" altLang="ko-KR" sz="1600" dirty="0">
                <a:sym typeface="Wingdings" pitchFamily="2" charset="2"/>
              </a:rPr>
              <a:t>, </a:t>
            </a:r>
            <a:r>
              <a:rPr lang="ko-KR" altLang="en-US" sz="1600" dirty="0">
                <a:sym typeface="Wingdings" pitchFamily="2" charset="2"/>
              </a:rPr>
              <a:t>이것이 </a:t>
            </a:r>
            <a:r>
              <a:rPr lang="ko-KR" altLang="en-US" sz="1600" dirty="0" err="1">
                <a:solidFill>
                  <a:srgbClr val="FF0000"/>
                </a:solidFill>
                <a:sym typeface="Wingdings" pitchFamily="2" charset="2"/>
              </a:rPr>
              <a:t>참조값</a:t>
            </a:r>
            <a:r>
              <a:rPr lang="ko-KR" altLang="en-US" sz="1600" dirty="0" err="1">
                <a:sym typeface="Wingdings" pitchFamily="2" charset="2"/>
              </a:rPr>
              <a:t>이다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  &lt;</a:t>
            </a:r>
            <a:r>
              <a:rPr lang="ko-KR" altLang="en-US" sz="1600" dirty="0">
                <a:sym typeface="Wingdings" pitchFamily="2" charset="2"/>
              </a:rPr>
              <a:t>실습</a:t>
            </a:r>
            <a:r>
              <a:rPr lang="en-US" altLang="ko-KR" sz="1600" dirty="0">
                <a:sym typeface="Wingdings" pitchFamily="2" charset="2"/>
              </a:rPr>
              <a:t>14-5&gt;</a:t>
            </a:r>
          </a:p>
          <a:p>
            <a:pPr>
              <a:buNone/>
            </a:pPr>
            <a:endParaRPr lang="en-US" altLang="ko-KR" sz="1600" dirty="0">
              <a:sym typeface="Wingdings" pitchFamily="2" charset="2"/>
            </a:endParaRPr>
          </a:p>
          <a:p>
            <a:pPr>
              <a:buNone/>
            </a:pPr>
            <a:endParaRPr lang="en-US" altLang="ko-KR" sz="1600" dirty="0">
              <a:sym typeface="Wingdings" pitchFamily="2" charset="2"/>
            </a:endParaRPr>
          </a:p>
          <a:p>
            <a:pPr>
              <a:buNone/>
            </a:pP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503351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 fontScale="90000"/>
          </a:bodyPr>
          <a:lstStyle/>
          <a:p>
            <a:br>
              <a:rPr lang="en-US" altLang="ko-KR" sz="2400" dirty="0">
                <a:solidFill>
                  <a:srgbClr val="FF0000"/>
                </a:solidFill>
              </a:rPr>
            </a:br>
            <a:r>
              <a:rPr lang="en-US" altLang="ko-KR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toString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00"/>
                </a:highlight>
              </a:rPr>
              <a:t>()</a:t>
            </a:r>
            <a:br>
              <a:rPr lang="en-US" altLang="ko-KR" sz="2400" dirty="0">
                <a:solidFill>
                  <a:srgbClr val="FF0000"/>
                </a:solidFill>
              </a:rPr>
            </a:b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toString</a:t>
            </a:r>
            <a:r>
              <a:rPr lang="en-US" altLang="ko-KR" sz="1600" dirty="0">
                <a:solidFill>
                  <a:srgbClr val="FF0000"/>
                </a:solidFill>
              </a:rPr>
              <a:t>()</a:t>
            </a:r>
            <a:r>
              <a:rPr lang="ko-KR" altLang="en-US" sz="1600" dirty="0">
                <a:solidFill>
                  <a:srgbClr val="FF0000"/>
                </a:solidFill>
              </a:rPr>
              <a:t>은 </a:t>
            </a:r>
            <a:r>
              <a:rPr lang="ko-KR" altLang="en-US" sz="1600" dirty="0"/>
              <a:t>이 객체가 어떤 객체인지를 나타내는 </a:t>
            </a:r>
            <a:r>
              <a:rPr lang="ko-KR" altLang="en-US" sz="1600" u="sng" dirty="0"/>
              <a:t>문자열을 반환</a:t>
            </a:r>
            <a:r>
              <a:rPr lang="en-US" altLang="ko-KR" sz="1600" u="sng" dirty="0"/>
              <a:t>.</a:t>
            </a:r>
          </a:p>
          <a:p>
            <a:pPr>
              <a:buNone/>
            </a:pPr>
            <a:r>
              <a:rPr lang="en-US" altLang="ko-KR" sz="1600" dirty="0"/>
              <a:t>-&gt;</a:t>
            </a:r>
            <a:r>
              <a:rPr lang="ko-KR" altLang="en-US" sz="1600" dirty="0"/>
              <a:t> 사람들이 이 메서드의 결과를 읽고 쉽게 이해할 수 있도록 만드는 것이 좋으며</a:t>
            </a:r>
            <a:r>
              <a:rPr lang="en-US" altLang="ko-KR" sz="1600" dirty="0"/>
              <a:t>,</a:t>
            </a:r>
          </a:p>
          <a:p>
            <a:pPr>
              <a:buNone/>
            </a:pPr>
            <a:r>
              <a:rPr lang="en-US" altLang="ko-KR" sz="1600" dirty="0"/>
              <a:t>-&gt; </a:t>
            </a:r>
            <a:r>
              <a:rPr lang="ko-KR" altLang="en-US" sz="1600" dirty="0"/>
              <a:t>디버깅에서도 유용하게 사용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en-US" altLang="ko-KR" sz="1600" dirty="0"/>
              <a:t>-&gt; </a:t>
            </a:r>
            <a:r>
              <a:rPr lang="ko-KR" altLang="en-US" sz="1600" dirty="0"/>
              <a:t>객체를 보편적으로 설명하자면 클래스 타입과 </a:t>
            </a:r>
            <a:r>
              <a:rPr lang="ko-KR" altLang="en-US" sz="1600" dirty="0" err="1"/>
              <a:t>참조값을</a:t>
            </a:r>
            <a:r>
              <a:rPr lang="ko-KR" altLang="en-US" sz="1600" dirty="0"/>
              <a:t> 알려주는 것이 효과적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Object</a:t>
            </a:r>
            <a:r>
              <a:rPr lang="ko-KR" altLang="en-US" sz="1600" dirty="0">
                <a:highlight>
                  <a:srgbClr val="FFFF00"/>
                </a:highlight>
              </a:rPr>
              <a:t>의 </a:t>
            </a:r>
            <a:r>
              <a:rPr lang="en-US" altLang="ko-KR" sz="1600" dirty="0" err="1">
                <a:highlight>
                  <a:srgbClr val="FFFF00"/>
                </a:highlight>
              </a:rPr>
              <a:t>toString</a:t>
            </a:r>
            <a:r>
              <a:rPr lang="en-US" altLang="ko-KR" sz="1600" dirty="0">
                <a:highlight>
                  <a:srgbClr val="FFFF00"/>
                </a:highlight>
              </a:rPr>
              <a:t>()</a:t>
            </a:r>
            <a:r>
              <a:rPr lang="ko-KR" altLang="en-US" sz="1600" dirty="0">
                <a:highlight>
                  <a:srgbClr val="FFFF00"/>
                </a:highlight>
              </a:rPr>
              <a:t>은 </a:t>
            </a:r>
            <a:r>
              <a:rPr lang="en-US" altLang="ko-KR" sz="1600" dirty="0">
                <a:solidFill>
                  <a:srgbClr val="FF0000"/>
                </a:solidFill>
              </a:rPr>
              <a:t>“</a:t>
            </a:r>
            <a:r>
              <a:rPr lang="ko-KR" altLang="en-US" sz="1600" dirty="0" err="1">
                <a:solidFill>
                  <a:srgbClr val="FF0000"/>
                </a:solidFill>
              </a:rPr>
              <a:t>클래스명</a:t>
            </a:r>
            <a:r>
              <a:rPr lang="en-US" altLang="ko-KR" sz="1600" dirty="0">
                <a:solidFill>
                  <a:srgbClr val="FF0000"/>
                </a:solidFill>
              </a:rPr>
              <a:t>@hash code”</a:t>
            </a:r>
            <a:r>
              <a:rPr lang="ko-KR" altLang="en-US" sz="1600" dirty="0">
                <a:solidFill>
                  <a:srgbClr val="FF0000"/>
                </a:solidFill>
              </a:rPr>
              <a:t>를 반환하도록 구현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만약 객체의 다른 정보를 전달하고 싶다면 </a:t>
            </a:r>
            <a:r>
              <a:rPr lang="en-US" altLang="ko-KR" sz="1600" dirty="0" err="1">
                <a:solidFill>
                  <a:srgbClr val="FF0000"/>
                </a:solidFill>
              </a:rPr>
              <a:t>toString</a:t>
            </a:r>
            <a:r>
              <a:rPr lang="en-US" altLang="ko-KR" sz="1600" dirty="0">
                <a:solidFill>
                  <a:srgbClr val="FF0000"/>
                </a:solidFill>
              </a:rPr>
              <a:t>()</a:t>
            </a:r>
            <a:r>
              <a:rPr lang="ko-KR" altLang="en-US" sz="1600" dirty="0"/>
              <a:t>을 재정의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toString</a:t>
            </a:r>
            <a:r>
              <a:rPr lang="en-US" altLang="ko-KR" sz="1600" dirty="0">
                <a:solidFill>
                  <a:srgbClr val="FF0000"/>
                </a:solidFill>
              </a:rPr>
              <a:t>()</a:t>
            </a:r>
            <a:r>
              <a:rPr lang="ko-KR" altLang="en-US" sz="1600" dirty="0">
                <a:solidFill>
                  <a:srgbClr val="FF0000"/>
                </a:solidFill>
              </a:rPr>
              <a:t>은 </a:t>
            </a:r>
            <a:r>
              <a:rPr lang="ko-KR" altLang="en-US" sz="1600" dirty="0"/>
              <a:t>객체를 출력하면 자동으로 호출</a:t>
            </a:r>
            <a:endParaRPr lang="en-US" altLang="ko-KR" sz="1600" dirty="0"/>
          </a:p>
          <a:p>
            <a:r>
              <a:rPr lang="en-US" altLang="ko-KR" sz="1600" dirty="0" err="1">
                <a:solidFill>
                  <a:srgbClr val="FF0000"/>
                </a:solidFill>
                <a:sym typeface="Wingdings" pitchFamily="2" charset="2"/>
              </a:rPr>
              <a:t>toString</a:t>
            </a: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()</a:t>
            </a: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은 </a:t>
            </a:r>
            <a:r>
              <a:rPr lang="ko-KR" altLang="en-US" sz="1600" dirty="0">
                <a:sym typeface="Wingdings" pitchFamily="2" charset="2"/>
              </a:rPr>
              <a:t>객체를 출력하는 것과 </a:t>
            </a:r>
            <a:r>
              <a:rPr lang="en-US" altLang="ko-KR" sz="1600" dirty="0" err="1">
                <a:sym typeface="Wingdings" pitchFamily="2" charset="2"/>
              </a:rPr>
              <a:t>toString</a:t>
            </a:r>
            <a:r>
              <a:rPr lang="en-US" altLang="ko-KR" sz="1600" dirty="0">
                <a:sym typeface="Wingdings" pitchFamily="2" charset="2"/>
              </a:rPr>
              <a:t>()</a:t>
            </a:r>
            <a:r>
              <a:rPr lang="ko-KR" altLang="en-US" sz="1600" dirty="0">
                <a:sym typeface="Wingdings" pitchFamily="2" charset="2"/>
              </a:rPr>
              <a:t>의 결과를 출력하는것은 결과가 동일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ko-KR" altLang="en-US" sz="1600" u="sng" dirty="0">
                <a:sym typeface="Wingdings" pitchFamily="2" charset="2"/>
              </a:rPr>
              <a:t>아래의 코드 두 줄은 결과가 동일하여 모두 </a:t>
            </a:r>
            <a:r>
              <a:rPr lang="en-US" altLang="ko-KR" sz="1600" u="sng" dirty="0">
                <a:sym typeface="Wingdings" pitchFamily="2" charset="2"/>
              </a:rPr>
              <a:t>“</a:t>
            </a:r>
            <a:r>
              <a:rPr lang="ko-KR" altLang="en-US" sz="1600" u="sng" dirty="0">
                <a:sym typeface="Wingdings" pitchFamily="2" charset="2"/>
              </a:rPr>
              <a:t>클래스명</a:t>
            </a:r>
            <a:r>
              <a:rPr lang="en-US" altLang="ko-KR" sz="1600" u="sng" dirty="0">
                <a:sym typeface="Wingdings" pitchFamily="2" charset="2"/>
              </a:rPr>
              <a:t>@hash code”</a:t>
            </a:r>
            <a:r>
              <a:rPr lang="ko-KR" altLang="en-US" sz="1600" u="sng" dirty="0">
                <a:sym typeface="Wingdings" pitchFamily="2" charset="2"/>
              </a:rPr>
              <a:t>를 출력</a:t>
            </a:r>
            <a:r>
              <a:rPr lang="en-US" altLang="ko-KR" sz="1600" u="sng" dirty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	</a:t>
            </a:r>
            <a:r>
              <a:rPr lang="en-US" altLang="ko-KR" sz="1600" dirty="0" err="1">
                <a:sym typeface="Wingdings" pitchFamily="2" charset="2"/>
              </a:rPr>
              <a:t>System.out.println</a:t>
            </a:r>
            <a:r>
              <a:rPr lang="en-US" altLang="ko-KR" sz="1600" dirty="0">
                <a:sym typeface="Wingdings" pitchFamily="2" charset="2"/>
              </a:rPr>
              <a:t>(t1);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	</a:t>
            </a:r>
            <a:r>
              <a:rPr lang="en-US" altLang="ko-KR" sz="1600" dirty="0" err="1">
                <a:sym typeface="Wingdings" pitchFamily="2" charset="2"/>
              </a:rPr>
              <a:t>System.out.println</a:t>
            </a:r>
            <a:r>
              <a:rPr lang="en-US" altLang="ko-KR" sz="1600" dirty="0">
                <a:sym typeface="Wingdings" pitchFamily="2" charset="2"/>
              </a:rPr>
              <a:t>(t1.toString());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 &lt;</a:t>
            </a:r>
            <a:r>
              <a:rPr lang="ko-KR" altLang="en-US" sz="1600" dirty="0">
                <a:sym typeface="Wingdings" pitchFamily="2" charset="2"/>
              </a:rPr>
              <a:t>실습</a:t>
            </a:r>
            <a:r>
              <a:rPr lang="en-US" altLang="ko-KR" sz="1600" dirty="0">
                <a:sym typeface="Wingdings" pitchFamily="2" charset="2"/>
              </a:rPr>
              <a:t>14-6&gt;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105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511175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03 </a:t>
            </a:r>
            <a:r>
              <a:rPr lang="ko-KR" altLang="en-US" sz="2400" dirty="0" err="1"/>
              <a:t>리터럴</a:t>
            </a:r>
            <a:r>
              <a:rPr lang="en-US" altLang="ko-KR" sz="2400" dirty="0"/>
              <a:t>(Literal)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792480"/>
            <a:ext cx="10515600" cy="5709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프로그램에서 사용되는 </a:t>
            </a:r>
            <a:r>
              <a:rPr lang="ko-KR" altLang="en-US" sz="2000" u="sng" dirty="0"/>
              <a:t>고정된 값</a:t>
            </a:r>
            <a:r>
              <a:rPr lang="ko-KR" altLang="en-US" sz="2000" dirty="0"/>
              <a:t>을 말하며</a:t>
            </a:r>
            <a:r>
              <a:rPr lang="en-US" altLang="ko-KR" sz="2000" dirty="0"/>
              <a:t>, </a:t>
            </a:r>
            <a:r>
              <a:rPr lang="ko-KR" altLang="en-US" sz="2000" dirty="0"/>
              <a:t>어떤 계산이나 처리 없이 </a:t>
            </a:r>
            <a:r>
              <a:rPr lang="ko-KR" altLang="en-US" sz="2000" u="sng" dirty="0"/>
              <a:t>직접 사용되는 값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 = 10;</a:t>
            </a:r>
          </a:p>
          <a:p>
            <a:pPr marL="0" indent="0">
              <a:buNone/>
            </a:pPr>
            <a:r>
              <a:rPr lang="en-US" altLang="ko-KR" sz="2000" dirty="0"/>
              <a:t> char c = ‘q’;</a:t>
            </a:r>
          </a:p>
          <a:p>
            <a:pPr marL="0" indent="0">
              <a:buNone/>
            </a:pPr>
            <a:r>
              <a:rPr lang="en-US" altLang="ko-KR" sz="2000" dirty="0"/>
              <a:t> double d = 2.56;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정수 </a:t>
            </a:r>
            <a:r>
              <a:rPr lang="en-US" altLang="ko-KR" sz="2000" dirty="0">
                <a:sym typeface="Wingdings" panose="05000000000000000000" pitchFamily="2" charset="2"/>
              </a:rPr>
              <a:t>10, </a:t>
            </a:r>
            <a:r>
              <a:rPr lang="ko-KR" altLang="en-US" sz="2000" dirty="0">
                <a:sym typeface="Wingdings" panose="05000000000000000000" pitchFamily="2" charset="2"/>
              </a:rPr>
              <a:t>문자</a:t>
            </a:r>
            <a:r>
              <a:rPr lang="en-US" altLang="ko-KR" sz="2000" dirty="0">
                <a:sym typeface="Wingdings" panose="05000000000000000000" pitchFamily="2" charset="2"/>
              </a:rPr>
              <a:t>q, </a:t>
            </a:r>
            <a:r>
              <a:rPr lang="ko-KR" altLang="en-US" sz="2000" dirty="0">
                <a:sym typeface="Wingdings" panose="05000000000000000000" pitchFamily="2" charset="2"/>
              </a:rPr>
              <a:t>실수 </a:t>
            </a:r>
            <a:r>
              <a:rPr lang="en-US" altLang="ko-KR" sz="2000" dirty="0">
                <a:sym typeface="Wingdings" panose="05000000000000000000" pitchFamily="2" charset="2"/>
              </a:rPr>
              <a:t>2.56</a:t>
            </a:r>
            <a:r>
              <a:rPr lang="ko-KR" altLang="en-US" sz="2000" dirty="0">
                <a:sym typeface="Wingdings" panose="05000000000000000000" pitchFamily="2" charset="2"/>
              </a:rPr>
              <a:t>이 </a:t>
            </a:r>
            <a:r>
              <a:rPr lang="ko-KR" altLang="en-US" sz="2000" dirty="0" err="1">
                <a:sym typeface="Wingdings" panose="05000000000000000000" pitchFamily="2" charset="2"/>
              </a:rPr>
              <a:t>리터럴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정수 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리터럴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600" dirty="0"/>
              <a:t>정수 </a:t>
            </a:r>
            <a:r>
              <a:rPr lang="ko-KR" altLang="en-US" sz="1600" dirty="0" err="1"/>
              <a:t>리터럴의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기본타입은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int.</a:t>
            </a:r>
          </a:p>
          <a:p>
            <a:pPr marL="0" indent="0">
              <a:buNone/>
            </a:pPr>
            <a:r>
              <a:rPr lang="en-US" altLang="ko-KR" sz="1600" dirty="0"/>
              <a:t>Long</a:t>
            </a:r>
            <a:r>
              <a:rPr lang="ko-KR" altLang="en-US" sz="1600" dirty="0"/>
              <a:t>타입의 </a:t>
            </a:r>
            <a:r>
              <a:rPr lang="ko-KR" altLang="en-US" sz="1600" dirty="0" err="1"/>
              <a:t>리터럴은</a:t>
            </a:r>
            <a:r>
              <a:rPr lang="ko-KR" altLang="en-US" sz="1600" dirty="0"/>
              <a:t> 접미사로 </a:t>
            </a:r>
            <a:r>
              <a:rPr lang="en-US" altLang="ko-KR" sz="1600" dirty="0"/>
              <a:t>L</a:t>
            </a:r>
            <a:r>
              <a:rPr lang="ko-KR" altLang="en-US" sz="1600" dirty="0"/>
              <a:t>이나 </a:t>
            </a:r>
            <a:r>
              <a:rPr lang="en-US" altLang="ko-KR" sz="1600" dirty="0"/>
              <a:t>l(</a:t>
            </a:r>
            <a:r>
              <a:rPr lang="ko-KR" altLang="en-US" sz="1600" dirty="0" err="1"/>
              <a:t>영소문자</a:t>
            </a:r>
            <a:r>
              <a:rPr lang="en-US" altLang="ko-KR" sz="1600" dirty="0"/>
              <a:t>)</a:t>
            </a:r>
            <a:r>
              <a:rPr lang="ko-KR" altLang="en-US" sz="1600" dirty="0"/>
              <a:t>을 붙인다</a:t>
            </a:r>
            <a:r>
              <a:rPr lang="en-US" altLang="ko-KR" sz="1600" dirty="0"/>
              <a:t>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1600" dirty="0">
                <a:sym typeface="Wingdings" panose="05000000000000000000" pitchFamily="2" charset="2"/>
              </a:rPr>
              <a:t>Long value = 3948L;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int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valDec</a:t>
            </a:r>
            <a:r>
              <a:rPr lang="en-US" altLang="ko-KR" sz="1600" dirty="0">
                <a:sym typeface="Wingdings" panose="05000000000000000000" pitchFamily="2" charset="2"/>
              </a:rPr>
              <a:t> = 30;		//10</a:t>
            </a:r>
            <a:r>
              <a:rPr lang="ko-KR" altLang="en-US" sz="1600" dirty="0">
                <a:sym typeface="Wingdings" panose="05000000000000000000" pitchFamily="2" charset="2"/>
              </a:rPr>
              <a:t>진수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int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valHex</a:t>
            </a:r>
            <a:r>
              <a:rPr lang="en-US" altLang="ko-KR" sz="1600" dirty="0">
                <a:sym typeface="Wingdings" panose="05000000000000000000" pitchFamily="2" charset="2"/>
              </a:rPr>
              <a:t> = 0x3e;		//16</a:t>
            </a:r>
            <a:r>
              <a:rPr lang="ko-KR" altLang="en-US" sz="1600" dirty="0">
                <a:sym typeface="Wingdings" panose="05000000000000000000" pitchFamily="2" charset="2"/>
              </a:rPr>
              <a:t>진수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int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valBin</a:t>
            </a:r>
            <a:r>
              <a:rPr lang="en-US" altLang="ko-KR" sz="1600" dirty="0">
                <a:sym typeface="Wingdings" panose="05000000000000000000" pitchFamily="2" charset="2"/>
              </a:rPr>
              <a:t> = 0b1001;	//2</a:t>
            </a:r>
            <a:r>
              <a:rPr lang="ko-KR" altLang="en-US" sz="1600" dirty="0">
                <a:sym typeface="Wingdings" panose="05000000000000000000" pitchFamily="2" charset="2"/>
              </a:rPr>
              <a:t>진수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83453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538324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02 </a:t>
            </a:r>
            <a:r>
              <a:rPr lang="ko-KR" altLang="en-US" sz="2400" dirty="0" err="1">
                <a:highlight>
                  <a:srgbClr val="FFFF00"/>
                </a:highlight>
              </a:rPr>
              <a:t>래퍼</a:t>
            </a:r>
            <a:r>
              <a:rPr lang="en-US" altLang="ko-KR" sz="2400" dirty="0">
                <a:highlight>
                  <a:srgbClr val="FFFF00"/>
                </a:highlight>
              </a:rPr>
              <a:t>(wrapper) </a:t>
            </a:r>
            <a:r>
              <a:rPr lang="ko-KR" altLang="en-US" sz="2400" dirty="0">
                <a:highlight>
                  <a:srgbClr val="FFFF00"/>
                </a:highlight>
              </a:rPr>
              <a:t>클래스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830424"/>
            <a:ext cx="10515600" cy="5868956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프로그램에서 사용할 데이터가 숫자형</a:t>
            </a:r>
            <a:r>
              <a:rPr lang="en-US" altLang="ko-KR" sz="1600" dirty="0"/>
              <a:t>: byte,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 float </a:t>
            </a:r>
            <a:r>
              <a:rPr lang="ko-KR" altLang="en-US" sz="1600" dirty="0"/>
              <a:t>등의 기본 타입을 사용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기본 타입의 값을 객체로 변환해서 사용 </a:t>
            </a:r>
            <a:r>
              <a:rPr lang="en-US" altLang="ko-KR" sz="1600" dirty="0">
                <a:sym typeface="Wingdings" pitchFamily="2" charset="2"/>
              </a:rPr>
              <a:t> </a:t>
            </a:r>
            <a:r>
              <a:rPr lang="ko-KR" altLang="en-US" sz="1600" dirty="0" err="1">
                <a:sym typeface="Wingdings" pitchFamily="2" charset="2"/>
              </a:rPr>
              <a:t>래퍼</a:t>
            </a:r>
            <a:r>
              <a:rPr lang="en-US" altLang="ko-KR" sz="1600" dirty="0">
                <a:sym typeface="Wingdings" pitchFamily="2" charset="2"/>
              </a:rPr>
              <a:t>(wrapper) </a:t>
            </a:r>
            <a:r>
              <a:rPr lang="ko-KR" altLang="en-US" sz="1600" dirty="0">
                <a:sym typeface="Wingdings" pitchFamily="2" charset="2"/>
              </a:rPr>
              <a:t>클래스들을</a:t>
            </a: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ko-KR" altLang="en-US" sz="1600" dirty="0">
                <a:sym typeface="Wingdings" pitchFamily="2" charset="2"/>
              </a:rPr>
              <a:t>제공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r>
              <a:rPr lang="en-US" altLang="ko-KR" sz="1600" dirty="0" err="1">
                <a:sym typeface="Wingdings" pitchFamily="2" charset="2"/>
              </a:rPr>
              <a:t>boolean</a:t>
            </a: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ko-KR" altLang="en-US" sz="1600" dirty="0">
                <a:sym typeface="Wingdings" pitchFamily="2" charset="2"/>
              </a:rPr>
              <a:t>값을 객체로 변환하려면 </a:t>
            </a:r>
            <a:r>
              <a:rPr lang="ko-KR" altLang="en-US" sz="1600" dirty="0" err="1">
                <a:sym typeface="Wingdings" pitchFamily="2" charset="2"/>
              </a:rPr>
              <a:t>래퍼</a:t>
            </a:r>
            <a:r>
              <a:rPr lang="ko-KR" altLang="en-US" sz="1600" dirty="0">
                <a:sym typeface="Wingdings" pitchFamily="2" charset="2"/>
              </a:rPr>
              <a:t> 클래스 </a:t>
            </a:r>
            <a:r>
              <a:rPr lang="en-US" altLang="ko-KR" sz="1600" dirty="0">
                <a:sym typeface="Wingdings" pitchFamily="2" charset="2"/>
              </a:rPr>
              <a:t>Boolean</a:t>
            </a:r>
            <a:r>
              <a:rPr lang="ko-KR" altLang="en-US" sz="1600" dirty="0">
                <a:sym typeface="Wingdings" pitchFamily="2" charset="2"/>
              </a:rPr>
              <a:t>로 변환하고</a:t>
            </a:r>
            <a:r>
              <a:rPr lang="en-US" altLang="ko-KR" sz="1600" dirty="0">
                <a:sym typeface="Wingdings" pitchFamily="2" charset="2"/>
              </a:rPr>
              <a:t>,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   </a:t>
            </a:r>
            <a:r>
              <a:rPr lang="en-US" altLang="ko-KR" sz="1600" dirty="0" err="1">
                <a:sym typeface="Wingdings" pitchFamily="2" charset="2"/>
              </a:rPr>
              <a:t>int</a:t>
            </a:r>
            <a:r>
              <a:rPr lang="ko-KR" altLang="en-US" sz="1600" dirty="0">
                <a:sym typeface="Wingdings" pitchFamily="2" charset="2"/>
              </a:rPr>
              <a:t>를 객체화 하려면 </a:t>
            </a:r>
            <a:r>
              <a:rPr lang="en-US" altLang="ko-KR" sz="1600" dirty="0">
                <a:sym typeface="Wingdings" pitchFamily="2" charset="2"/>
              </a:rPr>
              <a:t>Integer </a:t>
            </a:r>
            <a:r>
              <a:rPr lang="ko-KR" altLang="en-US" sz="1600" dirty="0">
                <a:sym typeface="Wingdings" pitchFamily="2" charset="2"/>
              </a:rPr>
              <a:t>클래스로 변환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r>
              <a:rPr lang="ko-KR" altLang="en-US" sz="1600" dirty="0" err="1">
                <a:solidFill>
                  <a:srgbClr val="FF0000"/>
                </a:solidFill>
                <a:sym typeface="Wingdings" pitchFamily="2" charset="2"/>
              </a:rPr>
              <a:t>박싱</a:t>
            </a: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altLang="ko-KR" sz="1600" dirty="0">
                <a:sym typeface="Wingdings" pitchFamily="2" charset="2"/>
              </a:rPr>
              <a:t>boxing): </a:t>
            </a:r>
            <a:r>
              <a:rPr lang="ko-KR" altLang="en-US" sz="1600" dirty="0">
                <a:sym typeface="Wingdings" pitchFamily="2" charset="2"/>
              </a:rPr>
              <a:t>기본</a:t>
            </a: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ko-KR" altLang="en-US" sz="1600" dirty="0">
                <a:sym typeface="Wingdings" pitchFamily="2" charset="2"/>
              </a:rPr>
              <a:t>타입을 </a:t>
            </a:r>
            <a:r>
              <a:rPr lang="ko-KR" altLang="en-US" sz="1600" dirty="0" err="1">
                <a:sym typeface="Wingdings" pitchFamily="2" charset="2"/>
              </a:rPr>
              <a:t>래퍼</a:t>
            </a:r>
            <a:r>
              <a:rPr lang="ko-KR" altLang="en-US" sz="1600" dirty="0">
                <a:sym typeface="Wingdings" pitchFamily="2" charset="2"/>
              </a:rPr>
              <a:t> 클래스로 변환하는 것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r>
              <a:rPr lang="ko-KR" altLang="en-US" sz="1600" dirty="0" err="1">
                <a:solidFill>
                  <a:srgbClr val="FF0000"/>
                </a:solidFill>
                <a:sym typeface="Wingdings" pitchFamily="2" charset="2"/>
              </a:rPr>
              <a:t>언박싱</a:t>
            </a:r>
            <a:r>
              <a:rPr lang="en-US" altLang="ko-KR" sz="1600" dirty="0">
                <a:sym typeface="Wingdings" pitchFamily="2" charset="2"/>
              </a:rPr>
              <a:t>(</a:t>
            </a:r>
            <a:r>
              <a:rPr lang="en-US" altLang="ko-KR" sz="1600" dirty="0" err="1">
                <a:sym typeface="Wingdings" pitchFamily="2" charset="2"/>
              </a:rPr>
              <a:t>unboxing</a:t>
            </a:r>
            <a:r>
              <a:rPr lang="en-US" altLang="ko-KR" sz="1600" dirty="0">
                <a:sym typeface="Wingdings" pitchFamily="2" charset="2"/>
              </a:rPr>
              <a:t>): </a:t>
            </a:r>
            <a:r>
              <a:rPr lang="ko-KR" altLang="en-US" sz="1600" dirty="0" err="1">
                <a:sym typeface="Wingdings" pitchFamily="2" charset="2"/>
              </a:rPr>
              <a:t>래퍼</a:t>
            </a:r>
            <a:r>
              <a:rPr lang="ko-KR" altLang="en-US" sz="1600" dirty="0">
                <a:sym typeface="Wingdings" pitchFamily="2" charset="2"/>
              </a:rPr>
              <a:t> 클래스에서 기본 타입으로 변환하는 것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itchFamily="2" charset="2"/>
              </a:rPr>
              <a:t>	 integer </a:t>
            </a:r>
            <a:r>
              <a:rPr lang="en-US" altLang="ko-KR" sz="1600" dirty="0" err="1">
                <a:sym typeface="Wingdings" pitchFamily="2" charset="2"/>
              </a:rPr>
              <a:t>obj_i</a:t>
            </a:r>
            <a:r>
              <a:rPr lang="en-US" altLang="ko-KR" sz="1600" dirty="0">
                <a:sym typeface="Wingdings" pitchFamily="2" charset="2"/>
              </a:rPr>
              <a:t> = new Integer(10);	//</a:t>
            </a:r>
            <a:r>
              <a:rPr lang="ko-KR" altLang="en-US" sz="1600" dirty="0" err="1">
                <a:solidFill>
                  <a:srgbClr val="FF0000"/>
                </a:solidFill>
                <a:sym typeface="Wingdings" pitchFamily="2" charset="2"/>
              </a:rPr>
              <a:t>박싱</a:t>
            </a:r>
            <a:endParaRPr lang="en-US" altLang="ko-KR" sz="1600" dirty="0">
              <a:solidFill>
                <a:srgbClr val="FF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itchFamily="2" charset="2"/>
              </a:rPr>
              <a:t> 	 int </a:t>
            </a:r>
            <a:r>
              <a:rPr lang="en-US" altLang="ko-KR" sz="1600" dirty="0" err="1">
                <a:sym typeface="Wingdings" pitchFamily="2" charset="2"/>
              </a:rPr>
              <a:t>i</a:t>
            </a:r>
            <a:r>
              <a:rPr lang="en-US" altLang="ko-KR" sz="1600" dirty="0">
                <a:sym typeface="Wingdings" pitchFamily="2" charset="2"/>
              </a:rPr>
              <a:t> = </a:t>
            </a:r>
            <a:r>
              <a:rPr lang="en-US" altLang="ko-KR" sz="1600" dirty="0" err="1">
                <a:sym typeface="Wingdings" pitchFamily="2" charset="2"/>
              </a:rPr>
              <a:t>obj_i.intValue</a:t>
            </a:r>
            <a:r>
              <a:rPr lang="en-US" altLang="ko-KR" sz="1600" dirty="0">
                <a:sym typeface="Wingdings" pitchFamily="2" charset="2"/>
              </a:rPr>
              <a:t>();	//</a:t>
            </a:r>
            <a:r>
              <a:rPr lang="ko-KR" altLang="en-US" sz="1600" dirty="0" err="1">
                <a:solidFill>
                  <a:srgbClr val="FF0000"/>
                </a:solidFill>
                <a:sym typeface="Wingdings" pitchFamily="2" charset="2"/>
              </a:rPr>
              <a:t>언박싱</a:t>
            </a:r>
            <a:endParaRPr lang="en-US" altLang="ko-KR" sz="1600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ko-KR" altLang="en-US" sz="1800" dirty="0">
                <a:solidFill>
                  <a:srgbClr val="FF0000"/>
                </a:solidFill>
                <a:sym typeface="Wingdings" pitchFamily="2" charset="2"/>
              </a:rPr>
              <a:t>숫자 타입에 대한 래퍼 클래스로 </a:t>
            </a:r>
            <a:r>
              <a:rPr lang="en-US" altLang="ko-KR" sz="1800" dirty="0">
                <a:solidFill>
                  <a:srgbClr val="FF0000"/>
                </a:solidFill>
                <a:sym typeface="Wingdings" pitchFamily="2" charset="2"/>
              </a:rPr>
              <a:t>Number</a:t>
            </a:r>
            <a:r>
              <a:rPr lang="ko-KR" altLang="en-US" sz="1800" dirty="0">
                <a:solidFill>
                  <a:srgbClr val="FF0000"/>
                </a:solidFill>
                <a:sym typeface="Wingdings" pitchFamily="2" charset="2"/>
              </a:rPr>
              <a:t>의 하위 클래스들</a:t>
            </a:r>
            <a:r>
              <a:rPr lang="en-US" altLang="ko-KR" sz="1800" dirty="0">
                <a:solidFill>
                  <a:srgbClr val="FF0000"/>
                </a:solidFill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ko-KR" altLang="en-US" sz="1600" dirty="0">
                <a:sym typeface="Wingdings" pitchFamily="2" charset="2"/>
              </a:rPr>
              <a:t>래퍼 클래스들 중 </a:t>
            </a:r>
            <a:r>
              <a:rPr lang="en-US" altLang="ko-KR" sz="1600" dirty="0">
                <a:sym typeface="Wingdings" pitchFamily="2" charset="2"/>
              </a:rPr>
              <a:t>Byte, Short, Integer, Long, Float, Double.</a:t>
            </a:r>
          </a:p>
          <a:p>
            <a:r>
              <a:rPr lang="en-US" altLang="ko-KR" sz="1600" dirty="0"/>
              <a:t>&lt;</a:t>
            </a:r>
            <a:r>
              <a:rPr lang="ko-KR" altLang="en-US" sz="1600" dirty="0"/>
              <a:t>실습 </a:t>
            </a:r>
            <a:r>
              <a:rPr lang="en-US" altLang="ko-KR" sz="1600" dirty="0"/>
              <a:t>14-7&gt;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Character</a:t>
            </a:r>
            <a:r>
              <a:rPr lang="en-US" altLang="ko-KR" sz="1600" dirty="0"/>
              <a:t>: </a:t>
            </a:r>
            <a:r>
              <a:rPr lang="ko-KR" altLang="en-US" sz="1600" dirty="0"/>
              <a:t>문자 하나를 저장하는 기본 타입인 </a:t>
            </a:r>
            <a:r>
              <a:rPr lang="en-US" altLang="ko-KR" sz="1600" u="sng" dirty="0"/>
              <a:t>char</a:t>
            </a:r>
            <a:r>
              <a:rPr lang="ko-KR" altLang="en-US" sz="1600" u="sng" dirty="0"/>
              <a:t>의 래퍼 클래스</a:t>
            </a:r>
            <a:endParaRPr lang="en-US" altLang="ko-KR" sz="1600" u="sng" dirty="0"/>
          </a:p>
          <a:p>
            <a:pPr marL="0" indent="0">
              <a:buNone/>
            </a:pPr>
            <a:r>
              <a:rPr lang="en-US" altLang="ko-KR" sz="1600" dirty="0"/>
              <a:t>	  character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 new Character(‘a’);</a:t>
            </a:r>
          </a:p>
          <a:p>
            <a:r>
              <a:rPr lang="en-US" altLang="ko-KR" sz="1600" dirty="0"/>
              <a:t>&lt;</a:t>
            </a:r>
            <a:r>
              <a:rPr lang="ko-KR" altLang="en-US" sz="1600" dirty="0"/>
              <a:t>실습 </a:t>
            </a:r>
            <a:r>
              <a:rPr lang="en-US" altLang="ko-KR" sz="1600" dirty="0"/>
              <a:t>14-8&gt;</a:t>
            </a:r>
          </a:p>
          <a:p>
            <a:r>
              <a:rPr lang="ko-KR" altLang="en-US" sz="1200" dirty="0"/>
              <a:t>자동 </a:t>
            </a:r>
            <a:r>
              <a:rPr lang="ko-KR" altLang="en-US" sz="1200" dirty="0" err="1"/>
              <a:t>박싱</a:t>
            </a:r>
            <a:r>
              <a:rPr lang="en-US" altLang="ko-KR" sz="1200" dirty="0"/>
              <a:t>-</a:t>
            </a:r>
            <a:r>
              <a:rPr lang="ko-KR" altLang="en-US" sz="1200" dirty="0"/>
              <a:t>기본 타입을 객체로 변환하는 것을 컴파일러가 자동으로 해주는 것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자동 </a:t>
            </a:r>
            <a:r>
              <a:rPr lang="ko-KR" altLang="en-US" sz="1200" dirty="0" err="1"/>
              <a:t>언박싱</a:t>
            </a:r>
            <a:r>
              <a:rPr lang="en-US" altLang="ko-KR" sz="1200" dirty="0"/>
              <a:t>-</a:t>
            </a:r>
            <a:r>
              <a:rPr lang="ko-KR" altLang="en-US" sz="1200" dirty="0"/>
              <a:t>래퍼클래스를 자동으로 기본 타입으로 변환 하는 것</a:t>
            </a:r>
            <a:r>
              <a:rPr lang="en-US" altLang="ko-KR" sz="1200" dirty="0"/>
              <a:t>.</a:t>
            </a:r>
          </a:p>
          <a:p>
            <a:pPr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105610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03 String </a:t>
            </a:r>
            <a:r>
              <a:rPr lang="ko-KR" altLang="en-US" sz="2400" dirty="0">
                <a:highlight>
                  <a:srgbClr val="FFFF00"/>
                </a:highlight>
              </a:rPr>
              <a:t>클래스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ko-KR" altLang="en-US" sz="1600" dirty="0"/>
              <a:t>자바는 문자열 처리를 위해 </a:t>
            </a:r>
            <a:r>
              <a:rPr lang="en-US" altLang="ko-KR" sz="1600" dirty="0">
                <a:solidFill>
                  <a:srgbClr val="FF0000"/>
                </a:solidFill>
              </a:rPr>
              <a:t>String </a:t>
            </a:r>
            <a:r>
              <a:rPr lang="ko-KR" altLang="en-US" sz="1600" dirty="0">
                <a:solidFill>
                  <a:srgbClr val="FF0000"/>
                </a:solidFill>
              </a:rPr>
              <a:t>클래스를 </a:t>
            </a:r>
            <a:r>
              <a:rPr lang="ko-KR" altLang="en-US" sz="1600" dirty="0"/>
              <a:t>제공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클래스를 통해 문자열을 생성하고 조작할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String </a:t>
            </a:r>
            <a:r>
              <a:rPr lang="ko-KR" altLang="en-US" sz="2000" dirty="0">
                <a:solidFill>
                  <a:srgbClr val="FF0000"/>
                </a:solidFill>
              </a:rPr>
              <a:t>생성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큰따옴표</a:t>
            </a:r>
            <a:r>
              <a:rPr lang="ko-KR" altLang="en-US" sz="1600" dirty="0">
                <a:sym typeface="Wingdings" panose="05000000000000000000" pitchFamily="2" charset="2"/>
              </a:rPr>
              <a:t>로 묶은 문자들을 </a:t>
            </a:r>
            <a:r>
              <a:rPr lang="en-US" altLang="ko-KR" sz="1600" dirty="0">
                <a:sym typeface="Wingdings" panose="05000000000000000000" pitchFamily="2" charset="2"/>
              </a:rPr>
              <a:t>String </a:t>
            </a:r>
            <a:r>
              <a:rPr lang="ko-KR" altLang="en-US" sz="1600" dirty="0">
                <a:sym typeface="Wingdings" panose="05000000000000000000" pitchFamily="2" charset="2"/>
              </a:rPr>
              <a:t>객체에 할당하는 것</a:t>
            </a:r>
            <a:r>
              <a:rPr lang="en-US" altLang="ko-KR" sz="1600" dirty="0">
                <a:sym typeface="Wingdings" panose="05000000000000000000" pitchFamily="2" charset="2"/>
              </a:rPr>
              <a:t>..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 	String str1 = “</a:t>
            </a:r>
            <a:r>
              <a:rPr lang="en-US" altLang="ko-KR" sz="1600" dirty="0" err="1">
                <a:sym typeface="Wingdings" panose="05000000000000000000" pitchFamily="2" charset="2"/>
              </a:rPr>
              <a:t>abc</a:t>
            </a:r>
            <a:r>
              <a:rPr lang="en-US" altLang="ko-KR" sz="1600" dirty="0">
                <a:sym typeface="Wingdings" panose="05000000000000000000" pitchFamily="2" charset="2"/>
              </a:rPr>
              <a:t>”;</a:t>
            </a:r>
          </a:p>
          <a:p>
            <a:pPr lvl="2"/>
            <a:r>
              <a:rPr lang="ko-KR" altLang="en-US" sz="1600" dirty="0"/>
              <a:t>문자열 </a:t>
            </a:r>
            <a:r>
              <a:rPr lang="en-US" altLang="ko-KR" sz="1600" dirty="0"/>
              <a:t>“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”</a:t>
            </a:r>
            <a:r>
              <a:rPr lang="ko-KR" altLang="en-US" sz="1600" dirty="0"/>
              <a:t>는 문자열 </a:t>
            </a:r>
            <a:r>
              <a:rPr lang="ko-KR" altLang="en-US" sz="1600" dirty="0" err="1"/>
              <a:t>리터럴로</a:t>
            </a:r>
            <a:r>
              <a:rPr lang="ko-KR" altLang="en-US" sz="1600" dirty="0"/>
              <a:t> 절대 바뀌지 않음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만약 문자열을 자르거나 다른 문자열과 연결한다면 </a:t>
            </a:r>
            <a:r>
              <a:rPr lang="en-US" altLang="ko-KR" sz="1600" dirty="0"/>
              <a:t>“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”</a:t>
            </a:r>
            <a:r>
              <a:rPr lang="ko-KR" altLang="en-US" sz="1600" dirty="0"/>
              <a:t>가 바뀌는 것이 아니라</a:t>
            </a:r>
            <a:endParaRPr lang="en-US" altLang="ko-KR" sz="1600" dirty="0"/>
          </a:p>
          <a:p>
            <a:pPr lvl="2"/>
            <a:r>
              <a:rPr lang="ko-KR" altLang="en-US" sz="1600" dirty="0">
                <a:solidFill>
                  <a:srgbClr val="FF0000"/>
                </a:solidFill>
              </a:rPr>
              <a:t>메모리를 새로 할당 받아 </a:t>
            </a:r>
            <a:r>
              <a:rPr lang="ko-KR" altLang="en-US" sz="1600" dirty="0"/>
              <a:t>새로운 문자열 </a:t>
            </a:r>
            <a:r>
              <a:rPr lang="ko-KR" altLang="en-US" sz="1600" dirty="0" err="1"/>
              <a:t>리터럴을</a:t>
            </a:r>
            <a:r>
              <a:rPr lang="ko-KR" altLang="en-US" sz="1600" dirty="0"/>
              <a:t> 생성하는 것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/>
              <a:t>String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생성하는 또다른 방법은 </a:t>
            </a:r>
            <a:r>
              <a:rPr lang="en-US" altLang="ko-KR" sz="1600" dirty="0">
                <a:solidFill>
                  <a:srgbClr val="FF0000"/>
                </a:solidFill>
              </a:rPr>
              <a:t>new</a:t>
            </a:r>
            <a:r>
              <a:rPr lang="ko-KR" altLang="en-US" sz="1600" dirty="0">
                <a:solidFill>
                  <a:srgbClr val="FF0000"/>
                </a:solidFill>
              </a:rPr>
              <a:t>연산자</a:t>
            </a:r>
            <a:r>
              <a:rPr lang="ko-KR" altLang="en-US" sz="1600" dirty="0"/>
              <a:t>를 이용하는 것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	String str2 = </a:t>
            </a:r>
            <a:r>
              <a:rPr lang="en-US" altLang="ko-KR" sz="1600" dirty="0">
                <a:solidFill>
                  <a:srgbClr val="FF0000"/>
                </a:solidFill>
              </a:rPr>
              <a:t>new</a:t>
            </a:r>
            <a:r>
              <a:rPr lang="en-US" altLang="ko-KR" sz="1600" dirty="0"/>
              <a:t> String(“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”);</a:t>
            </a:r>
          </a:p>
          <a:p>
            <a:pPr marL="0" indent="0">
              <a:buNone/>
            </a:pPr>
            <a:r>
              <a:rPr lang="en-US" altLang="ko-KR" sz="1600" dirty="0"/>
              <a:t>	char[ ]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 = {‘h ’, ‘</a:t>
            </a:r>
            <a:r>
              <a:rPr lang="en-US" altLang="ko-KR" sz="1600" dirty="0" err="1"/>
              <a:t>i</a:t>
            </a:r>
            <a:r>
              <a:rPr lang="en-US" altLang="ko-KR" sz="1600" dirty="0"/>
              <a:t>’};</a:t>
            </a:r>
          </a:p>
          <a:p>
            <a:pPr marL="0" indent="0">
              <a:buNone/>
            </a:pPr>
            <a:r>
              <a:rPr lang="en-US" altLang="ko-KR" sz="1600" dirty="0"/>
              <a:t>	String str3 = </a:t>
            </a:r>
            <a:r>
              <a:rPr lang="en-US" altLang="ko-KR" sz="1600" dirty="0">
                <a:solidFill>
                  <a:srgbClr val="FF0000"/>
                </a:solidFill>
              </a:rPr>
              <a:t>new</a:t>
            </a:r>
            <a:r>
              <a:rPr lang="en-US" altLang="ko-KR" sz="1600" dirty="0"/>
              <a:t> String(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105610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String</a:t>
            </a:r>
            <a:r>
              <a:rPr lang="ko-KR" altLang="en-US" sz="2400" dirty="0">
                <a:highlight>
                  <a:srgbClr val="FFFF00"/>
                </a:highlight>
              </a:rPr>
              <a:t>과 </a:t>
            </a:r>
            <a:r>
              <a:rPr lang="en-US" altLang="ko-KR" sz="2400" dirty="0">
                <a:highlight>
                  <a:srgbClr val="FFFF00"/>
                </a:highlight>
              </a:rPr>
              <a:t>Number</a:t>
            </a:r>
            <a:r>
              <a:rPr lang="ko-KR" altLang="en-US" sz="2400" dirty="0">
                <a:highlight>
                  <a:srgbClr val="FFFF00"/>
                </a:highlight>
              </a:rPr>
              <a:t>변환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ko-KR" altLang="en-US" sz="1800" dirty="0"/>
              <a:t>숫자 형태의 </a:t>
            </a:r>
            <a:r>
              <a:rPr lang="ko-KR" altLang="en-US" sz="1800" u="sng" dirty="0"/>
              <a:t>문자열</a:t>
            </a:r>
            <a:r>
              <a:rPr lang="en-US" altLang="ko-KR" sz="1800" u="sng" dirty="0"/>
              <a:t>(“123”)</a:t>
            </a:r>
            <a:r>
              <a:rPr lang="ko-KR" altLang="en-US" sz="1800" u="sng" dirty="0"/>
              <a:t>을 숫자</a:t>
            </a:r>
            <a:r>
              <a:rPr lang="ko-KR" altLang="en-US" sz="1800" dirty="0"/>
              <a:t>로 변환하거나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u="sng" dirty="0"/>
              <a:t>숫자를 문자열</a:t>
            </a:r>
            <a:r>
              <a:rPr lang="ko-KR" altLang="en-US" sz="1800" dirty="0"/>
              <a:t>로 변환하는 것</a:t>
            </a:r>
            <a:r>
              <a:rPr lang="en-US" altLang="ko-KR" sz="1800" dirty="0"/>
              <a:t>.</a:t>
            </a:r>
          </a:p>
          <a:p>
            <a:endParaRPr lang="en-US" altLang="ko-KR" sz="1600" dirty="0"/>
          </a:p>
          <a:p>
            <a:r>
              <a:rPr lang="ko-KR" altLang="en-US" sz="1800" dirty="0" err="1"/>
              <a:t>숫자형</a:t>
            </a:r>
            <a:r>
              <a:rPr lang="ko-KR" altLang="en-US" sz="1800" dirty="0"/>
              <a:t> 래퍼 클래스</a:t>
            </a:r>
            <a:r>
              <a:rPr lang="en-US" altLang="ko-KR" sz="1800" dirty="0"/>
              <a:t>(Byte, Integer, Double, Float, Long, Short):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u="sng" dirty="0">
                <a:sym typeface="Wingdings" panose="05000000000000000000" pitchFamily="2" charset="2"/>
              </a:rPr>
              <a:t>모두</a:t>
            </a:r>
            <a:r>
              <a:rPr lang="ko-KR" altLang="en-US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valueOf</a:t>
            </a:r>
            <a:r>
              <a:rPr lang="en-US" altLang="ko-KR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sz="1600" u="sng" dirty="0">
                <a:sym typeface="Wingdings" panose="05000000000000000000" pitchFamily="2" charset="2"/>
              </a:rPr>
              <a:t>메서드를 갖는데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u="sng" dirty="0">
                <a:sym typeface="Wingdings" panose="05000000000000000000" pitchFamily="2" charset="2"/>
              </a:rPr>
              <a:t>이 메서드는 숫자 형태의 문자열을 그 타입의 </a:t>
            </a:r>
            <a:r>
              <a:rPr lang="ko-KR" altLang="en-US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숫자</a:t>
            </a:r>
            <a:r>
              <a:rPr lang="ko-KR" altLang="en-US" sz="1600" u="sng" dirty="0">
                <a:sym typeface="Wingdings" panose="05000000000000000000" pitchFamily="2" charset="2"/>
              </a:rPr>
              <a:t>로 변환</a:t>
            </a:r>
            <a:r>
              <a:rPr lang="en-US" altLang="ko-KR" sz="1600" u="sng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	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int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i</a:t>
            </a:r>
            <a:r>
              <a:rPr lang="en-US" altLang="ko-KR" sz="1600" dirty="0">
                <a:sym typeface="Wingdings" panose="05000000000000000000" pitchFamily="2" charset="2"/>
              </a:rPr>
              <a:t> = </a:t>
            </a:r>
            <a:r>
              <a:rPr lang="en-US" altLang="ko-KR" sz="1600" dirty="0" err="1">
                <a:sym typeface="Wingdings" panose="05000000000000000000" pitchFamily="2" charset="2"/>
              </a:rPr>
              <a:t>Integer.valueOf</a:t>
            </a:r>
            <a:r>
              <a:rPr lang="en-US" altLang="ko-KR" sz="1600" dirty="0">
                <a:sym typeface="Wingdings" panose="05000000000000000000" pitchFamily="2" charset="2"/>
              </a:rPr>
              <a:t>(“123”).</a:t>
            </a:r>
            <a:r>
              <a:rPr lang="en-US" altLang="ko-KR" sz="1600" dirty="0" err="1">
                <a:sym typeface="Wingdings" panose="05000000000000000000" pitchFamily="2" charset="2"/>
              </a:rPr>
              <a:t>intValue</a:t>
            </a:r>
            <a:r>
              <a:rPr lang="en-US" altLang="ko-KR" sz="1600" dirty="0"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	float f = </a:t>
            </a:r>
            <a:r>
              <a:rPr lang="en-US" altLang="ko-KR" sz="1600" dirty="0" err="1">
                <a:sym typeface="Wingdings" panose="05000000000000000000" pitchFamily="2" charset="2"/>
              </a:rPr>
              <a:t>Float.valueOf</a:t>
            </a:r>
            <a:r>
              <a:rPr lang="en-US" altLang="ko-KR" sz="1600" dirty="0">
                <a:sym typeface="Wingdings" panose="05000000000000000000" pitchFamily="2" charset="2"/>
              </a:rPr>
              <a:t>(“23.5”).</a:t>
            </a:r>
            <a:r>
              <a:rPr lang="en-US" altLang="ko-KR" sz="1600" dirty="0" err="1">
                <a:sym typeface="Wingdings" panose="05000000000000000000" pitchFamily="2" charset="2"/>
              </a:rPr>
              <a:t>floatValue</a:t>
            </a:r>
            <a:r>
              <a:rPr lang="en-US" altLang="ko-KR" sz="1600" dirty="0"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600" dirty="0">
                <a:sym typeface="Wingdings" panose="05000000000000000000" pitchFamily="2" charset="2"/>
              </a:rPr>
              <a:t>위의 코드를 실행하면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는 정수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123</a:t>
            </a:r>
            <a:r>
              <a:rPr lang="ko-KR" altLang="en-US" sz="1600" dirty="0">
                <a:sym typeface="Wingdings" panose="05000000000000000000" pitchFamily="2" charset="2"/>
              </a:rPr>
              <a:t>이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는 실수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23.5</a:t>
            </a:r>
            <a:r>
              <a:rPr lang="ko-KR" altLang="en-US" sz="1600" dirty="0">
                <a:sym typeface="Wingdings" panose="05000000000000000000" pitchFamily="2" charset="2"/>
              </a:rPr>
              <a:t>가 저장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105610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u="sng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메서드 </a:t>
            </a:r>
            <a:r>
              <a:rPr lang="en-US" altLang="ko-KR" sz="2400" u="sng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parseXXX</a:t>
            </a:r>
            <a:r>
              <a:rPr lang="en-US" altLang="ko-KR" sz="2400" u="sng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()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: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문자열을 숫자로 변환하는 메서드는 </a:t>
            </a:r>
            <a:r>
              <a:rPr lang="en-US" altLang="ko-KR" sz="2000" dirty="0" err="1">
                <a:sym typeface="Wingdings" panose="05000000000000000000" pitchFamily="2" charset="2"/>
              </a:rPr>
              <a:t>parseXXX</a:t>
            </a:r>
            <a:r>
              <a:rPr lang="en-US" altLang="ko-KR" sz="2000" dirty="0">
                <a:sym typeface="Wingdings" panose="05000000000000000000" pitchFamily="2" charset="2"/>
              </a:rPr>
              <a:t>()</a:t>
            </a:r>
            <a:r>
              <a:rPr lang="ko-KR" altLang="en-US" sz="2000" dirty="0">
                <a:sym typeface="Wingdings" panose="05000000000000000000" pitchFamily="2" charset="2"/>
              </a:rPr>
              <a:t>도 있다</a:t>
            </a:r>
            <a:r>
              <a:rPr lang="en-US" altLang="ko-KR" sz="2000" dirty="0">
                <a:sym typeface="Wingdings" panose="05000000000000000000" pitchFamily="2" charset="2"/>
              </a:rPr>
              <a:t>..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endParaRPr lang="en-US" altLang="ko-KR" sz="2000" u="sng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 = </a:t>
            </a:r>
            <a:r>
              <a:rPr lang="en-US" altLang="ko-KR" sz="1600" dirty="0" err="1"/>
              <a:t>Integer.parseInt</a:t>
            </a:r>
            <a:r>
              <a:rPr lang="en-US" altLang="ko-KR" sz="1600" dirty="0"/>
              <a:t>(“123”);</a:t>
            </a:r>
          </a:p>
          <a:p>
            <a:pPr marL="0" indent="0">
              <a:buNone/>
            </a:pPr>
            <a:r>
              <a:rPr lang="en-US" altLang="ko-KR" sz="1600" dirty="0"/>
              <a:t>	float y = </a:t>
            </a:r>
            <a:r>
              <a:rPr lang="en-US" altLang="ko-KR" sz="1600" dirty="0" err="1"/>
              <a:t>Float.parseFloat</a:t>
            </a:r>
            <a:r>
              <a:rPr lang="en-US" altLang="ko-KR" sz="1600" dirty="0"/>
              <a:t>(“23.5”); </a:t>
            </a:r>
          </a:p>
          <a:p>
            <a:pPr marL="0" indent="0">
              <a:buNone/>
            </a:pPr>
            <a:r>
              <a:rPr lang="en-US" altLang="ko-KR" sz="1600" dirty="0" err="1"/>
              <a:t>parseXXX</a:t>
            </a:r>
            <a:r>
              <a:rPr lang="en-US" altLang="ko-KR" sz="1600" dirty="0"/>
              <a:t>()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숫자형</a:t>
            </a:r>
            <a:r>
              <a:rPr lang="ko-KR" altLang="en-US" sz="1600" dirty="0"/>
              <a:t> 래퍼 클래스들 모두 사용가능하며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파라메터</a:t>
            </a:r>
            <a:r>
              <a:rPr lang="ko-KR" altLang="en-US" sz="1600" dirty="0"/>
              <a:t> 문자열을 바로 기본 타입으로 변환하여 반환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u="sng" dirty="0">
                <a:sym typeface="Wingdings" panose="05000000000000000000" pitchFamily="2" charset="2"/>
              </a:rPr>
              <a:t>숫자에 문자열을 연결하면 바로 </a:t>
            </a:r>
            <a:r>
              <a:rPr lang="ko-KR" altLang="en-US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문자열</a:t>
            </a:r>
            <a:r>
              <a:rPr lang="ko-KR" altLang="en-US" sz="1600" u="sng" dirty="0">
                <a:sym typeface="Wingdings" panose="05000000000000000000" pitchFamily="2" charset="2"/>
              </a:rPr>
              <a:t>이 됨</a:t>
            </a:r>
            <a:r>
              <a:rPr lang="en-US" altLang="ko-KR" sz="1600" u="sng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int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i</a:t>
            </a:r>
            <a:r>
              <a:rPr lang="en-US" altLang="ko-KR" sz="1600" dirty="0">
                <a:sym typeface="Wingdings" panose="05000000000000000000" pitchFamily="2" charset="2"/>
              </a:rPr>
              <a:t> = 5;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String </a:t>
            </a:r>
            <a:r>
              <a:rPr lang="en-US" altLang="ko-KR" sz="1600" dirty="0" err="1">
                <a:sym typeface="Wingdings" panose="05000000000000000000" pitchFamily="2" charset="2"/>
              </a:rPr>
              <a:t>str</a:t>
            </a:r>
            <a:r>
              <a:rPr lang="en-US" altLang="ko-KR" sz="1600" dirty="0">
                <a:sym typeface="Wingdings" panose="05000000000000000000" pitchFamily="2" charset="2"/>
              </a:rPr>
              <a:t> = “ “  + </a:t>
            </a:r>
            <a:r>
              <a:rPr lang="en-US" altLang="ko-KR" sz="1600" dirty="0" err="1">
                <a:sym typeface="Wingdings" panose="05000000000000000000" pitchFamily="2" charset="2"/>
              </a:rPr>
              <a:t>i</a:t>
            </a:r>
            <a:r>
              <a:rPr lang="en-US" altLang="ko-KR" sz="1600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2000" dirty="0"/>
              <a:t>또</a:t>
            </a:r>
            <a:r>
              <a:rPr lang="en-US" altLang="ko-KR" sz="2000" dirty="0"/>
              <a:t> String </a:t>
            </a:r>
            <a:r>
              <a:rPr lang="ko-KR" altLang="en-US" sz="2000" dirty="0"/>
              <a:t>클래스의 </a:t>
            </a:r>
            <a:r>
              <a:rPr lang="en-US" altLang="ko-KR" sz="2000" dirty="0" err="1">
                <a:solidFill>
                  <a:srgbClr val="FF0000"/>
                </a:solidFill>
              </a:rPr>
              <a:t>valueOf</a:t>
            </a:r>
            <a:r>
              <a:rPr lang="en-US" altLang="ko-KR" sz="2000" dirty="0">
                <a:solidFill>
                  <a:srgbClr val="FF0000"/>
                </a:solidFill>
              </a:rPr>
              <a:t>()</a:t>
            </a:r>
            <a:r>
              <a:rPr lang="ko-KR" altLang="en-US" sz="2000" dirty="0"/>
              <a:t>를 사용할 수도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/>
              <a:t>String str2 = </a:t>
            </a:r>
            <a:r>
              <a:rPr lang="en-US" altLang="ko-KR" sz="1600" dirty="0" err="1"/>
              <a:t>String.valueOf</a:t>
            </a:r>
            <a:r>
              <a:rPr lang="en-US" altLang="ko-KR" sz="1600" dirty="0"/>
              <a:t>(10);</a:t>
            </a: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723858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ko-KR" altLang="en-US" sz="2000" dirty="0"/>
              <a:t>숫자형 래퍼 클래스들의 </a:t>
            </a:r>
            <a:r>
              <a:rPr lang="en-US" altLang="ko-KR" sz="2000" dirty="0" err="1">
                <a:solidFill>
                  <a:srgbClr val="FF0000"/>
                </a:solidFill>
              </a:rPr>
              <a:t>toString</a:t>
            </a:r>
            <a:r>
              <a:rPr lang="en-US" altLang="ko-KR" sz="2000" dirty="0">
                <a:solidFill>
                  <a:srgbClr val="FF0000"/>
                </a:solidFill>
              </a:rPr>
              <a:t>()</a:t>
            </a:r>
            <a:r>
              <a:rPr lang="ko-KR" altLang="en-US" sz="2000" dirty="0">
                <a:solidFill>
                  <a:srgbClr val="FF0000"/>
                </a:solidFill>
              </a:rPr>
              <a:t>은 </a:t>
            </a:r>
            <a:r>
              <a:rPr lang="ko-KR" altLang="en-US" sz="1600" dirty="0">
                <a:sym typeface="Wingdings" panose="05000000000000000000" pitchFamily="2" charset="2"/>
              </a:rPr>
              <a:t>그 클래스의 기본 타입 값을 </a:t>
            </a:r>
            <a:r>
              <a:rPr lang="ko-KR" altLang="en-US" sz="1600" u="sng" dirty="0">
                <a:sym typeface="Wingdings" panose="05000000000000000000" pitchFamily="2" charset="2"/>
              </a:rPr>
              <a:t>문자열로 변환하도록 </a:t>
            </a:r>
            <a:r>
              <a:rPr lang="ko-KR" altLang="en-US" sz="1600" dirty="0">
                <a:sym typeface="Wingdings" panose="05000000000000000000" pitchFamily="2" charset="2"/>
              </a:rPr>
              <a:t>재정의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	int </a:t>
            </a:r>
            <a:r>
              <a:rPr lang="en-US" altLang="ko-KR" sz="1600" dirty="0" err="1">
                <a:sym typeface="Wingdings" panose="05000000000000000000" pitchFamily="2" charset="2"/>
              </a:rPr>
              <a:t>i</a:t>
            </a:r>
            <a:r>
              <a:rPr lang="en-US" altLang="ko-KR" sz="1600" dirty="0">
                <a:sym typeface="Wingdings" panose="05000000000000000000" pitchFamily="2" charset="2"/>
              </a:rPr>
              <a:t> = 15;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	double d = 15.6;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	String str3 = </a:t>
            </a:r>
            <a:r>
              <a:rPr lang="en-US" altLang="ko-KR" sz="1600" dirty="0" err="1">
                <a:sym typeface="Wingdings" panose="05000000000000000000" pitchFamily="2" charset="2"/>
              </a:rPr>
              <a:t>Integer.toString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sym typeface="Wingdings" panose="05000000000000000000" pitchFamily="2" charset="2"/>
              </a:rPr>
              <a:t>i</a:t>
            </a:r>
            <a:r>
              <a:rPr lang="en-US" altLang="ko-KR" sz="1600" dirty="0"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	String str4 = </a:t>
            </a:r>
            <a:r>
              <a:rPr lang="en-US" altLang="ko-KR" sz="1600" dirty="0" err="1">
                <a:sym typeface="Wingdings" panose="05000000000000000000" pitchFamily="2" charset="2"/>
              </a:rPr>
              <a:t>Double.toString</a:t>
            </a:r>
            <a:r>
              <a:rPr lang="en-US" altLang="ko-KR" sz="1600" dirty="0">
                <a:sym typeface="Wingdings" panose="05000000000000000000" pitchFamily="2" charset="2"/>
              </a:rPr>
              <a:t>(d);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-&gt;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str3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“15”</a:t>
            </a:r>
            <a:r>
              <a:rPr lang="ko-KR" altLang="en-US" sz="1600" dirty="0">
                <a:sym typeface="Wingdings" panose="05000000000000000000" pitchFamily="2" charset="2"/>
              </a:rPr>
              <a:t>가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str4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“15.6</a:t>
            </a:r>
            <a:r>
              <a:rPr lang="en-US" altLang="ko-KR" sz="1600" dirty="0"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sym typeface="Wingdings" panose="05000000000000000000" pitchFamily="2" charset="2"/>
              </a:rPr>
              <a:t>이 저장됨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&lt;</a:t>
            </a:r>
            <a:r>
              <a:rPr lang="ko-KR" altLang="en-US" sz="1600" dirty="0">
                <a:sym typeface="Wingdings" panose="05000000000000000000" pitchFamily="2" charset="2"/>
              </a:rPr>
              <a:t>실습 </a:t>
            </a:r>
            <a:r>
              <a:rPr lang="en-US" altLang="ko-KR" sz="1600" dirty="0">
                <a:sym typeface="Wingdings" panose="05000000000000000000" pitchFamily="2" charset="2"/>
              </a:rPr>
              <a:t>14-9&gt;</a:t>
            </a:r>
          </a:p>
          <a:p>
            <a:pPr marL="0" indent="0">
              <a:buNone/>
            </a:pPr>
            <a:r>
              <a:rPr lang="en-US" altLang="ko-KR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StringBuilder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2000" dirty="0">
                <a:sym typeface="Wingdings" panose="05000000000000000000" pitchFamily="2" charset="2"/>
              </a:rPr>
              <a:t>String</a:t>
            </a:r>
            <a:r>
              <a:rPr lang="ko-KR" altLang="en-US" sz="2000" dirty="0">
                <a:sym typeface="Wingdings" panose="05000000000000000000" pitchFamily="2" charset="2"/>
              </a:rPr>
              <a:t>클래스처럼 문자열을 처리하는 클래스이지만</a:t>
            </a:r>
            <a:r>
              <a:rPr lang="en-US" altLang="ko-KR" sz="2000" dirty="0">
                <a:sym typeface="Wingdings" panose="05000000000000000000" pitchFamily="2" charset="2"/>
              </a:rPr>
              <a:t>,</a:t>
            </a:r>
            <a:r>
              <a:rPr lang="ko-KR" altLang="en-US" sz="2000" dirty="0">
                <a:sym typeface="Wingdings" panose="05000000000000000000" pitchFamily="2" charset="2"/>
              </a:rPr>
              <a:t> 문자열을 수정하는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		</a:t>
            </a:r>
            <a:r>
              <a:rPr lang="ko-KR" altLang="en-US" sz="2000" dirty="0">
                <a:sym typeface="Wingdings" panose="05000000000000000000" pitchFamily="2" charset="2"/>
              </a:rPr>
              <a:t>방법에는 약간의 차이가 있다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-&gt;</a:t>
            </a:r>
            <a:r>
              <a:rPr lang="ko-KR" altLang="en-US" sz="1600" dirty="0">
                <a:sym typeface="Wingdings" panose="05000000000000000000" pitchFamily="2" charset="2"/>
              </a:rPr>
              <a:t>예로 </a:t>
            </a:r>
            <a:r>
              <a:rPr lang="en-US" altLang="ko-KR" sz="1600" dirty="0">
                <a:sym typeface="Wingdings" panose="05000000000000000000" pitchFamily="2" charset="2"/>
              </a:rPr>
              <a:t>”</a:t>
            </a:r>
            <a:r>
              <a:rPr lang="en-US" altLang="ko-KR" sz="1600" dirty="0" err="1">
                <a:sym typeface="Wingdings" panose="05000000000000000000" pitchFamily="2" charset="2"/>
              </a:rPr>
              <a:t>abc</a:t>
            </a:r>
            <a:r>
              <a:rPr lang="en-US" altLang="ko-KR" sz="1600" dirty="0">
                <a:sym typeface="Wingdings" panose="05000000000000000000" pitchFamily="2" charset="2"/>
              </a:rPr>
              <a:t>”+”def”</a:t>
            </a:r>
            <a:r>
              <a:rPr lang="ko-KR" altLang="en-US" sz="1600" dirty="0">
                <a:sym typeface="Wingdings" panose="05000000000000000000" pitchFamily="2" charset="2"/>
              </a:rPr>
              <a:t>를 처리할 때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String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클래스는 </a:t>
            </a:r>
            <a:r>
              <a:rPr lang="ko-KR" altLang="en-US" sz="1600" dirty="0">
                <a:sym typeface="Wingdings" panose="05000000000000000000" pitchFamily="2" charset="2"/>
              </a:rPr>
              <a:t>메모리를 새로 할당 받아 </a:t>
            </a:r>
            <a:r>
              <a:rPr lang="en-US" altLang="ko-KR" sz="1600" dirty="0">
                <a:sym typeface="Wingdings" panose="05000000000000000000" pitchFamily="2" charset="2"/>
              </a:rPr>
              <a:t>“</a:t>
            </a:r>
            <a:r>
              <a:rPr lang="en-US" altLang="ko-KR" sz="1600" dirty="0" err="1">
                <a:sym typeface="Wingdings" panose="05000000000000000000" pitchFamily="2" charset="2"/>
              </a:rPr>
              <a:t>abcdef</a:t>
            </a:r>
            <a:r>
              <a:rPr lang="en-US" altLang="ko-KR" sz="1600" dirty="0"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sym typeface="Wingdings" panose="05000000000000000000" pitchFamily="2" charset="2"/>
              </a:rPr>
              <a:t>문자열을 새로 생성하지만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-&gt;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StringBuilder</a:t>
            </a:r>
            <a:r>
              <a:rPr lang="ko-KR" altLang="en-US" sz="1600" dirty="0">
                <a:sym typeface="Wingdings" panose="05000000000000000000" pitchFamily="2" charset="2"/>
              </a:rPr>
              <a:t>는 내부에 </a:t>
            </a:r>
            <a:r>
              <a:rPr lang="ko-KR" altLang="en-US" sz="1600" u="sng" dirty="0">
                <a:sym typeface="Wingdings" panose="05000000000000000000" pitchFamily="2" charset="2"/>
              </a:rPr>
              <a:t>가변 길이의 </a:t>
            </a:r>
            <a:r>
              <a:rPr lang="ko-KR" altLang="en-US" sz="1600" dirty="0">
                <a:sym typeface="Wingdings" panose="05000000000000000000" pitchFamily="2" charset="2"/>
              </a:rPr>
              <a:t>배열을 가지고 있어서 </a:t>
            </a:r>
            <a:r>
              <a:rPr lang="en-US" altLang="ko-KR" sz="1600" dirty="0">
                <a:sym typeface="Wingdings" panose="05000000000000000000" pitchFamily="2" charset="2"/>
              </a:rPr>
              <a:t>“</a:t>
            </a:r>
            <a:r>
              <a:rPr lang="en-US" altLang="ko-KR" sz="1600" dirty="0" err="1">
                <a:sym typeface="Wingdings" panose="05000000000000000000" pitchFamily="2" charset="2"/>
              </a:rPr>
              <a:t>abc</a:t>
            </a:r>
            <a:r>
              <a:rPr lang="en-US" altLang="ko-KR" sz="1600" dirty="0"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sym typeface="Wingdings" panose="05000000000000000000" pitchFamily="2" charset="2"/>
              </a:rPr>
              <a:t>문자열을 </a:t>
            </a:r>
            <a:r>
              <a:rPr lang="en-US" altLang="ko-KR" sz="1600" dirty="0">
                <a:sym typeface="Wingdings" panose="05000000000000000000" pitchFamily="2" charset="2"/>
              </a:rPr>
              <a:t>“</a:t>
            </a:r>
            <a:r>
              <a:rPr lang="en-US" altLang="ko-KR" sz="1600" dirty="0" err="1">
                <a:sym typeface="Wingdings" panose="05000000000000000000" pitchFamily="2" charset="2"/>
              </a:rPr>
              <a:t>abcdef</a:t>
            </a:r>
            <a:r>
              <a:rPr lang="en-US" altLang="ko-KR" sz="1600" dirty="0"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sym typeface="Wingdings" panose="05000000000000000000" pitchFamily="2" charset="2"/>
              </a:rPr>
              <a:t>로 변경할 수 있음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문자열을 반복적으로 연결하거나 변경할 때 사용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/>
              <a:t>&lt;</a:t>
            </a:r>
            <a:r>
              <a:rPr lang="ko-KR" altLang="en-US" sz="1600" dirty="0"/>
              <a:t>실습 </a:t>
            </a:r>
            <a:r>
              <a:rPr lang="en-US" altLang="ko-KR" sz="1600" dirty="0"/>
              <a:t>14-11&gt;</a:t>
            </a:r>
          </a:p>
        </p:txBody>
      </p:sp>
    </p:spTree>
    <p:extLst>
      <p:ext uri="{BB962C8B-B14F-4D97-AF65-F5344CB8AC3E}">
        <p14:creationId xmlns:p14="http://schemas.microsoft.com/office/powerpoint/2010/main" val="157883309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04 Math </a:t>
            </a:r>
            <a:r>
              <a:rPr lang="ko-KR" altLang="en-US" sz="2400" dirty="0">
                <a:highlight>
                  <a:srgbClr val="FFFF00"/>
                </a:highlight>
              </a:rPr>
              <a:t>클래스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자바는 기본 연산을 위해 </a:t>
            </a:r>
            <a:r>
              <a:rPr lang="en-US" altLang="ko-KR" sz="1600" dirty="0"/>
              <a:t>+, -, *, /, %</a:t>
            </a:r>
            <a:r>
              <a:rPr lang="ko-KR" altLang="en-US" sz="1600" dirty="0"/>
              <a:t>연산자를 제공하지만</a:t>
            </a:r>
            <a:r>
              <a:rPr lang="en-US" altLang="ko-KR" sz="1600" dirty="0"/>
              <a:t>,</a:t>
            </a:r>
            <a:r>
              <a:rPr lang="ko-KR" altLang="en-US" sz="1600" dirty="0"/>
              <a:t> 이 연산자만으로 수학적 계산을 하기에는 무리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그래서 </a:t>
            </a:r>
            <a:r>
              <a:rPr lang="en-US" altLang="ko-KR" sz="1600" dirty="0"/>
              <a:t>Math </a:t>
            </a:r>
            <a:r>
              <a:rPr lang="ko-KR" altLang="en-US" sz="1600" dirty="0"/>
              <a:t>클래스를 제공해 좀 더 복잡한 수학 연산에 활용할 수 있게 하였다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Math </a:t>
            </a:r>
            <a:r>
              <a:rPr lang="ko-KR" altLang="en-US" sz="1600" dirty="0">
                <a:solidFill>
                  <a:srgbClr val="FF0000"/>
                </a:solidFill>
              </a:rPr>
              <a:t>클래스는 다음의 두 상수를 포함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	//</a:t>
            </a:r>
            <a:r>
              <a:rPr lang="ko-KR" altLang="en-US" sz="1600" dirty="0"/>
              <a:t>자연로그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 </a:t>
            </a:r>
            <a:r>
              <a:rPr lang="en-US" altLang="ko-KR" sz="1600" dirty="0" err="1"/>
              <a:t>Math.E</a:t>
            </a: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//</a:t>
            </a:r>
            <a:r>
              <a:rPr lang="ko-KR" altLang="en-US" sz="1600" dirty="0"/>
              <a:t>파이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Math.PI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Math </a:t>
            </a:r>
            <a:r>
              <a:rPr lang="ko-KR" altLang="en-US" sz="1600" dirty="0">
                <a:solidFill>
                  <a:srgbClr val="FF0000"/>
                </a:solidFill>
              </a:rPr>
              <a:t>클래스의 메서들은 </a:t>
            </a:r>
            <a:r>
              <a:rPr lang="ko-KR" altLang="en-US" sz="1600" u="sng" dirty="0"/>
              <a:t>모두 </a:t>
            </a:r>
            <a:r>
              <a:rPr lang="en-US" altLang="ko-KR" sz="1600" u="sng" dirty="0"/>
              <a:t>static</a:t>
            </a:r>
            <a:r>
              <a:rPr lang="ko-KR" altLang="en-US" sz="1600" u="sng" dirty="0"/>
              <a:t>이므로 클래스명으로 바로 호출 가능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&lt;</a:t>
            </a:r>
            <a:r>
              <a:rPr lang="ko-KR" altLang="en-US" sz="1600" dirty="0"/>
              <a:t>실습</a:t>
            </a:r>
            <a:r>
              <a:rPr lang="en-US" altLang="ko-KR" sz="1600" dirty="0"/>
              <a:t>14-12&gt;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118993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15  </a:t>
            </a:r>
            <a:r>
              <a:rPr lang="ko-KR" altLang="en-US" sz="2400" dirty="0">
                <a:highlight>
                  <a:srgbClr val="FFFF00"/>
                </a:highlight>
              </a:rPr>
              <a:t>예외 처리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ko-KR" altLang="en-US" sz="1600" dirty="0"/>
              <a:t>예외는 프로그램 실행 도중에 발생하는 예기치 않은 사건을 말함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예외를 얼마나 잘 처리하느냐에 따라 </a:t>
            </a:r>
            <a:r>
              <a:rPr lang="ko-KR" altLang="en-US" sz="1600" dirty="0">
                <a:solidFill>
                  <a:srgbClr val="FF0000"/>
                </a:solidFill>
              </a:rPr>
              <a:t>프로그램의 안정성이 </a:t>
            </a:r>
            <a:r>
              <a:rPr lang="ko-KR" altLang="en-US" sz="1600" dirty="0"/>
              <a:t>좌우됨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4000500" lvl="8" indent="-342900">
              <a:buAutoNum type="arabicPeriod"/>
            </a:pPr>
            <a:r>
              <a:rPr lang="ko-KR" altLang="en-US" sz="1600" dirty="0"/>
              <a:t>예외</a:t>
            </a:r>
            <a:endParaRPr lang="en-US" altLang="ko-KR" sz="1600" dirty="0"/>
          </a:p>
          <a:p>
            <a:pPr lvl="8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예외 처리 구문</a:t>
            </a:r>
            <a:endParaRPr lang="en-US" altLang="ko-KR" sz="1600" dirty="0"/>
          </a:p>
          <a:p>
            <a:pPr lvl="8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예외 처리 미루기</a:t>
            </a:r>
            <a:endParaRPr lang="en-US" altLang="ko-KR" sz="1600" dirty="0"/>
          </a:p>
          <a:p>
            <a:pPr lvl="8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예외 던지기</a:t>
            </a:r>
            <a:endParaRPr lang="en-US" altLang="ko-KR" sz="1600" dirty="0"/>
          </a:p>
          <a:p>
            <a:pPr lvl="8">
              <a:buNone/>
            </a:pPr>
            <a:r>
              <a:rPr lang="en-US" altLang="ko-KR" sz="1600" dirty="0"/>
              <a:t>5. </a:t>
            </a:r>
            <a:r>
              <a:rPr lang="ko-KR" altLang="en-US" sz="1600" dirty="0"/>
              <a:t>예외 클래스 만들기</a:t>
            </a:r>
            <a:endParaRPr lang="en-US" altLang="ko-KR" sz="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105610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741090" cy="5567363"/>
          </a:xfrm>
        </p:spPr>
        <p:txBody>
          <a:bodyPr>
            <a:normAutofit lnSpcReduction="10000"/>
          </a:bodyPr>
          <a:lstStyle/>
          <a:p>
            <a:endParaRPr lang="en-US" altLang="ko-KR" sz="16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예외</a:t>
            </a:r>
            <a:r>
              <a:rPr lang="en-US" altLang="ko-KR" sz="2000" dirty="0">
                <a:solidFill>
                  <a:srgbClr val="FF0000"/>
                </a:solidFill>
              </a:rPr>
              <a:t>(exception) </a:t>
            </a:r>
            <a:r>
              <a:rPr lang="en-US" altLang="ko-KR" sz="1600" dirty="0"/>
              <a:t>-  </a:t>
            </a:r>
            <a:r>
              <a:rPr lang="ko-KR" altLang="en-US" sz="1600" dirty="0"/>
              <a:t>프로그램</a:t>
            </a:r>
            <a:r>
              <a:rPr lang="en-US" altLang="ko-KR" sz="1600" dirty="0"/>
              <a:t> </a:t>
            </a:r>
            <a:r>
              <a:rPr lang="ko-KR" altLang="en-US" sz="1600" dirty="0"/>
              <a:t>실행 중에 발생하는 정상적인 프로그램의 흐름을 </a:t>
            </a:r>
            <a:r>
              <a:rPr lang="ko-KR" altLang="en-US" sz="1600" dirty="0">
                <a:solidFill>
                  <a:srgbClr val="FF0000"/>
                </a:solidFill>
              </a:rPr>
              <a:t>중단</a:t>
            </a:r>
            <a:r>
              <a:rPr lang="ko-KR" altLang="en-US" sz="1600" dirty="0"/>
              <a:t>시키는 사건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예외던지기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예외 객체를 생성하여 </a:t>
            </a:r>
            <a:r>
              <a:rPr lang="ko-KR" altLang="en-US" sz="1600" dirty="0">
                <a:solidFill>
                  <a:srgbClr val="FF0000"/>
                </a:solidFill>
              </a:rPr>
              <a:t>런타임 시스템에 </a:t>
            </a:r>
            <a:r>
              <a:rPr lang="ko-KR" altLang="en-US" sz="1600" dirty="0"/>
              <a:t>전달하는 것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ko-KR" altLang="en-US" sz="1600" dirty="0">
                <a:sym typeface="Wingdings" pitchFamily="2" charset="2"/>
              </a:rPr>
              <a:t>예외가 런타임 시스템으로 전달되면 </a:t>
            </a: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시스템</a:t>
            </a:r>
            <a:r>
              <a:rPr lang="ko-KR" altLang="en-US" sz="1600" dirty="0">
                <a:sym typeface="Wingdings" pitchFamily="2" charset="2"/>
              </a:rPr>
              <a:t>은 이 </a:t>
            </a:r>
            <a:r>
              <a:rPr lang="ko-KR" altLang="en-US" sz="1600" u="sng" dirty="0">
                <a:sym typeface="Wingdings" pitchFamily="2" charset="2"/>
              </a:rPr>
              <a:t>예외를 처리할 </a:t>
            </a:r>
            <a:r>
              <a:rPr lang="ko-KR" altLang="en-US" sz="1600" u="sng" dirty="0" err="1">
                <a:sym typeface="Wingdings" pitchFamily="2" charset="2"/>
              </a:rPr>
              <a:t>핸들러</a:t>
            </a:r>
            <a:r>
              <a:rPr lang="en-US" altLang="ko-KR" sz="1600" u="sng" dirty="0">
                <a:sym typeface="Wingdings" pitchFamily="2" charset="2"/>
              </a:rPr>
              <a:t>(exception handler</a:t>
            </a:r>
            <a:r>
              <a:rPr lang="en-US" altLang="ko-KR" sz="1600" dirty="0">
                <a:sym typeface="Wingdings" pitchFamily="2" charset="2"/>
              </a:rPr>
              <a:t>)</a:t>
            </a:r>
            <a:r>
              <a:rPr lang="ko-KR" altLang="en-US" sz="1600" dirty="0">
                <a:sym typeface="Wingdings" pitchFamily="2" charset="2"/>
              </a:rPr>
              <a:t>를 찾음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endParaRPr lang="en-US" altLang="ko-KR" sz="16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ko-KR" sz="2000" dirty="0">
                <a:solidFill>
                  <a:srgbClr val="FF0000"/>
                </a:solidFill>
                <a:sym typeface="Wingdings" pitchFamily="2" charset="2"/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  <a:sym typeface="Wingdings" pitchFamily="2" charset="2"/>
              </a:rPr>
              <a:t>예외를 잡는다</a:t>
            </a:r>
            <a:r>
              <a:rPr lang="en-US" altLang="ko-KR" sz="2000" dirty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sym typeface="Wingdings" pitchFamily="2" charset="2"/>
              </a:rPr>
              <a:t>처리한다</a:t>
            </a:r>
            <a:r>
              <a:rPr lang="en-US" altLang="ko-KR" sz="2000" dirty="0">
                <a:solidFill>
                  <a:srgbClr val="FF0000"/>
                </a:solidFill>
                <a:sym typeface="Wingdings" pitchFamily="2" charset="2"/>
              </a:rPr>
              <a:t>)’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ko-KR" altLang="en-US" sz="1600" dirty="0">
                <a:sym typeface="Wingdings" pitchFamily="2" charset="2"/>
              </a:rPr>
              <a:t>예외 객체에 적합한 </a:t>
            </a:r>
            <a:r>
              <a:rPr lang="ko-KR" altLang="en-US" sz="1600" dirty="0" err="1">
                <a:sym typeface="Wingdings" pitchFamily="2" charset="2"/>
              </a:rPr>
              <a:t>핸들러가</a:t>
            </a:r>
            <a:r>
              <a:rPr lang="ko-KR" altLang="en-US" sz="1600" dirty="0">
                <a:sym typeface="Wingdings" pitchFamily="2" charset="2"/>
              </a:rPr>
              <a:t> 발견되면 런타임 시스템은 이 예외 객체를 찾은 </a:t>
            </a:r>
            <a:r>
              <a:rPr lang="ko-KR" altLang="en-US" sz="1600" dirty="0" err="1">
                <a:sym typeface="Wingdings" pitchFamily="2" charset="2"/>
              </a:rPr>
              <a:t>핸들러에</a:t>
            </a:r>
            <a:r>
              <a:rPr lang="ko-KR" altLang="en-US" sz="1600" dirty="0">
                <a:sym typeface="Wingdings" pitchFamily="2" charset="2"/>
              </a:rPr>
              <a:t> 전달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1600" dirty="0">
              <a:sym typeface="Wingdings" pitchFamily="2" charset="2"/>
            </a:endParaRPr>
          </a:p>
          <a:p>
            <a:pPr>
              <a:buNone/>
            </a:pPr>
            <a:r>
              <a:rPr lang="ko-KR" altLang="en-US" sz="1600" u="sng" dirty="0">
                <a:highlight>
                  <a:srgbClr val="FFFF00"/>
                </a:highlight>
                <a:sym typeface="Wingdings" pitchFamily="2" charset="2"/>
              </a:rPr>
              <a:t>자바에서 예외를 처리하는 방법은 다음 두 가지</a:t>
            </a:r>
            <a:r>
              <a:rPr lang="en-US" altLang="ko-KR" sz="1600" dirty="0">
                <a:highlight>
                  <a:srgbClr val="FFFF00"/>
                </a:highlight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-&gt;try-catch-finally </a:t>
            </a:r>
            <a:r>
              <a:rPr lang="ko-KR" altLang="en-US" sz="1600" dirty="0">
                <a:sym typeface="Wingdings" pitchFamily="2" charset="2"/>
              </a:rPr>
              <a:t>블록으로 예외를 처리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-&gt;</a:t>
            </a:r>
            <a:r>
              <a:rPr lang="ko-KR" altLang="en-US" sz="1600" dirty="0">
                <a:sym typeface="Wingdings" pitchFamily="2" charset="2"/>
              </a:rPr>
              <a:t>예외 처리를 미룬다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1600" dirty="0">
              <a:sym typeface="Wingdings" pitchFamily="2" charset="2"/>
            </a:endParaRPr>
          </a:p>
          <a:p>
            <a:pPr>
              <a:buNone/>
            </a:pPr>
            <a:r>
              <a:rPr lang="ko-KR" altLang="en-US" sz="1600" dirty="0">
                <a:sym typeface="Wingdings" pitchFamily="2" charset="2"/>
              </a:rPr>
              <a:t>프로그램 작성시 예외를 처리하거나</a:t>
            </a:r>
            <a:r>
              <a:rPr lang="en-US" altLang="ko-KR" sz="1600" dirty="0">
                <a:sym typeface="Wingdings" pitchFamily="2" charset="2"/>
              </a:rPr>
              <a:t>, </a:t>
            </a:r>
            <a:r>
              <a:rPr lang="ko-KR" altLang="en-US" sz="1600" dirty="0">
                <a:sym typeface="Wingdings" pitchFamily="2" charset="2"/>
              </a:rPr>
              <a:t>미루는 것을 선택할 수 있다</a:t>
            </a:r>
            <a:r>
              <a:rPr lang="en-US" altLang="ko-KR" sz="1600" dirty="0">
                <a:sym typeface="Wingdings" pitchFamily="2" charset="2"/>
              </a:rPr>
              <a:t>. </a:t>
            </a:r>
          </a:p>
          <a:p>
            <a:pPr>
              <a:buNone/>
            </a:pPr>
            <a:r>
              <a:rPr lang="ko-KR" altLang="en-US" sz="1600" dirty="0">
                <a:sym typeface="Wingdings" pitchFamily="2" charset="2"/>
              </a:rPr>
              <a:t>자바는 입출력과 관련된 코드의 예외처리를 강제하고 있어</a:t>
            </a:r>
            <a:r>
              <a:rPr lang="en-US" altLang="ko-KR" sz="1600" dirty="0">
                <a:sym typeface="Wingdings" pitchFamily="2" charset="2"/>
              </a:rPr>
              <a:t>, </a:t>
            </a:r>
            <a:r>
              <a:rPr lang="ko-KR" altLang="en-US" sz="1600" dirty="0">
                <a:sym typeface="Wingdings" pitchFamily="2" charset="2"/>
              </a:rPr>
              <a:t>만약 예외 처리를 하지 않는다면 컴파일이 안될 것이다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ko-KR" altLang="en-US" sz="1600" dirty="0">
                <a:sym typeface="Wingdings" pitchFamily="2" charset="2"/>
              </a:rPr>
              <a:t>그래서 입출력 관련 코드 작성시 위의 두 가지 중 하나를 선택하여 구현한다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105610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01 </a:t>
            </a:r>
            <a:r>
              <a:rPr lang="ko-KR" altLang="en-US" sz="2400" dirty="0">
                <a:highlight>
                  <a:srgbClr val="FFFF00"/>
                </a:highlight>
              </a:rPr>
              <a:t>예외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자바에서 예외 세 종류</a:t>
            </a:r>
            <a:r>
              <a:rPr lang="en-US" altLang="ko-KR" sz="2000" dirty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600" u="sng" dirty="0"/>
              <a:t>첫번째</a:t>
            </a:r>
            <a:r>
              <a:rPr lang="en-US" altLang="ko-KR" sz="1600" u="sng" dirty="0"/>
              <a:t>: </a:t>
            </a:r>
            <a:r>
              <a:rPr lang="ko-KR" altLang="en-US" sz="1600" u="sng" dirty="0">
                <a:highlight>
                  <a:srgbClr val="FFFF00"/>
                </a:highlight>
              </a:rPr>
              <a:t>예측 가능한 예외</a:t>
            </a:r>
            <a:endParaRPr lang="en-US" altLang="ko-KR" sz="1600" u="sng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파일명을 입력 받아 파일을 처리하는 프로그램에서 사용자가 파일명을 잘못 입력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해당 파일이 없이 발생하는 예외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복구 가능한 예외</a:t>
            </a:r>
            <a:r>
              <a:rPr lang="en-US" altLang="ko-KR" sz="1600" dirty="0">
                <a:sym typeface="Wingdings" panose="05000000000000000000" pitchFamily="2" charset="2"/>
              </a:rPr>
              <a:t>).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오픈할 파일이 없어 </a:t>
            </a:r>
            <a:r>
              <a:rPr lang="en-US" altLang="ko-KR" sz="1600" dirty="0" err="1">
                <a:sym typeface="Wingdings" panose="05000000000000000000" pitchFamily="2" charset="2"/>
              </a:rPr>
              <a:t>java.io.FileNotFoundException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예외 발생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예외 처리 구문에 의해 수정 가능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2000" u="sng" dirty="0"/>
          </a:p>
          <a:p>
            <a:r>
              <a:rPr lang="ko-KR" altLang="en-US" sz="1600" u="sng" dirty="0"/>
              <a:t>두 번째</a:t>
            </a:r>
            <a:r>
              <a:rPr lang="en-US" altLang="ko-KR" sz="1600" u="sng" dirty="0"/>
              <a:t>:</a:t>
            </a:r>
            <a:r>
              <a:rPr lang="ko-KR" altLang="en-US" sz="1600" u="sng" dirty="0"/>
              <a:t> </a:t>
            </a:r>
            <a:r>
              <a:rPr lang="ko-KR" altLang="en-US" sz="1600" u="sng" dirty="0">
                <a:highlight>
                  <a:srgbClr val="FFFF00"/>
                </a:highlight>
              </a:rPr>
              <a:t>에러</a:t>
            </a:r>
            <a:endParaRPr lang="en-US" altLang="ko-KR" sz="1600" u="sng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애플리케이션의 </a:t>
            </a:r>
            <a:r>
              <a:rPr lang="ko-KR" altLang="en-US" sz="1600" u="sng" dirty="0">
                <a:sym typeface="Wingdings" panose="05000000000000000000" pitchFamily="2" charset="2"/>
              </a:rPr>
              <a:t>외부적 요인에 </a:t>
            </a:r>
            <a:r>
              <a:rPr lang="ko-KR" altLang="en-US" sz="1600" dirty="0">
                <a:sym typeface="Wingdings" panose="05000000000000000000" pitchFamily="2" charset="2"/>
              </a:rPr>
              <a:t>의해 발생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사용자가 해당파일을 오픈하고 읽으려는 순간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sym typeface="Wingdings" panose="05000000000000000000" pitchFamily="2" charset="2"/>
              </a:rPr>
              <a:t>하드웨어나 운영체제가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오작동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ym typeface="Wingdings" panose="05000000000000000000" pitchFamily="2" charset="2"/>
              </a:rPr>
              <a:t>파일을 읽을 수 없는 경우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en-US" altLang="ko-KR" sz="1600" dirty="0" err="1">
                <a:sym typeface="Wingdings" panose="05000000000000000000" pitchFamily="2" charset="2"/>
              </a:rPr>
              <a:t>java.io.IOError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예외가 발생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u="sng" dirty="0"/>
              <a:t>세 번째</a:t>
            </a:r>
            <a:r>
              <a:rPr lang="en-US" altLang="ko-KR" sz="1600" u="sng" dirty="0"/>
              <a:t>:</a:t>
            </a:r>
            <a:r>
              <a:rPr lang="ko-KR" altLang="en-US" sz="1600" u="sng" dirty="0">
                <a:highlight>
                  <a:srgbClr val="FFFF00"/>
                </a:highlight>
              </a:rPr>
              <a:t>런타임 예외</a:t>
            </a:r>
            <a:endParaRPr lang="en-US" altLang="ko-KR" sz="1600" u="sng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애플리케이션 </a:t>
            </a:r>
            <a:r>
              <a:rPr lang="ko-KR" altLang="en-US" sz="1600" u="sng" dirty="0">
                <a:sym typeface="Wingdings" panose="05000000000000000000" pitchFamily="2" charset="2"/>
              </a:rPr>
              <a:t>내부적 요인에 </a:t>
            </a:r>
            <a:r>
              <a:rPr lang="ko-KR" altLang="en-US" sz="1600" dirty="0">
                <a:sym typeface="Wingdings" panose="05000000000000000000" pitchFamily="2" charset="2"/>
              </a:rPr>
              <a:t>의해 발생하는 것</a:t>
            </a:r>
            <a:r>
              <a:rPr lang="en-US" altLang="ko-KR" sz="1600" dirty="0">
                <a:sym typeface="Wingdings" panose="05000000000000000000" pitchFamily="2" charset="2"/>
              </a:rPr>
              <a:t>..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JDBC </a:t>
            </a:r>
            <a:r>
              <a:rPr lang="ko-KR" altLang="en-US" sz="1600" dirty="0">
                <a:sym typeface="Wingdings" panose="05000000000000000000" pitchFamily="2" charset="2"/>
              </a:rPr>
              <a:t>프로그램에서 데이터베이스 연결 설정을 잘못하여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sym typeface="Wingdings" panose="05000000000000000000" pitchFamily="2" charset="2"/>
              </a:rPr>
              <a:t>연결 객체가 생성되지 않아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발생하는 </a:t>
            </a:r>
            <a:r>
              <a:rPr lang="en-US" altLang="ko-KR" sz="1600" dirty="0" err="1">
                <a:sym typeface="Wingdings" panose="05000000000000000000" pitchFamily="2" charset="2"/>
              </a:rPr>
              <a:t>NullPointException</a:t>
            </a:r>
            <a:r>
              <a:rPr lang="ko-KR" altLang="en-US" sz="1600" dirty="0">
                <a:sym typeface="Wingdings" panose="05000000000000000000" pitchFamily="2" charset="2"/>
              </a:rPr>
              <a:t>을 예로 생각할 수 있음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**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에러와 런타임 예외는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예외 처리 구문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(try-catch-finally)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으로 예외를 처리할 수 </a:t>
            </a:r>
            <a:r>
              <a:rPr lang="ko-KR" altLang="en-US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없다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5610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02 </a:t>
            </a:r>
            <a:r>
              <a:rPr lang="ko-KR" altLang="en-US" sz="2400" dirty="0">
                <a:highlight>
                  <a:srgbClr val="FFFF00"/>
                </a:highlight>
              </a:rPr>
              <a:t>예외 처리 구문</a:t>
            </a:r>
            <a:r>
              <a:rPr lang="en-US" altLang="ko-KR" sz="2400" dirty="0">
                <a:highlight>
                  <a:srgbClr val="FFFF00"/>
                </a:highlight>
              </a:rPr>
              <a:t>(try-catch-finally)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자바에서 예외 처리 구문은 </a:t>
            </a:r>
            <a:r>
              <a:rPr lang="en-US" altLang="ko-KR" sz="1600" dirty="0"/>
              <a:t>try </a:t>
            </a:r>
            <a:r>
              <a:rPr lang="ko-KR" altLang="en-US" sz="1600" dirty="0"/>
              <a:t>블록</a:t>
            </a:r>
            <a:r>
              <a:rPr lang="en-US" altLang="ko-KR" sz="1600" dirty="0"/>
              <a:t>, catch </a:t>
            </a:r>
            <a:r>
              <a:rPr lang="ko-KR" altLang="en-US" sz="1600" dirty="0"/>
              <a:t>블록</a:t>
            </a:r>
            <a:r>
              <a:rPr lang="en-US" altLang="ko-KR" sz="1600" dirty="0"/>
              <a:t>, finally </a:t>
            </a:r>
            <a:r>
              <a:rPr lang="ko-KR" altLang="en-US" sz="1600" dirty="0"/>
              <a:t>블록으로 구성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>
                <a:solidFill>
                  <a:srgbClr val="FF0000"/>
                </a:solidFill>
              </a:rPr>
              <a:t>try</a:t>
            </a:r>
            <a:r>
              <a:rPr lang="en-US" altLang="ko-KR" sz="1600" dirty="0"/>
              <a:t>{			//try </a:t>
            </a:r>
            <a:r>
              <a:rPr lang="ko-KR" altLang="en-US" sz="1600" dirty="0"/>
              <a:t>블록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예외 발생이 예측되는 코드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  <a:r>
              <a:rPr lang="en-US" altLang="ko-KR" sz="1600" dirty="0">
                <a:solidFill>
                  <a:srgbClr val="FF0000"/>
                </a:solidFill>
              </a:rPr>
              <a:t>catch</a:t>
            </a:r>
            <a:r>
              <a:rPr lang="en-US" altLang="ko-KR" sz="1600" dirty="0"/>
              <a:t>(</a:t>
            </a:r>
            <a:r>
              <a:rPr lang="ko-KR" altLang="en-US" sz="1600" dirty="0">
                <a:highlight>
                  <a:srgbClr val="FFFF00"/>
                </a:highlight>
              </a:rPr>
              <a:t>예외 객체 </a:t>
            </a:r>
            <a:r>
              <a:rPr lang="en-US" altLang="ko-KR" sz="1600" dirty="0">
                <a:highlight>
                  <a:srgbClr val="FFFF00"/>
                </a:highlight>
              </a:rPr>
              <a:t>1</a:t>
            </a:r>
            <a:r>
              <a:rPr lang="en-US" altLang="ko-KR" sz="1600" dirty="0"/>
              <a:t>){	//catch </a:t>
            </a:r>
            <a:r>
              <a:rPr lang="ko-KR" altLang="en-US" sz="1600" dirty="0"/>
              <a:t>블록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예외 객체 </a:t>
            </a:r>
            <a:r>
              <a:rPr lang="en-US" altLang="ko-KR" sz="1600" dirty="0"/>
              <a:t>1</a:t>
            </a:r>
            <a:r>
              <a:rPr lang="ko-KR" altLang="en-US" sz="1600" dirty="0"/>
              <a:t>에 대한 처리 코드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  <a:r>
              <a:rPr lang="en-US" altLang="ko-KR" sz="1600" dirty="0">
                <a:solidFill>
                  <a:srgbClr val="FF0000"/>
                </a:solidFill>
              </a:rPr>
              <a:t>catch</a:t>
            </a:r>
            <a:r>
              <a:rPr lang="en-US" altLang="ko-KR" sz="1600" dirty="0"/>
              <a:t>(</a:t>
            </a:r>
            <a:r>
              <a:rPr lang="ko-KR" altLang="en-US" sz="1600" dirty="0">
                <a:highlight>
                  <a:srgbClr val="FFFF00"/>
                </a:highlight>
              </a:rPr>
              <a:t>예외 객체</a:t>
            </a:r>
            <a:r>
              <a:rPr lang="en-US" altLang="ko-KR" sz="1600" dirty="0">
                <a:highlight>
                  <a:srgbClr val="FFFF00"/>
                </a:highlight>
              </a:rPr>
              <a:t>2</a:t>
            </a:r>
            <a:r>
              <a:rPr lang="en-US" altLang="ko-KR" sz="1600" dirty="0"/>
              <a:t>){	//catch </a:t>
            </a:r>
            <a:r>
              <a:rPr lang="ko-KR" altLang="en-US" sz="1600" dirty="0"/>
              <a:t>블록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예외 객체 </a:t>
            </a:r>
            <a:r>
              <a:rPr lang="en-US" altLang="ko-KR" sz="1600" dirty="0"/>
              <a:t>2</a:t>
            </a:r>
            <a:r>
              <a:rPr lang="ko-KR" altLang="en-US" sz="1600" dirty="0"/>
              <a:t>에 대한 처리 코드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  <a:r>
              <a:rPr lang="en-US" altLang="ko-KR" sz="1600" dirty="0">
                <a:solidFill>
                  <a:srgbClr val="FF0000"/>
                </a:solidFill>
              </a:rPr>
              <a:t>finally</a:t>
            </a:r>
            <a:r>
              <a:rPr lang="en-US" altLang="ko-KR" sz="1600" dirty="0"/>
              <a:t>{		//finally </a:t>
            </a:r>
            <a:r>
              <a:rPr lang="ko-KR" altLang="en-US" sz="1600" dirty="0"/>
              <a:t>블록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>
                <a:solidFill>
                  <a:srgbClr val="FF0000"/>
                </a:solidFill>
              </a:rPr>
              <a:t>예외 발생으로 중단되더라도 꼭 실행되어야 하는 코드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try</a:t>
            </a:r>
            <a:r>
              <a:rPr lang="ko-KR" altLang="en-US" sz="1600" dirty="0">
                <a:solidFill>
                  <a:srgbClr val="FF0000"/>
                </a:solidFill>
              </a:rPr>
              <a:t>블록 안에는 </a:t>
            </a:r>
            <a:r>
              <a:rPr lang="ko-KR" altLang="en-US" sz="1600" dirty="0"/>
              <a:t>예외가 발생할 만한 코드를 작성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예외 처리 구문</a:t>
            </a:r>
            <a:r>
              <a:rPr lang="ko-KR" altLang="en-US" sz="1600" dirty="0"/>
              <a:t>은 자바의 모든 코드에서 발생하는 예외를 관리하는 것이 아니라</a:t>
            </a:r>
            <a:r>
              <a:rPr lang="en-US" altLang="ko-KR" sz="1600" dirty="0"/>
              <a:t>,</a:t>
            </a:r>
          </a:p>
          <a:p>
            <a:pPr marL="457200" lvl="1" indent="0">
              <a:buNone/>
            </a:pPr>
            <a:r>
              <a:rPr lang="en-US" altLang="ko-KR" sz="1600" dirty="0">
                <a:highlight>
                  <a:srgbClr val="FFFF00"/>
                </a:highlight>
              </a:rPr>
              <a:t>try</a:t>
            </a:r>
            <a:r>
              <a:rPr lang="ko-KR" altLang="en-US" sz="1600" dirty="0">
                <a:highlight>
                  <a:srgbClr val="FFFF00"/>
                </a:highlight>
              </a:rPr>
              <a:t>블록 안에서 발생하는 예외만을 처리</a:t>
            </a:r>
            <a:r>
              <a:rPr lang="en-US" altLang="ko-KR" sz="1600" dirty="0">
                <a:highlight>
                  <a:srgbClr val="FFFF00"/>
                </a:highlight>
              </a:rPr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&lt;</a:t>
            </a:r>
            <a:r>
              <a:rPr lang="ko-KR" altLang="en-US" sz="1600" dirty="0"/>
              <a:t>실습 </a:t>
            </a:r>
            <a:r>
              <a:rPr lang="en-US" altLang="ko-KR" sz="1600" dirty="0"/>
              <a:t>15-1&gt;, &lt;</a:t>
            </a:r>
            <a:r>
              <a:rPr lang="ko-KR" altLang="en-US" sz="1600" dirty="0"/>
              <a:t>실습</a:t>
            </a:r>
            <a:r>
              <a:rPr lang="en-US" altLang="ko-KR" sz="1600" dirty="0"/>
              <a:t>15-5&gt;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105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511175"/>
          </a:xfrm>
        </p:spPr>
        <p:txBody>
          <a:bodyPr>
            <a:noAutofit/>
          </a:bodyPr>
          <a:lstStyle/>
          <a:p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792480"/>
            <a:ext cx="10515600" cy="5709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실수 </a:t>
            </a:r>
            <a:r>
              <a:rPr lang="ko-KR" altLang="en-US" sz="2000" dirty="0" err="1">
                <a:solidFill>
                  <a:srgbClr val="FF0000"/>
                </a:solidFill>
              </a:rPr>
              <a:t>리터럴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000" dirty="0"/>
              <a:t>실수 </a:t>
            </a:r>
            <a:r>
              <a:rPr lang="ko-KR" altLang="en-US" sz="2000" dirty="0" err="1"/>
              <a:t>리터럴의</a:t>
            </a:r>
            <a:r>
              <a:rPr lang="ko-KR" altLang="en-US" sz="2000" dirty="0"/>
              <a:t> 기본 타입은 </a:t>
            </a:r>
            <a:r>
              <a:rPr lang="en-US" altLang="ko-KR" sz="2000" dirty="0"/>
              <a:t>double (</a:t>
            </a:r>
            <a:r>
              <a:rPr lang="en-US" altLang="ko-KR" sz="1600" dirty="0"/>
              <a:t>float </a:t>
            </a:r>
            <a:r>
              <a:rPr lang="ko-KR" altLang="en-US" sz="1600" dirty="0"/>
              <a:t>타입의 </a:t>
            </a:r>
            <a:r>
              <a:rPr lang="ko-KR" altLang="en-US" sz="1600" dirty="0" err="1"/>
              <a:t>리터럴은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접미사 </a:t>
            </a:r>
            <a:r>
              <a:rPr lang="en-US" altLang="ko-KR" sz="1600" dirty="0">
                <a:solidFill>
                  <a:srgbClr val="FF0000"/>
                </a:solidFill>
              </a:rPr>
              <a:t>f</a:t>
            </a:r>
            <a:r>
              <a:rPr lang="ko-KR" altLang="en-US" sz="1600" dirty="0"/>
              <a:t>를 붙인다</a:t>
            </a:r>
            <a:r>
              <a:rPr lang="en-US" altLang="ko-KR" sz="2000" dirty="0"/>
              <a:t>).</a:t>
            </a:r>
          </a:p>
          <a:p>
            <a:pPr marL="0" indent="0">
              <a:buNone/>
            </a:pPr>
            <a:r>
              <a:rPr lang="en-US" altLang="ko-KR" sz="2000" dirty="0"/>
              <a:t> double = 12.5;</a:t>
            </a:r>
          </a:p>
          <a:p>
            <a:pPr marL="0" indent="0">
              <a:buNone/>
            </a:pPr>
            <a:r>
              <a:rPr lang="en-US" altLang="ko-KR" sz="2000" dirty="0"/>
              <a:t> float = 34.6f;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문자 </a:t>
            </a:r>
            <a:r>
              <a:rPr lang="ko-KR" altLang="en-US" sz="2000" dirty="0" err="1">
                <a:solidFill>
                  <a:srgbClr val="FF0000"/>
                </a:solidFill>
              </a:rPr>
              <a:t>리터럴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000" dirty="0"/>
              <a:t>문자 </a:t>
            </a:r>
            <a:r>
              <a:rPr lang="ko-KR" altLang="en-US" sz="2000" dirty="0" err="1"/>
              <a:t>리터럴은</a:t>
            </a:r>
            <a:r>
              <a:rPr lang="ko-KR" altLang="en-US" sz="2000" dirty="0"/>
              <a:t> </a:t>
            </a:r>
            <a:r>
              <a:rPr lang="en-US" altLang="ko-KR" sz="2000" dirty="0"/>
              <a:t>‘a’</a:t>
            </a:r>
            <a:r>
              <a:rPr lang="ko-KR" altLang="en-US" sz="2000" dirty="0"/>
              <a:t>와 같은 문자 한 개나</a:t>
            </a:r>
            <a:r>
              <a:rPr lang="en-US" altLang="ko-KR" sz="2000" dirty="0"/>
              <a:t>, </a:t>
            </a:r>
            <a:r>
              <a:rPr lang="ko-KR" altLang="en-US" sz="2000" dirty="0"/>
              <a:t> </a:t>
            </a:r>
            <a:r>
              <a:rPr lang="en-US" altLang="ko-KR" sz="2000" dirty="0"/>
              <a:t>“apple”</a:t>
            </a:r>
            <a:r>
              <a:rPr lang="ko-KR" altLang="en-US" sz="2000" dirty="0"/>
              <a:t>과 같은 문자열 값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char = ‘x’;</a:t>
            </a:r>
          </a:p>
          <a:p>
            <a:pPr marL="0" indent="0">
              <a:buNone/>
            </a:pPr>
            <a:r>
              <a:rPr lang="en-US" altLang="ko-KR" sz="2000" dirty="0"/>
              <a:t>  String = “</a:t>
            </a:r>
            <a:r>
              <a:rPr lang="en-US" altLang="ko-KR" sz="2000" dirty="0" err="1"/>
              <a:t>abc</a:t>
            </a:r>
            <a:r>
              <a:rPr lang="en-US" altLang="ko-KR" sz="2000" dirty="0"/>
              <a:t>”;</a:t>
            </a: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자바에서 특수 문자를 출력하기 위한 이스케이프 문자를 제공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 err="1"/>
              <a:t>System.out.println</a:t>
            </a:r>
            <a:r>
              <a:rPr lang="en-US" altLang="ko-KR" sz="2000" dirty="0"/>
              <a:t>(“hello”);			//hello</a:t>
            </a:r>
          </a:p>
          <a:p>
            <a:pPr marL="0" indent="0">
              <a:buNone/>
            </a:pPr>
            <a:r>
              <a:rPr lang="en-US" altLang="ko-KR" sz="2000" dirty="0" err="1"/>
              <a:t>System.out.println</a:t>
            </a:r>
            <a:r>
              <a:rPr lang="en-US" altLang="ko-KR" sz="2000" dirty="0"/>
              <a:t>(“ \”hello\” ”);		//”hello”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213150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03 </a:t>
            </a:r>
            <a:r>
              <a:rPr lang="ko-KR" altLang="en-US" sz="2400" dirty="0">
                <a:highlight>
                  <a:srgbClr val="FFFF00"/>
                </a:highlight>
              </a:rPr>
              <a:t>예외 처리 미루기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메서드 내에서 발생할 예외를 바로 처리하지 않고</a:t>
            </a:r>
            <a:r>
              <a:rPr lang="en-US" altLang="ko-KR" sz="1600" dirty="0"/>
              <a:t>, </a:t>
            </a:r>
            <a:r>
              <a:rPr lang="ko-KR" altLang="en-US" sz="1600" u="sng" dirty="0"/>
              <a:t>메서드를 사용하는 쪽에서 처리하도록 미룰 수도 있음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이는 예외 처리 방법이 메서드를 구현할 때 결정되지 않고</a:t>
            </a:r>
            <a:r>
              <a:rPr lang="en-US" altLang="ko-KR" sz="1600" dirty="0"/>
              <a:t>, </a:t>
            </a:r>
            <a:r>
              <a:rPr lang="ko-KR" altLang="en-US" sz="1600" u="sng" dirty="0"/>
              <a:t>이 메서드를 사용하는 곳에서 결정될 때 사용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예외를 미루는 것은 다음과 같이 구현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   public void test() </a:t>
            </a:r>
            <a:r>
              <a:rPr lang="en-US" altLang="ko-KR" sz="1600" b="1" dirty="0">
                <a:solidFill>
                  <a:srgbClr val="FF0000"/>
                </a:solidFill>
              </a:rPr>
              <a:t>throws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IOException</a:t>
            </a:r>
            <a:r>
              <a:rPr lang="en-US" altLang="ko-KR" sz="1600" dirty="0"/>
              <a:t>{</a:t>
            </a:r>
          </a:p>
          <a:p>
            <a:pPr marL="457200" lvl="1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 = </a:t>
            </a:r>
            <a:r>
              <a:rPr lang="en-US" altLang="ko-KR" sz="1600" dirty="0" err="1"/>
              <a:t>System.in.read</a:t>
            </a:r>
            <a:r>
              <a:rPr lang="en-US" altLang="ko-KR" sz="1600" dirty="0"/>
              <a:t>();</a:t>
            </a:r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위 코드에서 </a:t>
            </a:r>
            <a:r>
              <a:rPr lang="ko-KR" altLang="en-US" sz="1600" dirty="0">
                <a:highlight>
                  <a:srgbClr val="FFFF00"/>
                </a:highlight>
              </a:rPr>
              <a:t>입력 구문은 </a:t>
            </a:r>
            <a:r>
              <a:rPr lang="en-US" altLang="ko-KR" sz="1600" dirty="0">
                <a:highlight>
                  <a:srgbClr val="FFFF00"/>
                </a:highlight>
              </a:rPr>
              <a:t>try </a:t>
            </a:r>
            <a:r>
              <a:rPr lang="ko-KR" altLang="en-US" sz="1600" dirty="0">
                <a:highlight>
                  <a:srgbClr val="FFFF00"/>
                </a:highlight>
              </a:rPr>
              <a:t>블록으로 예외 처리를 하지 않았지만</a:t>
            </a:r>
            <a:r>
              <a:rPr lang="en-US" altLang="ko-KR" sz="1600" dirty="0">
                <a:highlight>
                  <a:srgbClr val="FFFF00"/>
                </a:highlight>
              </a:rPr>
              <a:t>,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throws</a:t>
            </a:r>
            <a:r>
              <a:rPr lang="ko-KR" altLang="en-US" sz="1600" dirty="0">
                <a:solidFill>
                  <a:srgbClr val="FF0000"/>
                </a:solidFill>
              </a:rPr>
              <a:t>로 예외 처리를 미뤘기 때문에 컴파일은 정상적으로 처리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하지만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test()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를 호출하는 곳에서 예외 처리를 하지 않으면 컴파일 되지 않음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   </a:t>
            </a: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600" u="sng" dirty="0">
                <a:sym typeface="Wingdings" panose="05000000000000000000" pitchFamily="2" charset="2"/>
              </a:rPr>
              <a:t>만약 여러 종류의 예외를 미뤄야 한다면 </a:t>
            </a:r>
            <a:r>
              <a:rPr lang="ko-KR" altLang="en-US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콤마</a:t>
            </a:r>
            <a:r>
              <a:rPr lang="en-US" altLang="ko-KR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(,)</a:t>
            </a:r>
            <a:r>
              <a:rPr lang="ko-KR" altLang="en-US" sz="1600" u="sng" dirty="0">
                <a:sym typeface="Wingdings" panose="05000000000000000000" pitchFamily="2" charset="2"/>
              </a:rPr>
              <a:t>로 예외들을 나열</a:t>
            </a:r>
            <a:endParaRPr lang="en-US" altLang="ko-KR" sz="1600" u="sng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</a:p>
          <a:p>
            <a:pPr marL="457200" lvl="1" indent="0">
              <a:buNone/>
            </a:pPr>
            <a:r>
              <a:rPr lang="en-US" altLang="ko-KR" sz="1600" dirty="0"/>
              <a:t>	public void test() throws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ArithmeticException</a:t>
            </a:r>
            <a:r>
              <a:rPr lang="en-US" altLang="ko-KR" sz="1600" dirty="0"/>
              <a:t> { . . .}</a:t>
            </a:r>
          </a:p>
          <a:p>
            <a:pPr marL="457200" lvl="1" indent="0">
              <a:buNone/>
            </a:pPr>
            <a:r>
              <a:rPr lang="en-US" altLang="ko-KR" sz="1600" dirty="0"/>
              <a:t>&lt;</a:t>
            </a:r>
            <a:r>
              <a:rPr lang="ko-KR" altLang="en-US" sz="1600" dirty="0"/>
              <a:t>실습 </a:t>
            </a:r>
            <a:r>
              <a:rPr lang="en-US" altLang="ko-KR" sz="1600" dirty="0"/>
              <a:t>15-6&gt;</a:t>
            </a:r>
          </a:p>
          <a:p>
            <a:pPr marL="457200" lvl="1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5294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04 </a:t>
            </a:r>
            <a:r>
              <a:rPr lang="ko-KR" altLang="en-US" sz="2400" dirty="0">
                <a:highlight>
                  <a:srgbClr val="FFFF00"/>
                </a:highlight>
              </a:rPr>
              <a:t>예외 던지기</a:t>
            </a:r>
            <a:r>
              <a:rPr lang="en-US" altLang="ko-KR" sz="2400" dirty="0">
                <a:highlight>
                  <a:srgbClr val="FFFF00"/>
                </a:highlight>
              </a:rPr>
              <a:t>(p359)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예외 객체는 어디에서도 생성하고 던질 수 있음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자바에서 제공하는 예외 클래스들 뿐 아니라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직접 예외 클래스들을 작성하여 객체를 생성하고 던질 수 있음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예외 객체를 던지는 것은 </a:t>
            </a:r>
            <a:r>
              <a:rPr lang="en-US" altLang="ko-KR" sz="1600" dirty="0">
                <a:solidFill>
                  <a:srgbClr val="FF0000"/>
                </a:solidFill>
              </a:rPr>
              <a:t>throw </a:t>
            </a:r>
            <a:r>
              <a:rPr lang="ko-KR" altLang="en-US" sz="1600" dirty="0">
                <a:solidFill>
                  <a:srgbClr val="FF0000"/>
                </a:solidFill>
              </a:rPr>
              <a:t>구문으로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구현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&lt;</a:t>
            </a:r>
            <a:r>
              <a:rPr lang="ko-KR" altLang="en-US" sz="1600" dirty="0"/>
              <a:t>실습 </a:t>
            </a:r>
            <a:r>
              <a:rPr lang="en-US" altLang="ko-KR" sz="1600" dirty="0"/>
              <a:t>15-7&gt;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>
                <a:highlight>
                  <a:srgbClr val="FFFF00"/>
                </a:highlight>
              </a:rPr>
              <a:t>05 </a:t>
            </a:r>
            <a:r>
              <a:rPr lang="ko-KR" altLang="en-US" sz="2400" dirty="0">
                <a:highlight>
                  <a:srgbClr val="FFFF00"/>
                </a:highlight>
              </a:rPr>
              <a:t>예외클래스 만들기</a:t>
            </a:r>
            <a:r>
              <a:rPr lang="en-US" altLang="ko-KR" sz="2400" dirty="0">
                <a:highlight>
                  <a:srgbClr val="FFFF00"/>
                </a:highlight>
              </a:rPr>
              <a:t>(p361)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자바에서는 다양한 예외클래스들을 제공해 주지만 </a:t>
            </a:r>
            <a:r>
              <a:rPr lang="ko-KR" altLang="en-US" sz="1600" u="sng" dirty="0"/>
              <a:t>이 클래스들에 원하는 예외가 없을 수도 있음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이럴 때에는 직접 예외를 만들어 사용할 수 있음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실습</a:t>
            </a:r>
            <a:r>
              <a:rPr lang="en-US" altLang="ko-KR" sz="1600" dirty="0"/>
              <a:t>&lt; 15-8&gt;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181617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16 </a:t>
            </a:r>
            <a:r>
              <a:rPr lang="ko-KR" altLang="en-US" sz="2400" dirty="0">
                <a:highlight>
                  <a:srgbClr val="FFFF00"/>
                </a:highlight>
              </a:rPr>
              <a:t>컬렉션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ko-KR" altLang="en-US" sz="1800" dirty="0">
                <a:solidFill>
                  <a:srgbClr val="FF0000"/>
                </a:solidFill>
              </a:rPr>
              <a:t>컬렉션</a:t>
            </a:r>
            <a:r>
              <a:rPr lang="ko-KR" altLang="en-US" sz="1800" dirty="0"/>
              <a:t>은 집합 데이터를 효과적으로 다루도록 제공되는 </a:t>
            </a:r>
            <a:r>
              <a:rPr lang="en-US" altLang="ko-KR" sz="1800" dirty="0">
                <a:solidFill>
                  <a:srgbClr val="FF0000"/>
                </a:solidFill>
              </a:rPr>
              <a:t>API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사용하지 않는다고 해서 자바 프로그램을 만들지 못하는 것은 아님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3657600" lvl="8" indent="0">
              <a:buNone/>
            </a:pPr>
            <a:r>
              <a:rPr lang="en-US" altLang="ko-KR" dirty="0"/>
              <a:t>                           1. </a:t>
            </a:r>
            <a:r>
              <a:rPr lang="en-US" altLang="ko-KR" dirty="0" err="1"/>
              <a:t>ArrayList</a:t>
            </a:r>
            <a:endParaRPr lang="en-US" altLang="ko-KR" dirty="0"/>
          </a:p>
          <a:p>
            <a:pPr marL="3657600" lvl="8" indent="0">
              <a:buNone/>
            </a:pPr>
            <a:r>
              <a:rPr lang="en-US" altLang="ko-KR" dirty="0"/>
              <a:t>                           2. </a:t>
            </a:r>
            <a:r>
              <a:rPr lang="en-US" altLang="ko-KR" dirty="0" err="1"/>
              <a:t>HashMap</a:t>
            </a:r>
            <a:endParaRPr lang="en-US" altLang="ko-KR" dirty="0"/>
          </a:p>
          <a:p>
            <a:pPr marL="3657600" lvl="8" indent="0">
              <a:buNone/>
            </a:pPr>
            <a:r>
              <a:rPr lang="en-US" altLang="ko-KR" dirty="0"/>
              <a:t>                           3.</a:t>
            </a:r>
            <a:r>
              <a:rPr lang="ko-KR" altLang="en-US" dirty="0"/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140625510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  </a:t>
            </a:r>
            <a:r>
              <a:rPr lang="en-US" altLang="ko-KR" sz="2400" dirty="0">
                <a:highlight>
                  <a:srgbClr val="FFFF00"/>
                </a:highlight>
              </a:rPr>
              <a:t>16.</a:t>
            </a:r>
            <a:r>
              <a:rPr lang="ko-KR" altLang="en-US" sz="2400" dirty="0">
                <a:highlight>
                  <a:srgbClr val="FFFF00"/>
                </a:highlight>
              </a:rPr>
              <a:t>컬렉션</a:t>
            </a:r>
            <a:r>
              <a:rPr lang="en-US" altLang="ko-KR" sz="2400" dirty="0">
                <a:highlight>
                  <a:srgbClr val="FFFF00"/>
                </a:highlight>
              </a:rPr>
              <a:t>(Collection)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149531"/>
            <a:ext cx="10515600" cy="5144998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</a:rPr>
              <a:t>컬렉션은 컨테이너라고도 </a:t>
            </a:r>
            <a:r>
              <a:rPr lang="ko-KR" altLang="en-US" sz="1600" dirty="0"/>
              <a:t>부르는 객체로 배열처럼 집합데이터를 하나로 묶어서 다룰 수 있음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>
                <a:highlight>
                  <a:srgbClr val="FFFF00"/>
                </a:highlight>
              </a:rPr>
              <a:t>컬렉션</a:t>
            </a:r>
            <a:r>
              <a:rPr lang="ko-KR" altLang="en-US" sz="1600" dirty="0"/>
              <a:t>은 데이터를 저장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읽기 메서드를 가지고 있는 </a:t>
            </a:r>
            <a:r>
              <a:rPr lang="ko-KR" altLang="en-US" sz="1600" dirty="0">
                <a:solidFill>
                  <a:srgbClr val="FF0000"/>
                </a:solidFill>
              </a:rPr>
              <a:t>배열의 업그레이드 형태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u="sng" dirty="0"/>
              <a:t>자바의 컬렉션 프레임워크는 다음의 세 가지로 구성</a:t>
            </a:r>
            <a:r>
              <a:rPr lang="en-US" altLang="ko-KR" sz="1600" b="1" u="sng" dirty="0"/>
              <a:t>.</a:t>
            </a:r>
          </a:p>
          <a:p>
            <a:r>
              <a:rPr lang="ko-KR" altLang="en-US" sz="1600" dirty="0">
                <a:highlight>
                  <a:srgbClr val="FFFF00"/>
                </a:highlight>
              </a:rPr>
              <a:t>인터페이스</a:t>
            </a:r>
            <a:r>
              <a:rPr lang="en-US" altLang="ko-KR" sz="1600" dirty="0">
                <a:highlight>
                  <a:srgbClr val="FFFF00"/>
                </a:highlight>
              </a:rPr>
              <a:t>(interfaces): </a:t>
            </a:r>
            <a:r>
              <a:rPr lang="ko-KR" altLang="en-US" sz="1600" dirty="0"/>
              <a:t>컬렉션을 다양한 형태로 사용할 수 있도록 기본 뼈대를 정의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>
                <a:highlight>
                  <a:srgbClr val="FFFF00"/>
                </a:highlight>
              </a:rPr>
              <a:t>구현체</a:t>
            </a:r>
            <a:r>
              <a:rPr lang="en-US" altLang="ko-KR" sz="1600" dirty="0">
                <a:highlight>
                  <a:srgbClr val="FFFF00"/>
                </a:highlight>
              </a:rPr>
              <a:t>(implements): </a:t>
            </a:r>
            <a:r>
              <a:rPr lang="ko-KR" altLang="en-US" sz="1600" dirty="0"/>
              <a:t>컬렉션 인터페이스를 구현한 클래스들로 실제 프로그램에서 사용하는 것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                            </a:t>
            </a:r>
            <a:r>
              <a:rPr lang="ko-KR" altLang="en-US" sz="1600" dirty="0"/>
              <a:t>구현체의 기본은 데이터 구조의 </a:t>
            </a:r>
            <a:r>
              <a:rPr lang="ko-KR" altLang="en-US" sz="1600" dirty="0" err="1">
                <a:solidFill>
                  <a:srgbClr val="FF0000"/>
                </a:solidFill>
              </a:rPr>
              <a:t>재사용성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600" dirty="0">
                <a:highlight>
                  <a:srgbClr val="FFFF00"/>
                </a:highlight>
              </a:rPr>
              <a:t>알고리즘</a:t>
            </a:r>
            <a:r>
              <a:rPr lang="en-US" altLang="ko-KR" sz="1600" dirty="0">
                <a:highlight>
                  <a:srgbClr val="FFFF00"/>
                </a:highlight>
              </a:rPr>
              <a:t>(Algorithms): </a:t>
            </a:r>
            <a:r>
              <a:rPr lang="ko-KR" altLang="en-US" sz="1600" dirty="0"/>
              <a:t>구현체에 정렬</a:t>
            </a:r>
            <a:r>
              <a:rPr lang="en-US" altLang="ko-KR" sz="1600" dirty="0"/>
              <a:t>, </a:t>
            </a:r>
            <a:r>
              <a:rPr lang="ko-KR" altLang="en-US" sz="1600" dirty="0"/>
              <a:t>검색 등 유용한 메서드들을 제공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                               </a:t>
            </a:r>
            <a:r>
              <a:rPr lang="ko-KR" altLang="en-US" sz="1600" dirty="0"/>
              <a:t>알고리즘의 기본은 기능의 </a:t>
            </a:r>
            <a:r>
              <a:rPr lang="ko-KR" altLang="en-US" sz="1600" dirty="0" err="1">
                <a:solidFill>
                  <a:srgbClr val="FF0000"/>
                </a:solidFill>
              </a:rPr>
              <a:t>재사용성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800" dirty="0">
                <a:solidFill>
                  <a:srgbClr val="FF0000"/>
                </a:solidFill>
              </a:rPr>
              <a:t>컬렉션 사용의 </a:t>
            </a:r>
            <a:r>
              <a:rPr lang="ko-KR" altLang="en-US" sz="1800" u="sng" dirty="0">
                <a:solidFill>
                  <a:srgbClr val="FF0000"/>
                </a:solidFill>
              </a:rPr>
              <a:t>장점</a:t>
            </a:r>
            <a:r>
              <a:rPr lang="en-US" altLang="ko-KR" sz="18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/>
              <a:t>배열을 사용할 때처럼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r>
              <a:rPr lang="en-US" altLang="ko-KR" sz="1600" dirty="0"/>
              <a:t>, </a:t>
            </a:r>
            <a:r>
              <a:rPr lang="ko-KR" altLang="en-US" sz="1600" dirty="0"/>
              <a:t>수정 등의 기능을 직접 구현할 필요 없음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고성능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/>
              <a:t>고품질을 제공하므로 프로그램의 속도와 질을 높여 줌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/>
              <a:t>편리함과 고성능을 제공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374958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그림</a:t>
            </a:r>
            <a:r>
              <a:rPr lang="en-US" altLang="ko-KR" sz="2400" dirty="0">
                <a:highlight>
                  <a:srgbClr val="FFFF00"/>
                </a:highlight>
              </a:rPr>
              <a:t>16-1. </a:t>
            </a:r>
            <a:r>
              <a:rPr lang="ko-KR" altLang="en-US" sz="2400" dirty="0">
                <a:highlight>
                  <a:srgbClr val="FFFF00"/>
                </a:highlight>
              </a:rPr>
              <a:t>컬렉션 인터페이스 계층 구조</a:t>
            </a:r>
            <a:r>
              <a:rPr lang="en-US" altLang="ko-KR" sz="2400" dirty="0">
                <a:highlight>
                  <a:srgbClr val="FFFF00"/>
                </a:highlight>
              </a:rPr>
              <a:t>(P366)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043646" y="1841863"/>
            <a:ext cx="1502228" cy="49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53588" y="3513909"/>
            <a:ext cx="1423851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95006" y="3500846"/>
            <a:ext cx="1306285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62549" y="3513909"/>
            <a:ext cx="1486988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21531" y="3513909"/>
            <a:ext cx="1515292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Deque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438606" y="2011680"/>
            <a:ext cx="1293223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255726" y="3500846"/>
            <a:ext cx="1645920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SortedMap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53589" y="4820194"/>
            <a:ext cx="1541417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SortedSet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695994" y="2847703"/>
            <a:ext cx="0" cy="653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95994" y="2847703"/>
            <a:ext cx="4796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92240" y="2860766"/>
            <a:ext cx="15240" cy="64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801291" y="2338251"/>
            <a:ext cx="0" cy="509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43646" y="2847703"/>
            <a:ext cx="0" cy="653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702628" y="2847703"/>
            <a:ext cx="1" cy="653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24297" y="3958046"/>
            <a:ext cx="0" cy="862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11" idx="0"/>
          </p:cNvCxnSpPr>
          <p:nvPr/>
        </p:nvCxnSpPr>
        <p:spPr>
          <a:xfrm flipH="1">
            <a:off x="9078686" y="2455817"/>
            <a:ext cx="6531" cy="1045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9085217" y="350084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8389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그림</a:t>
            </a:r>
            <a:r>
              <a:rPr lang="en-US" altLang="ko-KR" sz="2400" dirty="0">
                <a:highlight>
                  <a:srgbClr val="FFFF00"/>
                </a:highlight>
              </a:rPr>
              <a:t>16-1. </a:t>
            </a:r>
            <a:r>
              <a:rPr lang="ko-KR" altLang="en-US" sz="2400" dirty="0">
                <a:highlight>
                  <a:srgbClr val="FFFF00"/>
                </a:highlight>
              </a:rPr>
              <a:t>컬렉션 인터페이스 계층 구조</a:t>
            </a:r>
            <a:r>
              <a:rPr lang="en-US" altLang="ko-KR" sz="2400" dirty="0">
                <a:highlight>
                  <a:srgbClr val="FFFF00"/>
                </a:highlight>
              </a:rPr>
              <a:t>(P366)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인터페이스는 크게 </a:t>
            </a:r>
            <a:r>
              <a:rPr lang="en-US" altLang="ko-KR" sz="2000" u="sng" dirty="0">
                <a:solidFill>
                  <a:srgbClr val="FF0000"/>
                </a:solidFill>
              </a:rPr>
              <a:t>Collection</a:t>
            </a:r>
            <a:r>
              <a:rPr lang="ko-KR" altLang="en-US" sz="2000" dirty="0">
                <a:solidFill>
                  <a:srgbClr val="FF0000"/>
                </a:solidFill>
              </a:rPr>
              <a:t>과 </a:t>
            </a:r>
            <a:r>
              <a:rPr lang="en-US" altLang="ko-KR" sz="2000" u="sng" dirty="0">
                <a:solidFill>
                  <a:srgbClr val="FF0000"/>
                </a:solidFill>
              </a:rPr>
              <a:t>Map</a:t>
            </a:r>
            <a:r>
              <a:rPr lang="ko-KR" altLang="en-US" sz="2000" dirty="0">
                <a:solidFill>
                  <a:srgbClr val="FF0000"/>
                </a:solidFill>
              </a:rPr>
              <a:t>으로 나뉨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600" i="1" u="sng" dirty="0"/>
              <a:t>Collection</a:t>
            </a:r>
            <a:r>
              <a:rPr lang="ko-KR" altLang="en-US" sz="1600" i="1" u="sng" dirty="0"/>
              <a:t>과 </a:t>
            </a:r>
            <a:r>
              <a:rPr lang="en-US" altLang="ko-KR" sz="1600" i="1" u="sng" dirty="0"/>
              <a:t>Map</a:t>
            </a:r>
            <a:r>
              <a:rPr lang="ko-KR" altLang="en-US" sz="1600" i="1" u="sng" dirty="0"/>
              <a:t>의 차이</a:t>
            </a:r>
            <a:endParaRPr lang="en-US" altLang="ko-KR" sz="1600" i="1" u="sng" dirty="0"/>
          </a:p>
          <a:p>
            <a:pPr marL="0" indent="0">
              <a:buNone/>
            </a:pPr>
            <a:r>
              <a:rPr lang="en-US" altLang="ko-KR" sz="1600" dirty="0">
                <a:highlight>
                  <a:srgbClr val="FFFF00"/>
                </a:highlight>
              </a:rPr>
              <a:t>	Collection</a:t>
            </a:r>
            <a:r>
              <a:rPr lang="ko-KR" altLang="en-US" sz="1600" dirty="0"/>
              <a:t>은 </a:t>
            </a:r>
            <a:r>
              <a:rPr lang="ko-KR" altLang="en-US" sz="1600" u="sng" dirty="0"/>
              <a:t>값만 저장</a:t>
            </a:r>
            <a:r>
              <a:rPr lang="en-US" altLang="ko-KR" sz="1600" dirty="0"/>
              <a:t>, </a:t>
            </a:r>
            <a:r>
              <a:rPr lang="en-US" altLang="ko-KR" sz="1600" dirty="0">
                <a:highlight>
                  <a:srgbClr val="FFFF00"/>
                </a:highlight>
              </a:rPr>
              <a:t>Map</a:t>
            </a:r>
            <a:r>
              <a:rPr lang="ko-KR" altLang="en-US" sz="1600" dirty="0"/>
              <a:t>은 </a:t>
            </a:r>
            <a:r>
              <a:rPr lang="ko-KR" altLang="en-US" sz="1600" u="sng" dirty="0"/>
              <a:t>키와 값</a:t>
            </a:r>
            <a:r>
              <a:rPr lang="ko-KR" altLang="en-US" sz="1600" dirty="0"/>
              <a:t>을 함께 저장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키</a:t>
            </a:r>
            <a:r>
              <a:rPr lang="ko-KR" altLang="en-US" sz="1600" dirty="0">
                <a:sym typeface="Wingdings" panose="05000000000000000000" pitchFamily="2" charset="2"/>
              </a:rPr>
              <a:t>를 함께 저장하는 이유는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검색을 용이하게 </a:t>
            </a:r>
            <a:r>
              <a:rPr lang="ko-KR" altLang="en-US" sz="1600" dirty="0">
                <a:sym typeface="Wingdings" panose="05000000000000000000" pitchFamily="2" charset="2"/>
              </a:rPr>
              <a:t>하기 위함</a:t>
            </a:r>
            <a:r>
              <a:rPr lang="en-US" altLang="ko-KR" sz="1600" dirty="0">
                <a:sym typeface="Wingdings" panose="05000000000000000000" pitchFamily="2" charset="2"/>
              </a:rPr>
              <a:t>..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Collection</a:t>
            </a:r>
            <a:r>
              <a:rPr lang="ko-KR" altLang="en-US" sz="2000" dirty="0">
                <a:solidFill>
                  <a:srgbClr val="FF0000"/>
                </a:solidFill>
              </a:rPr>
              <a:t>의 하위 인터페이스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Set, List, Queue, </a:t>
            </a:r>
            <a:r>
              <a:rPr lang="en-US" altLang="ko-KR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Dequeue</a:t>
            </a:r>
            <a:r>
              <a:rPr lang="ko-KR" altLang="en-US" sz="1600" dirty="0">
                <a:sym typeface="Wingdings" panose="05000000000000000000" pitchFamily="2" charset="2"/>
              </a:rPr>
              <a:t>가 있음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하위 인터페이스들은 각각 특색에 맞게 세분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Set</a:t>
            </a:r>
            <a:r>
              <a:rPr lang="ko-KR" altLang="en-US" sz="1600" dirty="0">
                <a:sym typeface="Wingdings" panose="05000000000000000000" pitchFamily="2" charset="2"/>
              </a:rPr>
              <a:t>은 </a:t>
            </a:r>
            <a:r>
              <a:rPr lang="ko-KR" altLang="en-US" sz="1600" u="sng" dirty="0">
                <a:sym typeface="Wingdings" panose="05000000000000000000" pitchFamily="2" charset="2"/>
              </a:rPr>
              <a:t>중복된 값을 포함할 수 없는</a:t>
            </a:r>
            <a:r>
              <a:rPr lang="ko-KR" altLang="en-US" sz="1600" dirty="0">
                <a:sym typeface="Wingdings" panose="05000000000000000000" pitchFamily="2" charset="2"/>
              </a:rPr>
              <a:t> 특수한 컬렉션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List</a:t>
            </a:r>
            <a:r>
              <a:rPr lang="ko-KR" altLang="en-US" sz="1600" dirty="0">
                <a:sym typeface="Wingdings" panose="05000000000000000000" pitchFamily="2" charset="2"/>
              </a:rPr>
              <a:t>는 </a:t>
            </a:r>
            <a:r>
              <a:rPr lang="ko-KR" altLang="en-US" sz="1600" u="sng" dirty="0">
                <a:sym typeface="Wingdings" panose="05000000000000000000" pitchFamily="2" charset="2"/>
              </a:rPr>
              <a:t>값의 중복을 허용하고 </a:t>
            </a:r>
            <a:r>
              <a:rPr lang="ko-KR" altLang="en-US" sz="1600" dirty="0">
                <a:sym typeface="Wingdings" panose="05000000000000000000" pitchFamily="2" charset="2"/>
              </a:rPr>
              <a:t>배열처럼 인덱스를 이용해 값을 저장하거나 읽을 수 있음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Queue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와 </a:t>
            </a:r>
            <a:r>
              <a:rPr lang="en-US" altLang="ko-KR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Dequeue</a:t>
            </a:r>
            <a:r>
              <a:rPr lang="ko-KR" altLang="en-US" sz="1600" dirty="0">
                <a:sym typeface="Wingdings" panose="05000000000000000000" pitchFamily="2" charset="2"/>
              </a:rPr>
              <a:t>는 사전 처리를 위해 여러 요소들을 </a:t>
            </a:r>
            <a:r>
              <a:rPr lang="ko-KR" altLang="en-US" sz="1600" u="sng" dirty="0">
                <a:sym typeface="Wingdings" panose="05000000000000000000" pitchFamily="2" charset="2"/>
              </a:rPr>
              <a:t>대기하도록</a:t>
            </a:r>
            <a:r>
              <a:rPr lang="ko-KR" altLang="en-US" sz="1600" dirty="0">
                <a:sym typeface="Wingdings" panose="05000000000000000000" pitchFamily="2" charset="2"/>
              </a:rPr>
              <a:t> 하는데 사용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9082246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그림</a:t>
            </a:r>
            <a:r>
              <a:rPr lang="en-US" altLang="ko-KR" sz="2400" dirty="0">
                <a:highlight>
                  <a:srgbClr val="FFFF00"/>
                </a:highlight>
              </a:rPr>
              <a:t>16-1. </a:t>
            </a:r>
            <a:r>
              <a:rPr lang="ko-KR" altLang="en-US" sz="2400" dirty="0">
                <a:highlight>
                  <a:srgbClr val="FFFF00"/>
                </a:highlight>
              </a:rPr>
              <a:t>컬렉션 인터페이스 계층 구조</a:t>
            </a:r>
            <a:r>
              <a:rPr lang="en-US" altLang="ko-KR" sz="2400" dirty="0">
                <a:highlight>
                  <a:srgbClr val="FFFF00"/>
                </a:highlight>
              </a:rPr>
              <a:t>(P366)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이러한 인터페이스를 상속받아 다양한 형태로 구현된 클래스들이 </a:t>
            </a:r>
            <a:r>
              <a:rPr lang="ko-KR" altLang="en-US" sz="2000" dirty="0">
                <a:solidFill>
                  <a:srgbClr val="FF0000"/>
                </a:solidFill>
              </a:rPr>
              <a:t>구현체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rgbClr val="FF0000"/>
                </a:solidFill>
              </a:rPr>
              <a:t>Set</a:t>
            </a:r>
            <a:r>
              <a:rPr lang="ko-KR" altLang="en-US" sz="1600" dirty="0">
                <a:solidFill>
                  <a:srgbClr val="FF0000"/>
                </a:solidFill>
              </a:rPr>
              <a:t>의 구현체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HashSet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TreeSet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LinkedHashSet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rgbClr val="FF0000"/>
                </a:solidFill>
              </a:rPr>
              <a:t>List</a:t>
            </a:r>
            <a:r>
              <a:rPr lang="ko-KR" altLang="en-US" sz="1600" dirty="0">
                <a:solidFill>
                  <a:srgbClr val="FF0000"/>
                </a:solidFill>
              </a:rPr>
              <a:t>의 구현체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LinkedList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 err="1">
                <a:solidFill>
                  <a:srgbClr val="FF0000"/>
                </a:solidFill>
              </a:rPr>
              <a:t>Deque</a:t>
            </a:r>
            <a:r>
              <a:rPr lang="ko-KR" altLang="en-US" sz="1600" dirty="0">
                <a:solidFill>
                  <a:srgbClr val="FF0000"/>
                </a:solidFill>
              </a:rPr>
              <a:t>의 구현체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ArrayDeque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rgbClr val="FF0000"/>
                </a:solidFill>
              </a:rPr>
              <a:t>Map</a:t>
            </a:r>
            <a:r>
              <a:rPr lang="ko-KR" altLang="en-US" sz="1600" dirty="0">
                <a:solidFill>
                  <a:srgbClr val="FF0000"/>
                </a:solidFill>
              </a:rPr>
              <a:t>의 구현체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HashMap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TreeMap</a:t>
            </a:r>
            <a:r>
              <a:rPr lang="ko-KR" altLang="en-US" sz="1600" dirty="0"/>
              <a:t>이 있음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3799393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01 </a:t>
            </a:r>
            <a:r>
              <a:rPr lang="en-US" altLang="ko-KR" sz="2400" dirty="0" err="1">
                <a:highlight>
                  <a:srgbClr val="FFFF00"/>
                </a:highlight>
              </a:rPr>
              <a:t>ArrayList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List </a:t>
            </a:r>
            <a:r>
              <a:rPr lang="ko-KR" altLang="en-US" sz="1600" dirty="0"/>
              <a:t>인터페이스를 구현한 클래스로 </a:t>
            </a:r>
            <a:r>
              <a:rPr lang="ko-KR" altLang="en-US" sz="1600" dirty="0">
                <a:solidFill>
                  <a:srgbClr val="FF0000"/>
                </a:solidFill>
              </a:rPr>
              <a:t>가변 길이로 </a:t>
            </a:r>
            <a:r>
              <a:rPr lang="ko-KR" altLang="en-US" sz="1600" dirty="0"/>
              <a:t>사용할 수 있음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List </a:t>
            </a:r>
            <a:r>
              <a:rPr lang="ko-KR" altLang="en-US" sz="1600" dirty="0"/>
              <a:t>인터페이스의 모든 옵션 기능을 구현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Null</a:t>
            </a:r>
            <a:r>
              <a:rPr lang="ko-KR" altLang="en-US" sz="1600" dirty="0"/>
              <a:t>을 포함한 모든 타입을 저장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데이터를 저장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r>
              <a:rPr lang="en-US" altLang="ko-KR" sz="1600" dirty="0"/>
              <a:t>, </a:t>
            </a:r>
            <a:r>
              <a:rPr lang="ko-KR" altLang="en-US" sz="1600" dirty="0"/>
              <a:t>읽을 수 있는 메서드들을 제공하여 데이터 처리를  간편하게 함</a:t>
            </a:r>
            <a:r>
              <a:rPr lang="en-US" altLang="ko-KR" sz="1600" dirty="0"/>
              <a:t>.</a:t>
            </a:r>
          </a:p>
          <a:p>
            <a:r>
              <a:rPr lang="ko-KR" altLang="en-US" sz="1600" u="sng" dirty="0"/>
              <a:t>특히 </a:t>
            </a:r>
            <a:r>
              <a:rPr lang="ko-KR" altLang="en-US" sz="1600" u="sng" dirty="0">
                <a:solidFill>
                  <a:srgbClr val="FF0000"/>
                </a:solidFill>
              </a:rPr>
              <a:t>가변 길이이기 </a:t>
            </a:r>
            <a:r>
              <a:rPr lang="ko-KR" altLang="en-US" sz="1600" u="sng" dirty="0"/>
              <a:t>때문에 데이터 개수에 제한 없이 사용할 수 있어 편리</a:t>
            </a:r>
            <a:r>
              <a:rPr lang="en-US" altLang="ko-KR" sz="1600" u="sng" dirty="0"/>
              <a:t>.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주의할 점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 err="1">
                <a:sym typeface="Wingdings" panose="05000000000000000000" pitchFamily="2" charset="2"/>
              </a:rPr>
              <a:t>ArrayList</a:t>
            </a:r>
            <a:r>
              <a:rPr lang="ko-KR" altLang="en-US" sz="1600" dirty="0">
                <a:sym typeface="Wingdings" panose="05000000000000000000" pitchFamily="2" charset="2"/>
              </a:rPr>
              <a:t>는 기본적으로 동기화를 지원하지 않음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여러 쓰레드가 사용하는 경우에는 동기화를 직접 구현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&lt;</a:t>
            </a:r>
            <a:r>
              <a:rPr lang="ko-KR" altLang="en-US" sz="1600" dirty="0">
                <a:sym typeface="Wingdings" panose="05000000000000000000" pitchFamily="2" charset="2"/>
              </a:rPr>
              <a:t>실습 </a:t>
            </a:r>
            <a:r>
              <a:rPr lang="en-US" altLang="ko-KR" sz="1600" dirty="0">
                <a:sym typeface="Wingdings" panose="05000000000000000000" pitchFamily="2" charset="2"/>
              </a:rPr>
              <a:t>16-1&gt;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&lt;</a:t>
            </a:r>
            <a:r>
              <a:rPr lang="ko-KR" altLang="en-US" sz="1600" dirty="0">
                <a:sym typeface="Wingdings" panose="05000000000000000000" pitchFamily="2" charset="2"/>
              </a:rPr>
              <a:t>실습 </a:t>
            </a:r>
            <a:r>
              <a:rPr lang="en-US" altLang="ko-KR" sz="1600" dirty="0">
                <a:sym typeface="Wingdings" panose="05000000000000000000" pitchFamily="2" charset="2"/>
              </a:rPr>
              <a:t>16-2&gt;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474002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Iterator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Iterator</a:t>
            </a:r>
            <a:r>
              <a:rPr lang="ko-KR" altLang="en-US" sz="1800" dirty="0"/>
              <a:t>는 컬렉션 프레임워크에 멤버 인터페이스로 컬렉션에 저장된 데이터를 </a:t>
            </a:r>
            <a:r>
              <a:rPr lang="ko-KR" altLang="en-US" sz="1800" dirty="0">
                <a:solidFill>
                  <a:srgbClr val="FF0000"/>
                </a:solidFill>
              </a:rPr>
              <a:t>탐색</a:t>
            </a:r>
            <a:r>
              <a:rPr lang="ko-KR" altLang="en-US" sz="1800" dirty="0"/>
              <a:t>할 수 있음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/>
              <a:t>컬렉션을 사용하다 보면 각 요소에 접근해서 </a:t>
            </a:r>
            <a:r>
              <a:rPr lang="ko-KR" altLang="en-US" sz="1600" dirty="0">
                <a:solidFill>
                  <a:srgbClr val="FF0000"/>
                </a:solidFill>
              </a:rPr>
              <a:t>값을 하나씩 읽는 동작이 많이 반복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이러한 동작을 대신해 주는 것이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Iterator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2000" u="sng" dirty="0">
                <a:solidFill>
                  <a:srgbClr val="FF0000"/>
                </a:solidFill>
              </a:rPr>
              <a:t>대표적 메서드는 </a:t>
            </a:r>
            <a:r>
              <a:rPr lang="en-US" altLang="ko-KR" sz="2000" u="sng" dirty="0" err="1">
                <a:solidFill>
                  <a:srgbClr val="FF0000"/>
                </a:solidFill>
              </a:rPr>
              <a:t>hasNext</a:t>
            </a:r>
            <a:r>
              <a:rPr lang="en-US" altLang="ko-KR" sz="2000" u="sng" dirty="0">
                <a:solidFill>
                  <a:srgbClr val="FF0000"/>
                </a:solidFill>
              </a:rPr>
              <a:t>()</a:t>
            </a:r>
            <a:r>
              <a:rPr lang="ko-KR" altLang="en-US" sz="2000" u="sng" dirty="0">
                <a:solidFill>
                  <a:srgbClr val="FF0000"/>
                </a:solidFill>
              </a:rPr>
              <a:t>와 </a:t>
            </a:r>
            <a:r>
              <a:rPr lang="en-US" altLang="ko-KR" sz="2000" u="sng" dirty="0">
                <a:solidFill>
                  <a:srgbClr val="FF0000"/>
                </a:solidFill>
              </a:rPr>
              <a:t>next()</a:t>
            </a:r>
            <a:r>
              <a:rPr lang="ko-KR" altLang="en-US" sz="2000" u="sng" dirty="0">
                <a:solidFill>
                  <a:srgbClr val="FF0000"/>
                </a:solidFill>
              </a:rPr>
              <a:t>가 있음</a:t>
            </a:r>
            <a:r>
              <a:rPr lang="en-US" altLang="ko-KR" sz="2000" u="sng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800" dirty="0" err="1">
                <a:sym typeface="Wingdings" panose="05000000000000000000" pitchFamily="2" charset="2"/>
              </a:rPr>
              <a:t>hasNext</a:t>
            </a:r>
            <a:r>
              <a:rPr lang="en-US" altLang="ko-KR" sz="1800" dirty="0"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sym typeface="Wingdings" panose="05000000000000000000" pitchFamily="2" charset="2"/>
              </a:rPr>
              <a:t>는 더 이상 읽을 값이 있는지를 확인하여 있으면 </a:t>
            </a:r>
            <a:r>
              <a:rPr lang="en-US" altLang="ko-KR" sz="1800" dirty="0">
                <a:sym typeface="Wingdings" panose="05000000000000000000" pitchFamily="2" charset="2"/>
              </a:rPr>
              <a:t>true, </a:t>
            </a:r>
            <a:r>
              <a:rPr lang="ko-KR" altLang="en-US" sz="1800" dirty="0">
                <a:sym typeface="Wingdings" panose="05000000000000000000" pitchFamily="2" charset="2"/>
              </a:rPr>
              <a:t>없으면 </a:t>
            </a:r>
            <a:r>
              <a:rPr lang="en-US" altLang="ko-KR" sz="1800" dirty="0">
                <a:sym typeface="Wingdings" panose="05000000000000000000" pitchFamily="2" charset="2"/>
              </a:rPr>
              <a:t>false</a:t>
            </a:r>
            <a:r>
              <a:rPr lang="ko-KR" altLang="en-US" sz="1800" dirty="0">
                <a:sym typeface="Wingdings" panose="05000000000000000000" pitchFamily="2" charset="2"/>
              </a:rPr>
              <a:t>를 반환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800" u="sng" dirty="0">
                <a:highlight>
                  <a:srgbClr val="FFFF00"/>
                </a:highlight>
                <a:sym typeface="Wingdings" panose="05000000000000000000" pitchFamily="2" charset="2"/>
              </a:rPr>
              <a:t>next()</a:t>
            </a:r>
            <a:r>
              <a:rPr lang="ko-KR" altLang="en-US" sz="1800" u="sng" dirty="0">
                <a:highlight>
                  <a:srgbClr val="FFFF00"/>
                </a:highlight>
                <a:sym typeface="Wingdings" panose="05000000000000000000" pitchFamily="2" charset="2"/>
              </a:rPr>
              <a:t>는 </a:t>
            </a:r>
            <a:r>
              <a:rPr lang="ko-KR" altLang="en-US" sz="1800" u="sng" dirty="0">
                <a:sym typeface="Wingdings" panose="05000000000000000000" pitchFamily="2" charset="2"/>
              </a:rPr>
              <a:t>다음 요소로 이동하면서 값을 읽음</a:t>
            </a:r>
            <a:r>
              <a:rPr lang="en-US" altLang="ko-KR" sz="1800" u="sng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u="sng" dirty="0">
                <a:sym typeface="Wingdings" panose="05000000000000000000" pitchFamily="2" charset="2"/>
              </a:rPr>
              <a:t>처음 </a:t>
            </a:r>
            <a:r>
              <a:rPr lang="en-US" altLang="ko-KR" sz="1600" u="sng" dirty="0">
                <a:sym typeface="Wingdings" panose="05000000000000000000" pitchFamily="2" charset="2"/>
              </a:rPr>
              <a:t>next()</a:t>
            </a:r>
            <a:r>
              <a:rPr lang="ko-KR" altLang="en-US" sz="1600" u="sng" dirty="0">
                <a:sym typeface="Wingdings" panose="05000000000000000000" pitchFamily="2" charset="2"/>
              </a:rPr>
              <a:t>를 호출하면 </a:t>
            </a:r>
            <a:r>
              <a:rPr lang="ko-KR" altLang="en-US" sz="1600" dirty="0">
                <a:sym typeface="Wingdings" panose="05000000000000000000" pitchFamily="2" charset="2"/>
              </a:rPr>
              <a:t>첫 요소의 값을 읽어오고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u="sng" dirty="0">
                <a:sym typeface="Wingdings" panose="05000000000000000000" pitchFamily="2" charset="2"/>
              </a:rPr>
              <a:t>그 다음 </a:t>
            </a:r>
            <a:r>
              <a:rPr lang="en-US" altLang="ko-KR" sz="1600" u="sng" dirty="0">
                <a:sym typeface="Wingdings" panose="05000000000000000000" pitchFamily="2" charset="2"/>
              </a:rPr>
              <a:t>next()</a:t>
            </a:r>
            <a:r>
              <a:rPr lang="ko-KR" altLang="en-US" sz="1600" u="sng" dirty="0">
                <a:sym typeface="Wingdings" panose="05000000000000000000" pitchFamily="2" charset="2"/>
              </a:rPr>
              <a:t>를 호출하면 </a:t>
            </a:r>
            <a:r>
              <a:rPr lang="ko-KR" altLang="en-US" sz="1600" dirty="0">
                <a:sym typeface="Wingdings" panose="05000000000000000000" pitchFamily="2" charset="2"/>
              </a:rPr>
              <a:t>두번째 요소를 읽어 옴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&lt;</a:t>
            </a:r>
            <a:r>
              <a:rPr lang="ko-KR" altLang="en-US" sz="1600" dirty="0">
                <a:sym typeface="Wingdings" panose="05000000000000000000" pitchFamily="2" charset="2"/>
              </a:rPr>
              <a:t>실습 </a:t>
            </a:r>
            <a:r>
              <a:rPr lang="en-US" altLang="ko-KR" sz="1600" dirty="0">
                <a:sym typeface="Wingdings" panose="05000000000000000000" pitchFamily="2" charset="2"/>
              </a:rPr>
              <a:t>16-3&gt;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954331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02 </a:t>
            </a:r>
            <a:r>
              <a:rPr lang="en-US" altLang="ko-KR" sz="2400" dirty="0" err="1">
                <a:highlight>
                  <a:srgbClr val="FFFF00"/>
                </a:highlight>
              </a:rPr>
              <a:t>HashMap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Map</a:t>
            </a:r>
            <a:r>
              <a:rPr lang="ko-KR" altLang="en-US" sz="1600" dirty="0"/>
              <a:t>은 빠른 검색을 위해 </a:t>
            </a:r>
            <a:r>
              <a:rPr lang="ko-KR" altLang="en-US" sz="1600" dirty="0">
                <a:solidFill>
                  <a:srgbClr val="FF0000"/>
                </a:solidFill>
              </a:rPr>
              <a:t>키와 값을 저장하는 </a:t>
            </a:r>
            <a:r>
              <a:rPr lang="ko-KR" altLang="en-US" sz="1600" dirty="0"/>
              <a:t>구조로 </a:t>
            </a:r>
            <a:r>
              <a:rPr lang="ko-KR" altLang="en-US" sz="1600" u="sng" dirty="0"/>
              <a:t>키는 중복될 수 없음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HashMap</a:t>
            </a:r>
            <a:r>
              <a:rPr lang="ko-KR" altLang="en-US" sz="1600" dirty="0"/>
              <a:t>은 이런 </a:t>
            </a:r>
            <a:r>
              <a:rPr lang="en-US" altLang="ko-KR" sz="1600" dirty="0"/>
              <a:t>Map </a:t>
            </a:r>
            <a:r>
              <a:rPr lang="ko-KR" altLang="en-US" sz="1600" dirty="0"/>
              <a:t>인터페이스를 구현한 클래스로 </a:t>
            </a:r>
            <a:r>
              <a:rPr lang="en-US" altLang="ko-KR" sz="1600" u="sng" dirty="0"/>
              <a:t>Map</a:t>
            </a:r>
            <a:r>
              <a:rPr lang="ko-KR" altLang="en-US" sz="1600" u="sng" dirty="0"/>
              <a:t>의 모든 옵션</a:t>
            </a:r>
            <a:r>
              <a:rPr lang="en-US" altLang="ko-KR" sz="1600" u="sng" dirty="0"/>
              <a:t> </a:t>
            </a:r>
            <a:r>
              <a:rPr lang="ko-KR" altLang="en-US" sz="1600" u="sng" dirty="0"/>
              <a:t>기능을</a:t>
            </a:r>
            <a:r>
              <a:rPr lang="en-US" altLang="ko-KR" sz="1600" u="sng" dirty="0"/>
              <a:t> </a:t>
            </a:r>
            <a:r>
              <a:rPr lang="ko-KR" altLang="en-US" sz="1600" u="sng" dirty="0"/>
              <a:t>구현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키와 값</a:t>
            </a:r>
            <a:r>
              <a:rPr lang="ko-KR" altLang="en-US" sz="1600" dirty="0"/>
              <a:t>으로 사용할 수 있는 데이터 타입은 </a:t>
            </a:r>
            <a:r>
              <a:rPr lang="en-US" altLang="ko-KR" sz="1600" u="sng" dirty="0"/>
              <a:t>null</a:t>
            </a:r>
            <a:r>
              <a:rPr lang="ko-KR" altLang="en-US" sz="1600" u="sng" dirty="0"/>
              <a:t>을 포함한 모든 타입이 가능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HashMap</a:t>
            </a:r>
            <a:r>
              <a:rPr lang="ko-KR" altLang="en-US" sz="1600" dirty="0"/>
              <a:t>도 동기화가 지원되지 않으므로 </a:t>
            </a:r>
            <a:r>
              <a:rPr lang="ko-KR" altLang="en-US" sz="1600" u="sng" dirty="0"/>
              <a:t>필요하다면 직접 구현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&lt;</a:t>
            </a:r>
            <a:r>
              <a:rPr lang="ko-KR" altLang="en-US" sz="1600" dirty="0"/>
              <a:t>실습 </a:t>
            </a:r>
            <a:r>
              <a:rPr lang="en-US" altLang="ko-KR" sz="1600" dirty="0"/>
              <a:t>16-4&gt;</a:t>
            </a:r>
          </a:p>
          <a:p>
            <a:pPr marL="0" indent="0">
              <a:buNone/>
            </a:pPr>
            <a:r>
              <a:rPr lang="en-US" altLang="ko-KR" sz="1600" dirty="0"/>
              <a:t> &lt;</a:t>
            </a:r>
            <a:r>
              <a:rPr lang="ko-KR" altLang="en-US" sz="1600" dirty="0"/>
              <a:t>실습</a:t>
            </a:r>
            <a:r>
              <a:rPr lang="en-US" altLang="ko-KR" sz="1600" dirty="0"/>
              <a:t>16-5&gt;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0319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511175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04 </a:t>
            </a:r>
            <a:r>
              <a:rPr lang="ko-KR" altLang="en-US" sz="2400" dirty="0"/>
              <a:t>형 변환</a:t>
            </a:r>
            <a:r>
              <a:rPr lang="en-US" altLang="ko-KR" sz="2400" dirty="0"/>
              <a:t>(p60)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792480"/>
            <a:ext cx="10515600" cy="5709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u="sng" dirty="0">
                <a:solidFill>
                  <a:srgbClr val="FF0000"/>
                </a:solidFill>
              </a:rPr>
              <a:t>형 변환</a:t>
            </a:r>
            <a:r>
              <a:rPr lang="ko-KR" altLang="en-US" sz="2000" dirty="0"/>
              <a:t>이란 프로그램 문장에서 타입이 일시적으로 변하는 것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 = 12, b = 13;</a:t>
            </a:r>
          </a:p>
          <a:p>
            <a:pPr marL="0" indent="0">
              <a:buNone/>
            </a:pPr>
            <a:r>
              <a:rPr lang="en-US" altLang="ko-KR" sz="2000" dirty="0"/>
              <a:t> float c = 0;</a:t>
            </a:r>
          </a:p>
          <a:p>
            <a:pPr marL="0" indent="0">
              <a:buNone/>
            </a:pPr>
            <a:r>
              <a:rPr lang="en-US" altLang="ko-KR" sz="2000" dirty="0"/>
              <a:t> c = (</a:t>
            </a:r>
            <a:r>
              <a:rPr lang="en-US" altLang="ko-KR" sz="2000" dirty="0" err="1"/>
              <a:t>a+b</a:t>
            </a:r>
            <a:r>
              <a:rPr lang="en-US" altLang="ko-KR" sz="2000" dirty="0"/>
              <a:t>)/2;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(“a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의 평균은 </a:t>
            </a:r>
            <a:r>
              <a:rPr lang="en-US" altLang="ko-KR" sz="2000" dirty="0"/>
              <a:t>“+c+” </a:t>
            </a:r>
            <a:r>
              <a:rPr lang="ko-KR" altLang="en-US" sz="2000" dirty="0"/>
              <a:t>이다</a:t>
            </a:r>
            <a:r>
              <a:rPr lang="en-US" altLang="ko-KR" sz="2000" dirty="0"/>
              <a:t>.”);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a</a:t>
            </a:r>
            <a:r>
              <a:rPr lang="ko-KR" altLang="en-US" sz="2000" dirty="0">
                <a:sym typeface="Wingdings" panose="05000000000000000000" pitchFamily="2" charset="2"/>
              </a:rPr>
              <a:t>와 </a:t>
            </a:r>
            <a:r>
              <a:rPr lang="en-US" altLang="ko-KR" sz="2000" dirty="0">
                <a:sym typeface="Wingdings" panose="05000000000000000000" pitchFamily="2" charset="2"/>
              </a:rPr>
              <a:t>b</a:t>
            </a:r>
            <a:r>
              <a:rPr lang="ko-KR" altLang="en-US" sz="2000" dirty="0">
                <a:sym typeface="Wingdings" panose="05000000000000000000" pitchFamily="2" charset="2"/>
              </a:rPr>
              <a:t>의 평균은 </a:t>
            </a:r>
            <a:r>
              <a:rPr lang="en-US" altLang="ko-KR" sz="2000" dirty="0">
                <a:sym typeface="Wingdings" panose="05000000000000000000" pitchFamily="2" charset="2"/>
              </a:rPr>
              <a:t>12.0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우선 </a:t>
            </a:r>
            <a:r>
              <a:rPr lang="en-US" altLang="ko-KR" sz="2000" dirty="0">
                <a:sym typeface="Wingdings" panose="05000000000000000000" pitchFamily="2" charset="2"/>
              </a:rPr>
              <a:t>0.5</a:t>
            </a:r>
            <a:r>
              <a:rPr lang="ko-KR" altLang="en-US" sz="2000" dirty="0">
                <a:sym typeface="Wingdings" panose="05000000000000000000" pitchFamily="2" charset="2"/>
              </a:rPr>
              <a:t>가 사라진 것은 </a:t>
            </a:r>
            <a:r>
              <a:rPr lang="ko-KR" altLang="en-US" sz="2000" dirty="0" err="1">
                <a:sym typeface="Wingdings" panose="05000000000000000000" pitchFamily="2" charset="2"/>
              </a:rPr>
              <a:t>정수끼리의</a:t>
            </a:r>
            <a:r>
              <a:rPr lang="ko-KR" altLang="en-US" sz="2000" dirty="0">
                <a:sym typeface="Wingdings" panose="05000000000000000000" pitchFamily="2" charset="2"/>
              </a:rPr>
              <a:t> 연산 결과는 정수이기 때문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sz="2000" u="sng" dirty="0">
                <a:sym typeface="Wingdings" panose="05000000000000000000" pitchFamily="2" charset="2"/>
              </a:rPr>
              <a:t>자동 </a:t>
            </a:r>
            <a:r>
              <a:rPr lang="ko-KR" altLang="en-US" sz="2000" u="sng" dirty="0" err="1">
                <a:sym typeface="Wingdings" panose="05000000000000000000" pitchFamily="2" charset="2"/>
              </a:rPr>
              <a:t>형변환의</a:t>
            </a:r>
            <a:r>
              <a:rPr lang="ko-KR" altLang="en-US" sz="2000" u="sng" dirty="0">
                <a:sym typeface="Wingdings" panose="05000000000000000000" pitchFamily="2" charset="2"/>
              </a:rPr>
              <a:t> 방향을 정리</a:t>
            </a:r>
            <a:endParaRPr lang="en-US" altLang="ko-KR" sz="2000" u="sn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byte -&gt; short, char -&gt; </a:t>
            </a:r>
            <a:r>
              <a:rPr lang="en-US" altLang="ko-KR" sz="2000" dirty="0" err="1">
                <a:sym typeface="Wingdings" panose="05000000000000000000" pitchFamily="2" charset="2"/>
              </a:rPr>
              <a:t>int</a:t>
            </a:r>
            <a:r>
              <a:rPr lang="en-US" altLang="ko-KR" sz="2000" dirty="0">
                <a:sym typeface="Wingdings" panose="05000000000000000000" pitchFamily="2" charset="2"/>
              </a:rPr>
              <a:t> -&gt; long -&gt; float -&gt; double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	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ㅡ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&gt;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큰타입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/>
              <a:t> float f = 12.5f;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 = 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)f;		//</a:t>
            </a:r>
            <a:r>
              <a:rPr lang="ko-KR" altLang="en-US" sz="2000" dirty="0"/>
              <a:t>강제 형 변환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(“a= “+a);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50918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03 </a:t>
            </a:r>
            <a:r>
              <a:rPr lang="ko-KR" altLang="en-US" sz="2400" dirty="0">
                <a:highlight>
                  <a:srgbClr val="FFFF00"/>
                </a:highlight>
              </a:rPr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알고리즘</a:t>
            </a:r>
            <a:r>
              <a:rPr lang="ko-KR" altLang="en-US" sz="1600" dirty="0"/>
              <a:t>은 컬렉션에 기능을 제공하는 것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정렬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섞기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검색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비교 등의 다양한 기능을 제공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/>
              <a:t>   &lt;</a:t>
            </a:r>
            <a:r>
              <a:rPr lang="ko-KR" altLang="en-US" sz="1600" dirty="0"/>
              <a:t>실습 </a:t>
            </a:r>
            <a:r>
              <a:rPr lang="en-US" altLang="ko-KR" sz="1600" dirty="0"/>
              <a:t>16-6&gt;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519545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17 </a:t>
            </a:r>
            <a:r>
              <a:rPr lang="ko-KR" altLang="en-US" sz="2400" dirty="0">
                <a:highlight>
                  <a:srgbClr val="FFFF00"/>
                </a:highlight>
              </a:rPr>
              <a:t>자바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ko-KR" altLang="en-US" sz="1600" dirty="0"/>
              <a:t>데이터가 프로그램에서 모니터나 파일 같은 외부로 나가는 것을 </a:t>
            </a:r>
            <a:r>
              <a:rPr lang="ko-KR" altLang="en-US" sz="1600" dirty="0">
                <a:solidFill>
                  <a:srgbClr val="FF0000"/>
                </a:solidFill>
              </a:rPr>
              <a:t>출력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외부</a:t>
            </a:r>
            <a:r>
              <a:rPr lang="en-US" altLang="ko-KR" sz="1600" dirty="0"/>
              <a:t>(</a:t>
            </a:r>
            <a:r>
              <a:rPr lang="ko-KR" altLang="en-US" sz="1600" dirty="0"/>
              <a:t>키보드 등</a:t>
            </a:r>
            <a:r>
              <a:rPr lang="en-US" altLang="ko-KR" sz="1600" dirty="0"/>
              <a:t>)</a:t>
            </a:r>
            <a:r>
              <a:rPr lang="ko-KR" altLang="en-US" sz="1600" dirty="0"/>
              <a:t>에서 프로그램으로 데이터가 들어오는 것을 </a:t>
            </a:r>
            <a:r>
              <a:rPr lang="ko-KR" altLang="en-US" sz="1600" dirty="0">
                <a:solidFill>
                  <a:srgbClr val="FF0000"/>
                </a:solidFill>
              </a:rPr>
              <a:t>입력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600" dirty="0"/>
              <a:t>입력</a:t>
            </a:r>
            <a:r>
              <a:rPr lang="en-US" altLang="ko-KR" sz="1600" dirty="0"/>
              <a:t>, </a:t>
            </a:r>
            <a:r>
              <a:rPr lang="ko-KR" altLang="en-US" sz="1600" dirty="0"/>
              <a:t>출력 모두를 </a:t>
            </a:r>
            <a:r>
              <a:rPr lang="ko-KR" altLang="en-US" sz="1600" u="sng" dirty="0"/>
              <a:t>입출력</a:t>
            </a:r>
            <a:r>
              <a:rPr lang="en-US" altLang="ko-KR" sz="1600" u="sng" dirty="0"/>
              <a:t>(</a:t>
            </a:r>
            <a:r>
              <a:rPr lang="en-US" altLang="ko-KR" sz="1600" u="sng" dirty="0" err="1"/>
              <a:t>Input/Output</a:t>
            </a:r>
            <a:r>
              <a:rPr lang="en-US" altLang="ko-KR" sz="1600" u="sng" dirty="0"/>
              <a:t>) </a:t>
            </a:r>
            <a:r>
              <a:rPr lang="ko-KR" altLang="en-US" sz="1600" u="sng" dirty="0"/>
              <a:t>또는 </a:t>
            </a:r>
            <a:r>
              <a:rPr lang="en-US" altLang="ko-KR" sz="1600" u="sng" dirty="0"/>
              <a:t>I/O.</a:t>
            </a:r>
          </a:p>
          <a:p>
            <a:r>
              <a:rPr lang="ko-KR" altLang="en-US" sz="1600" dirty="0"/>
              <a:t>자바에서 제공되는 입출력 관련 </a:t>
            </a:r>
            <a:r>
              <a:rPr lang="en-US" altLang="ko-KR" sz="1600" dirty="0"/>
              <a:t>API</a:t>
            </a:r>
            <a:r>
              <a:rPr lang="ko-KR" altLang="en-US" sz="1600" dirty="0"/>
              <a:t>를 활용한 입출력 프로그램 개발 방법학습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878036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01 I/O </a:t>
            </a:r>
            <a:r>
              <a:rPr lang="ko-KR" altLang="en-US" sz="2400" dirty="0" err="1"/>
              <a:t>스트림</a:t>
            </a:r>
            <a:r>
              <a:rPr lang="en-US" altLang="ko-KR" sz="2400" dirty="0"/>
              <a:t>(I/O Streams)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</a:rPr>
              <a:t>스트림</a:t>
            </a:r>
            <a:r>
              <a:rPr lang="en-US" altLang="ko-KR" sz="2000" dirty="0">
                <a:solidFill>
                  <a:srgbClr val="FF0000"/>
                </a:solidFill>
              </a:rPr>
              <a:t>(Stream)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ko-KR" altLang="en-US" sz="1600" dirty="0"/>
              <a:t>프로그램과 외부 사이의 데이터 교환 통로를 소프트웨어로 구현할 것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ko-KR" altLang="en-US" sz="1600" dirty="0">
                <a:sym typeface="Wingdings" pitchFamily="2" charset="2"/>
              </a:rPr>
              <a:t>프로그램의 데이터 입출력 흐름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2000" b="1" dirty="0"/>
              <a:t>바이트 </a:t>
            </a:r>
            <a:r>
              <a:rPr lang="ko-KR" altLang="en-US" sz="2000" b="1" dirty="0" err="1"/>
              <a:t>스트림</a:t>
            </a:r>
            <a:r>
              <a:rPr lang="en-US" altLang="ko-KR" sz="2000" b="1" dirty="0"/>
              <a:t>(Byte Stream)</a:t>
            </a:r>
            <a:r>
              <a:rPr lang="ko-KR" altLang="en-US" sz="2000" b="1" dirty="0"/>
              <a:t>과 문자 스트림</a:t>
            </a:r>
            <a:r>
              <a:rPr lang="en-US" altLang="ko-KR" sz="2000" b="1" dirty="0"/>
              <a:t>(Character Stream)</a:t>
            </a:r>
          </a:p>
          <a:p>
            <a:r>
              <a:rPr lang="ko-KR" altLang="en-US" sz="1600" u="sng" dirty="0"/>
              <a:t>자바 </a:t>
            </a:r>
            <a:r>
              <a:rPr lang="ko-KR" altLang="en-US" sz="1600" u="sng" dirty="0" err="1"/>
              <a:t>스트림</a:t>
            </a:r>
            <a:r>
              <a:rPr lang="en-US" altLang="ko-KR" sz="1600" dirty="0">
                <a:solidFill>
                  <a:srgbClr val="FF0000"/>
                </a:solidFill>
              </a:rPr>
              <a:t>: </a:t>
            </a:r>
            <a:r>
              <a:rPr lang="ko-KR" altLang="en-US" sz="1600" u="sng" dirty="0">
                <a:solidFill>
                  <a:srgbClr val="FF0000"/>
                </a:solidFill>
              </a:rPr>
              <a:t>바이트 </a:t>
            </a:r>
            <a:r>
              <a:rPr lang="ko-KR" altLang="en-US" sz="1600" u="sng" dirty="0" err="1">
                <a:solidFill>
                  <a:srgbClr val="FF0000"/>
                </a:solidFill>
              </a:rPr>
              <a:t>스트림</a:t>
            </a:r>
            <a:r>
              <a:rPr lang="ko-KR" altLang="en-US" sz="1600" dirty="0" err="1"/>
              <a:t>과</a:t>
            </a:r>
            <a:r>
              <a:rPr lang="ko-KR" altLang="en-US" sz="1600" dirty="0"/>
              <a:t> </a:t>
            </a:r>
            <a:r>
              <a:rPr lang="ko-KR" altLang="en-US" sz="1600" u="sng" dirty="0">
                <a:solidFill>
                  <a:srgbClr val="FF0000"/>
                </a:solidFill>
              </a:rPr>
              <a:t>문자 </a:t>
            </a:r>
            <a:r>
              <a:rPr lang="ko-KR" altLang="en-US" sz="1600" u="sng" dirty="0" err="1">
                <a:solidFill>
                  <a:srgbClr val="FF0000"/>
                </a:solidFill>
              </a:rPr>
              <a:t>스트림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나눔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ko-KR" altLang="en-US" sz="1600" u="sng" dirty="0"/>
              <a:t>바이트 </a:t>
            </a:r>
            <a:r>
              <a:rPr lang="ko-KR" altLang="en-US" sz="1600" u="sng" dirty="0" err="1"/>
              <a:t>스트림</a:t>
            </a:r>
            <a:r>
              <a:rPr lang="ko-KR" altLang="en-US" sz="1600" dirty="0" err="1"/>
              <a:t>은</a:t>
            </a:r>
            <a:r>
              <a:rPr lang="ko-KR" altLang="en-US" sz="1600" dirty="0"/>
              <a:t> 한 바이트</a:t>
            </a:r>
            <a:r>
              <a:rPr lang="en-US" altLang="ko-KR" sz="1600" dirty="0"/>
              <a:t>(1 Byte – 8 bit)</a:t>
            </a:r>
            <a:r>
              <a:rPr lang="ko-KR" altLang="en-US" sz="1600" dirty="0"/>
              <a:t>씩 처리하고</a:t>
            </a:r>
            <a:r>
              <a:rPr lang="en-US" altLang="ko-KR" sz="1600" dirty="0"/>
              <a:t>,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ko-KR" altLang="en-US" sz="1600" u="sng" dirty="0"/>
              <a:t>문자 </a:t>
            </a:r>
            <a:r>
              <a:rPr lang="ko-KR" altLang="en-US" sz="1600" u="sng" dirty="0" err="1"/>
              <a:t>스트림</a:t>
            </a:r>
            <a:r>
              <a:rPr lang="ko-KR" altLang="en-US" sz="1600" dirty="0" err="1"/>
              <a:t>은</a:t>
            </a:r>
            <a:r>
              <a:rPr lang="ko-KR" altLang="en-US" sz="1600" dirty="0"/>
              <a:t> 문자 단위로 처리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ko-KR" altLang="en-US" sz="1600" b="1" u="sng" dirty="0"/>
              <a:t>자바의 문자</a:t>
            </a:r>
            <a:r>
              <a:rPr lang="ko-KR" altLang="en-US" sz="1600" dirty="0"/>
              <a:t>는 유니코드로 작성되므로 </a:t>
            </a:r>
            <a:r>
              <a:rPr lang="en-US" altLang="ko-KR" sz="1600" dirty="0"/>
              <a:t>2 </a:t>
            </a:r>
            <a:r>
              <a:rPr lang="ko-KR" altLang="en-US" sz="1600" dirty="0"/>
              <a:t>바이트</a:t>
            </a:r>
            <a:r>
              <a:rPr lang="en-US" altLang="ko-KR" sz="1600" dirty="0"/>
              <a:t>(2 Byte)</a:t>
            </a:r>
            <a:r>
              <a:rPr lang="ko-KR" altLang="en-US" sz="1600" dirty="0"/>
              <a:t>씩 처리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ko-KR" altLang="en-US" sz="1600" u="sng" dirty="0" err="1">
                <a:solidFill>
                  <a:srgbClr val="FF0000"/>
                </a:solidFill>
                <a:sym typeface="Wingdings" pitchFamily="2" charset="2"/>
              </a:rPr>
              <a:t>자바스트림</a:t>
            </a:r>
            <a:r>
              <a:rPr lang="ko-KR" altLang="en-US" sz="1600" dirty="0" err="1">
                <a:solidFill>
                  <a:srgbClr val="FF0000"/>
                </a:solidFill>
                <a:sym typeface="Wingdings" pitchFamily="2" charset="2"/>
              </a:rPr>
              <a:t>의</a:t>
            </a: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 반은 </a:t>
            </a: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바이트씩 처리하는 </a:t>
            </a:r>
            <a:r>
              <a:rPr lang="ko-KR" altLang="en-US" sz="1600" u="sng" dirty="0">
                <a:solidFill>
                  <a:srgbClr val="FF0000"/>
                </a:solidFill>
                <a:sym typeface="Wingdings" pitchFamily="2" charset="2"/>
              </a:rPr>
              <a:t>바이트 </a:t>
            </a:r>
            <a:r>
              <a:rPr lang="ko-KR" altLang="en-US" sz="1600" u="sng" dirty="0" err="1">
                <a:solidFill>
                  <a:srgbClr val="FF0000"/>
                </a:solidFill>
                <a:sym typeface="Wingdings" pitchFamily="2" charset="2"/>
              </a:rPr>
              <a:t>스트림</a:t>
            </a:r>
            <a:r>
              <a:rPr lang="ko-KR" altLang="en-US" sz="1600" dirty="0" err="1">
                <a:solidFill>
                  <a:srgbClr val="FF0000"/>
                </a:solidFill>
                <a:sym typeface="Wingdings" pitchFamily="2" charset="2"/>
              </a:rPr>
              <a:t>이고</a:t>
            </a: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,</a:t>
            </a:r>
          </a:p>
          <a:p>
            <a:pPr>
              <a:buNone/>
            </a:pP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   </a:t>
            </a: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나머지 반은 </a:t>
            </a: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바이트씩 처리하는 </a:t>
            </a:r>
            <a:r>
              <a:rPr lang="ko-KR" altLang="en-US" sz="1600" u="sng" dirty="0">
                <a:solidFill>
                  <a:srgbClr val="FF0000"/>
                </a:solidFill>
                <a:sym typeface="Wingdings" pitchFamily="2" charset="2"/>
              </a:rPr>
              <a:t>문자 </a:t>
            </a:r>
            <a:r>
              <a:rPr lang="ko-KR" altLang="en-US" sz="1600" u="sng" dirty="0" err="1">
                <a:solidFill>
                  <a:srgbClr val="FF0000"/>
                </a:solidFill>
                <a:sym typeface="Wingdings" pitchFamily="2" charset="2"/>
              </a:rPr>
              <a:t>스트림</a:t>
            </a: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519545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바이트 </a:t>
            </a:r>
            <a:r>
              <a:rPr lang="ko-KR" altLang="en-US" sz="2400" b="1" dirty="0" err="1"/>
              <a:t>스트림</a:t>
            </a:r>
            <a:r>
              <a:rPr lang="en-US" altLang="ko-KR" sz="2400" b="1" dirty="0"/>
              <a:t>(Byte Stream)</a:t>
            </a:r>
            <a:r>
              <a:rPr lang="ko-KR" altLang="en-US" sz="2400" b="1" dirty="0"/>
              <a:t>과 문자 스트림</a:t>
            </a:r>
            <a:r>
              <a:rPr lang="en-US" altLang="ko-KR" sz="2400" b="1" dirty="0"/>
              <a:t>(Character Stream)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바이트 </a:t>
            </a:r>
            <a:r>
              <a:rPr lang="ko-KR" altLang="en-US" sz="1600" dirty="0" err="1"/>
              <a:t>스트림의</a:t>
            </a:r>
            <a:r>
              <a:rPr lang="ko-KR" altLang="en-US" sz="1600" dirty="0"/>
              <a:t> 가장 상위 클래스는 </a:t>
            </a:r>
            <a:r>
              <a:rPr lang="en-US" altLang="ko-KR" sz="1600" dirty="0" err="1"/>
              <a:t>InputStream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입력스트림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OutputStream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출력스트림</a:t>
            </a:r>
            <a:r>
              <a:rPr lang="en-US" altLang="ko-KR" sz="1600" dirty="0"/>
              <a:t>). </a:t>
            </a:r>
          </a:p>
          <a:p>
            <a:r>
              <a:rPr lang="ko-KR" altLang="en-US" sz="1600" dirty="0"/>
              <a:t>문자 </a:t>
            </a:r>
            <a:r>
              <a:rPr lang="ko-KR" altLang="en-US" sz="1600" dirty="0" err="1"/>
              <a:t>스트림의</a:t>
            </a:r>
            <a:r>
              <a:rPr lang="ko-KR" altLang="en-US" sz="1600" dirty="0"/>
              <a:t> 최상위 클래스는 </a:t>
            </a:r>
            <a:r>
              <a:rPr lang="en-US" altLang="ko-KR" sz="1600" dirty="0"/>
              <a:t>Reader(</a:t>
            </a:r>
            <a:r>
              <a:rPr lang="ko-KR" altLang="en-US" sz="1600" dirty="0" err="1"/>
              <a:t>입력스트림</a:t>
            </a:r>
            <a:r>
              <a:rPr lang="en-US" altLang="ko-KR" sz="1600" dirty="0"/>
              <a:t>), Writer(</a:t>
            </a:r>
            <a:r>
              <a:rPr lang="ko-KR" altLang="en-US" sz="1600" dirty="0" err="1"/>
              <a:t>출력스트림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519545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			System.in  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System </a:t>
            </a:r>
            <a:r>
              <a:rPr lang="ko-KR" altLang="en-US" sz="1600" dirty="0"/>
              <a:t>클래스의 모든 멤버 변수와 메서드는 </a:t>
            </a:r>
            <a:r>
              <a:rPr lang="en-US" altLang="ko-KR" sz="1600" dirty="0">
                <a:solidFill>
                  <a:srgbClr val="FF0000"/>
                </a:solidFill>
              </a:rPr>
              <a:t>static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 객체 생성없이 바로 사용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System.in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표준 입력 스트림으로 타입은 </a:t>
            </a:r>
            <a:r>
              <a:rPr lang="en-US" altLang="ko-KR" sz="1600" dirty="0" err="1">
                <a:sym typeface="Wingdings" panose="05000000000000000000" pitchFamily="2" charset="2"/>
              </a:rPr>
              <a:t>InputStream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표준 입력 장치인 키보드로부터 데이터를 한 바이트씩 읽을 수 있음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/>
          </a:p>
          <a:p>
            <a:r>
              <a:rPr lang="en-US" altLang="ko-KR" sz="2000" dirty="0" err="1">
                <a:solidFill>
                  <a:srgbClr val="FF0000"/>
                </a:solidFill>
              </a:rPr>
              <a:t>System.in.read</a:t>
            </a:r>
            <a:r>
              <a:rPr lang="en-US" altLang="ko-KR" sz="2000" dirty="0">
                <a:solidFill>
                  <a:srgbClr val="FF0000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표준 입력 스트림 </a:t>
            </a:r>
            <a:r>
              <a:rPr lang="en-US" altLang="ko-KR" sz="1600" dirty="0">
                <a:sym typeface="Wingdings" panose="05000000000000000000" pitchFamily="2" charset="2"/>
              </a:rPr>
              <a:t>in </a:t>
            </a:r>
            <a:r>
              <a:rPr lang="ko-KR" altLang="en-US" sz="1600" dirty="0">
                <a:sym typeface="Wingdings" panose="05000000000000000000" pitchFamily="2" charset="2"/>
              </a:rPr>
              <a:t>객체의 </a:t>
            </a:r>
            <a:r>
              <a:rPr lang="en-US" altLang="ko-KR" sz="1600" dirty="0">
                <a:sym typeface="Wingdings" panose="05000000000000000000" pitchFamily="2" charset="2"/>
              </a:rPr>
              <a:t>read() </a:t>
            </a:r>
            <a:r>
              <a:rPr lang="ko-KR" altLang="en-US" sz="1600" dirty="0">
                <a:sym typeface="Wingdings" panose="05000000000000000000" pitchFamily="2" charset="2"/>
              </a:rPr>
              <a:t>메서드를 이용해 키보드로 한 바이트씩 읽는 코드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8894527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			</a:t>
            </a:r>
            <a:r>
              <a:rPr lang="en-US" altLang="ko-KR" sz="2400" dirty="0" err="1"/>
              <a:t>System.out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System.out</a:t>
            </a:r>
            <a:r>
              <a:rPr lang="ko-KR" altLang="en-US" sz="1600" dirty="0"/>
              <a:t>은 표준 출력으로 타입은 </a:t>
            </a:r>
            <a:r>
              <a:rPr lang="en-US" altLang="ko-KR" sz="1600" dirty="0" err="1"/>
              <a:t>PrintStream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FF0000"/>
                </a:solidFill>
              </a:rPr>
              <a:t>PrintStream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OutputStream</a:t>
            </a:r>
            <a:r>
              <a:rPr lang="ko-KR" altLang="en-US" sz="1600" dirty="0"/>
              <a:t>의 하위클래스로 다른 입출력 클래스와 달리 절대 </a:t>
            </a:r>
            <a:r>
              <a:rPr lang="en-US" altLang="ko-KR" sz="1600" dirty="0" err="1"/>
              <a:t>IOException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발생시키지않음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System.out.println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을 사용할 때 예외 처리를 하지 않아도 컴파일이 정상적으로 되는 이유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out</a:t>
            </a:r>
            <a:r>
              <a:rPr lang="ko-KR" altLang="en-US" sz="1600" dirty="0">
                <a:sym typeface="Wingdings" panose="05000000000000000000" pitchFamily="2" charset="2"/>
              </a:rPr>
              <a:t>은 표준 출력 장치인 콘솔에 바이트 단위로 출력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System.err</a:t>
            </a:r>
            <a:r>
              <a:rPr lang="ko-KR" altLang="en-US" sz="1600" dirty="0">
                <a:sym typeface="Wingdings" panose="05000000000000000000" pitchFamily="2" charset="2"/>
              </a:rPr>
              <a:t>는 표준 에러로 표준 출력과 동일한 스트림으로 에러 메시지나 주요 정보를 출력하는데 사용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표준 입력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출력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에러는 모든 프로그램에 바로 사용할 수 있도록 기본적으로 제공되는 스트림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6205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FileInputStream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FileOutputStream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/>
              <a:t> </a:t>
            </a:r>
            <a:r>
              <a:rPr lang="ko-KR" altLang="en-US" sz="1800" dirty="0"/>
              <a:t>파일 시스템의 파일에 데이터를 한 바이트씩 읽고</a:t>
            </a:r>
            <a:r>
              <a:rPr lang="en-US" altLang="ko-KR" sz="1800" dirty="0"/>
              <a:t>, </a:t>
            </a:r>
            <a:r>
              <a:rPr lang="ko-KR" altLang="en-US" sz="1800" dirty="0"/>
              <a:t>쓰는 스트림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자바의 </a:t>
            </a:r>
            <a:r>
              <a:rPr lang="ko-KR" altLang="en-US" sz="1800" u="sng" dirty="0"/>
              <a:t>문자 스트림</a:t>
            </a:r>
            <a:endParaRPr lang="en-US" altLang="ko-KR" sz="1800" u="sng" dirty="0"/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영어나 그 외의 언어나 모두 </a:t>
            </a:r>
            <a:r>
              <a:rPr lang="en-US" altLang="ko-KR" sz="1800" dirty="0">
                <a:sym typeface="Wingdings" panose="05000000000000000000" pitchFamily="2" charset="2"/>
              </a:rPr>
              <a:t>2</a:t>
            </a:r>
            <a:r>
              <a:rPr lang="ko-KR" altLang="en-US" sz="1800" dirty="0">
                <a:sym typeface="Wingdings" panose="05000000000000000000" pitchFamily="2" charset="2"/>
              </a:rPr>
              <a:t>바이트 유니코드로 처리하여 언어와 상관없이 동일하게 처리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ko-KR" altLang="en-US" sz="1800" u="sng" dirty="0">
                <a:sym typeface="Wingdings" panose="05000000000000000000" pitchFamily="2" charset="2"/>
              </a:rPr>
              <a:t>문자 스트림</a:t>
            </a:r>
            <a:r>
              <a:rPr lang="en-US" altLang="ko-KR" sz="1800" u="sng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문자를 읽고 쓸 때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ko-KR" altLang="en-US" sz="1800" u="sng" dirty="0">
                <a:sym typeface="Wingdings" panose="05000000000000000000" pitchFamily="2" charset="2"/>
              </a:rPr>
              <a:t>바이트 스트림</a:t>
            </a:r>
            <a:endParaRPr lang="en-US" altLang="ko-KR" sz="1800" u="sn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이미지나 실행 파일 같은 바이너리 데이터를 읽고 쓸 때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9864895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		</a:t>
            </a:r>
            <a:r>
              <a:rPr lang="ko-KR" altLang="en-US" sz="2400" dirty="0" err="1"/>
              <a:t>보조기능</a:t>
            </a:r>
            <a:r>
              <a:rPr lang="ko-KR" altLang="en-US" sz="2400" dirty="0"/>
              <a:t> 스트림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2000" dirty="0" err="1">
                <a:solidFill>
                  <a:srgbClr val="FF0000"/>
                </a:solidFill>
              </a:rPr>
              <a:t>보조기능</a:t>
            </a:r>
            <a:r>
              <a:rPr lang="ko-KR" altLang="en-US" sz="2000" dirty="0">
                <a:solidFill>
                  <a:srgbClr val="FF0000"/>
                </a:solidFill>
              </a:rPr>
              <a:t> 스트림</a:t>
            </a:r>
            <a:r>
              <a:rPr lang="ko-KR" altLang="en-US" sz="2000" dirty="0"/>
              <a:t>은 </a:t>
            </a:r>
            <a:r>
              <a:rPr lang="ko-KR" altLang="en-US" sz="1600" dirty="0"/>
              <a:t>기본스트림에 연결하여 특수기능을 제공하는 것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단독으로 사용할 수 없고 기본 스트림과 연결하여 사용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 err="1">
                <a:sym typeface="Wingdings" panose="05000000000000000000" pitchFamily="2" charset="2"/>
              </a:rPr>
              <a:t>보조기능</a:t>
            </a:r>
            <a:r>
              <a:rPr lang="ko-KR" altLang="en-US" sz="1600" dirty="0">
                <a:sym typeface="Wingdings" panose="05000000000000000000" pitchFamily="2" charset="2"/>
              </a:rPr>
              <a:t> 스트림은 생성할 때 기본 스트림 객체를 생성자의 </a:t>
            </a:r>
            <a:r>
              <a:rPr lang="ko-KR" altLang="en-US" sz="1600" dirty="0" err="1">
                <a:sym typeface="Wingdings" panose="05000000000000000000" pitchFamily="2" charset="2"/>
              </a:rPr>
              <a:t>파라메터로</a:t>
            </a:r>
            <a:r>
              <a:rPr lang="ko-KR" altLang="en-US" sz="1600" dirty="0">
                <a:sym typeface="Wingdings" panose="05000000000000000000" pitchFamily="2" charset="2"/>
              </a:rPr>
              <a:t> 넣어주어야 함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버퍼 스트림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입출력 장치와 프로그램 사이의 데이터 전달을 한 </a:t>
            </a:r>
            <a:r>
              <a:rPr lang="ko-KR" altLang="en-US" sz="1600" dirty="0" err="1">
                <a:sym typeface="Wingdings" panose="05000000000000000000" pitchFamily="2" charset="2"/>
              </a:rPr>
              <a:t>단위씩</a:t>
            </a:r>
            <a:r>
              <a:rPr lang="ko-KR" altLang="en-US" sz="1600" dirty="0">
                <a:sym typeface="Wingdings" panose="05000000000000000000" pitchFamily="2" charset="2"/>
              </a:rPr>
              <a:t> 처리하면 오버헤드</a:t>
            </a:r>
            <a:r>
              <a:rPr lang="en-US" altLang="ko-KR" sz="1600" dirty="0">
                <a:sym typeface="Wingdings" panose="05000000000000000000" pitchFamily="2" charset="2"/>
              </a:rPr>
              <a:t>(Overhead)</a:t>
            </a:r>
            <a:r>
              <a:rPr lang="ko-KR" altLang="en-US" sz="1600" dirty="0">
                <a:sym typeface="Wingdings" panose="05000000000000000000" pitchFamily="2" charset="2"/>
              </a:rPr>
              <a:t>가 발생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수레에 벽돌을 담듯 데이터를 한 영역에 모았다가 한꺼번에 전달하는 것이 효과적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버퍼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(Buffer)-</a:t>
            </a:r>
            <a:r>
              <a:rPr lang="ko-KR" altLang="en-US" sz="1600" dirty="0">
                <a:sym typeface="Wingdings" panose="05000000000000000000" pitchFamily="2" charset="2"/>
              </a:rPr>
              <a:t>데이터를 모아 두는 메모리 영역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버퍼 스트림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(Buffer Stream)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바이트 입력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바이트 출력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문자 입력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문자 출력용 모두 제공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054934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InputStreamReader</a:t>
            </a:r>
            <a:r>
              <a:rPr lang="en-US" altLang="ko-KR" sz="2400" dirty="0"/>
              <a:t> / </a:t>
            </a:r>
            <a:r>
              <a:rPr lang="en-US" altLang="ko-KR" sz="2400" dirty="0" err="1"/>
              <a:t>OutputStreamWriter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ko-KR" altLang="en-US" sz="1600" dirty="0"/>
              <a:t>바이트 스트림과 문자 스트림을 연결하는 스트림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InputStreamReader</a:t>
            </a:r>
            <a:r>
              <a:rPr lang="ko-KR" altLang="en-US" sz="1600" dirty="0"/>
              <a:t>는 바이트로 읽은 </a:t>
            </a:r>
            <a:r>
              <a:rPr lang="ko-KR" altLang="en-US" sz="1600" u="sng" dirty="0"/>
              <a:t>데이터</a:t>
            </a:r>
            <a:r>
              <a:rPr lang="ko-KR" altLang="en-US" sz="1600" dirty="0"/>
              <a:t>를 문자로 </a:t>
            </a:r>
            <a:r>
              <a:rPr lang="ko-KR" altLang="en-US" sz="1600" dirty="0" err="1">
                <a:solidFill>
                  <a:srgbClr val="FF0000"/>
                </a:solidFill>
              </a:rPr>
              <a:t>디코딩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해독기</a:t>
            </a:r>
            <a:r>
              <a:rPr lang="en-US" altLang="ko-KR" sz="1600" dirty="0"/>
              <a:t>).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OutputStreamWriter</a:t>
            </a:r>
            <a:r>
              <a:rPr lang="ko-KR" altLang="en-US" sz="1600" dirty="0"/>
              <a:t>는 문자 스트림을 바이트 스트림으로 연결하여 문자를 바이트로 </a:t>
            </a:r>
            <a:r>
              <a:rPr lang="ko-KR" altLang="en-US" sz="1600" dirty="0" err="1">
                <a:solidFill>
                  <a:srgbClr val="FF0000"/>
                </a:solidFill>
              </a:rPr>
              <a:t>인코딩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 err="1">
                <a:solidFill>
                  <a:srgbClr val="FF0000"/>
                </a:solidFill>
              </a:rPr>
              <a:t>암호기</a:t>
            </a:r>
            <a:r>
              <a:rPr lang="en-US" altLang="ko-KR" sz="1600" dirty="0">
                <a:solidFill>
                  <a:srgbClr val="FF0000"/>
                </a:solidFill>
              </a:rPr>
              <a:t>).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채팅 프로그램은 주로 문자 메시지를 서버와 클라이언트가 주고 받는데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네트워크 상에서 데이터는 바이트 단위로 주고 받으므로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 err="1">
                <a:sym typeface="Wingdings" panose="05000000000000000000" pitchFamily="2" charset="2"/>
              </a:rPr>
              <a:t>InputStreamReader</a:t>
            </a:r>
            <a:r>
              <a:rPr lang="ko-KR" altLang="en-US" sz="1600" dirty="0">
                <a:sym typeface="Wingdings" panose="05000000000000000000" pitchFamily="2" charset="2"/>
              </a:rPr>
              <a:t>과 </a:t>
            </a:r>
            <a:r>
              <a:rPr lang="en-US" altLang="ko-KR" sz="1600" dirty="0" err="1">
                <a:sym typeface="Wingdings" panose="05000000000000000000" pitchFamily="2" charset="2"/>
              </a:rPr>
              <a:t>OutputWriter</a:t>
            </a:r>
            <a:r>
              <a:rPr lang="ko-KR" altLang="en-US" sz="1600" dirty="0">
                <a:sym typeface="Wingdings" panose="05000000000000000000" pitchFamily="2" charset="2"/>
              </a:rPr>
              <a:t>가 자주 사용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41637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r>
              <a:rPr lang="ko-KR" altLang="en-US" sz="2000" u="sng" dirty="0">
                <a:solidFill>
                  <a:srgbClr val="FF0000"/>
                </a:solidFill>
              </a:rPr>
              <a:t>데이터</a:t>
            </a:r>
            <a:r>
              <a:rPr lang="en-US" altLang="ko-KR" sz="2000" u="sng" dirty="0">
                <a:solidFill>
                  <a:srgbClr val="FF0000"/>
                </a:solidFill>
              </a:rPr>
              <a:t>(Data)</a:t>
            </a:r>
            <a:r>
              <a:rPr lang="ko-KR" altLang="en-US" sz="2000" u="sng" dirty="0">
                <a:solidFill>
                  <a:srgbClr val="FF0000"/>
                </a:solidFill>
              </a:rPr>
              <a:t> </a:t>
            </a:r>
            <a:r>
              <a:rPr lang="ko-KR" altLang="en-US" sz="2000" u="sng" dirty="0" err="1">
                <a:solidFill>
                  <a:srgbClr val="FF0000"/>
                </a:solidFill>
              </a:rPr>
              <a:t>스트림</a:t>
            </a:r>
            <a:endParaRPr lang="en-US" altLang="ko-KR" sz="2000" u="sng" dirty="0">
              <a:solidFill>
                <a:srgbClr val="FF0000"/>
              </a:solidFill>
            </a:endParaRPr>
          </a:p>
          <a:p>
            <a:endParaRPr lang="en-US" altLang="ko-KR" sz="20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기본 타입 값</a:t>
            </a:r>
            <a:r>
              <a:rPr lang="en-US" altLang="ko-KR" sz="1600" dirty="0">
                <a:sym typeface="Wingdings" panose="05000000000000000000" pitchFamily="2" charset="2"/>
              </a:rPr>
              <a:t>(Boolean, char, byte, short, </a:t>
            </a:r>
            <a:r>
              <a:rPr lang="en-US" altLang="ko-KR" sz="1600" dirty="0" err="1">
                <a:sym typeface="Wingdings" panose="05000000000000000000" pitchFamily="2" charset="2"/>
              </a:rPr>
              <a:t>int</a:t>
            </a:r>
            <a:r>
              <a:rPr lang="en-US" altLang="ko-KR" sz="1600" dirty="0">
                <a:sym typeface="Wingdings" panose="05000000000000000000" pitchFamily="2" charset="2"/>
              </a:rPr>
              <a:t>, long, float, double)</a:t>
            </a:r>
            <a:r>
              <a:rPr lang="ko-KR" altLang="en-US" sz="1600" dirty="0">
                <a:sym typeface="Wingdings" panose="05000000000000000000" pitchFamily="2" charset="2"/>
              </a:rPr>
              <a:t>을 처리할 수 있는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 바이트 스트림의 </a:t>
            </a:r>
            <a:r>
              <a:rPr lang="ko-KR" altLang="en-US" sz="1600" u="sng" dirty="0">
                <a:sym typeface="Wingdings" panose="05000000000000000000" pitchFamily="2" charset="2"/>
              </a:rPr>
              <a:t>보조 스트림</a:t>
            </a:r>
            <a:r>
              <a:rPr lang="en-US" altLang="ko-KR" sz="1600" u="sng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ym typeface="Wingdings" panose="05000000000000000000" pitchFamily="2" charset="2"/>
              </a:rPr>
              <a:t>데이터 타입 별로 읽고 쓰는 메서드를 제공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*</a:t>
            </a:r>
            <a:r>
              <a:rPr lang="en-US" altLang="ko-KR" sz="2000" u="sng" dirty="0">
                <a:solidFill>
                  <a:srgbClr val="FF0000"/>
                </a:solidFill>
              </a:rPr>
              <a:t>Object </a:t>
            </a:r>
            <a:r>
              <a:rPr lang="ko-KR" altLang="en-US" sz="2000" u="sng" dirty="0">
                <a:solidFill>
                  <a:srgbClr val="FF0000"/>
                </a:solidFill>
              </a:rPr>
              <a:t>스트림</a:t>
            </a:r>
            <a:r>
              <a:rPr lang="en-US" altLang="ko-KR" sz="2000" u="sng" dirty="0">
                <a:solidFill>
                  <a:srgbClr val="FF0000"/>
                </a:solidFill>
              </a:rPr>
              <a:t>.</a:t>
            </a:r>
            <a:endParaRPr lang="ko-KR" altLang="en-US" sz="2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07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9733"/>
          </a:xfrm>
        </p:spPr>
        <p:txBody>
          <a:bodyPr>
            <a:noAutofit/>
          </a:bodyPr>
          <a:lstStyle/>
          <a:p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377072"/>
            <a:ext cx="10515600" cy="6372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package ch3;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CastingTest</a:t>
            </a:r>
            <a:r>
              <a:rPr lang="en-US" altLang="ko-KR" sz="2000" dirty="0"/>
              <a:t>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 = 12, b = 13;</a:t>
            </a:r>
          </a:p>
          <a:p>
            <a:pPr marL="0" indent="0">
              <a:buNone/>
            </a:pPr>
            <a:r>
              <a:rPr lang="en-US" altLang="ko-KR" sz="2000" dirty="0"/>
              <a:t>		float c = 0;</a:t>
            </a:r>
          </a:p>
          <a:p>
            <a:pPr marL="0" indent="0">
              <a:buNone/>
            </a:pPr>
            <a:r>
              <a:rPr lang="en-US" altLang="ko-KR" sz="2000" dirty="0"/>
              <a:t>		//</a:t>
            </a:r>
            <a:r>
              <a:rPr lang="ko-KR" altLang="en-US" sz="2000" dirty="0"/>
              <a:t>자동 </a:t>
            </a:r>
            <a:r>
              <a:rPr lang="ko-KR" altLang="en-US" sz="2000" dirty="0" err="1"/>
              <a:t>형변환</a:t>
            </a:r>
            <a:r>
              <a:rPr lang="ko-KR" altLang="en-US" sz="2000" dirty="0"/>
              <a:t> 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/>
              <a:t>//</a:t>
            </a:r>
            <a:r>
              <a:rPr lang="ko-KR" altLang="en-US" sz="2000" dirty="0"/>
              <a:t>좌변은 </a:t>
            </a:r>
            <a:r>
              <a:rPr lang="en-US" altLang="ko-KR" sz="2000" dirty="0"/>
              <a:t>float, </a:t>
            </a:r>
            <a:r>
              <a:rPr lang="ko-KR" altLang="en-US" sz="2000" dirty="0"/>
              <a:t>우변은 </a:t>
            </a:r>
            <a:r>
              <a:rPr lang="en-US" altLang="ko-KR" sz="2000" dirty="0" err="1"/>
              <a:t>int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//</a:t>
            </a:r>
            <a:r>
              <a:rPr lang="ko-KR" altLang="en-US" sz="2000" dirty="0"/>
              <a:t>우변 계산 결과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</a:t>
            </a:r>
            <a:r>
              <a:rPr lang="ko-KR" altLang="en-US" sz="2000" dirty="0"/>
              <a:t>가 </a:t>
            </a:r>
            <a:r>
              <a:rPr lang="en-US" altLang="ko-KR" sz="2000" dirty="0"/>
              <a:t>float</a:t>
            </a:r>
            <a:r>
              <a:rPr lang="ko-KR" altLang="en-US" sz="2000" dirty="0"/>
              <a:t>으로 변환되어 좌변 </a:t>
            </a:r>
            <a:r>
              <a:rPr lang="en-US" altLang="ko-KR" sz="2000" dirty="0"/>
              <a:t>c</a:t>
            </a:r>
            <a:r>
              <a:rPr lang="ko-KR" altLang="en-US" sz="2000" dirty="0"/>
              <a:t>에 저장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/>
              <a:t>c = (</a:t>
            </a:r>
            <a:r>
              <a:rPr lang="en-US" altLang="ko-KR" sz="2000" dirty="0" err="1"/>
              <a:t>a+b</a:t>
            </a:r>
            <a:r>
              <a:rPr lang="en-US" altLang="ko-KR" sz="2000" dirty="0"/>
              <a:t>)/2;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의 평균은 </a:t>
            </a:r>
            <a:r>
              <a:rPr lang="en-US" altLang="ko-KR" sz="2000" dirty="0"/>
              <a:t>"+c+" </a:t>
            </a:r>
            <a:r>
              <a:rPr lang="ko-KR" altLang="en-US" sz="2000" dirty="0"/>
              <a:t>이다</a:t>
            </a:r>
            <a:r>
              <a:rPr lang="en-US" altLang="ko-KR" sz="2000" dirty="0"/>
              <a:t>.");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</a:p>
          <a:p>
            <a:pPr marL="0" indent="0">
              <a:buNone/>
            </a:pPr>
            <a:r>
              <a:rPr lang="en-US" altLang="ko-KR" sz="2000" dirty="0"/>
              <a:t>		float f = 12.5f;</a:t>
            </a:r>
          </a:p>
          <a:p>
            <a:pPr marL="0" indent="0">
              <a:buNone/>
            </a:pPr>
            <a:r>
              <a:rPr lang="en-US" altLang="ko-KR" sz="2000" dirty="0"/>
              <a:t>		//</a:t>
            </a:r>
            <a:r>
              <a:rPr lang="ko-KR" altLang="en-US" sz="2000" dirty="0"/>
              <a:t>강제 </a:t>
            </a:r>
            <a:r>
              <a:rPr lang="ko-KR" altLang="en-US" sz="2000" dirty="0" err="1"/>
              <a:t>형변환</a:t>
            </a: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/>
              <a:t>a = 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)f;		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("a= "+a);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831755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/>
              <a:t>		</a:t>
            </a:r>
            <a:r>
              <a:rPr lang="en-US" altLang="ko-KR" sz="2400" dirty="0"/>
              <a:t>	</a:t>
            </a:r>
            <a:r>
              <a:rPr lang="ko-KR" altLang="en-US" sz="2400" dirty="0"/>
              <a:t>직렬화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자바에서 객체를 </a:t>
            </a:r>
            <a:r>
              <a:rPr lang="ko-KR" altLang="en-US" sz="1600" dirty="0" err="1"/>
              <a:t>메서드의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파라메터로</a:t>
            </a:r>
            <a:r>
              <a:rPr lang="ko-KR" altLang="en-US" sz="1600" dirty="0"/>
              <a:t> 전달하면 객체 전체가 복사되는 것이 아님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ko-KR" altLang="en-US" sz="1600" dirty="0" err="1">
                <a:sym typeface="Wingdings" pitchFamily="2" charset="2"/>
              </a:rPr>
              <a:t>참조값만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 err="1">
                <a:sym typeface="Wingdings" pitchFamily="2" charset="2"/>
              </a:rPr>
              <a:t>파라메터</a:t>
            </a:r>
            <a:r>
              <a:rPr lang="ko-KR" altLang="en-US" sz="1600" dirty="0">
                <a:sym typeface="Wingdings" pitchFamily="2" charset="2"/>
              </a:rPr>
              <a:t> 변수에 복사되어 전달</a:t>
            </a:r>
            <a:r>
              <a:rPr lang="en-US" altLang="ko-KR" sz="1600" dirty="0">
                <a:sym typeface="Wingdings" pitchFamily="2" charset="2"/>
              </a:rPr>
              <a:t>, 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==&gt;</a:t>
            </a:r>
            <a:r>
              <a:rPr lang="ko-KR" altLang="en-US" sz="1600" dirty="0">
                <a:sym typeface="Wingdings" pitchFamily="2" charset="2"/>
              </a:rPr>
              <a:t>객체가 </a:t>
            </a:r>
            <a:r>
              <a:rPr lang="ko-KR" altLang="en-US" sz="1600" dirty="0" err="1">
                <a:sym typeface="Wingdings" pitchFamily="2" charset="2"/>
              </a:rPr>
              <a:t>메서드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 err="1">
                <a:sym typeface="Wingdings" pitchFamily="2" charset="2"/>
              </a:rPr>
              <a:t>파라메터로</a:t>
            </a:r>
            <a:r>
              <a:rPr lang="ko-KR" altLang="en-US" sz="1600" dirty="0">
                <a:sym typeface="Wingdings" pitchFamily="2" charset="2"/>
              </a:rPr>
              <a:t> 전달되는 것 뿐 아니라 </a:t>
            </a:r>
            <a:r>
              <a:rPr lang="ko-KR" altLang="en-US" sz="1600" dirty="0" err="1">
                <a:sym typeface="Wingdings" pitchFamily="2" charset="2"/>
              </a:rPr>
              <a:t>메서드의</a:t>
            </a:r>
            <a:r>
              <a:rPr lang="ko-KR" altLang="en-US" sz="1600" dirty="0">
                <a:sym typeface="Wingdings" pitchFamily="2" charset="2"/>
              </a:rPr>
              <a:t> 리턴 값으로 전달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ko-KR" altLang="en-US" sz="1600" dirty="0">
                <a:sym typeface="Wingdings" pitchFamily="2" charset="2"/>
              </a:rPr>
              <a:t>배열의 요소로 전달되거나 배열의 요소로 저장되는 등 객체의 모든 이동은 </a:t>
            </a:r>
            <a:r>
              <a:rPr lang="ko-KR" altLang="en-US" sz="1600" dirty="0" err="1">
                <a:sym typeface="Wingdings" pitchFamily="2" charset="2"/>
              </a:rPr>
              <a:t>참조값으로</a:t>
            </a:r>
            <a:r>
              <a:rPr lang="ko-KR" altLang="en-US" sz="1600" dirty="0">
                <a:sym typeface="Wingdings" pitchFamily="2" charset="2"/>
              </a:rPr>
              <a:t> 이동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en-US" altLang="ko-KR" sz="1600" dirty="0">
                <a:sym typeface="Wingdings" pitchFamily="2" charset="2"/>
              </a:rPr>
              <a:t>A </a:t>
            </a:r>
            <a:r>
              <a:rPr lang="ko-KR" altLang="en-US" sz="1600" dirty="0">
                <a:sym typeface="Wingdings" pitchFamily="2" charset="2"/>
              </a:rPr>
              <a:t>컴퓨터에서 객체의 </a:t>
            </a:r>
            <a:r>
              <a:rPr lang="ko-KR" altLang="en-US" sz="1600" dirty="0" err="1">
                <a:sym typeface="Wingdings" pitchFamily="2" charset="2"/>
              </a:rPr>
              <a:t>참조값을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B</a:t>
            </a:r>
            <a:r>
              <a:rPr lang="ko-KR" altLang="en-US" sz="1600" dirty="0">
                <a:sym typeface="Wingdings" pitchFamily="2" charset="2"/>
              </a:rPr>
              <a:t>컴퓨터로 전달</a:t>
            </a:r>
            <a:r>
              <a:rPr lang="en-US" altLang="ko-KR" sz="1600" dirty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A</a:t>
            </a:r>
            <a:r>
              <a:rPr lang="ko-KR" altLang="en-US" sz="1600" dirty="0">
                <a:sym typeface="Wingdings" pitchFamily="2" charset="2"/>
              </a:rPr>
              <a:t>컴퓨터가 전달할 객체의 멤버변수를 하나씩 꺼내어 한 줄로 세움</a:t>
            </a: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직렬화</a:t>
            </a:r>
            <a:r>
              <a:rPr lang="en-US" altLang="ko-KR" sz="1600" dirty="0">
                <a:sym typeface="Wingdings" pitchFamily="2" charset="2"/>
              </a:rPr>
              <a:t>).</a:t>
            </a: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직렬화</a:t>
            </a:r>
            <a:r>
              <a:rPr lang="ko-KR" altLang="en-US" sz="1600" dirty="0">
                <a:sym typeface="Wingdings" pitchFamily="2" charset="2"/>
              </a:rPr>
              <a:t>는 객체의 멤버 변수에만 적용되고</a:t>
            </a:r>
            <a:r>
              <a:rPr lang="en-US" altLang="ko-KR" sz="1600" dirty="0">
                <a:sym typeface="Wingdings" pitchFamily="2" charset="2"/>
              </a:rPr>
              <a:t>, </a:t>
            </a:r>
            <a:r>
              <a:rPr lang="ko-KR" altLang="en-US" sz="1600" dirty="0" err="1">
                <a:sym typeface="Wingdings" pitchFamily="2" charset="2"/>
              </a:rPr>
              <a:t>메서드에는</a:t>
            </a:r>
            <a:r>
              <a:rPr lang="ko-KR" altLang="en-US" sz="1600" dirty="0">
                <a:sym typeface="Wingdings" pitchFamily="2" charset="2"/>
              </a:rPr>
              <a:t> 적용되지 않음</a:t>
            </a:r>
            <a:endParaRPr lang="en-US" altLang="ko-KR" sz="1600" dirty="0">
              <a:sym typeface="Wingdings" pitchFamily="2" charset="2"/>
            </a:endParaRP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ko-KR" altLang="en-US" sz="1600" dirty="0" err="1">
                <a:sym typeface="Wingdings" pitchFamily="2" charset="2"/>
              </a:rPr>
              <a:t>메서드는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 err="1">
                <a:sym typeface="Wingdings" pitchFamily="2" charset="2"/>
              </a:rPr>
              <a:t>호출될때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 err="1">
                <a:sym typeface="Wingdings" pitchFamily="2" charset="2"/>
              </a:rPr>
              <a:t>스택을</a:t>
            </a:r>
            <a:r>
              <a:rPr lang="ko-KR" altLang="en-US" sz="1600" dirty="0">
                <a:sym typeface="Wingdings" pitchFamily="2" charset="2"/>
              </a:rPr>
              <a:t> 할당 받기 때문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1600" dirty="0">
              <a:sym typeface="Wingdings" pitchFamily="2" charset="2"/>
            </a:endParaRP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*</a:t>
            </a:r>
            <a:r>
              <a:rPr lang="ko-KR" altLang="en-US" sz="1600" dirty="0" err="1">
                <a:solidFill>
                  <a:srgbClr val="FF0000"/>
                </a:solidFill>
                <a:sym typeface="Wingdings" pitchFamily="2" charset="2"/>
              </a:rPr>
              <a:t>역직렬화</a:t>
            </a:r>
            <a:r>
              <a:rPr lang="en-US" altLang="ko-KR" sz="1600" dirty="0">
                <a:sym typeface="Wingdings" pitchFamily="2" charset="2"/>
              </a:rPr>
              <a:t>: </a:t>
            </a:r>
            <a:r>
              <a:rPr lang="ko-KR" altLang="en-US" sz="1600" dirty="0">
                <a:sym typeface="Wingdings" pitchFamily="2" charset="2"/>
              </a:rPr>
              <a:t>한 줄로 세움 멤버변수들을 네트워크 </a:t>
            </a:r>
            <a:r>
              <a:rPr lang="ko-KR" altLang="en-US" sz="1600" dirty="0" err="1">
                <a:sym typeface="Wingdings" pitchFamily="2" charset="2"/>
              </a:rPr>
              <a:t>스트림을</a:t>
            </a:r>
            <a:r>
              <a:rPr lang="ko-KR" altLang="en-US" sz="1600" dirty="0">
                <a:sym typeface="Wingdings" pitchFamily="2" charset="2"/>
              </a:rPr>
              <a:t> 통해 </a:t>
            </a:r>
            <a:r>
              <a:rPr lang="en-US" altLang="ko-KR" sz="1600" dirty="0">
                <a:sym typeface="Wingdings" pitchFamily="2" charset="2"/>
              </a:rPr>
              <a:t>B</a:t>
            </a:r>
            <a:r>
              <a:rPr lang="ko-KR" altLang="en-US" sz="1600" dirty="0">
                <a:sym typeface="Wingdings" pitchFamily="2" charset="2"/>
              </a:rPr>
              <a:t>컴퓨터에 전달하면</a:t>
            </a:r>
            <a:r>
              <a:rPr lang="en-US" altLang="ko-KR" sz="1600" dirty="0">
                <a:sym typeface="Wingdings" pitchFamily="2" charset="2"/>
              </a:rPr>
              <a:t>, B</a:t>
            </a:r>
            <a:r>
              <a:rPr lang="ko-KR" altLang="en-US" sz="1600" dirty="0">
                <a:sym typeface="Wingdings" pitchFamily="2" charset="2"/>
              </a:rPr>
              <a:t>는 받은 멤버 변수들을 다시 객체로 묶어 </a:t>
            </a: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힙</a:t>
            </a:r>
            <a:r>
              <a:rPr lang="ko-KR" altLang="en-US" sz="1600" dirty="0">
                <a:sym typeface="Wingdings" pitchFamily="2" charset="2"/>
              </a:rPr>
              <a:t>에 저장</a:t>
            </a:r>
            <a:endParaRPr lang="en-US" altLang="ko-KR" sz="1600" dirty="0">
              <a:sym typeface="Wingdings" pitchFamily="2" charset="2"/>
            </a:endParaRPr>
          </a:p>
          <a:p>
            <a:pPr>
              <a:buNone/>
            </a:pPr>
            <a:endParaRPr lang="en-US" altLang="ko-KR" sz="1600" dirty="0">
              <a:sym typeface="Wingdings" pitchFamily="2" charset="2"/>
            </a:endParaRPr>
          </a:p>
          <a:p>
            <a:pPr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111488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02 </a:t>
            </a:r>
            <a:r>
              <a:rPr lang="ko-KR" altLang="en-US" sz="2400"/>
              <a:t>파일 조작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813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33400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산술연산자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444500"/>
            <a:ext cx="10515600" cy="63333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public class Op1 {</a:t>
            </a:r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a=20, b=10, c=0;</a:t>
            </a:r>
          </a:p>
          <a:p>
            <a:pPr marL="0" indent="0">
              <a:buNone/>
            </a:pPr>
            <a:r>
              <a:rPr lang="en-US" altLang="ko-KR" sz="2000" dirty="0"/>
              <a:t>		c = a + b;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(c);	//30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c = a - b;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(c);	//10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c = a * b;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(c);	//200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c = a / b;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(c);	//2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c = a % b;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(c);	//0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c = 12 % 5;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(c);	//2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712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01 </a:t>
            </a:r>
            <a:r>
              <a:rPr lang="ko-KR" altLang="en-US" sz="2400" dirty="0"/>
              <a:t>자바와 프로그래밍 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웹과 모바일 분야가 빠르게 발전할 수 있었던 것은 자바</a:t>
            </a:r>
            <a:r>
              <a:rPr lang="en-US" altLang="ko-KR" sz="2000" dirty="0"/>
              <a:t>(JAVA)</a:t>
            </a:r>
            <a:r>
              <a:rPr lang="ko-KR" altLang="en-US" sz="2000" dirty="0"/>
              <a:t>의 힘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자바는 많은 프로그램 언어들 중 한 종류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한 코드가 다양한 운영체제에서 동일하게 동작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자바의 특징은 웹과 모바일에 큰 매력이었으며 발전할 수 있는 기반</a:t>
            </a:r>
            <a:r>
              <a:rPr lang="en-US" altLang="ko-KR" sz="2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프로그램이란</a:t>
            </a:r>
            <a:r>
              <a:rPr lang="en-US" altLang="ko-KR" sz="2000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컴퓨터 시스템의 구조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객체지향 프로그래밍과 자바의 특징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0752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단항</a:t>
            </a:r>
            <a:r>
              <a:rPr lang="ko-KR" altLang="en-US" sz="2400" dirty="0"/>
              <a:t>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698500"/>
            <a:ext cx="10515600" cy="6159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public class Op2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=5, j;</a:t>
            </a:r>
          </a:p>
          <a:p>
            <a:pPr marL="0" indent="0">
              <a:buNone/>
            </a:pPr>
            <a:r>
              <a:rPr lang="en-US" altLang="ko-KR" sz="2000" dirty="0"/>
              <a:t>		j=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("j="+j);</a:t>
            </a:r>
          </a:p>
          <a:p>
            <a:pPr marL="0" indent="0">
              <a:buNone/>
            </a:pPr>
            <a:r>
              <a:rPr lang="en-US" altLang="ko-KR" sz="2000" dirty="0"/>
              <a:t>		j=++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("j="+j);</a:t>
            </a:r>
          </a:p>
          <a:p>
            <a:pPr marL="0" indent="0">
              <a:buNone/>
            </a:pPr>
            <a:r>
              <a:rPr lang="en-US" altLang="ko-KR" sz="2000" dirty="0"/>
              <a:t>		j=</a:t>
            </a:r>
            <a:r>
              <a:rPr lang="en-US" altLang="ko-KR" sz="2000" dirty="0" err="1"/>
              <a:t>i</a:t>
            </a:r>
            <a:r>
              <a:rPr lang="en-US" altLang="ko-KR" sz="2000" dirty="0"/>
              <a:t>--;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("j="+j);</a:t>
            </a:r>
          </a:p>
          <a:p>
            <a:pPr marL="0" indent="0">
              <a:buNone/>
            </a:pPr>
            <a:r>
              <a:rPr lang="en-US" altLang="ko-KR" sz="2000" dirty="0"/>
              <a:t>		j=--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("j="+j);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현재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="+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 : "+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("++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: "+(++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i</a:t>
            </a:r>
            <a:r>
              <a:rPr lang="en-US" altLang="ko-KR" sz="2000" dirty="0"/>
              <a:t>-- : "+</a:t>
            </a:r>
            <a:r>
              <a:rPr lang="en-US" altLang="ko-KR" sz="2000" dirty="0" err="1"/>
              <a:t>i</a:t>
            </a:r>
            <a:r>
              <a:rPr lang="en-US" altLang="ko-KR" sz="2000" dirty="0"/>
              <a:t>--);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("--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: "+(--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2394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관계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package ch3;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public class Op3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 = 10, b=20;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 a == b );		//false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 a != b );		//true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 a &gt; b );		//false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 a &gt;= b );		//false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 a &lt; b );		//true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 a &lt;= b );		//true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2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5461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논리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749299"/>
            <a:ext cx="10515600" cy="59563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public class Op4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a=10, b=20;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</a:p>
          <a:p>
            <a:pPr marL="0" indent="0">
              <a:buNone/>
            </a:pPr>
            <a:r>
              <a:rPr lang="en-US" altLang="ko-KR" sz="2000" dirty="0"/>
              <a:t>		//&amp;&amp;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(a==10 &amp;&amp; b==20);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(a&gt;10 &amp;&amp; b==20);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(a==10 &amp;&amp; b==10);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(a&lt;10 &amp;&amp; b&gt;20);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</a:p>
          <a:p>
            <a:pPr marL="0" indent="0">
              <a:buNone/>
            </a:pPr>
            <a:r>
              <a:rPr lang="en-US" altLang="ko-KR" sz="2000" dirty="0"/>
              <a:t>		//||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(a==10 || b==20);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(a&gt;10 || b==20);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(a==10 || b==10);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(a&lt;10 || b&gt;20);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4889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삼항</a:t>
            </a:r>
            <a:r>
              <a:rPr lang="ko-KR" altLang="en-US" sz="2400" dirty="0"/>
              <a:t>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u="sng" dirty="0" err="1">
                <a:solidFill>
                  <a:srgbClr val="FF0000"/>
                </a:solidFill>
              </a:rPr>
              <a:t>삼항</a:t>
            </a:r>
            <a:r>
              <a:rPr lang="ko-KR" altLang="en-US" sz="2000" u="sng" dirty="0">
                <a:solidFill>
                  <a:srgbClr val="FF0000"/>
                </a:solidFill>
              </a:rPr>
              <a:t> 연산자</a:t>
            </a:r>
            <a:r>
              <a:rPr lang="en-US" altLang="ko-KR" sz="2000" u="sng" dirty="0">
                <a:solidFill>
                  <a:srgbClr val="FF0000"/>
                </a:solidFill>
              </a:rPr>
              <a:t>(? : )</a:t>
            </a:r>
            <a:r>
              <a:rPr lang="ko-KR" altLang="en-US" sz="2000" dirty="0"/>
              <a:t>는 </a:t>
            </a:r>
            <a:r>
              <a:rPr lang="ko-KR" altLang="en-US" sz="2000" u="sng" dirty="0"/>
              <a:t>조건</a:t>
            </a:r>
            <a:r>
              <a:rPr lang="ko-KR" altLang="en-US" sz="2000" dirty="0"/>
              <a:t>에 따라 할당할 값을 선택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 =10, b = 20, c = 0;</a:t>
            </a:r>
          </a:p>
          <a:p>
            <a:pPr marL="0" indent="0">
              <a:buNone/>
            </a:pPr>
            <a:r>
              <a:rPr lang="en-US" altLang="ko-KR" sz="2000" dirty="0"/>
              <a:t> c = ( a &gt;= 10 ) ? a : b;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 c ) ;	//10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5059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5267"/>
            <a:ext cx="10515600" cy="111550"/>
          </a:xfrm>
        </p:spPr>
        <p:txBody>
          <a:bodyPr>
            <a:normAutofit fontScale="90000"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301658"/>
            <a:ext cx="10515600" cy="64479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package ch3;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public class Op5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byte a = (byte)0b10001100;	</a:t>
            </a:r>
          </a:p>
          <a:p>
            <a:pPr marL="0" indent="0">
              <a:buNone/>
            </a:pPr>
            <a:r>
              <a:rPr lang="en-US" altLang="ko-KR" sz="2000" dirty="0"/>
              <a:t>		byte b = (byte)0b00110000;	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("a="+a);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("b="+b);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("~a="+~a);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a&amp;b</a:t>
            </a:r>
            <a:r>
              <a:rPr lang="en-US" altLang="ko-KR" sz="2000" dirty="0"/>
              <a:t>="+(</a:t>
            </a:r>
            <a:r>
              <a:rPr lang="en-US" altLang="ko-KR" sz="2000" dirty="0" err="1"/>
              <a:t>a&amp;b</a:t>
            </a:r>
            <a:r>
              <a:rPr lang="en-US" altLang="ko-KR" sz="2000" dirty="0"/>
              <a:t>));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a|b</a:t>
            </a:r>
            <a:r>
              <a:rPr lang="en-US" altLang="ko-KR" sz="2000" dirty="0"/>
              <a:t>="+(</a:t>
            </a:r>
            <a:r>
              <a:rPr lang="en-US" altLang="ko-KR" sz="2000" dirty="0" err="1"/>
              <a:t>a|b</a:t>
            </a:r>
            <a:r>
              <a:rPr lang="en-US" altLang="ko-KR" sz="2000" dirty="0"/>
              <a:t>));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a^b</a:t>
            </a:r>
            <a:r>
              <a:rPr lang="en-US" altLang="ko-KR" sz="2000" dirty="0"/>
              <a:t>="+(</a:t>
            </a:r>
            <a:r>
              <a:rPr lang="en-US" altLang="ko-KR" sz="2000" dirty="0" err="1"/>
              <a:t>a^b</a:t>
            </a:r>
            <a:r>
              <a:rPr lang="en-US" altLang="ko-KR" sz="2000" dirty="0"/>
              <a:t>));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("a&lt;&lt;3="+(a&lt;&lt;3));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("a&gt;&gt;3="+(a&gt;&gt;3));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("a&gt;&gt;&gt;3="+(a&gt;&gt;&gt;3));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9605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~: </a:t>
            </a:r>
            <a:r>
              <a:rPr lang="ko-KR" altLang="en-US" sz="2000" dirty="0"/>
              <a:t>모든 비트 반전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&amp;: </a:t>
            </a:r>
            <a:r>
              <a:rPr lang="ko-KR" altLang="en-US" sz="2000" dirty="0"/>
              <a:t>비트 </a:t>
            </a:r>
            <a:r>
              <a:rPr lang="en-US" altLang="ko-KR" sz="2000" dirty="0"/>
              <a:t>AND</a:t>
            </a:r>
          </a:p>
          <a:p>
            <a:pPr marL="0" indent="0">
              <a:buNone/>
            </a:pPr>
            <a:r>
              <a:rPr lang="en-US" altLang="ko-KR" sz="2000" dirty="0"/>
              <a:t>| :  </a:t>
            </a:r>
            <a:r>
              <a:rPr lang="ko-KR" altLang="en-US" sz="2000" dirty="0"/>
              <a:t>비트</a:t>
            </a:r>
            <a:r>
              <a:rPr lang="en-US" altLang="ko-KR" sz="2000" dirty="0"/>
              <a:t>OR</a:t>
            </a:r>
          </a:p>
          <a:p>
            <a:pPr marL="0" indent="0">
              <a:buNone/>
            </a:pPr>
            <a:r>
              <a:rPr lang="en-US" altLang="ko-KR" sz="2000" dirty="0"/>
              <a:t>^:  </a:t>
            </a:r>
            <a:r>
              <a:rPr lang="ko-KR" altLang="en-US" sz="2000" dirty="0"/>
              <a:t>비트</a:t>
            </a:r>
            <a:r>
              <a:rPr lang="en-US" altLang="ko-KR" sz="2000" dirty="0"/>
              <a:t>XOR</a:t>
            </a:r>
          </a:p>
          <a:p>
            <a:pPr marL="0" indent="0">
              <a:buNone/>
            </a:pPr>
            <a:r>
              <a:rPr lang="en-US" altLang="ko-KR" sz="2000" dirty="0"/>
              <a:t>&lt;&lt;: </a:t>
            </a:r>
            <a:r>
              <a:rPr lang="ko-KR" altLang="en-US" sz="2000" dirty="0"/>
              <a:t>왼쪽 </a:t>
            </a:r>
            <a:r>
              <a:rPr lang="ko-KR" altLang="en-US" sz="2000" dirty="0" err="1"/>
              <a:t>쉬프트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채움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&gt;&gt;: </a:t>
            </a:r>
            <a:r>
              <a:rPr lang="ko-KR" altLang="en-US" sz="2000" dirty="0"/>
              <a:t>오른쪽 </a:t>
            </a:r>
            <a:r>
              <a:rPr lang="ko-KR" altLang="en-US" sz="2000" dirty="0" err="1"/>
              <a:t>쉬프트</a:t>
            </a:r>
            <a:r>
              <a:rPr lang="en-US" altLang="ko-KR" sz="2000" dirty="0"/>
              <a:t>, </a:t>
            </a:r>
            <a:r>
              <a:rPr lang="ko-KR" altLang="en-US" sz="2000" dirty="0"/>
              <a:t>왼쪽 </a:t>
            </a:r>
            <a:r>
              <a:rPr lang="en-US" altLang="ko-KR" sz="2000" dirty="0"/>
              <a:t>sign </a:t>
            </a:r>
            <a:r>
              <a:rPr lang="ko-KR" altLang="en-US" sz="2000" dirty="0"/>
              <a:t>비트로 채움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&gt;&gt;&gt; </a:t>
            </a:r>
            <a:r>
              <a:rPr lang="ko-KR" altLang="en-US" sz="2000" dirty="0"/>
              <a:t>오른쪽 </a:t>
            </a:r>
            <a:r>
              <a:rPr lang="ko-KR" altLang="en-US" sz="2000" dirty="0" err="1"/>
              <a:t>쉬프트</a:t>
            </a:r>
            <a:r>
              <a:rPr lang="en-US" altLang="ko-KR" sz="2000" dirty="0"/>
              <a:t>, </a:t>
            </a:r>
            <a:r>
              <a:rPr lang="ko-KR" altLang="en-US" sz="2000" dirty="0"/>
              <a:t>왼쪽은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채움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068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대입연산자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대입 연산자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대입 연산자는 우변의 값을 좌변에 할당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이제 샘플 코드를 보자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++++++++++++++++++++++++++++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int  a = 1;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a += 1;	// a = a + 1;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a -= 1;	// a = a - 1;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a *= 10;	// a = a  * 10;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a /= 10;     // a = a / 10;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a %= 2;     // a = a % 2;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9043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주석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// </a:t>
            </a:r>
            <a:r>
              <a:rPr lang="ko-KR" altLang="en-US" sz="2000" dirty="0"/>
              <a:t>한 줄만 주석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/*  </a:t>
            </a:r>
            <a:r>
              <a:rPr lang="ko-KR" altLang="en-US" sz="2000" dirty="0"/>
              <a:t>여러 줄 주석 </a:t>
            </a:r>
            <a:r>
              <a:rPr lang="en-US" altLang="ko-KR" sz="2000" dirty="0"/>
              <a:t>*/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/* </a:t>
            </a:r>
            <a:r>
              <a:rPr lang="ko-KR" altLang="en-US" sz="2000" dirty="0"/>
              <a:t>여기부터주석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이것도 주석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요것도 주석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이제 그만</a:t>
            </a:r>
            <a:r>
              <a:rPr lang="en-US" altLang="ko-KR" sz="2000" dirty="0"/>
              <a:t>..</a:t>
            </a:r>
          </a:p>
          <a:p>
            <a:pPr marL="0" indent="0">
              <a:buNone/>
            </a:pPr>
            <a:r>
              <a:rPr lang="en-US" altLang="ko-KR" sz="2000" dirty="0"/>
              <a:t>*/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>
                <a:highlight>
                  <a:srgbClr val="FFFF00"/>
                </a:highlight>
              </a:rPr>
              <a:t>주석은 디버깅에서도 많이 사용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1600" dirty="0"/>
              <a:t>  int</a:t>
            </a:r>
            <a:r>
              <a:rPr lang="ko-KR" altLang="en-US" sz="1600" dirty="0"/>
              <a:t> </a:t>
            </a:r>
            <a:r>
              <a:rPr lang="en-US" altLang="ko-KR" sz="1600" dirty="0"/>
              <a:t>a=10;</a:t>
            </a:r>
          </a:p>
          <a:p>
            <a:pPr marL="0" indent="0">
              <a:buNone/>
            </a:pPr>
            <a:r>
              <a:rPr lang="en-US" altLang="ko-KR" sz="1600" dirty="0"/>
              <a:t>  //a++;	</a:t>
            </a:r>
            <a:r>
              <a:rPr lang="ko-KR" altLang="en-US" sz="1600" dirty="0">
                <a:solidFill>
                  <a:srgbClr val="FF0000"/>
                </a:solidFill>
              </a:rPr>
              <a:t>주석</a:t>
            </a:r>
            <a:r>
              <a:rPr lang="en-US" altLang="ko-KR" sz="1600" dirty="0">
                <a:solidFill>
                  <a:srgbClr val="FF0000"/>
                </a:solidFill>
              </a:rPr>
              <a:t>:</a:t>
            </a:r>
            <a:r>
              <a:rPr lang="ko-KR" altLang="en-US" sz="1600" dirty="0">
                <a:solidFill>
                  <a:srgbClr val="FF0000"/>
                </a:solidFill>
              </a:rPr>
              <a:t>실행되지 않음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a++;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(a);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5787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04 </a:t>
            </a:r>
            <a:r>
              <a:rPr lang="ko-KR" altLang="en-US" sz="2400" dirty="0" err="1"/>
              <a:t>제어문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err="1"/>
              <a:t>조건문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err="1"/>
              <a:t>반복문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err="1"/>
              <a:t>분기문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790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38751-129D-4F1F-B590-81B4C524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/>
          </a:bodyPr>
          <a:lstStyle/>
          <a:p>
            <a:r>
              <a:rPr lang="en-US" altLang="ko-KR" sz="3200"/>
              <a:t>01 </a:t>
            </a:r>
            <a:r>
              <a:rPr lang="ko-KR" altLang="en-US" sz="3200" dirty="0" err="1"/>
              <a:t>조건문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CD565-2B8C-4178-9EBF-54302CAFF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r>
              <a:rPr lang="ko-KR" altLang="en-US" dirty="0"/>
              <a:t>조건문의 종류</a:t>
            </a:r>
            <a:endParaRPr lang="en-US" altLang="ko-KR" dirty="0"/>
          </a:p>
          <a:p>
            <a:r>
              <a:rPr lang="en-US" altLang="ko-KR" dirty="0"/>
              <a:t> if – then</a:t>
            </a:r>
          </a:p>
          <a:p>
            <a:r>
              <a:rPr lang="en-US" altLang="ko-KR" dirty="0"/>
              <a:t> if – then – else</a:t>
            </a:r>
          </a:p>
          <a:p>
            <a:r>
              <a:rPr lang="en-US" altLang="ko-KR" dirty="0"/>
              <a:t> if – then – else if – then – else</a:t>
            </a:r>
          </a:p>
          <a:p>
            <a:r>
              <a:rPr lang="en-US" altLang="ko-KR" dirty="0"/>
              <a:t> switch(value) -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40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44849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01 </a:t>
            </a:r>
            <a:r>
              <a:rPr lang="ko-KR" altLang="en-US" sz="2800" dirty="0"/>
              <a:t>프로그램이란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199" y="783772"/>
            <a:ext cx="10722429" cy="573609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프로그램이란</a:t>
            </a:r>
            <a:r>
              <a:rPr lang="en-US" altLang="ko-KR" sz="2400" dirty="0"/>
              <a:t>(p18 </a:t>
            </a:r>
            <a:r>
              <a:rPr lang="ko-KR" altLang="en-US" sz="2400" dirty="0"/>
              <a:t>그림</a:t>
            </a:r>
            <a:r>
              <a:rPr lang="en-US" altLang="ko-KR" sz="2400" dirty="0"/>
              <a:t>1-1)</a:t>
            </a:r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컴퓨터 시스템에 내리는 명령어들의 집합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  특정 작업을 위해 내린 명령들의 묶음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400" dirty="0"/>
              <a:t>자바를 배운다는 것</a:t>
            </a:r>
            <a:endParaRPr lang="en-US" altLang="ko-KR" sz="2400" dirty="0"/>
          </a:p>
          <a:p>
            <a:pPr lvl="1"/>
            <a:r>
              <a:rPr lang="ko-KR" altLang="en-US" sz="2000" dirty="0"/>
              <a:t>자바 언어 체계를 이용해 컴퓨터 명령을 내리고 원하는 작업을 실행하는 방법을 배움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b="1" u="sng" dirty="0">
                <a:solidFill>
                  <a:srgbClr val="FF0000"/>
                </a:solidFill>
              </a:rPr>
              <a:t>컴퓨터에 시키는 작업</a:t>
            </a:r>
            <a:r>
              <a:rPr lang="ko-KR" altLang="en-US" sz="2000" b="1" u="sng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워드 프로세서</a:t>
            </a:r>
            <a:r>
              <a:rPr lang="en-US" altLang="ko-KR" sz="2000" dirty="0"/>
              <a:t>, </a:t>
            </a:r>
            <a:r>
              <a:rPr lang="ko-KR" altLang="en-US" sz="2000" dirty="0"/>
              <a:t>그림 퍼즐과 같은 게임</a:t>
            </a:r>
            <a:r>
              <a:rPr lang="en-US" altLang="ko-KR" sz="2000" dirty="0"/>
              <a:t>, </a:t>
            </a:r>
            <a:r>
              <a:rPr lang="ko-KR" altLang="en-US" sz="2000" dirty="0"/>
              <a:t>그래픽 처리 등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/>
              <a:t>응용 작업을 위한 명령을 묶은 프로그램</a:t>
            </a:r>
            <a:r>
              <a:rPr lang="en-US" altLang="ko-KR" sz="2000" dirty="0"/>
              <a:t> – </a:t>
            </a:r>
            <a:r>
              <a:rPr lang="ko-KR" altLang="en-US" sz="2000" dirty="0"/>
              <a:t>응용프로그램 </a:t>
            </a:r>
            <a:r>
              <a:rPr lang="en-US" altLang="ko-KR" sz="2000" dirty="0"/>
              <a:t>or </a:t>
            </a:r>
            <a:r>
              <a:rPr lang="ko-KR" altLang="en-US" sz="2000" dirty="0"/>
              <a:t>애플리케이션</a:t>
            </a:r>
            <a:r>
              <a:rPr lang="en-US" altLang="ko-KR" sz="20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2108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01 </a:t>
            </a:r>
            <a:r>
              <a:rPr lang="ko-KR" altLang="en-US" sz="2400" dirty="0" err="1"/>
              <a:t>조건문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ighlight>
                  <a:srgbClr val="FFFF00"/>
                </a:highlight>
              </a:rPr>
              <a:t>if – then </a:t>
            </a:r>
            <a:r>
              <a:rPr lang="ko-KR" altLang="en-US" sz="2000" dirty="0">
                <a:highlight>
                  <a:srgbClr val="FFFF00"/>
                </a:highlight>
              </a:rPr>
              <a:t>문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if – then </a:t>
            </a:r>
            <a:r>
              <a:rPr lang="ko-KR" altLang="en-US" sz="2000" dirty="0"/>
              <a:t>문법                  </a:t>
            </a:r>
            <a:r>
              <a:rPr lang="ko-KR" altLang="en-US" sz="2000" dirty="0">
                <a:highlight>
                  <a:srgbClr val="FFFF00"/>
                </a:highlight>
              </a:rPr>
              <a:t>예제 </a:t>
            </a:r>
            <a:r>
              <a:rPr lang="en-US" altLang="ko-KR" sz="2000" dirty="0">
                <a:highlight>
                  <a:srgbClr val="FFFF00"/>
                </a:highlight>
              </a:rPr>
              <a:t>1</a:t>
            </a:r>
            <a:r>
              <a:rPr lang="en-US" altLang="ko-KR" sz="2000" dirty="0"/>
              <a:t>                              </a:t>
            </a:r>
            <a:r>
              <a:rPr lang="ko-KR" altLang="en-US" sz="2000" dirty="0">
                <a:highlight>
                  <a:srgbClr val="FFFF00"/>
                </a:highlight>
              </a:rPr>
              <a:t>예제</a:t>
            </a:r>
            <a:r>
              <a:rPr lang="en-US" altLang="ko-KR" sz="2000" dirty="0">
                <a:highlight>
                  <a:srgbClr val="FFFF00"/>
                </a:highlight>
              </a:rPr>
              <a:t>2</a:t>
            </a:r>
          </a:p>
          <a:p>
            <a:pPr marL="0" indent="0">
              <a:buNone/>
            </a:pPr>
            <a:r>
              <a:rPr lang="en-US" altLang="ko-KR" sz="2000" dirty="0"/>
              <a:t> if(</a:t>
            </a:r>
            <a:r>
              <a:rPr lang="ko-KR" altLang="en-US" sz="2000" dirty="0">
                <a:solidFill>
                  <a:srgbClr val="FF0000"/>
                </a:solidFill>
              </a:rPr>
              <a:t>조건</a:t>
            </a:r>
            <a:r>
              <a:rPr lang="en-US" altLang="ko-KR" sz="2000" dirty="0"/>
              <a:t>){                  int a=5;                                 int b = 15;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 err="1"/>
              <a:t>실행문</a:t>
            </a:r>
            <a:r>
              <a:rPr lang="en-US" altLang="ko-KR" sz="2000" dirty="0"/>
              <a:t>1;</a:t>
            </a:r>
            <a:r>
              <a:rPr lang="ko-KR" altLang="en-US" sz="2000" dirty="0"/>
              <a:t>              </a:t>
            </a:r>
            <a:r>
              <a:rPr lang="en-US" altLang="ko-KR" sz="2000" dirty="0"/>
              <a:t>if(a&gt;10){                                 if( b &gt; 10){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</a:t>
            </a:r>
            <a:r>
              <a:rPr lang="ko-KR" altLang="en-US" sz="2000" dirty="0"/>
              <a:t>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(a);</a:t>
            </a:r>
            <a:r>
              <a:rPr lang="ko-KR" altLang="en-US" sz="2000" dirty="0"/>
              <a:t>  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(b);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 err="1"/>
              <a:t>실행문</a:t>
            </a:r>
            <a:r>
              <a:rPr lang="en-US" altLang="ko-KR" sz="2000" dirty="0"/>
              <a:t>2;               }                                           } </a:t>
            </a:r>
          </a:p>
          <a:p>
            <a:pPr marL="0" indent="0">
              <a:buNone/>
            </a:pPr>
            <a:r>
              <a:rPr lang="en-US" altLang="ko-KR" sz="2000" dirty="0"/>
              <a:t>    }        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(“if </a:t>
            </a:r>
            <a:r>
              <a:rPr lang="ko-KR" altLang="en-US" sz="2000" dirty="0"/>
              <a:t>문 뒤</a:t>
            </a:r>
            <a:r>
              <a:rPr lang="en-US" altLang="ko-KR" sz="2000" dirty="0"/>
              <a:t>＂);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(“if </a:t>
            </a:r>
            <a:r>
              <a:rPr lang="ko-KR" altLang="en-US" sz="2000" dirty="0"/>
              <a:t>문 뒤</a:t>
            </a:r>
            <a:r>
              <a:rPr lang="en-US" altLang="ko-KR" sz="2000" dirty="0"/>
              <a:t>”)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54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90499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err="1">
                <a:highlight>
                  <a:srgbClr val="FFFF00"/>
                </a:highlight>
              </a:rPr>
              <a:t>IfThen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444500"/>
            <a:ext cx="10515600" cy="63239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IfThen</a:t>
            </a:r>
            <a:r>
              <a:rPr lang="en-US" altLang="ko-KR" sz="2000" dirty="0"/>
              <a:t>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a=10, b=20;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flag=true;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</a:p>
          <a:p>
            <a:pPr marL="0" indent="0">
              <a:buNone/>
            </a:pPr>
            <a:r>
              <a:rPr lang="en-US" altLang="ko-KR" sz="2000" dirty="0"/>
              <a:t>		if(a==10){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("a</a:t>
            </a:r>
            <a:r>
              <a:rPr lang="ko-KR" altLang="en-US" sz="2000" dirty="0"/>
              <a:t>가 </a:t>
            </a:r>
            <a:r>
              <a:rPr lang="en-US" altLang="ko-KR" sz="2000" dirty="0"/>
              <a:t>10</a:t>
            </a:r>
            <a:r>
              <a:rPr lang="ko-KR" altLang="en-US" sz="2000" dirty="0"/>
              <a:t>이면 참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</a:p>
          <a:p>
            <a:pPr marL="0" indent="0">
              <a:buNone/>
            </a:pPr>
            <a:r>
              <a:rPr lang="en-US" altLang="ko-KR" sz="2000" dirty="0"/>
              <a:t>		if(a==b){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("a</a:t>
            </a:r>
            <a:r>
              <a:rPr lang="ko-KR" altLang="en-US" sz="2000" dirty="0"/>
              <a:t>가 </a:t>
            </a:r>
            <a:r>
              <a:rPr lang="en-US" altLang="ko-KR" sz="2000" dirty="0"/>
              <a:t>b</a:t>
            </a:r>
            <a:r>
              <a:rPr lang="ko-KR" altLang="en-US" sz="2000" dirty="0"/>
              <a:t>가 같으면 참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</a:p>
          <a:p>
            <a:pPr marL="0" indent="0">
              <a:buNone/>
            </a:pPr>
            <a:r>
              <a:rPr lang="en-US" altLang="ko-KR" sz="2000" dirty="0"/>
              <a:t>		if(flag){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("flag </a:t>
            </a:r>
            <a:r>
              <a:rPr lang="ko-KR" altLang="en-US" sz="2000" dirty="0"/>
              <a:t>값이 </a:t>
            </a:r>
            <a:r>
              <a:rPr lang="en-US" altLang="ko-KR" sz="2000" dirty="0"/>
              <a:t>true</a:t>
            </a:r>
            <a:r>
              <a:rPr lang="ko-KR" altLang="en-US" sz="2000" dirty="0"/>
              <a:t>이면 참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이 문장은 </a:t>
            </a:r>
            <a:r>
              <a:rPr lang="en-US" altLang="ko-KR" sz="2000" dirty="0"/>
              <a:t>if</a:t>
            </a:r>
            <a:r>
              <a:rPr lang="ko-KR" altLang="en-US" sz="2000" dirty="0"/>
              <a:t>문과 상관없이 실행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0867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330199"/>
          </a:xfrm>
        </p:spPr>
        <p:txBody>
          <a:bodyPr>
            <a:normAutofit fontScale="90000"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 if –then- else</a:t>
            </a:r>
            <a:r>
              <a:rPr lang="ko-KR" altLang="en-US" sz="2400" dirty="0">
                <a:highlight>
                  <a:srgbClr val="FFFF00"/>
                </a:highlight>
              </a:rPr>
              <a:t>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482600"/>
            <a:ext cx="10515600" cy="637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IfElse</a:t>
            </a:r>
            <a:r>
              <a:rPr lang="en-US" altLang="ko-KR" sz="2000" dirty="0"/>
              <a:t> {</a:t>
            </a:r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a=10, b=20;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flag=false;</a:t>
            </a:r>
          </a:p>
          <a:p>
            <a:pPr marL="0" indent="0">
              <a:buNone/>
            </a:pPr>
            <a:r>
              <a:rPr lang="en-US" altLang="ko-KR" sz="2000" dirty="0"/>
              <a:t>		if(a&gt;10){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("a</a:t>
            </a:r>
            <a:r>
              <a:rPr lang="ko-KR" altLang="en-US" sz="2000" dirty="0"/>
              <a:t>는 </a:t>
            </a:r>
            <a:r>
              <a:rPr lang="en-US" altLang="ko-KR" sz="2000" dirty="0"/>
              <a:t>10</a:t>
            </a:r>
            <a:r>
              <a:rPr lang="ko-KR" altLang="en-US" sz="2000" dirty="0"/>
              <a:t>보다 크다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}else{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("a</a:t>
            </a:r>
            <a:r>
              <a:rPr lang="ko-KR" altLang="en-US" sz="2000" dirty="0"/>
              <a:t>는 </a:t>
            </a:r>
            <a:r>
              <a:rPr lang="en-US" altLang="ko-KR" sz="2000" dirty="0"/>
              <a:t>10</a:t>
            </a:r>
            <a:r>
              <a:rPr lang="ko-KR" altLang="en-US" sz="2000" dirty="0"/>
              <a:t>보다 크지않다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}		</a:t>
            </a:r>
          </a:p>
          <a:p>
            <a:pPr marL="0" indent="0">
              <a:buNone/>
            </a:pPr>
            <a:r>
              <a:rPr lang="en-US" altLang="ko-KR" sz="2000" dirty="0"/>
              <a:t>		if(a==10 &amp;&amp; b&gt;=20){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조건을 만족함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}else{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조건을 만족하지 못함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}		</a:t>
            </a:r>
          </a:p>
          <a:p>
            <a:pPr marL="0" indent="0">
              <a:buNone/>
            </a:pPr>
            <a:r>
              <a:rPr lang="en-US" altLang="ko-KR" sz="2000" dirty="0"/>
              <a:t>		if(flag){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참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}else{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거짓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3803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342899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>
                <a:highlight>
                  <a:srgbClr val="FFFF00"/>
                </a:highlight>
              </a:rPr>
              <a:t>if – then – else if – then – else </a:t>
            </a:r>
            <a:r>
              <a:rPr lang="ko-KR" altLang="en-US" sz="2400" dirty="0">
                <a:highlight>
                  <a:srgbClr val="FFFF00"/>
                </a:highlight>
              </a:rPr>
              <a:t>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63627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import </a:t>
            </a:r>
            <a:r>
              <a:rPr lang="en-US" altLang="ko-KR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java.util.Scanner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ElseIf</a:t>
            </a:r>
            <a:r>
              <a:rPr lang="en-US" altLang="ko-KR" sz="2000" dirty="0"/>
              <a:t> {</a:t>
            </a:r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>
                <a:highlight>
                  <a:srgbClr val="FFFF00"/>
                </a:highlight>
              </a:rPr>
              <a:t>Scanner </a:t>
            </a:r>
            <a:r>
              <a:rPr lang="en-US" altLang="ko-KR" sz="2000" dirty="0" err="1">
                <a:highlight>
                  <a:srgbClr val="FFFF00"/>
                </a:highlight>
              </a:rPr>
              <a:t>sc</a:t>
            </a:r>
            <a:r>
              <a:rPr lang="en-US" altLang="ko-KR" sz="2000" dirty="0">
                <a:highlight>
                  <a:srgbClr val="FFFF00"/>
                </a:highlight>
              </a:rPr>
              <a:t>=new Scanner(System.in);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점수를 입력하라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>
                <a:highlight>
                  <a:srgbClr val="FFFF00"/>
                </a:highlight>
              </a:rPr>
              <a:t>jumsu</a:t>
            </a:r>
            <a:r>
              <a:rPr lang="en-US" altLang="ko-KR" sz="2000" dirty="0">
                <a:highlight>
                  <a:srgbClr val="FFFF00"/>
                </a:highlight>
              </a:rPr>
              <a:t>=</a:t>
            </a:r>
            <a:r>
              <a:rPr lang="en-US" altLang="ko-KR" sz="2000" dirty="0" err="1">
                <a:highlight>
                  <a:srgbClr val="FFFF00"/>
                </a:highlight>
              </a:rPr>
              <a:t>sc.nextInt</a:t>
            </a:r>
            <a:r>
              <a:rPr lang="en-US" altLang="ko-KR" sz="2000" dirty="0">
                <a:highlight>
                  <a:srgbClr val="FFFF00"/>
                </a:highlight>
              </a:rPr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if(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&gt;=90){						//90</a:t>
            </a:r>
            <a:r>
              <a:rPr lang="ko-KR" altLang="en-US" sz="2000" dirty="0"/>
              <a:t>이상</a:t>
            </a:r>
          </a:p>
          <a:p>
            <a:pPr marL="0" indent="0">
              <a:buNone/>
            </a:pPr>
            <a:r>
              <a:rPr lang="ko-KR" altLang="en-US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("A");</a:t>
            </a:r>
          </a:p>
          <a:p>
            <a:pPr marL="0" indent="0">
              <a:buNone/>
            </a:pPr>
            <a:r>
              <a:rPr lang="en-US" altLang="ko-KR" sz="2000" dirty="0"/>
              <a:t>		}else if(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&gt;=80){				//80</a:t>
            </a:r>
            <a:r>
              <a:rPr lang="ko-KR" altLang="en-US" sz="2000" dirty="0"/>
              <a:t>이상 </a:t>
            </a:r>
            <a:r>
              <a:rPr lang="en-US" altLang="ko-KR" sz="2000" dirty="0"/>
              <a:t>90</a:t>
            </a:r>
            <a:r>
              <a:rPr lang="ko-KR" altLang="en-US" sz="2000" dirty="0"/>
              <a:t>미만</a:t>
            </a:r>
          </a:p>
          <a:p>
            <a:pPr marL="0" indent="0">
              <a:buNone/>
            </a:pPr>
            <a:r>
              <a:rPr lang="ko-KR" altLang="en-US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("B");</a:t>
            </a:r>
          </a:p>
          <a:p>
            <a:pPr marL="0" indent="0">
              <a:buNone/>
            </a:pPr>
            <a:r>
              <a:rPr lang="en-US" altLang="ko-KR" sz="2000" dirty="0"/>
              <a:t>		}else if(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&gt;=70){				//70</a:t>
            </a:r>
            <a:r>
              <a:rPr lang="ko-KR" altLang="en-US" sz="2000" dirty="0"/>
              <a:t>이상 </a:t>
            </a:r>
            <a:r>
              <a:rPr lang="en-US" altLang="ko-KR" sz="2000" dirty="0"/>
              <a:t>80</a:t>
            </a:r>
            <a:r>
              <a:rPr lang="ko-KR" altLang="en-US" sz="2000" dirty="0"/>
              <a:t>미만</a:t>
            </a:r>
          </a:p>
          <a:p>
            <a:pPr marL="0" indent="0">
              <a:buNone/>
            </a:pPr>
            <a:r>
              <a:rPr lang="ko-KR" altLang="en-US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("C");</a:t>
            </a:r>
          </a:p>
          <a:p>
            <a:pPr marL="0" indent="0">
              <a:buNone/>
            </a:pPr>
            <a:r>
              <a:rPr lang="en-US" altLang="ko-KR" sz="2000" dirty="0"/>
              <a:t>		}else if(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&gt;=60){				//60</a:t>
            </a:r>
            <a:r>
              <a:rPr lang="ko-KR" altLang="en-US" sz="2000" dirty="0"/>
              <a:t>이상 </a:t>
            </a:r>
            <a:r>
              <a:rPr lang="en-US" altLang="ko-KR" sz="2000" dirty="0"/>
              <a:t>70</a:t>
            </a:r>
            <a:r>
              <a:rPr lang="ko-KR" altLang="en-US" sz="2000" dirty="0"/>
              <a:t>미만</a:t>
            </a:r>
          </a:p>
          <a:p>
            <a:pPr marL="0" indent="0">
              <a:buNone/>
            </a:pPr>
            <a:r>
              <a:rPr lang="ko-KR" altLang="en-US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("D");</a:t>
            </a:r>
          </a:p>
          <a:p>
            <a:pPr marL="0" indent="0">
              <a:buNone/>
            </a:pPr>
            <a:r>
              <a:rPr lang="en-US" altLang="ko-KR" sz="2000" dirty="0"/>
              <a:t>		}else{								//60</a:t>
            </a:r>
            <a:r>
              <a:rPr lang="ko-KR" altLang="en-US" sz="2000" dirty="0"/>
              <a:t>미만</a:t>
            </a:r>
          </a:p>
          <a:p>
            <a:pPr marL="0" indent="0">
              <a:buNone/>
            </a:pPr>
            <a:r>
              <a:rPr lang="ko-KR" altLang="en-US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("F");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9895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121920"/>
            <a:ext cx="10515600" cy="49920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switch </a:t>
            </a:r>
            <a:r>
              <a:rPr lang="ko-KR" altLang="en-US" sz="2400" dirty="0">
                <a:highlight>
                  <a:srgbClr val="FFFF00"/>
                </a:highlight>
              </a:rPr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929640"/>
            <a:ext cx="10515600" cy="53648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800" dirty="0"/>
              <a:t>switch( value ) {</a:t>
            </a:r>
          </a:p>
          <a:p>
            <a:pPr marL="0" indent="0">
              <a:buNone/>
            </a:pPr>
            <a:r>
              <a:rPr lang="en-US" altLang="ko-KR" sz="1800" dirty="0"/>
              <a:t> case 1:</a:t>
            </a:r>
          </a:p>
          <a:p>
            <a:pPr marL="0" indent="0">
              <a:buNone/>
            </a:pPr>
            <a:r>
              <a:rPr lang="en-US" altLang="ko-KR" sz="1800" dirty="0"/>
              <a:t> 	</a:t>
            </a:r>
            <a:r>
              <a:rPr lang="ko-KR" altLang="en-US" sz="1800" dirty="0" err="1"/>
              <a:t>실행문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	break;</a:t>
            </a:r>
          </a:p>
          <a:p>
            <a:pPr marL="0" indent="0">
              <a:buNone/>
            </a:pPr>
            <a:r>
              <a:rPr lang="en-US" altLang="ko-KR" sz="1800" dirty="0"/>
              <a:t> case 2: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err="1"/>
              <a:t>실행문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	break;</a:t>
            </a:r>
          </a:p>
          <a:p>
            <a:pPr marL="0" indent="0">
              <a:buNone/>
            </a:pPr>
            <a:r>
              <a:rPr lang="en-US" altLang="ko-KR" sz="1800" dirty="0"/>
              <a:t>  case 3: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err="1"/>
              <a:t>실행문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	break;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default: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err="1"/>
              <a:t>실행문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	break;</a:t>
            </a:r>
          </a:p>
          <a:p>
            <a:pPr marL="0" indent="0">
              <a:buNone/>
            </a:pPr>
            <a:r>
              <a:rPr lang="en-US" altLang="ko-KR" sz="1800" dirty="0"/>
              <a:t> 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9330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CB343-37BC-49D4-AF9F-C825A6BB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32034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EEFC5-A893-4103-843A-2673E8D3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111"/>
            <a:ext cx="10515600" cy="585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switch( a ) {</a:t>
            </a:r>
          </a:p>
          <a:p>
            <a:pPr marL="0" indent="0">
              <a:buNone/>
            </a:pPr>
            <a:r>
              <a:rPr lang="en-US" altLang="ko-KR" sz="1600" dirty="0"/>
              <a:t>case 1: case 2: case 3: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("1~3");</a:t>
            </a:r>
          </a:p>
          <a:p>
            <a:pPr marL="0" indent="0">
              <a:buNone/>
            </a:pPr>
            <a:r>
              <a:rPr lang="en-US" altLang="ko-KR" sz="1600" dirty="0"/>
              <a:t>	break;</a:t>
            </a:r>
          </a:p>
          <a:p>
            <a:pPr marL="0" indent="0">
              <a:buNone/>
            </a:pPr>
            <a:r>
              <a:rPr lang="en-US" altLang="ko-KR" sz="1600" dirty="0"/>
              <a:t>case 4: case 5: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("4~5");</a:t>
            </a:r>
          </a:p>
          <a:p>
            <a:pPr marL="0" indent="0">
              <a:buNone/>
            </a:pPr>
            <a:r>
              <a:rPr lang="en-US" altLang="ko-KR" sz="1600" dirty="0"/>
              <a:t>	break;	</a:t>
            </a:r>
          </a:p>
          <a:p>
            <a:pPr marL="0" indent="0">
              <a:buNone/>
            </a:pPr>
            <a:r>
              <a:rPr lang="en-US" altLang="ko-KR" sz="1600" dirty="0"/>
              <a:t>case 6: case 8: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("6, 8");</a:t>
            </a:r>
          </a:p>
          <a:p>
            <a:pPr marL="0" indent="0">
              <a:buNone/>
            </a:pPr>
            <a:r>
              <a:rPr lang="en-US" altLang="ko-KR" sz="1600" dirty="0"/>
              <a:t>	break;</a:t>
            </a:r>
          </a:p>
          <a:p>
            <a:pPr marL="0" indent="0">
              <a:buNone/>
            </a:pPr>
            <a:r>
              <a:rPr lang="en-US" altLang="ko-KR" sz="1600" dirty="0"/>
              <a:t>case 7: case 10: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("7, 10");</a:t>
            </a:r>
          </a:p>
          <a:p>
            <a:pPr marL="0" indent="0">
              <a:buNone/>
            </a:pPr>
            <a:r>
              <a:rPr lang="en-US" altLang="ko-KR" sz="1600" dirty="0"/>
              <a:t>	break;</a:t>
            </a:r>
          </a:p>
          <a:p>
            <a:pPr marL="0" indent="0">
              <a:buNone/>
            </a:pPr>
            <a:r>
              <a:rPr lang="en-US" altLang="ko-KR" sz="1600" dirty="0"/>
              <a:t>default: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("9</a:t>
            </a:r>
            <a:r>
              <a:rPr lang="ko-KR" altLang="en-US" sz="1600" dirty="0"/>
              <a:t>와 </a:t>
            </a:r>
            <a:r>
              <a:rPr lang="en-US" altLang="ko-KR" sz="1600" dirty="0"/>
              <a:t>10</a:t>
            </a:r>
            <a:r>
              <a:rPr lang="ko-KR" altLang="en-US" sz="1600" dirty="0"/>
              <a:t>초과의 값</a:t>
            </a:r>
            <a:r>
              <a:rPr lang="en-US" altLang="ko-KR" sz="1600" dirty="0"/>
              <a:t>");</a:t>
            </a:r>
          </a:p>
          <a:p>
            <a:pPr marL="0" indent="0">
              <a:buNone/>
            </a:pPr>
            <a:r>
              <a:rPr lang="en-US" altLang="ko-KR" sz="1600" dirty="0"/>
              <a:t>	break;	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316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3452" y="0"/>
            <a:ext cx="10515600" cy="203199"/>
          </a:xfrm>
        </p:spPr>
        <p:txBody>
          <a:bodyPr>
            <a:normAutofit fontScale="90000"/>
          </a:bodyPr>
          <a:lstStyle/>
          <a:p>
            <a:r>
              <a:rPr lang="en-US" altLang="ko-KR" sz="2400"/>
              <a:t>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67208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import </a:t>
            </a:r>
            <a:r>
              <a:rPr lang="en-US" altLang="ko-KR" sz="2000" dirty="0" err="1">
                <a:solidFill>
                  <a:srgbClr val="FF0000"/>
                </a:solidFill>
              </a:rPr>
              <a:t>java.util.Scanner</a:t>
            </a:r>
            <a:r>
              <a:rPr lang="en-US" altLang="ko-KR" sz="20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sz="2000" dirty="0"/>
              <a:t>public class</a:t>
            </a:r>
            <a:r>
              <a:rPr lang="en-US" altLang="ko-KR" sz="2000" dirty="0">
                <a:highlight>
                  <a:srgbClr val="FFFF00"/>
                </a:highlight>
              </a:rPr>
              <a:t> </a:t>
            </a:r>
            <a:r>
              <a:rPr lang="en-US" altLang="ko-KR" sz="2000" dirty="0" err="1">
                <a:highlight>
                  <a:srgbClr val="FFFF00"/>
                </a:highlight>
              </a:rPr>
              <a:t>SwitchTest</a:t>
            </a:r>
            <a:r>
              <a:rPr lang="en-US" altLang="ko-KR" sz="2000" dirty="0">
                <a:highlight>
                  <a:srgbClr val="FFFF00"/>
                </a:highlight>
              </a:rPr>
              <a:t>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grade;</a:t>
            </a:r>
          </a:p>
          <a:p>
            <a:pPr marL="0" indent="0">
              <a:buNone/>
            </a:pPr>
            <a:r>
              <a:rPr lang="en-US" altLang="ko-KR" sz="2000" dirty="0"/>
              <a:t>		Scanner </a:t>
            </a:r>
            <a:r>
              <a:rPr lang="en-US" altLang="ko-KR" sz="2000" dirty="0" err="1"/>
              <a:t>sc</a:t>
            </a:r>
            <a:r>
              <a:rPr lang="en-US" altLang="ko-KR" sz="2000" dirty="0"/>
              <a:t>=new Scanner(System.in);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학년을 입력하라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>
                <a:highlight>
                  <a:srgbClr val="FFFF00"/>
                </a:highlight>
              </a:rPr>
              <a:t>grade=</a:t>
            </a:r>
            <a:r>
              <a:rPr lang="en-US" altLang="ko-KR" sz="2000" dirty="0" err="1">
                <a:highlight>
                  <a:srgbClr val="FFFF00"/>
                </a:highlight>
              </a:rPr>
              <a:t>sc.nextInt</a:t>
            </a:r>
            <a:r>
              <a:rPr lang="en-US" altLang="ko-KR" sz="2000" dirty="0">
                <a:highlight>
                  <a:srgbClr val="FFFF00"/>
                </a:highlight>
              </a:rPr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switch(grade){</a:t>
            </a:r>
          </a:p>
          <a:p>
            <a:pPr marL="0" indent="0">
              <a:buNone/>
            </a:pPr>
            <a:r>
              <a:rPr lang="en-US" altLang="ko-KR" sz="2000" dirty="0"/>
              <a:t>		case 1: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("1</a:t>
            </a:r>
            <a:r>
              <a:rPr lang="ko-KR" altLang="en-US" sz="2000" dirty="0"/>
              <a:t>학년 입니다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	break;</a:t>
            </a:r>
          </a:p>
          <a:p>
            <a:pPr marL="0" indent="0">
              <a:buNone/>
            </a:pPr>
            <a:r>
              <a:rPr lang="en-US" altLang="ko-KR" sz="2000" dirty="0"/>
              <a:t>		case 2: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("2</a:t>
            </a:r>
            <a:r>
              <a:rPr lang="ko-KR" altLang="en-US" sz="2000" dirty="0"/>
              <a:t>학년 입니다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	break;</a:t>
            </a:r>
          </a:p>
          <a:p>
            <a:pPr marL="0" indent="0">
              <a:buNone/>
            </a:pPr>
            <a:r>
              <a:rPr lang="en-US" altLang="ko-KR" sz="2000" dirty="0"/>
              <a:t>		case 3: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("3</a:t>
            </a:r>
            <a:r>
              <a:rPr lang="ko-KR" altLang="en-US" sz="2000" dirty="0"/>
              <a:t>학년 입니다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	break;</a:t>
            </a:r>
          </a:p>
          <a:p>
            <a:pPr marL="0" indent="0">
              <a:buNone/>
            </a:pPr>
            <a:r>
              <a:rPr lang="en-US" altLang="ko-KR" sz="2000" dirty="0"/>
              <a:t>		case 4: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("4</a:t>
            </a:r>
            <a:r>
              <a:rPr lang="ko-KR" altLang="en-US" sz="2000" dirty="0"/>
              <a:t>학년 입니다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	break;</a:t>
            </a:r>
          </a:p>
          <a:p>
            <a:pPr marL="0" indent="0">
              <a:buNone/>
            </a:pPr>
            <a:r>
              <a:rPr lang="en-US" altLang="ko-KR" sz="2000" dirty="0"/>
              <a:t>		default: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학년을 </a:t>
            </a:r>
            <a:r>
              <a:rPr lang="ko-KR" altLang="en-US" sz="2000" dirty="0" err="1"/>
              <a:t>잘못입력하셨습니다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	break;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}}}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3012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45719"/>
            <a:ext cx="10515600" cy="45719"/>
          </a:xfrm>
        </p:spPr>
        <p:txBody>
          <a:bodyPr>
            <a:normAutofit fontScale="90000"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-1"/>
            <a:ext cx="10515600" cy="68580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000" dirty="0">
                <a:highlight>
                  <a:srgbClr val="FFFF00"/>
                </a:highlight>
              </a:rPr>
              <a:t>import </a:t>
            </a:r>
            <a:r>
              <a:rPr lang="en-US" altLang="ko-KR" sz="2000" dirty="0" err="1">
                <a:highlight>
                  <a:srgbClr val="FFFF00"/>
                </a:highlight>
              </a:rPr>
              <a:t>java.util.Scanner</a:t>
            </a:r>
            <a:r>
              <a:rPr lang="en-US" altLang="ko-KR" sz="2000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r>
              <a:rPr lang="en-US" altLang="ko-KR" sz="2000" dirty="0"/>
              <a:t>public class SwitchTest2 {</a:t>
            </a:r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String grade="";</a:t>
            </a:r>
          </a:p>
          <a:p>
            <a:pPr marL="0" indent="0">
              <a:buNone/>
            </a:pPr>
            <a:r>
              <a:rPr lang="en-US" altLang="ko-KR" sz="2000" dirty="0"/>
              <a:t>		Scanner </a:t>
            </a:r>
            <a:r>
              <a:rPr lang="en-US" altLang="ko-KR" sz="2000" dirty="0" err="1"/>
              <a:t>sc</a:t>
            </a:r>
            <a:r>
              <a:rPr lang="en-US" altLang="ko-KR" sz="2000" dirty="0"/>
              <a:t>=new Scanner(System.in);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학년을 입력하라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>
                <a:highlight>
                  <a:srgbClr val="FFFF00"/>
                </a:highlight>
              </a:rPr>
              <a:t>grade=</a:t>
            </a:r>
            <a:r>
              <a:rPr lang="en-US" altLang="ko-KR" sz="2000" dirty="0" err="1">
                <a:highlight>
                  <a:srgbClr val="FFFF00"/>
                </a:highlight>
              </a:rPr>
              <a:t>sc.next</a:t>
            </a:r>
            <a:r>
              <a:rPr lang="en-US" altLang="ko-KR" sz="2000" dirty="0">
                <a:highlight>
                  <a:srgbClr val="FFFF00"/>
                </a:highlight>
              </a:rPr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switch(grade){</a:t>
            </a:r>
          </a:p>
          <a:p>
            <a:pPr marL="0" indent="0">
              <a:buNone/>
            </a:pPr>
            <a:r>
              <a:rPr lang="en-US" altLang="ko-KR" sz="2000" dirty="0"/>
              <a:t>		case "1</a:t>
            </a:r>
            <a:r>
              <a:rPr lang="ko-KR" altLang="en-US" sz="2000" dirty="0"/>
              <a:t>학년</a:t>
            </a:r>
            <a:r>
              <a:rPr lang="en-US" altLang="ko-KR" sz="2000" dirty="0"/>
              <a:t>":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("1</a:t>
            </a:r>
            <a:r>
              <a:rPr lang="ko-KR" altLang="en-US" sz="2000" dirty="0"/>
              <a:t>학년 입니다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	break;</a:t>
            </a:r>
          </a:p>
          <a:p>
            <a:pPr marL="0" indent="0">
              <a:buNone/>
            </a:pPr>
            <a:r>
              <a:rPr lang="en-US" altLang="ko-KR" sz="2000" dirty="0"/>
              <a:t>		case "2</a:t>
            </a:r>
            <a:r>
              <a:rPr lang="ko-KR" altLang="en-US" sz="2000" dirty="0"/>
              <a:t>학년</a:t>
            </a:r>
            <a:r>
              <a:rPr lang="en-US" altLang="ko-KR" sz="2000" dirty="0"/>
              <a:t>":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("2</a:t>
            </a:r>
            <a:r>
              <a:rPr lang="ko-KR" altLang="en-US" sz="2000" dirty="0"/>
              <a:t>학년 입니다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	break;</a:t>
            </a:r>
          </a:p>
          <a:p>
            <a:pPr marL="0" indent="0">
              <a:buNone/>
            </a:pPr>
            <a:r>
              <a:rPr lang="en-US" altLang="ko-KR" sz="2000" dirty="0"/>
              <a:t>		case "3</a:t>
            </a:r>
            <a:r>
              <a:rPr lang="ko-KR" altLang="en-US" sz="2000" dirty="0"/>
              <a:t>학년</a:t>
            </a:r>
            <a:r>
              <a:rPr lang="en-US" altLang="ko-KR" sz="2000" dirty="0"/>
              <a:t>":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("3</a:t>
            </a:r>
            <a:r>
              <a:rPr lang="ko-KR" altLang="en-US" sz="2000" dirty="0"/>
              <a:t>학년 입니다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	break;</a:t>
            </a:r>
          </a:p>
          <a:p>
            <a:pPr marL="0" indent="0">
              <a:buNone/>
            </a:pPr>
            <a:r>
              <a:rPr lang="en-US" altLang="ko-KR" sz="2000" dirty="0"/>
              <a:t>		case "4</a:t>
            </a:r>
            <a:r>
              <a:rPr lang="ko-KR" altLang="en-US" sz="2000" dirty="0"/>
              <a:t>학년</a:t>
            </a:r>
            <a:r>
              <a:rPr lang="en-US" altLang="ko-KR" sz="2000" dirty="0"/>
              <a:t>":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("4</a:t>
            </a:r>
            <a:r>
              <a:rPr lang="ko-KR" altLang="en-US" sz="2000" dirty="0"/>
              <a:t>학년 입니다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	break;</a:t>
            </a:r>
          </a:p>
          <a:p>
            <a:pPr marL="0" indent="0">
              <a:buNone/>
            </a:pPr>
            <a:r>
              <a:rPr lang="en-US" altLang="ko-KR" sz="2000" dirty="0"/>
              <a:t>		default: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학년을 잘못 입력하셨습니다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	break;</a:t>
            </a:r>
          </a:p>
          <a:p>
            <a:pPr marL="0" indent="0">
              <a:buNone/>
            </a:pPr>
            <a:r>
              <a:rPr lang="en-US" altLang="ko-KR" sz="2000" dirty="0"/>
              <a:t>		}}}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6248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02 </a:t>
            </a:r>
            <a:r>
              <a:rPr lang="ko-KR" altLang="en-US" sz="2400" dirty="0" err="1"/>
              <a:t>반복문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highlight>
                  <a:srgbClr val="FFFF00"/>
                </a:highlight>
              </a:rPr>
              <a:t>for</a:t>
            </a:r>
            <a:r>
              <a:rPr lang="ko-KR" altLang="en-US" sz="2000" dirty="0">
                <a:highlight>
                  <a:srgbClr val="FFFF00"/>
                </a:highlight>
              </a:rPr>
              <a:t>문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for </a:t>
            </a:r>
            <a:r>
              <a:rPr lang="ko-KR" altLang="en-US" sz="2000" dirty="0"/>
              <a:t>문법                                               예제</a:t>
            </a:r>
            <a:r>
              <a:rPr lang="en-US" altLang="ko-KR" sz="2000" dirty="0"/>
              <a:t>1</a:t>
            </a:r>
          </a:p>
          <a:p>
            <a:pPr marL="0" indent="0">
              <a:buNone/>
            </a:pPr>
            <a:r>
              <a:rPr lang="en-US" altLang="ko-KR" sz="2000" dirty="0"/>
              <a:t>  for(</a:t>
            </a:r>
            <a:r>
              <a:rPr lang="ko-KR" altLang="en-US" sz="2000" dirty="0"/>
              <a:t>초기화</a:t>
            </a:r>
            <a:r>
              <a:rPr lang="en-US" altLang="ko-KR" sz="2000" dirty="0"/>
              <a:t>;</a:t>
            </a:r>
            <a:r>
              <a:rPr lang="ko-KR" altLang="en-US" sz="2000" dirty="0"/>
              <a:t>종료 조건</a:t>
            </a:r>
            <a:r>
              <a:rPr lang="en-US" altLang="ko-KR" sz="2000" dirty="0"/>
              <a:t>;</a:t>
            </a:r>
            <a:r>
              <a:rPr lang="ko-KR" altLang="en-US" sz="2000" dirty="0"/>
              <a:t>증감 수식</a:t>
            </a:r>
            <a:r>
              <a:rPr lang="en-US" altLang="ko-KR" sz="2000" dirty="0"/>
              <a:t>){            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 </a:t>
            </a:r>
          </a:p>
          <a:p>
            <a:pPr marL="0" indent="0">
              <a:buNone/>
            </a:pPr>
            <a:r>
              <a:rPr lang="en-US" altLang="ko-KR" sz="2000" dirty="0"/>
              <a:t>                </a:t>
            </a:r>
            <a:r>
              <a:rPr lang="ko-KR" altLang="en-US" sz="2000" dirty="0" err="1"/>
              <a:t>실행문</a:t>
            </a:r>
            <a:r>
              <a:rPr lang="en-US" altLang="ko-KR" sz="2000" dirty="0"/>
              <a:t>;                                for(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=1;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&lt;6;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++){</a:t>
            </a:r>
          </a:p>
          <a:p>
            <a:pPr marL="0" indent="0">
              <a:buNone/>
            </a:pPr>
            <a:r>
              <a:rPr lang="en-US" altLang="ko-KR" sz="2000" dirty="0"/>
              <a:t>   }                                        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                       }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      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(“</a:t>
            </a:r>
            <a:r>
              <a:rPr lang="ko-KR" altLang="en-US" sz="2000" dirty="0"/>
              <a:t>루프 밖에서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=”+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                                                  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7673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1157D-540A-4C29-AF3A-B4D5CE64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75"/>
            <a:ext cx="10515600" cy="609601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E7A21-2E78-4C4A-94A6-644EF5D0C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075"/>
            <a:ext cx="10515600" cy="519588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for </a:t>
            </a:r>
            <a:r>
              <a:rPr lang="ko-KR" altLang="en-US" sz="1800" dirty="0"/>
              <a:t>샘플코드</a:t>
            </a:r>
          </a:p>
          <a:p>
            <a:r>
              <a:rPr lang="en-US" altLang="ko-KR" sz="1800" dirty="0"/>
              <a:t>int </a:t>
            </a:r>
            <a:r>
              <a:rPr lang="en-US" altLang="ko-KR" sz="1800" dirty="0" err="1"/>
              <a:t>i</a:t>
            </a:r>
            <a:endParaRPr lang="en-US" altLang="ko-KR" sz="1800" dirty="0"/>
          </a:p>
          <a:p>
            <a:r>
              <a:rPr lang="en-US" altLang="ko-KR" sz="1800" dirty="0"/>
              <a:t>for ( 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= 5 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&gt;=1 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-- ) {</a:t>
            </a:r>
          </a:p>
          <a:p>
            <a:r>
              <a:rPr lang="en-US" altLang="ko-KR" sz="1800" dirty="0"/>
              <a:t>	</a:t>
            </a:r>
            <a:r>
              <a:rPr lang="en-US" altLang="ko-KR" sz="1800" dirty="0" err="1"/>
              <a:t>System.out.print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+"\t");</a:t>
            </a:r>
          </a:p>
          <a:p>
            <a:r>
              <a:rPr lang="en-US" altLang="ko-KR" sz="1800" dirty="0"/>
              <a:t>}</a:t>
            </a:r>
          </a:p>
          <a:p>
            <a:r>
              <a:rPr lang="ko-KR" altLang="en-US" sz="1800" dirty="0"/>
              <a:t>위의 코드는 </a:t>
            </a:r>
            <a:r>
              <a:rPr lang="ko-KR" altLang="en-US" sz="1800" dirty="0" err="1">
                <a:solidFill>
                  <a:srgbClr val="FF0000"/>
                </a:solidFill>
              </a:rPr>
              <a:t>다운카운팅</a:t>
            </a:r>
            <a:r>
              <a:rPr lang="ko-KR" altLang="en-US" sz="1800" dirty="0" err="1"/>
              <a:t>의</a:t>
            </a:r>
            <a:r>
              <a:rPr lang="ko-KR" altLang="en-US" sz="1800" dirty="0"/>
              <a:t> 예다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i</a:t>
            </a:r>
            <a:r>
              <a:rPr lang="ko-KR" altLang="en-US" sz="1800" dirty="0"/>
              <a:t>가 </a:t>
            </a:r>
            <a:r>
              <a:rPr lang="en-US" altLang="ko-KR" sz="1800" dirty="0"/>
              <a:t>5</a:t>
            </a:r>
            <a:r>
              <a:rPr lang="ko-KR" altLang="en-US" sz="1800" dirty="0"/>
              <a:t>부터 </a:t>
            </a:r>
            <a:r>
              <a:rPr lang="en-US" altLang="ko-KR" sz="1800" dirty="0"/>
              <a:t>1</a:t>
            </a:r>
            <a:r>
              <a:rPr lang="ko-KR" altLang="en-US" sz="1800" dirty="0"/>
              <a:t>씩 감소하여 </a:t>
            </a:r>
            <a:r>
              <a:rPr lang="en-US" altLang="ko-KR" sz="1800" dirty="0"/>
              <a:t>1</a:t>
            </a:r>
            <a:r>
              <a:rPr lang="ko-KR" altLang="en-US" sz="1800" dirty="0"/>
              <a:t>까지 반복한다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실행 결과는 다음과 같다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5	4	3	2	1</a:t>
            </a:r>
          </a:p>
          <a:p>
            <a:r>
              <a:rPr lang="en-US" altLang="ko-KR" sz="1800" dirty="0"/>
              <a:t>=========================================================</a:t>
            </a:r>
          </a:p>
          <a:p>
            <a:r>
              <a:rPr lang="ko-KR" altLang="en-US" sz="1800" dirty="0"/>
              <a:t>이번 코드는 </a:t>
            </a:r>
            <a:r>
              <a:rPr lang="en-US" altLang="ko-KR" sz="1800" dirty="0">
                <a:solidFill>
                  <a:srgbClr val="FF0000"/>
                </a:solidFill>
              </a:rPr>
              <a:t>print()</a:t>
            </a:r>
            <a:r>
              <a:rPr lang="ko-KR" altLang="en-US" sz="1800" dirty="0"/>
              <a:t>가 사용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>
                <a:solidFill>
                  <a:srgbClr val="FF0000"/>
                </a:solidFill>
              </a:rPr>
              <a:t>println</a:t>
            </a:r>
            <a:r>
              <a:rPr lang="en-US" altLang="ko-KR" sz="1800" dirty="0">
                <a:solidFill>
                  <a:srgbClr val="FF0000"/>
                </a:solidFill>
              </a:rPr>
              <a:t>()</a:t>
            </a:r>
            <a:r>
              <a:rPr lang="ko-KR" altLang="en-US" sz="1800" dirty="0"/>
              <a:t>은 자동으로 끝에 </a:t>
            </a:r>
            <a:r>
              <a:rPr lang="ko-KR" altLang="en-US" sz="1800" dirty="0" err="1"/>
              <a:t>개행문자가</a:t>
            </a:r>
            <a:r>
              <a:rPr lang="ko-KR" altLang="en-US" sz="1800" dirty="0"/>
              <a:t> 추가되어 이 메서드가 실행될 때마다 줄이 바뀌지만</a:t>
            </a:r>
            <a:r>
              <a:rPr lang="en-US" altLang="ko-KR" sz="1800" dirty="0"/>
              <a:t>,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print()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개행</a:t>
            </a:r>
            <a:r>
              <a:rPr lang="ko-KR" altLang="en-US" sz="1800" dirty="0"/>
              <a:t> 문자가 추가되지 않는다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\t</a:t>
            </a:r>
            <a:r>
              <a:rPr lang="ko-KR" altLang="en-US" sz="1800" dirty="0"/>
              <a:t>는 이스케이프 문자로 문자 </a:t>
            </a:r>
            <a:r>
              <a:rPr lang="en-US" altLang="ko-KR" sz="1800" dirty="0"/>
              <a:t>tab</a:t>
            </a:r>
            <a:r>
              <a:rPr lang="ko-KR" altLang="en-US" sz="1800" dirty="0"/>
              <a:t>을 출력한다</a:t>
            </a:r>
            <a:r>
              <a:rPr lang="en-US" altLang="ko-KR" sz="1800" dirty="0"/>
              <a:t>. </a:t>
            </a:r>
            <a:r>
              <a:rPr lang="ko-KR" altLang="en-US" sz="1800" dirty="0"/>
              <a:t>그래서 각 숫자가 탭 만큼 간격이 떨어짐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9346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02 </a:t>
            </a:r>
            <a:r>
              <a:rPr lang="ko-KR" altLang="en-US" sz="2400" dirty="0"/>
              <a:t>컴퓨터 시스템의 구조</a:t>
            </a:r>
            <a:r>
              <a:rPr lang="en-US" altLang="ko-KR" sz="2400" dirty="0"/>
              <a:t>(</a:t>
            </a:r>
            <a:r>
              <a:rPr lang="en-US" altLang="ko-KR" sz="2000" dirty="0"/>
              <a:t>p19</a:t>
            </a:r>
            <a:r>
              <a:rPr lang="ko-KR" altLang="en-US" sz="2000" dirty="0"/>
              <a:t>그림</a:t>
            </a:r>
            <a:r>
              <a:rPr lang="en-US" altLang="ko-KR" sz="2000" dirty="0"/>
              <a:t>1-2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r>
              <a:rPr lang="ko-KR" altLang="en-US" sz="2400" u="sng" dirty="0">
                <a:solidFill>
                  <a:srgbClr val="FF0000"/>
                </a:solidFill>
              </a:rPr>
              <a:t>하드웨어 </a:t>
            </a:r>
            <a:r>
              <a:rPr lang="en-US" altLang="ko-KR" sz="2400" u="sng" dirty="0">
                <a:solidFill>
                  <a:srgbClr val="FF0000"/>
                </a:solidFill>
              </a:rPr>
              <a:t>+ </a:t>
            </a:r>
            <a:r>
              <a:rPr lang="ko-KR" altLang="en-US" sz="2400" u="sng" dirty="0">
                <a:solidFill>
                  <a:srgbClr val="FF0000"/>
                </a:solidFill>
              </a:rPr>
              <a:t>소프트웨어</a:t>
            </a:r>
            <a:endParaRPr lang="en-US" altLang="ko-KR" sz="2400" u="sng" dirty="0">
              <a:solidFill>
                <a:srgbClr val="FF0000"/>
              </a:solidFill>
            </a:endParaRPr>
          </a:p>
          <a:p>
            <a:endParaRPr lang="en-US" altLang="ko-KR" sz="2400" u="sng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1)</a:t>
            </a:r>
            <a:r>
              <a:rPr lang="ko-KR" altLang="en-US" sz="2000" b="1" dirty="0"/>
              <a:t>하드웨어</a:t>
            </a:r>
            <a:r>
              <a:rPr lang="en-US" altLang="ko-KR" sz="2000" dirty="0"/>
              <a:t>- </a:t>
            </a:r>
            <a:r>
              <a:rPr lang="ko-KR" altLang="en-US" sz="2000" dirty="0"/>
              <a:t>모니터</a:t>
            </a:r>
            <a:r>
              <a:rPr lang="en-US" altLang="ko-KR" sz="2000" dirty="0"/>
              <a:t>, </a:t>
            </a:r>
            <a:r>
              <a:rPr lang="ko-KR" altLang="en-US" sz="2000" dirty="0"/>
              <a:t>컴퓨터 본체</a:t>
            </a:r>
            <a:r>
              <a:rPr lang="en-US" altLang="ko-KR" sz="2000" dirty="0"/>
              <a:t>, </a:t>
            </a:r>
            <a:r>
              <a:rPr lang="ko-KR" altLang="en-US" sz="2000" dirty="0"/>
              <a:t>마우스 등</a:t>
            </a:r>
            <a:r>
              <a:rPr lang="en-US" altLang="ko-KR" sz="2000" dirty="0"/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컴퓨터 본체 안 </a:t>
            </a:r>
            <a:r>
              <a:rPr lang="en-US" altLang="ko-KR" sz="2000" dirty="0"/>
              <a:t>– </a:t>
            </a:r>
            <a:r>
              <a:rPr lang="ko-KR" altLang="en-US" sz="2000" dirty="0"/>
              <a:t>프로세서</a:t>
            </a:r>
            <a:r>
              <a:rPr lang="en-US" altLang="ko-KR" sz="2000" dirty="0"/>
              <a:t>(</a:t>
            </a:r>
            <a:r>
              <a:rPr lang="ko-KR" altLang="en-US" sz="2000" dirty="0"/>
              <a:t>사람의 뇌</a:t>
            </a:r>
            <a:r>
              <a:rPr lang="en-US" altLang="ko-KR" sz="2000" dirty="0"/>
              <a:t>), </a:t>
            </a:r>
            <a:r>
              <a:rPr lang="ko-KR" altLang="en-US" sz="2000" dirty="0"/>
              <a:t>메모리</a:t>
            </a:r>
            <a:r>
              <a:rPr lang="en-US" altLang="ko-KR" sz="2000" dirty="0"/>
              <a:t>(</a:t>
            </a:r>
            <a:r>
              <a:rPr lang="ko-KR" altLang="en-US" sz="2000" dirty="0"/>
              <a:t>기억</a:t>
            </a:r>
            <a:r>
              <a:rPr lang="en-US" altLang="ko-KR" sz="2000" dirty="0"/>
              <a:t>).</a:t>
            </a:r>
          </a:p>
          <a:p>
            <a:pPr marL="228600" lvl="1">
              <a:spcBef>
                <a:spcPts val="1000"/>
              </a:spcBef>
            </a:pPr>
            <a:endParaRPr lang="en-US" altLang="ko-KR" sz="2000" dirty="0"/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2)</a:t>
            </a:r>
            <a:r>
              <a:rPr lang="ko-KR" altLang="en-US" sz="2000" b="1" dirty="0"/>
              <a:t>소프트웨어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여러 종류의 프로그램들</a:t>
            </a:r>
            <a:r>
              <a:rPr lang="en-US" altLang="ko-KR" sz="2000" dirty="0"/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즉 소프트웨어는 하드웨어를 제어하는 명령들</a:t>
            </a:r>
            <a:r>
              <a:rPr lang="en-US" altLang="ko-KR" sz="2000" dirty="0"/>
              <a:t>.</a:t>
            </a:r>
          </a:p>
          <a:p>
            <a:pPr marL="228600" lvl="1">
              <a:spcBef>
                <a:spcPts val="1000"/>
              </a:spcBef>
            </a:pPr>
            <a:endParaRPr lang="en-US" altLang="ko-KR" sz="20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3)</a:t>
            </a:r>
            <a:r>
              <a:rPr lang="ko-KR" altLang="en-US" sz="2000" b="1" dirty="0"/>
              <a:t>운영체제 </a:t>
            </a:r>
            <a:r>
              <a:rPr lang="en-US" altLang="ko-KR" sz="2000" b="1" dirty="0"/>
              <a:t>– </a:t>
            </a:r>
            <a:r>
              <a:rPr lang="ko-KR" altLang="en-US" sz="2000" dirty="0"/>
              <a:t>하드웨어와 사용자 사이의 중간자 역할</a:t>
            </a:r>
            <a:r>
              <a:rPr lang="en-US" altLang="ko-KR" sz="2000" dirty="0"/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하드웨어를 제어하거나 자원을 관리하고</a:t>
            </a:r>
            <a:r>
              <a:rPr lang="en-US" altLang="ko-KR" sz="2000" dirty="0"/>
              <a:t>,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여러 소프트웨어들을 어느 시점에 실행할 것인지를 결정</a:t>
            </a:r>
            <a:r>
              <a:rPr lang="en-US" altLang="ko-KR" sz="2000" dirty="0"/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dirty="0"/>
              <a:t>      ex) </a:t>
            </a:r>
            <a:r>
              <a:rPr lang="ko-KR" altLang="en-US" sz="2000" dirty="0"/>
              <a:t>윈도우</a:t>
            </a:r>
            <a:r>
              <a:rPr lang="en-US" altLang="ko-KR" sz="2000" dirty="0"/>
              <a:t>, </a:t>
            </a:r>
            <a:r>
              <a:rPr lang="ko-KR" altLang="en-US" sz="2000" dirty="0"/>
              <a:t>리눅스</a:t>
            </a:r>
            <a:r>
              <a:rPr lang="en-US" altLang="ko-KR" sz="2000"/>
              <a:t>, </a:t>
            </a:r>
            <a:r>
              <a:rPr lang="ko-KR" altLang="en-US" sz="2000"/>
              <a:t>유닉스</a:t>
            </a:r>
            <a:r>
              <a:rPr lang="en-US" altLang="ko-KR" sz="2000" dirty="0"/>
              <a:t>, Mac OS.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000" dirty="0"/>
              <a:t> </a:t>
            </a:r>
            <a:r>
              <a:rPr lang="en-US" altLang="ko-KR" sz="2000" b="1" dirty="0"/>
              <a:t>4)</a:t>
            </a:r>
            <a:r>
              <a:rPr lang="ko-KR" altLang="en-US" sz="2000" b="1" dirty="0"/>
              <a:t>응용프로그램 </a:t>
            </a:r>
            <a:r>
              <a:rPr lang="en-US" altLang="ko-KR" sz="2000" dirty="0"/>
              <a:t>– </a:t>
            </a:r>
            <a:r>
              <a:rPr lang="ko-KR" altLang="en-US" sz="2000" dirty="0"/>
              <a:t>오피스프로그램</a:t>
            </a:r>
            <a:r>
              <a:rPr lang="en-US" altLang="ko-KR" sz="2000" dirty="0"/>
              <a:t>, </a:t>
            </a:r>
            <a:r>
              <a:rPr lang="ko-KR" altLang="en-US" sz="2000" dirty="0"/>
              <a:t>포토샵</a:t>
            </a:r>
            <a:r>
              <a:rPr lang="en-US" altLang="ko-KR" sz="2000" dirty="0"/>
              <a:t>, </a:t>
            </a:r>
            <a:r>
              <a:rPr lang="ko-KR" altLang="en-US" sz="2000" dirty="0"/>
              <a:t>게임 등</a:t>
            </a:r>
            <a:r>
              <a:rPr lang="en-US" altLang="ko-KR" sz="2000" dirty="0"/>
              <a:t>.</a:t>
            </a:r>
          </a:p>
          <a:p>
            <a:pPr marL="228600" lvl="1">
              <a:spcBef>
                <a:spcPts val="1000"/>
              </a:spcBef>
            </a:pPr>
            <a:endParaRPr lang="en-US" altLang="ko-KR" sz="2000" dirty="0"/>
          </a:p>
          <a:p>
            <a:pPr marL="228600" lvl="1">
              <a:spcBef>
                <a:spcPts val="1000"/>
              </a:spcBef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5911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1583D-1678-4F05-9095-D3941843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A741B-27E6-4D47-8C29-404DD305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for( ; ; 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이건 </a:t>
            </a:r>
            <a:r>
              <a:rPr lang="ko-KR" altLang="en-US" dirty="0" err="1">
                <a:solidFill>
                  <a:srgbClr val="FF0000"/>
                </a:solidFill>
              </a:rPr>
              <a:t>무한루프</a:t>
            </a:r>
            <a:r>
              <a:rPr lang="en-US" altLang="ko-KR" dirty="0"/>
              <a:t>“)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284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06399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에서 </a:t>
            </a:r>
            <a:r>
              <a:rPr lang="en-US" altLang="ko-KR" sz="2400" dirty="0"/>
              <a:t>100</a:t>
            </a:r>
            <a:r>
              <a:rPr lang="ko-KR" altLang="en-US" sz="2400" dirty="0"/>
              <a:t>까지의 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546100"/>
            <a:ext cx="10515600" cy="5973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package ch4;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public class For1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sum=0;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("1~100</a:t>
            </a:r>
            <a:r>
              <a:rPr lang="ko-KR" altLang="en-US" sz="2000" dirty="0"/>
              <a:t>까지의 합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=1;i&lt;=100;i++){</a:t>
            </a:r>
          </a:p>
          <a:p>
            <a:pPr marL="0" indent="0">
              <a:buNone/>
            </a:pPr>
            <a:r>
              <a:rPr lang="en-US" altLang="ko-KR" sz="2000" dirty="0"/>
              <a:t>			sum+=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("sum="+sum);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8624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355600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 1</a:t>
            </a:r>
            <a:r>
              <a:rPr lang="ko-KR" altLang="en-US" sz="2400" dirty="0"/>
              <a:t>에서 </a:t>
            </a:r>
            <a:r>
              <a:rPr lang="en-US" altLang="ko-KR" sz="2400" dirty="0"/>
              <a:t>100</a:t>
            </a:r>
            <a:r>
              <a:rPr lang="ko-KR" altLang="en-US" sz="2400" dirty="0"/>
              <a:t>까지 자연수 중 홀수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698500"/>
            <a:ext cx="105156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package ch4;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public class For2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("1~100</a:t>
            </a:r>
            <a:r>
              <a:rPr lang="ko-KR" altLang="en-US" sz="2000" dirty="0"/>
              <a:t>까지의 홀수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=1;i&lt;=100;i++){</a:t>
            </a:r>
          </a:p>
          <a:p>
            <a:pPr marL="0" indent="0">
              <a:buNone/>
            </a:pPr>
            <a:r>
              <a:rPr lang="en-US" altLang="ko-KR" sz="2000" dirty="0"/>
              <a:t>			if(i%2!=0){</a:t>
            </a:r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en-US" altLang="ko-KR" sz="2000" dirty="0" err="1"/>
              <a:t>System.out.</a:t>
            </a:r>
            <a:r>
              <a:rPr lang="en-US" altLang="ko-KR" sz="2000" dirty="0" err="1">
                <a:highlight>
                  <a:srgbClr val="FFFF00"/>
                </a:highlight>
              </a:rPr>
              <a:t>print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+"\t");</a:t>
            </a:r>
          </a:p>
          <a:p>
            <a:pPr marL="0" indent="0">
              <a:buNone/>
            </a:pPr>
            <a:r>
              <a:rPr lang="en-US" altLang="ko-KR" sz="2000" dirty="0"/>
              <a:t>			}</a:t>
            </a:r>
          </a:p>
          <a:p>
            <a:pPr marL="0" indent="0">
              <a:buNone/>
            </a:pPr>
            <a:r>
              <a:rPr lang="en-US" altLang="ko-KR" sz="2000" dirty="0"/>
              <a:t>			if(i%10==0){</a:t>
            </a:r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en-US" altLang="ko-KR" sz="2000" dirty="0" err="1"/>
              <a:t>System.out.</a:t>
            </a:r>
            <a:r>
              <a:rPr lang="en-US" altLang="ko-KR" sz="2000" dirty="0" err="1">
                <a:highlight>
                  <a:srgbClr val="FFFF00"/>
                </a:highlight>
              </a:rPr>
              <a:t>println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	}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4463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구구단 중 </a:t>
            </a:r>
            <a:r>
              <a:rPr lang="en-US" altLang="ko-KR" sz="2400" dirty="0"/>
              <a:t>3</a:t>
            </a:r>
            <a:r>
              <a:rPr lang="ko-KR" altLang="en-US" sz="2400" dirty="0"/>
              <a:t>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package ch4;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public class For3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구구단 </a:t>
            </a:r>
            <a:r>
              <a:rPr lang="en-US" altLang="ko-KR" sz="2000" dirty="0"/>
              <a:t>3</a:t>
            </a:r>
            <a:r>
              <a:rPr lang="ko-KR" altLang="en-US" sz="2000" dirty="0"/>
              <a:t>단 출력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>
                <a:highlight>
                  <a:srgbClr val="FFFF00"/>
                </a:highlight>
              </a:rPr>
              <a:t>int</a:t>
            </a:r>
            <a:r>
              <a:rPr lang="en-US" altLang="ko-KR" sz="2000" dirty="0">
                <a:highlight>
                  <a:srgbClr val="FFFF00"/>
                </a:highlight>
              </a:rPr>
              <a:t> </a:t>
            </a:r>
            <a:r>
              <a:rPr lang="en-US" altLang="ko-KR" sz="2000" dirty="0" err="1">
                <a:highlight>
                  <a:srgbClr val="FFFF00"/>
                </a:highlight>
              </a:rPr>
              <a:t>dan</a:t>
            </a:r>
            <a:r>
              <a:rPr lang="en-US" altLang="ko-KR" sz="2000" dirty="0">
                <a:highlight>
                  <a:srgbClr val="FFFF00"/>
                </a:highlight>
              </a:rPr>
              <a:t>=3;</a:t>
            </a:r>
          </a:p>
          <a:p>
            <a:pPr marL="0" indent="0">
              <a:buNone/>
            </a:pPr>
            <a:r>
              <a:rPr lang="en-US" altLang="ko-KR" sz="2000" dirty="0"/>
              <a:t>	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=1;i&lt;10;i++){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dan</a:t>
            </a:r>
            <a:r>
              <a:rPr lang="en-US" altLang="ko-KR" sz="2000" dirty="0"/>
              <a:t>+"*"+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+"="+</a:t>
            </a:r>
            <a:r>
              <a:rPr lang="en-US" altLang="ko-KR" sz="2000" dirty="0" err="1"/>
              <a:t>dan</a:t>
            </a:r>
            <a:r>
              <a:rPr lang="en-US" altLang="ko-KR" sz="2000" dirty="0"/>
              <a:t>*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7530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구구단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package ch4;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public class For4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j;</a:t>
            </a:r>
          </a:p>
          <a:p>
            <a:pPr marL="0" indent="0">
              <a:buNone/>
            </a:pPr>
            <a:r>
              <a:rPr lang="en-US" altLang="ko-KR" sz="2000" dirty="0"/>
              <a:t>		//</a:t>
            </a:r>
            <a:r>
              <a:rPr lang="ko-KR" altLang="en-US" sz="2000" dirty="0"/>
              <a:t>구구단 </a:t>
            </a:r>
            <a:r>
              <a:rPr lang="en-US" altLang="ko-KR" sz="2000" dirty="0"/>
              <a:t>2~9</a:t>
            </a:r>
            <a:r>
              <a:rPr lang="ko-KR" altLang="en-US" sz="2000" dirty="0"/>
              <a:t>단 출력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/>
              <a:t>for(</a:t>
            </a:r>
            <a:r>
              <a:rPr lang="en-US" altLang="ko-KR" sz="2000" dirty="0" err="1">
                <a:highlight>
                  <a:srgbClr val="FFFF00"/>
                </a:highlight>
              </a:rPr>
              <a:t>i</a:t>
            </a:r>
            <a:r>
              <a:rPr lang="en-US" altLang="ko-KR" sz="2000" dirty="0">
                <a:highlight>
                  <a:srgbClr val="FFFF00"/>
                </a:highlight>
              </a:rPr>
              <a:t>=2</a:t>
            </a:r>
            <a:r>
              <a:rPr lang="en-US" altLang="ko-KR" sz="2000" dirty="0"/>
              <a:t>;i&lt;10;i++){</a:t>
            </a:r>
          </a:p>
          <a:p>
            <a:pPr marL="0" indent="0">
              <a:buNone/>
            </a:pPr>
            <a:r>
              <a:rPr lang="en-US" altLang="ko-KR" sz="2000" dirty="0"/>
              <a:t>			for(</a:t>
            </a:r>
            <a:r>
              <a:rPr lang="en-US" altLang="ko-KR" sz="2000" dirty="0">
                <a:highlight>
                  <a:srgbClr val="FFFF00"/>
                </a:highlight>
              </a:rPr>
              <a:t>j=1</a:t>
            </a:r>
            <a:r>
              <a:rPr lang="en-US" altLang="ko-KR" sz="2000" dirty="0"/>
              <a:t>;j&lt;10;j++){</a:t>
            </a:r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+"*"+j+"="+</a:t>
            </a:r>
            <a:r>
              <a:rPr lang="en-US" altLang="ko-KR" sz="2000" dirty="0" err="1"/>
              <a:t>i</a:t>
            </a:r>
            <a:r>
              <a:rPr lang="en-US" altLang="ko-KR" sz="2000" dirty="0"/>
              <a:t>*j);</a:t>
            </a:r>
          </a:p>
          <a:p>
            <a:pPr marL="0" indent="0">
              <a:buNone/>
            </a:pPr>
            <a:r>
              <a:rPr lang="en-US" altLang="ko-KR" sz="2000" dirty="0"/>
              <a:t>			}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2620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###</a:t>
            </a:r>
            <a:br>
              <a:rPr lang="en-US" altLang="ko-KR" sz="2400" dirty="0"/>
            </a:br>
            <a:r>
              <a:rPr lang="en-US" altLang="ko-KR" sz="2400" dirty="0"/>
              <a:t>###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package ch4;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public class For5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j;</a:t>
            </a:r>
          </a:p>
          <a:p>
            <a:pPr marL="0" indent="0">
              <a:buNone/>
            </a:pPr>
            <a:r>
              <a:rPr lang="en-US" altLang="ko-KR" sz="2000" dirty="0"/>
              <a:t>		for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2;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{</a:t>
            </a:r>
          </a:p>
          <a:p>
            <a:pPr marL="0" indent="0">
              <a:buNone/>
            </a:pPr>
            <a:r>
              <a:rPr lang="en-US" altLang="ko-KR" sz="2000" dirty="0"/>
              <a:t>			for (j = 0; j &lt; 3; </a:t>
            </a:r>
            <a:r>
              <a:rPr lang="en-US" altLang="ko-KR" sz="2000" dirty="0" err="1"/>
              <a:t>j++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("#");</a:t>
            </a:r>
          </a:p>
          <a:p>
            <a:pPr marL="0" indent="0">
              <a:buNone/>
            </a:pPr>
            <a:r>
              <a:rPr lang="en-US" altLang="ko-KR" sz="2000" dirty="0"/>
              <a:t>			}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5524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구구단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000"/>
              <a:t>public </a:t>
            </a:r>
            <a:r>
              <a:rPr lang="en-US" altLang="ko-KR" sz="2000" dirty="0"/>
              <a:t>class For6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j;</a:t>
            </a:r>
          </a:p>
          <a:p>
            <a:pPr marL="0" indent="0">
              <a:buNone/>
            </a:pPr>
            <a:r>
              <a:rPr lang="en-US" altLang="ko-KR" sz="2000" dirty="0"/>
              <a:t>	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=0;i&lt;10;i++){</a:t>
            </a:r>
          </a:p>
          <a:p>
            <a:pPr marL="0" indent="0">
              <a:buNone/>
            </a:pPr>
            <a:r>
              <a:rPr lang="en-US" altLang="ko-KR" sz="2000" dirty="0"/>
              <a:t>			for(j=2;j&lt;10;j++){</a:t>
            </a:r>
          </a:p>
          <a:p>
            <a:pPr marL="0" indent="0">
              <a:buNone/>
            </a:pPr>
            <a:r>
              <a:rPr lang="en-US" altLang="ko-KR" sz="2000" dirty="0"/>
              <a:t>				if(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==0){</a:t>
            </a:r>
          </a:p>
          <a:p>
            <a:pPr marL="0" indent="0">
              <a:buNone/>
            </a:pPr>
            <a:r>
              <a:rPr lang="en-US" altLang="ko-KR" sz="2000" dirty="0"/>
              <a:t>		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(j+"</a:t>
            </a:r>
            <a:r>
              <a:rPr lang="ko-KR" altLang="en-US" sz="2000" dirty="0"/>
              <a:t>단</a:t>
            </a:r>
            <a:r>
              <a:rPr lang="en-US" altLang="ko-KR" sz="2000" dirty="0"/>
              <a:t>\t");</a:t>
            </a:r>
          </a:p>
          <a:p>
            <a:pPr marL="0" indent="0">
              <a:buNone/>
            </a:pPr>
            <a:r>
              <a:rPr lang="en-US" altLang="ko-KR" sz="2000" dirty="0"/>
              <a:t>				}else{</a:t>
            </a:r>
          </a:p>
          <a:p>
            <a:pPr marL="0" indent="0">
              <a:buNone/>
            </a:pPr>
            <a:r>
              <a:rPr lang="en-US" altLang="ko-KR" sz="2000" dirty="0"/>
              <a:t>		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(j+"*"+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+"="+(j*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+"\t"));</a:t>
            </a:r>
          </a:p>
          <a:p>
            <a:pPr marL="0" indent="0">
              <a:buNone/>
            </a:pPr>
            <a:r>
              <a:rPr lang="en-US" altLang="ko-KR" sz="2000" dirty="0"/>
              <a:t>				}</a:t>
            </a:r>
          </a:p>
          <a:p>
            <a:pPr marL="0" indent="0">
              <a:buNone/>
            </a:pPr>
            <a:r>
              <a:rPr lang="en-US" altLang="ko-KR" sz="2000" dirty="0"/>
              <a:t>			}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9962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altLang="ko-KR" sz="1200" dirty="0"/>
              <a:t>*</a:t>
            </a:r>
            <a:br>
              <a:rPr lang="en-US" altLang="ko-KR" sz="1200" dirty="0"/>
            </a:br>
            <a:r>
              <a:rPr lang="en-US" altLang="ko-KR" sz="1200" dirty="0"/>
              <a:t>**</a:t>
            </a:r>
            <a:br>
              <a:rPr lang="en-US" altLang="ko-KR" sz="1200" dirty="0"/>
            </a:br>
            <a:r>
              <a:rPr lang="en-US" altLang="ko-KR" sz="1200" dirty="0"/>
              <a:t>***</a:t>
            </a:r>
            <a:br>
              <a:rPr lang="en-US" altLang="ko-KR" sz="1200" dirty="0"/>
            </a:br>
            <a:r>
              <a:rPr lang="en-US" altLang="ko-KR" sz="1200" dirty="0"/>
              <a:t>****</a:t>
            </a:r>
            <a:endParaRPr lang="ko-KR" altLang="en-US" sz="1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package ch4;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public class For7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j;</a:t>
            </a:r>
          </a:p>
          <a:p>
            <a:pPr marL="0" indent="0">
              <a:buNone/>
            </a:pPr>
            <a:r>
              <a:rPr lang="en-US" altLang="ko-KR" sz="2000" dirty="0"/>
              <a:t>	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=0;i&lt;4;i++){	</a:t>
            </a:r>
            <a:r>
              <a:rPr lang="en-US" altLang="ko-KR" sz="2000" dirty="0">
                <a:solidFill>
                  <a:srgbClr val="FF0000"/>
                </a:solidFill>
              </a:rPr>
              <a:t>//</a:t>
            </a:r>
            <a:r>
              <a:rPr lang="ko-KR" altLang="en-US" sz="2000" dirty="0">
                <a:solidFill>
                  <a:srgbClr val="FF0000"/>
                </a:solidFill>
              </a:rPr>
              <a:t>삼각형의 세로 </a:t>
            </a:r>
            <a:r>
              <a:rPr lang="en-US" altLang="ko-KR" sz="2000" dirty="0">
                <a:solidFill>
                  <a:srgbClr val="FF0000"/>
                </a:solidFill>
              </a:rPr>
              <a:t>4</a:t>
            </a:r>
            <a:r>
              <a:rPr lang="ko-KR" altLang="en-US" sz="2000" dirty="0">
                <a:solidFill>
                  <a:srgbClr val="FF0000"/>
                </a:solidFill>
              </a:rPr>
              <a:t>줄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			for(j=1;j&lt;=i+1;j++){</a:t>
            </a:r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("*");</a:t>
            </a:r>
          </a:p>
          <a:p>
            <a:pPr marL="0" indent="0">
              <a:buNone/>
            </a:pPr>
            <a:r>
              <a:rPr lang="en-US" altLang="ko-KR" sz="2000" dirty="0"/>
              <a:t>			}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5021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05 </a:t>
            </a:r>
            <a:r>
              <a:rPr lang="ko-KR" altLang="en-US" sz="2400" dirty="0"/>
              <a:t>배열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배열의 개요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배열의 초기화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배열 복사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배열의 배열</a:t>
            </a:r>
          </a:p>
        </p:txBody>
      </p:sp>
    </p:spTree>
    <p:extLst>
      <p:ext uri="{BB962C8B-B14F-4D97-AF65-F5344CB8AC3E}">
        <p14:creationId xmlns:p14="http://schemas.microsoft.com/office/powerpoint/2010/main" val="3955272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4765" y="149973"/>
            <a:ext cx="10515600" cy="405839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12-1 </a:t>
            </a:r>
            <a:r>
              <a:rPr lang="ko-KR" altLang="en-US" sz="2400" dirty="0"/>
              <a:t>배열</a:t>
            </a:r>
            <a:r>
              <a:rPr lang="en-US" altLang="ko-KR" sz="2400" dirty="0"/>
              <a:t>(p253)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94765" y="672353"/>
            <a:ext cx="10515600" cy="59794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dirty="0"/>
              <a:t>배열이란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  -</a:t>
            </a:r>
            <a:r>
              <a:rPr lang="ko-KR" altLang="en-US" sz="2000" dirty="0">
                <a:solidFill>
                  <a:srgbClr val="FF0000"/>
                </a:solidFill>
              </a:rPr>
              <a:t>똑같은 </a:t>
            </a:r>
            <a:r>
              <a:rPr lang="ko-KR" altLang="en-US" sz="2000" dirty="0" err="1">
                <a:solidFill>
                  <a:srgbClr val="FF0000"/>
                </a:solidFill>
              </a:rPr>
              <a:t>자료형으로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많은 수의 변수를 선언하고 사용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-JAVA</a:t>
            </a:r>
            <a:r>
              <a:rPr lang="ko-KR" altLang="en-US" sz="2000" dirty="0"/>
              <a:t>언어는 데이터를 그룹으로 묶어서 표현하는 </a:t>
            </a:r>
            <a:r>
              <a:rPr lang="en-US" altLang="ko-KR" sz="2000" dirty="0"/>
              <a:t>‘</a:t>
            </a:r>
            <a:r>
              <a:rPr lang="ko-KR" altLang="en-US" sz="2000" dirty="0"/>
              <a:t>배열</a:t>
            </a:r>
            <a:r>
              <a:rPr lang="en-US" altLang="ko-KR" sz="2000" dirty="0"/>
              <a:t>‘(Array)</a:t>
            </a:r>
            <a:r>
              <a:rPr lang="ko-KR" altLang="en-US" sz="2000" dirty="0"/>
              <a:t>문법 사용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배열 선언하고 사용하기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</a:p>
          <a:p>
            <a:pPr marL="0" indent="0">
              <a:buNone/>
            </a:pPr>
            <a:r>
              <a:rPr lang="en-US" altLang="ko-KR" sz="2000" dirty="0"/>
              <a:t>	    </a:t>
            </a:r>
          </a:p>
          <a:p>
            <a:pPr marL="0" indent="0">
              <a:buNone/>
            </a:pPr>
            <a:r>
              <a:rPr lang="en-US" altLang="ko-KR" sz="2000" dirty="0"/>
              <a:t>          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배열의</a:t>
            </a:r>
            <a:r>
              <a:rPr lang="en-US" altLang="ko-KR" sz="2000" dirty="0"/>
              <a:t> </a:t>
            </a:r>
            <a:r>
              <a:rPr lang="ko-KR" altLang="en-US" sz="2000" dirty="0"/>
              <a:t>특정 요소에 값 대입하기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</a:t>
            </a:r>
          </a:p>
          <a:p>
            <a:pPr marL="0" indent="0">
              <a:buNone/>
            </a:pPr>
            <a:r>
              <a:rPr lang="en-US" altLang="ko-KR" sz="2000" dirty="0"/>
              <a:t>	             =      ;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1497105" y="3369578"/>
            <a:ext cx="788894" cy="30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short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46509" y="3299013"/>
            <a:ext cx="1308847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Student</a:t>
            </a:r>
            <a:r>
              <a:rPr lang="en-US" altLang="ko-KR" dirty="0">
                <a:solidFill>
                  <a:srgbClr val="FF0000"/>
                </a:solidFill>
              </a:rPr>
              <a:t>[20]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891552" y="3025587"/>
            <a:ext cx="0" cy="31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389529" y="2617695"/>
            <a:ext cx="932329" cy="295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자료형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23883" y="2961713"/>
            <a:ext cx="0" cy="31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393576" y="2617695"/>
            <a:ext cx="1308847" cy="295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변수이름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478306" y="3184711"/>
            <a:ext cx="690283" cy="38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193241" y="2922494"/>
            <a:ext cx="1160929" cy="37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요소개수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97105" y="6187888"/>
            <a:ext cx="1290918" cy="35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student[1]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575107" y="5217461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566579" y="4885767"/>
            <a:ext cx="2106705" cy="331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값을 대입할 색인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38516" y="5452783"/>
            <a:ext cx="1255060" cy="358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배열이름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44903" y="5434854"/>
            <a:ext cx="1420905" cy="358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대입할 값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039037" y="6164916"/>
            <a:ext cx="439269" cy="3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766046" y="5811371"/>
            <a:ext cx="0" cy="35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3" idx="0"/>
          </p:cNvCxnSpPr>
          <p:nvPr/>
        </p:nvCxnSpPr>
        <p:spPr>
          <a:xfrm>
            <a:off x="3258671" y="5811371"/>
            <a:ext cx="1" cy="35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03 </a:t>
            </a:r>
            <a:r>
              <a:rPr lang="ko-KR" altLang="en-US" sz="2400" dirty="0"/>
              <a:t>객체지향 프로그래밍과 자바의 특징</a:t>
            </a:r>
            <a:r>
              <a:rPr lang="en-US" altLang="ko-KR" sz="2400" dirty="0"/>
              <a:t>(p20)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r>
              <a:rPr lang="ko-KR" altLang="en-US" sz="2000" u="sng" dirty="0">
                <a:solidFill>
                  <a:srgbClr val="FF0000"/>
                </a:solidFill>
              </a:rPr>
              <a:t>객체지향 프로그래밍</a:t>
            </a:r>
            <a:endParaRPr lang="en-US" altLang="ko-KR" sz="20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각 사물은 정보와 행동 패턴을 가지고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각 사물의 특징을 표현하고 사물과 사물의 관계를 명시하는 프로그래밍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   객체</a:t>
            </a:r>
            <a:r>
              <a:rPr lang="en-US" altLang="ko-KR" sz="2000" dirty="0"/>
              <a:t>, </a:t>
            </a:r>
            <a:r>
              <a:rPr lang="ko-KR" altLang="en-US" sz="2000" dirty="0"/>
              <a:t>속성</a:t>
            </a:r>
            <a:r>
              <a:rPr lang="en-US" altLang="ko-KR" sz="2000" dirty="0"/>
              <a:t>(</a:t>
            </a:r>
            <a:r>
              <a:rPr lang="ko-KR" altLang="en-US" sz="2000" dirty="0"/>
              <a:t>데이터</a:t>
            </a:r>
            <a:r>
              <a:rPr lang="en-US" altLang="ko-KR" sz="2000" dirty="0"/>
              <a:t>), </a:t>
            </a:r>
            <a:r>
              <a:rPr lang="ko-KR" altLang="en-US" sz="2000" dirty="0"/>
              <a:t>메서드</a:t>
            </a:r>
            <a:r>
              <a:rPr lang="en-US" altLang="ko-KR" sz="2000" dirty="0"/>
              <a:t>(</a:t>
            </a:r>
            <a:r>
              <a:rPr lang="ko-KR" altLang="en-US" sz="2000" dirty="0"/>
              <a:t>행동 특징</a:t>
            </a:r>
            <a:r>
              <a:rPr lang="en-US" altLang="ko-KR" sz="2000" dirty="0"/>
              <a:t>).</a:t>
            </a:r>
          </a:p>
          <a:p>
            <a:endParaRPr lang="en-US" altLang="ko-KR" sz="2000" dirty="0"/>
          </a:p>
          <a:p>
            <a:r>
              <a:rPr lang="ko-KR" altLang="en-US" sz="2000" u="sng" dirty="0">
                <a:solidFill>
                  <a:srgbClr val="FF0000"/>
                </a:solidFill>
              </a:rPr>
              <a:t>플랫폼에 자유롭다</a:t>
            </a:r>
            <a:endParaRPr lang="en-US" altLang="ko-KR" sz="20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b="1" u="sng" dirty="0"/>
              <a:t>플랫폼</a:t>
            </a: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애플리케이션이 실행되기 위한 기본 환경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   - OS</a:t>
            </a:r>
            <a:r>
              <a:rPr lang="ko-KR" altLang="en-US" sz="2000" dirty="0"/>
              <a:t>나 프로그램의 기본 뼈대와 </a:t>
            </a:r>
            <a:r>
              <a:rPr lang="en-US" altLang="ko-KR" sz="2000" dirty="0"/>
              <a:t>API </a:t>
            </a:r>
            <a:r>
              <a:rPr lang="ko-KR" altLang="en-US" sz="2000" dirty="0"/>
              <a:t>및 라이브러리를 묶은 프레임워크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b="1" u="sng" dirty="0"/>
              <a:t>동일한 코드를 서로 다른 플랫폼에서 실행하더라도 동일한 결과를 낸다</a:t>
            </a:r>
            <a:r>
              <a:rPr lang="en-US" altLang="ko-KR" sz="2000" b="1" u="sng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u="sng" dirty="0">
                <a:solidFill>
                  <a:srgbClr val="FF0000"/>
                </a:solidFill>
              </a:rPr>
              <a:t>자바 </a:t>
            </a:r>
            <a:r>
              <a:rPr lang="ko-KR" altLang="en-US" sz="2000" u="sng" dirty="0" err="1">
                <a:solidFill>
                  <a:srgbClr val="FF0000"/>
                </a:solidFill>
              </a:rPr>
              <a:t>가상머신</a:t>
            </a:r>
            <a:r>
              <a:rPr lang="en-US" altLang="ko-KR" sz="2000" dirty="0"/>
              <a:t>(JVM: Java Virtual Machine)</a:t>
            </a:r>
          </a:p>
          <a:p>
            <a:pPr marL="0" indent="0">
              <a:buNone/>
            </a:pPr>
            <a:r>
              <a:rPr lang="ko-KR" altLang="en-US" sz="2000" dirty="0"/>
              <a:t>   자바 코드를 각 운영체제가 동일하게 이해할 수 있도록 해주는 </a:t>
            </a:r>
            <a:r>
              <a:rPr lang="ko-KR" altLang="en-US" sz="2000" dirty="0" err="1"/>
              <a:t>통역기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1600" u="sng" dirty="0"/>
              <a:t>- C/C++</a:t>
            </a:r>
            <a:r>
              <a:rPr lang="ko-KR" altLang="en-US" sz="1600" u="sng" dirty="0"/>
              <a:t>보다 속도가 느리다</a:t>
            </a:r>
            <a:r>
              <a:rPr lang="en-US" altLang="ko-KR" sz="1600" u="sng" dirty="0"/>
              <a:t>. </a:t>
            </a:r>
            <a:r>
              <a:rPr lang="ko-KR" altLang="en-US" sz="1600" u="sng" dirty="0" err="1"/>
              <a:t>자원관리도</a:t>
            </a:r>
            <a:r>
              <a:rPr lang="ko-KR" altLang="en-US" sz="1600" u="sng" dirty="0"/>
              <a:t> 해준다</a:t>
            </a:r>
            <a:r>
              <a:rPr lang="en-US" altLang="ko-KR" sz="1600" u="sng"/>
              <a:t>.</a:t>
            </a:r>
            <a:endParaRPr lang="en-US" altLang="ko-KR" sz="1600" u="sng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42664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01 </a:t>
            </a:r>
            <a:r>
              <a:rPr lang="ko-KR" altLang="en-US" sz="2400" dirty="0"/>
              <a:t>배열의 개요 </a:t>
            </a:r>
            <a:r>
              <a:rPr lang="en-US" altLang="ko-KR" sz="1600" dirty="0"/>
              <a:t>(P114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653144"/>
            <a:ext cx="10515600" cy="5866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 ]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;		//</a:t>
            </a:r>
            <a:r>
              <a:rPr lang="ko-KR" altLang="en-US" sz="2000" dirty="0"/>
              <a:t>배열 선언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[5]	//</a:t>
            </a:r>
            <a:r>
              <a:rPr lang="ko-KR" altLang="en-US" sz="2000" dirty="0"/>
              <a:t>배열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 ]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[5];</a:t>
            </a:r>
          </a:p>
          <a:p>
            <a:pPr marL="0" indent="0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그림 </a:t>
            </a:r>
            <a:r>
              <a:rPr lang="en-US" altLang="ko-KR" sz="2000" dirty="0"/>
              <a:t>5-1 </a:t>
            </a:r>
            <a:r>
              <a:rPr lang="ko-KR" altLang="en-US" sz="2000" dirty="0"/>
              <a:t>배열의 생성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02 </a:t>
            </a:r>
            <a:r>
              <a:rPr lang="ko-KR" altLang="en-US" sz="2000" dirty="0"/>
              <a:t>배열의 초기화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[ ]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 = { 1, 2, 3};</a:t>
            </a:r>
          </a:p>
          <a:p>
            <a:pPr marL="0" indent="0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그림 </a:t>
            </a:r>
            <a:r>
              <a:rPr lang="en-US" altLang="ko-KR" sz="2000" dirty="0"/>
              <a:t>5-2. </a:t>
            </a:r>
            <a:r>
              <a:rPr lang="ko-KR" altLang="en-US" sz="2000" dirty="0"/>
              <a:t>배열 초기화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03</a:t>
            </a:r>
            <a:r>
              <a:rPr lang="ko-KR" altLang="en-US" sz="2000" dirty="0"/>
              <a:t>배열 각 방에 값을 할당하는 예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 ]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[5];</a:t>
            </a:r>
          </a:p>
          <a:p>
            <a:pPr marL="0" indent="0">
              <a:buNone/>
            </a:pPr>
            <a:r>
              <a:rPr lang="en-US" altLang="ko-KR" sz="2000" dirty="0"/>
              <a:t>  for(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 ) 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+ 1;</a:t>
            </a:r>
          </a:p>
          <a:p>
            <a:pPr marL="0" indent="0">
              <a:buNone/>
            </a:pPr>
            <a:r>
              <a:rPr lang="en-US" altLang="ko-KR" sz="2000" dirty="0"/>
              <a:t>  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0619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4765" y="149973"/>
            <a:ext cx="10515600" cy="405839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차원 배열</a:t>
            </a:r>
            <a:r>
              <a:rPr lang="en-US" altLang="ko-KR" sz="2400" dirty="0"/>
              <a:t>(p277)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94765" y="672353"/>
            <a:ext cx="10515600" cy="597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								</a:t>
            </a:r>
            <a:r>
              <a:rPr lang="ko-KR" altLang="en-US" sz="2000" dirty="0"/>
              <a:t>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data[0]		data[0][0]  data[0][1]  data[0][2]  data[0][3]</a:t>
            </a:r>
          </a:p>
          <a:p>
            <a:pPr marL="0" indent="0">
              <a:buNone/>
            </a:pPr>
            <a:r>
              <a:rPr lang="en-US" altLang="ko-KR" sz="2000" dirty="0"/>
              <a:t>	data[1]		data[1][0]  data[1][1]  data[1][2]  data[1][3]</a:t>
            </a:r>
          </a:p>
          <a:p>
            <a:pPr marL="0" indent="0">
              <a:buNone/>
            </a:pPr>
            <a:r>
              <a:rPr lang="en-US" altLang="ko-KR" sz="2000" dirty="0"/>
              <a:t>	data[2]		data[2][0]  data[2][1]  data[2][2]  data[2][3]</a:t>
            </a:r>
          </a:p>
          <a:p>
            <a:pPr marL="0" indent="0">
              <a:buNone/>
            </a:pPr>
            <a:r>
              <a:rPr lang="en-US" altLang="ko-KR" sz="2000" dirty="0"/>
              <a:t>	data[3]		data[3][0]  data[3][1]  data[3][2]  data[3][3]</a:t>
            </a:r>
          </a:p>
          <a:p>
            <a:pPr marL="0" indent="0">
              <a:buNone/>
            </a:pPr>
            <a:r>
              <a:rPr lang="en-US" altLang="ko-KR" sz="2000" dirty="0"/>
              <a:t>	data[4]		data[4][0]  data[4][1]  data[4][2]  data[4][3]</a:t>
            </a:r>
          </a:p>
          <a:p>
            <a:pPr marL="0" indent="0">
              <a:buNone/>
            </a:pPr>
            <a:r>
              <a:rPr lang="en-US" altLang="ko-KR" sz="2000" dirty="0"/>
              <a:t>                        </a:t>
            </a:r>
            <a:r>
              <a:rPr lang="ko-KR" altLang="en-US" sz="2000" dirty="0"/>
              <a:t>행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data[1][2] = 10    </a:t>
            </a:r>
            <a:r>
              <a:rPr lang="en-US" altLang="ko-KR" sz="2000" dirty="0">
                <a:solidFill>
                  <a:srgbClr val="FF0000"/>
                </a:solidFill>
              </a:rPr>
              <a:t>/* 2</a:t>
            </a:r>
            <a:r>
              <a:rPr lang="ko-KR" altLang="en-US" sz="2000" dirty="0">
                <a:solidFill>
                  <a:srgbClr val="FF0000"/>
                </a:solidFill>
              </a:rPr>
              <a:t>번째 행</a:t>
            </a:r>
            <a:r>
              <a:rPr lang="en-US" altLang="ko-KR" sz="2000" dirty="0">
                <a:solidFill>
                  <a:srgbClr val="FF0000"/>
                </a:solidFill>
              </a:rPr>
              <a:t>, 3</a:t>
            </a:r>
            <a:r>
              <a:rPr lang="ko-KR" altLang="en-US" sz="2000" dirty="0">
                <a:solidFill>
                  <a:srgbClr val="FF0000"/>
                </a:solidFill>
              </a:rPr>
              <a:t>번째 열 </a:t>
            </a:r>
            <a:r>
              <a:rPr lang="en-US" altLang="ko-KR" sz="2000" dirty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배열이 실제 메모리에 저장되는 형태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048000" y="1219200"/>
            <a:ext cx="5719482" cy="1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994212" y="1434353"/>
            <a:ext cx="26894" cy="19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72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4765" y="149973"/>
            <a:ext cx="10515600" cy="405839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차원 배열 초기화 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94765" y="555812"/>
            <a:ext cx="10515600" cy="597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char temp1[3] = {1, 2, 3};</a:t>
            </a:r>
          </a:p>
          <a:p>
            <a:pPr marL="0" indent="0">
              <a:buNone/>
            </a:pPr>
            <a:r>
              <a:rPr lang="en-US" altLang="ko-KR" sz="2000" dirty="0"/>
              <a:t> char temp2[3] = {4, 5, 6};</a:t>
            </a:r>
          </a:p>
          <a:p>
            <a:pPr marL="0" indent="0">
              <a:buNone/>
            </a:pPr>
            <a:r>
              <a:rPr lang="en-US" altLang="ko-KR" sz="2000" dirty="0"/>
              <a:t> =&gt;char temp[2][3]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초기화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F0000"/>
                </a:solidFill>
              </a:rPr>
              <a:t>{}</a:t>
            </a:r>
            <a:r>
              <a:rPr lang="ko-KR" altLang="en-US" sz="2000" dirty="0"/>
              <a:t>를 중복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char temp[2][3] = {{1, 2, 3}, {4, 5, 6}};</a:t>
            </a:r>
          </a:p>
          <a:p>
            <a:pPr marL="0" indent="0">
              <a:buNone/>
            </a:pPr>
            <a:r>
              <a:rPr lang="en-US" altLang="ko-KR" sz="2000" dirty="0"/>
              <a:t>							</a:t>
            </a:r>
            <a:r>
              <a:rPr lang="ko-KR" altLang="en-US" sz="2000" dirty="0"/>
              <a:t>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temp[0]		temp[0][0]  temp[0][1]  temp[0][2]</a:t>
            </a:r>
          </a:p>
          <a:p>
            <a:pPr marL="0" indent="0">
              <a:buNone/>
            </a:pPr>
            <a:r>
              <a:rPr lang="en-US" altLang="ko-KR" sz="2000" dirty="0"/>
              <a:t>			     1              2              3</a:t>
            </a:r>
          </a:p>
          <a:p>
            <a:pPr marL="0" indent="0">
              <a:buNone/>
            </a:pPr>
            <a:r>
              <a:rPr lang="en-US" altLang="ko-KR" sz="2000" dirty="0"/>
              <a:t>	temp[1]		temp[1][0]  temp[1][1]  temp[1][2]</a:t>
            </a:r>
          </a:p>
          <a:p>
            <a:pPr marL="0" indent="0">
              <a:buNone/>
            </a:pPr>
            <a:r>
              <a:rPr lang="en-US" altLang="ko-KR" sz="2000" dirty="0"/>
              <a:t>	   </a:t>
            </a:r>
            <a:r>
              <a:rPr lang="ko-KR" altLang="en-US" sz="2000" dirty="0"/>
              <a:t>행</a:t>
            </a:r>
            <a:r>
              <a:rPr lang="en-US" altLang="ko-KR" sz="2000" dirty="0"/>
              <a:t>		     4               5             6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ko-KR" altLang="en-US" sz="2000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415553" y="3263153"/>
            <a:ext cx="3630706" cy="1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3191436" y="3478306"/>
            <a:ext cx="8965" cy="101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177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7354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import </a:t>
            </a:r>
            <a:r>
              <a:rPr lang="en-US" altLang="ko-KR" sz="2000" dirty="0" err="1"/>
              <a:t>java.util.Scanner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public class Arr1 {</a:t>
            </a:r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Scanner </a:t>
            </a:r>
            <a:r>
              <a:rPr lang="en-US" altLang="ko-KR" sz="2000" dirty="0" err="1"/>
              <a:t>sc</a:t>
            </a:r>
            <a:r>
              <a:rPr lang="en-US" altLang="ko-KR" sz="2000" dirty="0"/>
              <a:t> = new Scanner(System.in);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[] </a:t>
            </a:r>
            <a:r>
              <a:rPr lang="en-US" altLang="ko-KR" sz="2000" dirty="0" err="1"/>
              <a:t>intArr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[] { 1, 2, 3, 4, 5 };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	// </a:t>
            </a:r>
            <a:r>
              <a:rPr lang="ko-KR" altLang="en-US" sz="2000" dirty="0"/>
              <a:t>초기화 된 값 출력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초기화 된 값 출력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for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intArr.length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intArr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+ "\t");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// </a:t>
            </a:r>
            <a:r>
              <a:rPr lang="ko-KR" altLang="en-US" sz="2000" dirty="0"/>
              <a:t>사용자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배열에 저장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숫자 </a:t>
            </a:r>
            <a:r>
              <a:rPr lang="en-US" altLang="ko-KR" sz="2000" dirty="0"/>
              <a:t>5</a:t>
            </a:r>
            <a:r>
              <a:rPr lang="ko-KR" altLang="en-US" sz="2000" dirty="0"/>
              <a:t>개를 </a:t>
            </a:r>
            <a:r>
              <a:rPr lang="ko-KR" altLang="en-US" sz="2000" dirty="0" err="1"/>
              <a:t>입력하시오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for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intArr.length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intArr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</a:t>
            </a:r>
            <a:r>
              <a:rPr lang="en-US" altLang="ko-KR" sz="2000" dirty="0" err="1"/>
              <a:t>sc.nextInt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// </a:t>
            </a:r>
            <a:r>
              <a:rPr lang="ko-KR" altLang="en-US" sz="2000" dirty="0"/>
              <a:t>배열에 저장된 값 출력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배열에 저장된 값 출력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for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intArr.length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intArr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+ "\t");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}}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7375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838200" y="-633650"/>
            <a:ext cx="105156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package</a:t>
            </a:r>
            <a:r>
              <a:rPr lang="ko-KR" altLang="en-US" dirty="0"/>
              <a:t> ch5;</a:t>
            </a:r>
          </a:p>
          <a:p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java.util.Scanner</a:t>
            </a:r>
            <a:r>
              <a:rPr lang="ko-KR" altLang="en-US" dirty="0"/>
              <a:t>;</a:t>
            </a:r>
          </a:p>
          <a:p>
            <a:endParaRPr lang="ko-KR" altLang="en-US" dirty="0"/>
          </a:p>
          <a:p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Arr2 {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</a:t>
            </a:r>
            <a:r>
              <a:rPr lang="ko-KR" altLang="en-US" dirty="0" err="1"/>
              <a:t>String</a:t>
            </a:r>
            <a:r>
              <a:rPr lang="ko-KR" altLang="en-US" dirty="0"/>
              <a:t>[] </a:t>
            </a:r>
            <a:r>
              <a:rPr lang="ko-KR" altLang="en-US" dirty="0" err="1"/>
              <a:t>args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Scanner</a:t>
            </a:r>
            <a:r>
              <a:rPr lang="ko-KR" altLang="en-US" dirty="0"/>
              <a:t> </a:t>
            </a:r>
            <a:r>
              <a:rPr lang="ko-KR" altLang="en-US" dirty="0" err="1"/>
              <a:t>sc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Scanner</a:t>
            </a:r>
            <a:r>
              <a:rPr lang="ko-KR" altLang="en-US" dirty="0"/>
              <a:t>(</a:t>
            </a:r>
            <a:r>
              <a:rPr lang="ko-KR" altLang="en-US" dirty="0" err="1"/>
              <a:t>System.in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, </a:t>
            </a:r>
            <a:r>
              <a:rPr lang="ko-KR" altLang="en-US" dirty="0" err="1"/>
              <a:t>max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int</a:t>
            </a:r>
            <a:r>
              <a:rPr lang="ko-KR" altLang="en-US" dirty="0"/>
              <a:t>[] </a:t>
            </a:r>
            <a:r>
              <a:rPr lang="ko-KR" altLang="en-US" dirty="0" err="1"/>
              <a:t>arr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[10];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System.out.println</a:t>
            </a:r>
            <a:r>
              <a:rPr lang="ko-KR" altLang="en-US" dirty="0"/>
              <a:t>("정수 10개를 입력하라");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for</a:t>
            </a:r>
            <a:r>
              <a:rPr lang="ko-KR" altLang="en-US" dirty="0"/>
              <a:t> (</a:t>
            </a:r>
            <a:r>
              <a:rPr lang="ko-KR" altLang="en-US" dirty="0" err="1"/>
              <a:t>i</a:t>
            </a:r>
            <a:r>
              <a:rPr lang="ko-KR" altLang="en-US" dirty="0"/>
              <a:t> = 0; </a:t>
            </a:r>
            <a:r>
              <a:rPr lang="ko-KR" altLang="en-US" dirty="0" err="1"/>
              <a:t>i</a:t>
            </a:r>
            <a:r>
              <a:rPr lang="ko-KR" altLang="en-US" dirty="0"/>
              <a:t> &lt; </a:t>
            </a:r>
            <a:r>
              <a:rPr lang="ko-KR" altLang="en-US" dirty="0" err="1"/>
              <a:t>arr.length</a:t>
            </a:r>
            <a:r>
              <a:rPr lang="ko-KR" altLang="en-US" dirty="0"/>
              <a:t>; </a:t>
            </a:r>
            <a:r>
              <a:rPr lang="ko-KR" altLang="en-US" dirty="0" err="1"/>
              <a:t>i</a:t>
            </a:r>
            <a:r>
              <a:rPr lang="ko-KR" altLang="en-US" dirty="0"/>
              <a:t>++) {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arr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 = </a:t>
            </a:r>
            <a:r>
              <a:rPr lang="ko-KR" altLang="en-US" dirty="0" err="1"/>
              <a:t>sc.nextInt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	}</a:t>
            </a:r>
          </a:p>
          <a:p>
            <a:r>
              <a:rPr lang="ko-KR" altLang="en-US" dirty="0"/>
              <a:t>		// </a:t>
            </a:r>
            <a:r>
              <a:rPr lang="ko-KR" altLang="en-US" dirty="0" err="1"/>
              <a:t>max에</a:t>
            </a:r>
            <a:r>
              <a:rPr lang="ko-KR" altLang="en-US" dirty="0"/>
              <a:t> 배열 첫 값으로 초기화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max</a:t>
            </a:r>
            <a:r>
              <a:rPr lang="ko-KR" altLang="en-US" dirty="0"/>
              <a:t> = </a:t>
            </a:r>
            <a:r>
              <a:rPr lang="ko-KR" altLang="en-US" dirty="0" err="1"/>
              <a:t>arr</a:t>
            </a:r>
            <a:r>
              <a:rPr lang="ko-KR" altLang="en-US" dirty="0"/>
              <a:t>[0];</a:t>
            </a:r>
          </a:p>
          <a:p>
            <a:r>
              <a:rPr lang="ko-KR" altLang="en-US" dirty="0"/>
              <a:t>		// </a:t>
            </a:r>
            <a:r>
              <a:rPr lang="ko-KR" altLang="en-US" dirty="0" err="1"/>
              <a:t>입력받은</a:t>
            </a:r>
            <a:r>
              <a:rPr lang="ko-KR" altLang="en-US" dirty="0"/>
              <a:t> 10개의 숫자 중 가장 큰 값을 구한다.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for</a:t>
            </a:r>
            <a:r>
              <a:rPr lang="ko-KR" altLang="en-US" dirty="0"/>
              <a:t> (</a:t>
            </a:r>
            <a:r>
              <a:rPr lang="ko-KR" altLang="en-US" dirty="0" err="1"/>
              <a:t>i</a:t>
            </a:r>
            <a:r>
              <a:rPr lang="ko-KR" altLang="en-US" dirty="0"/>
              <a:t> = 0; </a:t>
            </a:r>
            <a:r>
              <a:rPr lang="ko-KR" altLang="en-US" dirty="0" err="1"/>
              <a:t>i</a:t>
            </a:r>
            <a:r>
              <a:rPr lang="ko-KR" altLang="en-US" dirty="0"/>
              <a:t> &lt; </a:t>
            </a:r>
            <a:r>
              <a:rPr lang="ko-KR" altLang="en-US" dirty="0" err="1"/>
              <a:t>arr.length</a:t>
            </a:r>
            <a:r>
              <a:rPr lang="ko-KR" altLang="en-US" dirty="0"/>
              <a:t>; </a:t>
            </a:r>
            <a:r>
              <a:rPr lang="ko-KR" altLang="en-US" dirty="0" err="1"/>
              <a:t>i</a:t>
            </a:r>
            <a:r>
              <a:rPr lang="ko-KR" altLang="en-US" dirty="0"/>
              <a:t>++) {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max</a:t>
            </a:r>
            <a:r>
              <a:rPr lang="ko-KR" altLang="en-US" dirty="0"/>
              <a:t> &lt; </a:t>
            </a:r>
            <a:r>
              <a:rPr lang="ko-KR" altLang="en-US" dirty="0" err="1"/>
              <a:t>arr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]) {</a:t>
            </a:r>
          </a:p>
          <a:p>
            <a:r>
              <a:rPr lang="ko-KR" altLang="en-US" dirty="0"/>
              <a:t>				</a:t>
            </a:r>
            <a:r>
              <a:rPr lang="ko-KR" altLang="en-US" dirty="0" err="1"/>
              <a:t>max</a:t>
            </a:r>
            <a:r>
              <a:rPr lang="ko-KR" altLang="en-US" dirty="0"/>
              <a:t> = </a:t>
            </a:r>
            <a:r>
              <a:rPr lang="ko-KR" altLang="en-US" dirty="0" err="1"/>
              <a:t>arr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];</a:t>
            </a:r>
          </a:p>
          <a:p>
            <a:r>
              <a:rPr lang="ko-KR" altLang="en-US" dirty="0"/>
              <a:t>			}</a:t>
            </a:r>
          </a:p>
          <a:p>
            <a:r>
              <a:rPr lang="ko-KR" altLang="en-US" dirty="0"/>
              <a:t>		}</a:t>
            </a:r>
          </a:p>
          <a:p>
            <a:endParaRPr lang="ko-KR" altLang="en-US" dirty="0"/>
          </a:p>
          <a:p>
            <a:r>
              <a:rPr lang="ko-KR" altLang="en-US" dirty="0"/>
              <a:t>		</a:t>
            </a:r>
            <a:r>
              <a:rPr lang="ko-KR" altLang="en-US" dirty="0" err="1"/>
              <a:t>System.out.println</a:t>
            </a:r>
            <a:r>
              <a:rPr lang="ko-KR" altLang="en-US" dirty="0"/>
              <a:t>("</a:t>
            </a:r>
            <a:r>
              <a:rPr lang="ko-KR" altLang="en-US" dirty="0" err="1"/>
              <a:t>max</a:t>
            </a:r>
            <a:r>
              <a:rPr lang="ko-KR" altLang="en-US" dirty="0"/>
              <a:t> = " + </a:t>
            </a:r>
            <a:r>
              <a:rPr lang="ko-KR" altLang="en-US" dirty="0" err="1"/>
              <a:t>max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	}</a:t>
            </a:r>
          </a:p>
          <a:p>
            <a:endParaRPr lang="ko-KR" altLang="en-US" dirty="0"/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0354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2419"/>
            <a:ext cx="10515600" cy="106182"/>
          </a:xfrm>
        </p:spPr>
        <p:txBody>
          <a:bodyPr>
            <a:normAutofit fontScale="90000"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213360"/>
            <a:ext cx="10515600" cy="65379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import </a:t>
            </a:r>
            <a:r>
              <a:rPr lang="en-US" altLang="ko-KR" sz="2000" dirty="0" err="1"/>
              <a:t>java.util.Scanner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public class Arr3 {</a:t>
            </a:r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sum = 0;</a:t>
            </a:r>
          </a:p>
          <a:p>
            <a:pPr marL="0" indent="0">
              <a:buNone/>
            </a:pPr>
            <a:r>
              <a:rPr lang="en-US" altLang="ko-KR" sz="2000" dirty="0"/>
              <a:t>		float 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[] 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[5];</a:t>
            </a:r>
          </a:p>
          <a:p>
            <a:pPr marL="0" indent="0">
              <a:buNone/>
            </a:pPr>
            <a:r>
              <a:rPr lang="en-US" altLang="ko-KR" sz="2000" dirty="0"/>
              <a:t>		Scanner </a:t>
            </a:r>
            <a:r>
              <a:rPr lang="en-US" altLang="ko-KR" sz="2000" dirty="0" err="1"/>
              <a:t>sc</a:t>
            </a:r>
            <a:r>
              <a:rPr lang="en-US" altLang="ko-KR" sz="2000" dirty="0"/>
              <a:t> = new Scanner(System.in);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("5</a:t>
            </a:r>
            <a:r>
              <a:rPr lang="ko-KR" altLang="en-US" sz="2000" dirty="0"/>
              <a:t>명의 수학 점수를 </a:t>
            </a:r>
            <a:r>
              <a:rPr lang="ko-KR" altLang="en-US" sz="2000" dirty="0" err="1"/>
              <a:t>입력하시오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for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jumsu.length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</a:t>
            </a:r>
            <a:r>
              <a:rPr lang="en-US" altLang="ko-KR" sz="2000" dirty="0" err="1"/>
              <a:t>sc.nextInt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}// </a:t>
            </a:r>
            <a:r>
              <a:rPr lang="ko-KR" altLang="en-US" sz="2000" dirty="0"/>
              <a:t>총점 구하기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/>
              <a:t>for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jumsu.length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{</a:t>
            </a:r>
          </a:p>
          <a:p>
            <a:pPr marL="0" indent="0">
              <a:buNone/>
            </a:pPr>
            <a:r>
              <a:rPr lang="en-US" altLang="ko-KR" sz="2000" dirty="0"/>
              <a:t>			sum += 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];</a:t>
            </a:r>
          </a:p>
          <a:p>
            <a:pPr marL="0" indent="0">
              <a:buNone/>
            </a:pPr>
            <a:r>
              <a:rPr lang="en-US" altLang="ko-KR" sz="2000" dirty="0"/>
              <a:t>		}// </a:t>
            </a:r>
            <a:r>
              <a:rPr lang="ko-KR" altLang="en-US" sz="2000" dirty="0"/>
              <a:t>평균 구하기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 = (float) sum / 5;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총점  </a:t>
            </a:r>
            <a:r>
              <a:rPr lang="en-US" altLang="ko-KR" sz="2000" dirty="0"/>
              <a:t>= " + sum + ", </a:t>
            </a:r>
            <a:r>
              <a:rPr lang="ko-KR" altLang="en-US" sz="2000" dirty="0"/>
              <a:t>평균 </a:t>
            </a:r>
            <a:r>
              <a:rPr lang="en-US" altLang="ko-KR" sz="2000" dirty="0"/>
              <a:t>= " + 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);}}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7992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844"/>
            <a:ext cx="10515600" cy="207521"/>
          </a:xfrm>
        </p:spPr>
        <p:txBody>
          <a:bodyPr>
            <a:normAutofit fontScale="90000"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705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import </a:t>
            </a:r>
            <a:r>
              <a:rPr lang="en-US" altLang="ko-KR" sz="2000" dirty="0" err="1"/>
              <a:t>java.util.Scanner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public class Arr4 {</a:t>
            </a:r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flag = false;</a:t>
            </a:r>
          </a:p>
          <a:p>
            <a:pPr marL="0" indent="0">
              <a:buNone/>
            </a:pPr>
            <a:r>
              <a:rPr lang="en-US" altLang="ko-KR" sz="2000" dirty="0"/>
              <a:t>		Scanner </a:t>
            </a:r>
            <a:r>
              <a:rPr lang="en-US" altLang="ko-KR" sz="2000" dirty="0" err="1"/>
              <a:t>sc</a:t>
            </a:r>
            <a:r>
              <a:rPr lang="en-US" altLang="ko-KR" sz="2000" dirty="0"/>
              <a:t> = new Scanner(System.in);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[]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[] { 1, 2, 3, 4, 5, 6, 7, 8, 9, 10 };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검색할 숫자를 </a:t>
            </a:r>
            <a:r>
              <a:rPr lang="ko-KR" altLang="en-US" sz="2000" dirty="0" err="1"/>
              <a:t>입력하시오</a:t>
            </a:r>
            <a:r>
              <a:rPr lang="en-US" altLang="ko-KR" sz="2000" dirty="0"/>
              <a:t>.");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sc.nextInt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for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arr.length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{</a:t>
            </a:r>
          </a:p>
          <a:p>
            <a:pPr marL="0" indent="0">
              <a:buNone/>
            </a:pPr>
            <a:r>
              <a:rPr lang="en-US" altLang="ko-KR" sz="2000" dirty="0"/>
              <a:t>			if (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==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]) {</a:t>
            </a:r>
          </a:p>
          <a:p>
            <a:pPr marL="0" indent="0">
              <a:buNone/>
            </a:pPr>
            <a:r>
              <a:rPr lang="en-US" altLang="ko-KR" sz="2000" dirty="0"/>
              <a:t>				flag = true;</a:t>
            </a:r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인덱스 </a:t>
            </a:r>
            <a:r>
              <a:rPr lang="en-US" altLang="ko-KR" sz="2000" dirty="0"/>
              <a:t>" +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+ " </a:t>
            </a:r>
            <a:r>
              <a:rPr lang="ko-KR" altLang="en-US" sz="2000" dirty="0"/>
              <a:t>에서 검색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		break; }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	if (!flag) 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찾는 값이 없다</a:t>
            </a:r>
            <a:r>
              <a:rPr lang="en-US" altLang="ko-KR" sz="2000" dirty="0"/>
              <a:t>."); }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sc.close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4078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45719"/>
          </a:xfrm>
        </p:spPr>
        <p:txBody>
          <a:bodyPr>
            <a:normAutofit fontScale="90000"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9712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package ch5;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public class Arr5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[][]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 = { { 1, 2, 3 }, { 4, 5, 6 } };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j;</a:t>
            </a:r>
          </a:p>
          <a:p>
            <a:pPr marL="0" indent="0">
              <a:buNone/>
            </a:pPr>
            <a:r>
              <a:rPr lang="en-US" altLang="ko-KR" sz="2000" dirty="0"/>
              <a:t>		for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arr.length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{</a:t>
            </a:r>
          </a:p>
          <a:p>
            <a:pPr marL="0" indent="0">
              <a:buNone/>
            </a:pPr>
            <a:r>
              <a:rPr lang="en-US" altLang="ko-KR" sz="2000" dirty="0"/>
              <a:t>			for (j = 0; j &lt;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].length; </a:t>
            </a:r>
            <a:r>
              <a:rPr lang="en-US" altLang="ko-KR" sz="2000" dirty="0" err="1"/>
              <a:t>j++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][j] + "\t");</a:t>
            </a:r>
          </a:p>
          <a:p>
            <a:pPr marL="0" indent="0">
              <a:buNone/>
            </a:pPr>
            <a:r>
              <a:rPr lang="en-US" altLang="ko-KR" sz="2000" dirty="0"/>
              <a:t>			}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1801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5414"/>
            <a:ext cx="10515600" cy="103695"/>
          </a:xfrm>
        </p:spPr>
        <p:txBody>
          <a:bodyPr>
            <a:normAutofit fontScale="90000"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263952"/>
            <a:ext cx="10515600" cy="62559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import </a:t>
            </a:r>
            <a:r>
              <a:rPr lang="en-US" altLang="ko-KR" sz="2000" dirty="0" err="1"/>
              <a:t>java.util.Scanner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public class Arr6 {</a:t>
            </a:r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// </a:t>
            </a:r>
            <a:r>
              <a:rPr lang="ko-KR" altLang="en-US" sz="2000" dirty="0"/>
              <a:t>세 사람의 국어</a:t>
            </a:r>
            <a:r>
              <a:rPr lang="en-US" altLang="ko-KR" sz="2000" dirty="0"/>
              <a:t>,</a:t>
            </a:r>
            <a:r>
              <a:rPr lang="ko-KR" altLang="en-US" sz="2000" dirty="0"/>
              <a:t>영어</a:t>
            </a:r>
            <a:r>
              <a:rPr lang="en-US" altLang="ko-KR" sz="2000" dirty="0"/>
              <a:t>,</a:t>
            </a:r>
            <a:r>
              <a:rPr lang="ko-KR" altLang="en-US" sz="2000" dirty="0"/>
              <a:t>수학</a:t>
            </a:r>
            <a:r>
              <a:rPr lang="en-US" altLang="ko-KR" sz="2000" dirty="0"/>
              <a:t>,</a:t>
            </a:r>
            <a:r>
              <a:rPr lang="ko-KR" altLang="en-US" sz="2000" dirty="0"/>
              <a:t>총점을 저장할 배열 생성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[][] 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[3][4];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// </a:t>
            </a:r>
            <a:r>
              <a:rPr lang="ko-KR" altLang="en-US" sz="2000" dirty="0"/>
              <a:t>타이틀로 사용할 문자열 목록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/>
              <a:t>String[] title = { "</a:t>
            </a:r>
            <a:r>
              <a:rPr lang="ko-KR" altLang="en-US" sz="2000" dirty="0"/>
              <a:t>국어</a:t>
            </a:r>
            <a:r>
              <a:rPr lang="en-US" altLang="ko-KR" sz="2000" dirty="0"/>
              <a:t>", "</a:t>
            </a:r>
            <a:r>
              <a:rPr lang="ko-KR" altLang="en-US" sz="2000" dirty="0"/>
              <a:t>영어</a:t>
            </a:r>
            <a:r>
              <a:rPr lang="en-US" altLang="ko-KR" sz="2000" dirty="0"/>
              <a:t>", "</a:t>
            </a:r>
            <a:r>
              <a:rPr lang="ko-KR" altLang="en-US" sz="2000" dirty="0"/>
              <a:t>수학</a:t>
            </a:r>
            <a:r>
              <a:rPr lang="en-US" altLang="ko-KR" sz="2000" dirty="0"/>
              <a:t>", "</a:t>
            </a:r>
            <a:r>
              <a:rPr lang="ko-KR" altLang="en-US" sz="2000" dirty="0"/>
              <a:t>총점</a:t>
            </a:r>
            <a:r>
              <a:rPr lang="en-US" altLang="ko-KR" sz="2000" dirty="0"/>
              <a:t>" };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Scanner </a:t>
            </a:r>
            <a:r>
              <a:rPr lang="en-US" altLang="ko-KR" sz="2000" dirty="0" err="1"/>
              <a:t>sc</a:t>
            </a:r>
            <a:r>
              <a:rPr lang="en-US" altLang="ko-KR" sz="2000" dirty="0"/>
              <a:t> = new Scanner(System.in);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j;</a:t>
            </a:r>
          </a:p>
          <a:p>
            <a:pPr marL="0" indent="0">
              <a:buNone/>
            </a:pPr>
            <a:r>
              <a:rPr lang="en-US" altLang="ko-KR" sz="2000" dirty="0"/>
              <a:t>		for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jumsu.length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{</a:t>
            </a:r>
          </a:p>
          <a:p>
            <a:pPr marL="0" indent="0">
              <a:buNone/>
            </a:pPr>
            <a:r>
              <a:rPr lang="en-US" altLang="ko-KR" sz="2000" dirty="0"/>
              <a:t>		// </a:t>
            </a:r>
            <a:r>
              <a:rPr lang="ko-KR" altLang="en-US" sz="2000" dirty="0"/>
              <a:t>각 행의 총점 칸을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초기화</a:t>
            </a:r>
          </a:p>
          <a:p>
            <a:pPr marL="0" indent="0">
              <a:buNone/>
            </a:pPr>
            <a:r>
              <a:rPr lang="ko-KR" altLang="en-US" sz="2000" dirty="0"/>
              <a:t>			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][3] = 0;</a:t>
            </a:r>
          </a:p>
          <a:p>
            <a:pPr marL="0" indent="0">
              <a:buNone/>
            </a:pPr>
            <a:r>
              <a:rPr lang="en-US" altLang="ko-KR" sz="2000" dirty="0"/>
              <a:t>			// </a:t>
            </a:r>
            <a:r>
              <a:rPr lang="ko-KR" altLang="en-US" sz="2000" dirty="0"/>
              <a:t>국영수 점수를 </a:t>
            </a:r>
            <a:r>
              <a:rPr lang="ko-KR" altLang="en-US" sz="2000" dirty="0" err="1"/>
              <a:t>입력받고</a:t>
            </a:r>
            <a:r>
              <a:rPr lang="ko-KR" altLang="en-US" sz="2000" dirty="0"/>
              <a:t> 총점을 구한다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+ "</a:t>
            </a:r>
            <a:r>
              <a:rPr lang="ko-KR" altLang="en-US" sz="2000" dirty="0"/>
              <a:t>번째 행의 점수 입력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	for (j = 0; j &lt; 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].length - 1; </a:t>
            </a:r>
            <a:r>
              <a:rPr lang="en-US" altLang="ko-KR" sz="2000" dirty="0" err="1"/>
              <a:t>j++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(title[j] + "</a:t>
            </a:r>
            <a:r>
              <a:rPr lang="ko-KR" altLang="en-US" sz="2000" dirty="0" err="1"/>
              <a:t>점수입력</a:t>
            </a:r>
            <a:r>
              <a:rPr lang="en-US" altLang="ko-KR" sz="2000" dirty="0"/>
              <a:t>:");</a:t>
            </a:r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][j] = </a:t>
            </a:r>
            <a:r>
              <a:rPr lang="en-US" altLang="ko-KR" sz="2000" dirty="0" err="1"/>
              <a:t>sc.nextInt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	// </a:t>
            </a:r>
            <a:r>
              <a:rPr lang="ko-KR" altLang="en-US" sz="2000" dirty="0" err="1"/>
              <a:t>입력받은</a:t>
            </a:r>
            <a:r>
              <a:rPr lang="ko-KR" altLang="en-US" sz="2000" dirty="0"/>
              <a:t> 점수를 </a:t>
            </a:r>
            <a:r>
              <a:rPr lang="ko-KR" altLang="en-US" sz="2000" dirty="0" err="1"/>
              <a:t>총점칸에</a:t>
            </a:r>
            <a:r>
              <a:rPr lang="ko-KR" altLang="en-US" sz="2000" dirty="0"/>
              <a:t> 누적</a:t>
            </a:r>
          </a:p>
          <a:p>
            <a:pPr marL="0" indent="0">
              <a:buNone/>
            </a:pPr>
            <a:r>
              <a:rPr lang="ko-KR" altLang="en-US" sz="2000" dirty="0"/>
              <a:t>				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][3] += 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][j];</a:t>
            </a:r>
          </a:p>
          <a:p>
            <a:pPr marL="0" indent="0">
              <a:buNone/>
            </a:pPr>
            <a:r>
              <a:rPr lang="en-US" altLang="ko-KR" sz="2000" dirty="0"/>
              <a:t>			}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	// </a:t>
            </a:r>
            <a:r>
              <a:rPr lang="ko-KR" altLang="en-US" sz="2000" dirty="0"/>
              <a:t>결과 타이틀 출력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/>
              <a:t>for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title.length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(title[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+ "\t");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// </a:t>
            </a:r>
            <a:r>
              <a:rPr lang="ko-KR" altLang="en-US" sz="2000" dirty="0"/>
              <a:t>결과 출력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/>
              <a:t>for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jumsu.length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{</a:t>
            </a:r>
          </a:p>
          <a:p>
            <a:pPr marL="0" indent="0">
              <a:buNone/>
            </a:pPr>
            <a:r>
              <a:rPr lang="en-US" altLang="ko-KR" sz="2000" dirty="0"/>
              <a:t>			for (j = 0; j &lt; 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].length; </a:t>
            </a:r>
            <a:r>
              <a:rPr lang="en-US" altLang="ko-KR" sz="2000" dirty="0" err="1"/>
              <a:t>j++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][j] + "\t");</a:t>
            </a:r>
          </a:p>
          <a:p>
            <a:pPr marL="0" indent="0">
              <a:buNone/>
            </a:pPr>
            <a:r>
              <a:rPr lang="en-US" altLang="ko-KR" sz="2000" dirty="0"/>
              <a:t>			}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75377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2990"/>
            <a:ext cx="10515600" cy="94400"/>
          </a:xfrm>
        </p:spPr>
        <p:txBody>
          <a:bodyPr>
            <a:normAutofit fontScale="90000"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301658"/>
            <a:ext cx="10515600" cy="621820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import </a:t>
            </a:r>
            <a:r>
              <a:rPr lang="en-US" altLang="ko-KR" sz="2000" dirty="0" err="1"/>
              <a:t>java.util.Scanner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public class Arr7 {</a:t>
            </a:r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// </a:t>
            </a:r>
            <a:r>
              <a:rPr lang="ko-KR" altLang="en-US" sz="2000" dirty="0"/>
              <a:t>세 사람의 이름을 저장할 배열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/>
              <a:t>String[] name = new String[3];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// </a:t>
            </a:r>
            <a:r>
              <a:rPr lang="ko-KR" altLang="en-US" sz="2000" dirty="0"/>
              <a:t>세 사람의 국어</a:t>
            </a:r>
            <a:r>
              <a:rPr lang="en-US" altLang="ko-KR" sz="2000" dirty="0"/>
              <a:t>,</a:t>
            </a:r>
            <a:r>
              <a:rPr lang="ko-KR" altLang="en-US" sz="2000" dirty="0"/>
              <a:t>영어</a:t>
            </a:r>
            <a:r>
              <a:rPr lang="en-US" altLang="ko-KR" sz="2000" dirty="0"/>
              <a:t>,</a:t>
            </a:r>
            <a:r>
              <a:rPr lang="ko-KR" altLang="en-US" sz="2000" dirty="0"/>
              <a:t>수학</a:t>
            </a:r>
            <a:r>
              <a:rPr lang="en-US" altLang="ko-KR" sz="2000" dirty="0"/>
              <a:t>,</a:t>
            </a:r>
            <a:r>
              <a:rPr lang="ko-KR" altLang="en-US" sz="2000" dirty="0"/>
              <a:t>총점을 저장할 배열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[][] 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[3][4];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// </a:t>
            </a:r>
            <a:r>
              <a:rPr lang="ko-KR" altLang="en-US" sz="2000" dirty="0"/>
              <a:t>세 사람의 평균을 저장할 배열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/>
              <a:t>float[] 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 = new float[3];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// </a:t>
            </a:r>
            <a:r>
              <a:rPr lang="ko-KR" altLang="en-US" sz="2000" dirty="0"/>
              <a:t>타이틀로 사용할 문자열 목록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/>
              <a:t>String[] title = { "</a:t>
            </a:r>
            <a:r>
              <a:rPr lang="ko-KR" altLang="en-US" sz="2000" dirty="0"/>
              <a:t>이름</a:t>
            </a:r>
            <a:r>
              <a:rPr lang="en-US" altLang="ko-KR" sz="2000" dirty="0"/>
              <a:t>", "</a:t>
            </a:r>
            <a:r>
              <a:rPr lang="ko-KR" altLang="en-US" sz="2000" dirty="0"/>
              <a:t>국어</a:t>
            </a:r>
            <a:r>
              <a:rPr lang="en-US" altLang="ko-KR" sz="2000" dirty="0"/>
              <a:t>", "</a:t>
            </a:r>
            <a:r>
              <a:rPr lang="ko-KR" altLang="en-US" sz="2000" dirty="0"/>
              <a:t>영어</a:t>
            </a:r>
            <a:r>
              <a:rPr lang="en-US" altLang="ko-KR" sz="2000" dirty="0"/>
              <a:t>", "</a:t>
            </a:r>
            <a:r>
              <a:rPr lang="ko-KR" altLang="en-US" sz="2000" dirty="0"/>
              <a:t>수학</a:t>
            </a:r>
            <a:r>
              <a:rPr lang="en-US" altLang="ko-KR" sz="2000" dirty="0"/>
              <a:t>", "</a:t>
            </a:r>
            <a:r>
              <a:rPr lang="ko-KR" altLang="en-US" sz="2000" dirty="0"/>
              <a:t>총점</a:t>
            </a:r>
            <a:r>
              <a:rPr lang="en-US" altLang="ko-KR" sz="2000" dirty="0"/>
              <a:t>", "</a:t>
            </a:r>
            <a:r>
              <a:rPr lang="ko-KR" altLang="en-US" sz="2000" dirty="0"/>
              <a:t>평균</a:t>
            </a:r>
            <a:r>
              <a:rPr lang="en-US" altLang="ko-KR" sz="2000" dirty="0"/>
              <a:t>" };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Scanner </a:t>
            </a:r>
            <a:r>
              <a:rPr lang="en-US" altLang="ko-KR" sz="2000" dirty="0" err="1"/>
              <a:t>sc</a:t>
            </a:r>
            <a:r>
              <a:rPr lang="en-US" altLang="ko-KR" sz="2000" dirty="0"/>
              <a:t> = new Scanner(System.in);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for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jumsu.length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+ "</a:t>
            </a:r>
            <a:r>
              <a:rPr lang="ko-KR" altLang="en-US" sz="2000" dirty="0"/>
              <a:t>번째 사람의 정보 입력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//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번째 사람의 이름을 </a:t>
            </a:r>
            <a:r>
              <a:rPr lang="ko-KR" altLang="en-US" sz="2000" dirty="0" err="1"/>
              <a:t>입력받는다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(title[0] + "</a:t>
            </a:r>
            <a:r>
              <a:rPr lang="ko-KR" altLang="en-US" sz="2000" dirty="0"/>
              <a:t>입력</a:t>
            </a:r>
            <a:r>
              <a:rPr lang="en-US" altLang="ko-KR" sz="2000" dirty="0"/>
              <a:t>:");</a:t>
            </a:r>
          </a:p>
          <a:p>
            <a:pPr marL="0" indent="0">
              <a:buNone/>
            </a:pPr>
            <a:r>
              <a:rPr lang="en-US" altLang="ko-KR" sz="2000" dirty="0"/>
              <a:t>			name[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</a:t>
            </a:r>
            <a:r>
              <a:rPr lang="en-US" altLang="ko-KR" sz="2000" dirty="0" err="1"/>
              <a:t>sc.next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//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번째 줄의 총점 칸을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초기화</a:t>
            </a:r>
          </a:p>
          <a:p>
            <a:pPr marL="0" indent="0">
              <a:buNone/>
            </a:pPr>
            <a:r>
              <a:rPr lang="ko-KR" altLang="en-US" sz="2000" dirty="0"/>
              <a:t>			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][3] = 0;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//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번째 사람의 국영수 점수를 </a:t>
            </a:r>
            <a:r>
              <a:rPr lang="ko-KR" altLang="en-US" sz="2000" dirty="0" err="1"/>
              <a:t>입력받고</a:t>
            </a:r>
            <a:r>
              <a:rPr lang="ko-KR" altLang="en-US" sz="2000" dirty="0"/>
              <a:t> 총점을 구한다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		for (j = 0; j &lt; 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].length - 1; </a:t>
            </a:r>
            <a:r>
              <a:rPr lang="en-US" altLang="ko-KR" sz="2000" dirty="0" err="1"/>
              <a:t>j++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(title[j + 1] + "</a:t>
            </a:r>
            <a:r>
              <a:rPr lang="ko-KR" altLang="en-US" sz="2000" dirty="0" err="1"/>
              <a:t>점수입력</a:t>
            </a:r>
            <a:r>
              <a:rPr lang="en-US" altLang="ko-KR" sz="2000" dirty="0"/>
              <a:t>:");</a:t>
            </a:r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][j] = </a:t>
            </a:r>
            <a:r>
              <a:rPr lang="en-US" altLang="ko-KR" sz="2000" dirty="0" err="1"/>
              <a:t>sc.nextInt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	// </a:t>
            </a:r>
            <a:r>
              <a:rPr lang="ko-KR" altLang="en-US" sz="2000" dirty="0" err="1"/>
              <a:t>입력받은</a:t>
            </a:r>
            <a:r>
              <a:rPr lang="ko-KR" altLang="en-US" sz="2000" dirty="0"/>
              <a:t> 점수를 </a:t>
            </a:r>
            <a:r>
              <a:rPr lang="ko-KR" altLang="en-US" sz="2000" dirty="0" err="1"/>
              <a:t>총점칸에</a:t>
            </a:r>
            <a:r>
              <a:rPr lang="ko-KR" altLang="en-US" sz="2000" dirty="0"/>
              <a:t> 누적</a:t>
            </a:r>
          </a:p>
          <a:p>
            <a:pPr marL="0" indent="0">
              <a:buNone/>
            </a:pPr>
            <a:r>
              <a:rPr lang="ko-KR" altLang="en-US" sz="2000" dirty="0"/>
              <a:t>				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][3] += 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][j];</a:t>
            </a:r>
          </a:p>
          <a:p>
            <a:pPr marL="0" indent="0">
              <a:buNone/>
            </a:pPr>
            <a:r>
              <a:rPr lang="en-US" altLang="ko-KR" sz="2000" dirty="0"/>
              <a:t>			}</a:t>
            </a:r>
          </a:p>
          <a:p>
            <a:pPr marL="0" indent="0">
              <a:buNone/>
            </a:pPr>
            <a:r>
              <a:rPr lang="en-US" altLang="ko-KR" sz="2000" dirty="0"/>
              <a:t>			//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번째 사람의 평균을 계산하여 결과를 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 </a:t>
            </a:r>
            <a:r>
              <a:rPr lang="ko-KR" altLang="en-US" sz="2000" dirty="0"/>
              <a:t>배열에 저장</a:t>
            </a:r>
          </a:p>
          <a:p>
            <a:pPr marL="0" indent="0">
              <a:buNone/>
            </a:pPr>
            <a:r>
              <a:rPr lang="ko-KR" altLang="en-US" sz="2000" dirty="0"/>
              <a:t>			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(float) 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][3] / 3;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// </a:t>
            </a:r>
            <a:r>
              <a:rPr lang="ko-KR" altLang="en-US" sz="2000" dirty="0"/>
              <a:t>결과 타이틀 출력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/>
              <a:t>for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title.length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{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(title[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+ "\t");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// </a:t>
            </a:r>
            <a:r>
              <a:rPr lang="ko-KR" altLang="en-US" sz="2000" dirty="0"/>
              <a:t>결과 출력</a:t>
            </a:r>
          </a:p>
          <a:p>
            <a:pPr marL="0" indent="0">
              <a:buNone/>
            </a:pPr>
            <a:r>
              <a:rPr lang="ko-KR" altLang="en-US" sz="2000" dirty="0"/>
              <a:t>		</a:t>
            </a:r>
            <a:r>
              <a:rPr lang="en-US" altLang="ko-KR" sz="2000" dirty="0"/>
              <a:t>for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jumsu.length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{</a:t>
            </a:r>
          </a:p>
          <a:p>
            <a:pPr marL="0" indent="0">
              <a:buNone/>
            </a:pPr>
            <a:r>
              <a:rPr lang="en-US" altLang="ko-KR" sz="2000" dirty="0"/>
              <a:t>			//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번째 사람의 이름 출력</a:t>
            </a:r>
          </a:p>
          <a:p>
            <a:pPr marL="0" indent="0">
              <a:buNone/>
            </a:pPr>
            <a:r>
              <a:rPr lang="ko-KR" altLang="en-US" sz="2000" dirty="0"/>
              <a:t>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(name[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+ "\t");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//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번째 사람의 국</a:t>
            </a:r>
            <a:r>
              <a:rPr lang="en-US" altLang="ko-KR" sz="2000" dirty="0"/>
              <a:t>,</a:t>
            </a:r>
            <a:r>
              <a:rPr lang="ko-KR" altLang="en-US" sz="2000" dirty="0"/>
              <a:t>영</a:t>
            </a:r>
            <a:r>
              <a:rPr lang="en-US" altLang="ko-KR" sz="2000" dirty="0"/>
              <a:t>,</a:t>
            </a:r>
            <a:r>
              <a:rPr lang="ko-KR" altLang="en-US" sz="2000" dirty="0"/>
              <a:t>수</a:t>
            </a:r>
            <a:r>
              <a:rPr lang="en-US" altLang="ko-KR" sz="2000" dirty="0"/>
              <a:t>,</a:t>
            </a:r>
            <a:r>
              <a:rPr lang="ko-KR" altLang="en-US" sz="2000" dirty="0"/>
              <a:t>총점을 출력</a:t>
            </a:r>
          </a:p>
          <a:p>
            <a:pPr marL="0" indent="0">
              <a:buNone/>
            </a:pPr>
            <a:r>
              <a:rPr lang="ko-KR" altLang="en-US" sz="2000" dirty="0"/>
              <a:t>			</a:t>
            </a:r>
            <a:r>
              <a:rPr lang="en-US" altLang="ko-KR" sz="2000" dirty="0"/>
              <a:t>for (j = 0; j &lt; 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].length; </a:t>
            </a:r>
            <a:r>
              <a:rPr lang="en-US" altLang="ko-KR" sz="2000" dirty="0" err="1"/>
              <a:t>j++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jumsu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][j] + "\t");</a:t>
            </a:r>
          </a:p>
          <a:p>
            <a:pPr marL="0" indent="0">
              <a:buNone/>
            </a:pPr>
            <a:r>
              <a:rPr lang="en-US" altLang="ko-KR" sz="2000" dirty="0"/>
              <a:t>		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//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번째 사람의 평균 출력</a:t>
            </a:r>
          </a:p>
          <a:p>
            <a:pPr marL="0" indent="0">
              <a:buNone/>
            </a:pPr>
            <a:r>
              <a:rPr lang="ko-KR" altLang="en-US" sz="2000" dirty="0"/>
              <a:t>			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+ "\n");</a:t>
            </a:r>
          </a:p>
          <a:p>
            <a:pPr marL="0" indent="0">
              <a:buNone/>
            </a:pPr>
            <a:r>
              <a:rPr lang="en-US" altLang="ko-KR" sz="2000" dirty="0"/>
              <a:t>		}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444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02 </a:t>
            </a:r>
            <a:r>
              <a:rPr lang="ko-KR" altLang="en-US" sz="2400" dirty="0"/>
              <a:t>자바 개발환경 구축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자바의 컴파일 과정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개발 환경 구축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자바 첫 프로그램 </a:t>
            </a:r>
            <a:r>
              <a:rPr lang="en-US" altLang="ko-KR" sz="2000" dirty="0"/>
              <a:t>– hello World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25523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06 </a:t>
            </a:r>
            <a:r>
              <a:rPr lang="ko-KR" altLang="en-US" sz="2400" dirty="0"/>
              <a:t>함 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</a:t>
            </a:r>
            <a:r>
              <a:rPr lang="ko-KR" altLang="en-US" sz="2000" dirty="0"/>
              <a:t>함수 정의</a:t>
            </a:r>
            <a:endParaRPr lang="en-US" altLang="ko-KR" sz="2000" dirty="0"/>
          </a:p>
          <a:p>
            <a:r>
              <a:rPr lang="en-US" altLang="ko-KR" sz="2000" dirty="0"/>
              <a:t>2.</a:t>
            </a:r>
            <a:r>
              <a:rPr lang="ko-KR" altLang="en-US" sz="2000" dirty="0"/>
              <a:t>함수 호출</a:t>
            </a:r>
            <a:endParaRPr lang="en-US" altLang="ko-KR" sz="2000" dirty="0"/>
          </a:p>
          <a:p>
            <a:r>
              <a:rPr lang="en-US" altLang="ko-KR" sz="2000" dirty="0"/>
              <a:t>&lt;</a:t>
            </a:r>
            <a:r>
              <a:rPr lang="ko-KR" altLang="en-US" sz="2000" dirty="0"/>
              <a:t>그림 </a:t>
            </a:r>
            <a:r>
              <a:rPr lang="en-US" altLang="ko-KR" sz="2000" dirty="0"/>
              <a:t>6-1. </a:t>
            </a:r>
            <a:r>
              <a:rPr lang="ko-KR" altLang="en-US" sz="2000" dirty="0"/>
              <a:t>함수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55131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01 </a:t>
            </a:r>
            <a:r>
              <a:rPr lang="ko-KR" altLang="en-US" sz="2400" dirty="0"/>
              <a:t>함수의 정의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함수 타입    </a:t>
            </a:r>
            <a:r>
              <a:rPr lang="ko-KR" altLang="en-US" sz="2000" dirty="0" err="1"/>
              <a:t>함수명</a:t>
            </a:r>
            <a:r>
              <a:rPr lang="ko-KR" altLang="en-US" sz="2000" dirty="0"/>
              <a:t>        </a:t>
            </a:r>
            <a:r>
              <a:rPr lang="ko-KR" altLang="en-US" sz="2000" dirty="0" err="1"/>
              <a:t>파라메터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add(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a,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b ) {</a:t>
            </a:r>
          </a:p>
          <a:p>
            <a:pPr marL="914400" lvl="2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c= 0; </a:t>
            </a:r>
          </a:p>
          <a:p>
            <a:pPr marL="914400" lvl="2" indent="0">
              <a:buNone/>
            </a:pPr>
            <a:r>
              <a:rPr lang="en-US" altLang="ko-KR" sz="1800" dirty="0"/>
              <a:t>  c= a + b;</a:t>
            </a:r>
          </a:p>
          <a:p>
            <a:pPr marL="914400" lvl="2" indent="0">
              <a:buNone/>
            </a:pPr>
            <a:r>
              <a:rPr lang="en-US" altLang="ko-KR" sz="1800" dirty="0"/>
              <a:t>  return c;		//</a:t>
            </a:r>
            <a:r>
              <a:rPr lang="ko-KR" altLang="en-US" sz="1800" dirty="0"/>
              <a:t>반환 값</a:t>
            </a:r>
            <a:r>
              <a:rPr lang="en-US" altLang="ko-KR" sz="1800" dirty="0"/>
              <a:t>, </a:t>
            </a:r>
            <a:r>
              <a:rPr lang="ko-KR" altLang="en-US" sz="1800" dirty="0"/>
              <a:t>결과값</a:t>
            </a:r>
            <a:r>
              <a:rPr lang="en-US" altLang="ko-KR" sz="1800" dirty="0"/>
              <a:t>, </a:t>
            </a:r>
            <a:r>
              <a:rPr lang="ko-KR" altLang="en-US" sz="1800" dirty="0"/>
              <a:t>돌려주는 값</a:t>
            </a:r>
            <a:r>
              <a:rPr lang="en-US" altLang="ko-KR" sz="1800" dirty="0"/>
              <a:t>.</a:t>
            </a:r>
          </a:p>
          <a:p>
            <a:pPr marL="914400" lvl="2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1914526" y="2600325"/>
            <a:ext cx="14288" cy="67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414588" y="2600325"/>
            <a:ext cx="142875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057525" y="2457450"/>
            <a:ext cx="1185863" cy="10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729038" y="2600325"/>
            <a:ext cx="557212" cy="85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184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함수 타입</a:t>
            </a:r>
            <a:r>
              <a:rPr lang="en-US" altLang="ko-KR" sz="2400" dirty="0"/>
              <a:t>	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*void</a:t>
            </a:r>
          </a:p>
          <a:p>
            <a:pPr marL="0" indent="0">
              <a:buNone/>
            </a:pPr>
            <a:r>
              <a:rPr lang="en-US" altLang="ko-KR" sz="1600" dirty="0"/>
              <a:t>      void print(){</a:t>
            </a:r>
          </a:p>
          <a:p>
            <a:pPr marL="457200" lvl="1" indent="0">
              <a:buNone/>
            </a:pPr>
            <a:r>
              <a:rPr lang="en-US" altLang="ko-KR" sz="1600" dirty="0" err="1"/>
              <a:t>System.out.println</a:t>
            </a:r>
            <a:r>
              <a:rPr lang="en-US" altLang="ko-KR" sz="1600" dirty="0"/>
              <a:t>(“hello”);</a:t>
            </a:r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*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intFunc</a:t>
            </a:r>
            <a:r>
              <a:rPr lang="en-US" altLang="ko-KR" sz="2000" dirty="0"/>
              <a:t>(){</a:t>
            </a:r>
          </a:p>
          <a:p>
            <a:pPr marL="0" indent="0">
              <a:buNone/>
            </a:pPr>
            <a:r>
              <a:rPr lang="en-US" altLang="ko-KR" sz="2000" dirty="0"/>
              <a:t>    return 1;</a:t>
            </a:r>
          </a:p>
          <a:p>
            <a:pPr marL="0" indent="0">
              <a:buNone/>
            </a:pPr>
            <a:r>
              <a:rPr lang="en-US" altLang="ko-KR" sz="2000" dirty="0"/>
              <a:t>   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*double</a:t>
            </a:r>
          </a:p>
          <a:p>
            <a:pPr marL="0" indent="0">
              <a:buNone/>
            </a:pPr>
            <a:r>
              <a:rPr lang="en-US" altLang="ko-KR" sz="2000" dirty="0"/>
              <a:t> double </a:t>
            </a:r>
            <a:r>
              <a:rPr lang="en-US" altLang="ko-KR" sz="2000" dirty="0" err="1"/>
              <a:t>doubleFunc</a:t>
            </a:r>
            <a:r>
              <a:rPr lang="en-US" altLang="ko-KR" sz="2000" dirty="0"/>
              <a:t>(){</a:t>
            </a:r>
          </a:p>
          <a:p>
            <a:pPr marL="0" indent="0">
              <a:buNone/>
            </a:pPr>
            <a:r>
              <a:rPr lang="en-US" altLang="ko-KR" sz="2000" dirty="0"/>
              <a:t> return 12.3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51292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4762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02 </a:t>
            </a:r>
            <a:r>
              <a:rPr lang="ko-KR" altLang="en-US" sz="2400" dirty="0"/>
              <a:t>함수 호출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771526"/>
            <a:ext cx="10515600" cy="5748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public class Hello {</a:t>
            </a:r>
          </a:p>
          <a:p>
            <a:pPr marL="0" indent="0">
              <a:buNone/>
            </a:pPr>
            <a:r>
              <a:rPr lang="en-US" altLang="ko-KR" sz="2000" dirty="0"/>
              <a:t>      //</a:t>
            </a:r>
            <a:r>
              <a:rPr lang="ko-KR" altLang="en-US" sz="2000" dirty="0"/>
              <a:t>함수  정의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add(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a,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b){</a:t>
            </a:r>
          </a:p>
          <a:p>
            <a:pPr marL="0" indent="0">
              <a:buNone/>
            </a:pPr>
            <a:r>
              <a:rPr lang="en-US" altLang="ko-KR" sz="2000" b="1" dirty="0"/>
              <a:t>      return a + b;</a:t>
            </a:r>
          </a:p>
          <a:p>
            <a:pPr marL="0" indent="0">
              <a:buNone/>
            </a:pPr>
            <a:r>
              <a:rPr lang="en-US" altLang="ko-KR" sz="2000" dirty="0"/>
              <a:t>      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public static void main(String[] 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 {</a:t>
            </a:r>
          </a:p>
          <a:p>
            <a:pPr marL="0" indent="0">
              <a:buNone/>
            </a:pPr>
            <a:r>
              <a:rPr lang="en-US" altLang="ko-KR" sz="2000" dirty="0"/>
              <a:t>      Hello  h = new Hello();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c;</a:t>
            </a:r>
          </a:p>
          <a:p>
            <a:pPr marL="0" indent="0">
              <a:buNone/>
            </a:pPr>
            <a:r>
              <a:rPr lang="en-US" altLang="ko-KR" sz="2000" dirty="0"/>
              <a:t>      c = </a:t>
            </a:r>
            <a:r>
              <a:rPr lang="en-US" altLang="ko-KR" sz="2000" dirty="0" err="1"/>
              <a:t>h.</a:t>
            </a:r>
            <a:r>
              <a:rPr lang="en-US" altLang="ko-KR" sz="2000" b="1" dirty="0" err="1"/>
              <a:t>add</a:t>
            </a:r>
            <a:r>
              <a:rPr lang="en-US" altLang="ko-KR" sz="2000" dirty="0"/>
              <a:t>(3,5)	//</a:t>
            </a:r>
            <a:r>
              <a:rPr lang="ko-KR" altLang="en-US" sz="2000" dirty="0"/>
              <a:t>함수 </a:t>
            </a:r>
            <a:r>
              <a:rPr lang="ko-KR" altLang="en-US" sz="2000" dirty="0" err="1"/>
              <a:t>호출문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 c )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3647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class </a:t>
            </a:r>
            <a:r>
              <a:rPr lang="en-US" altLang="ko-KR" sz="2000" dirty="0" err="1"/>
              <a:t>MethodDef</a:t>
            </a:r>
            <a:r>
              <a:rPr lang="en-US" altLang="ko-KR" sz="2000" dirty="0"/>
              <a:t> {</a:t>
            </a:r>
          </a:p>
          <a:p>
            <a:pPr marL="0" indent="0">
              <a:buNone/>
            </a:pPr>
            <a:r>
              <a:rPr lang="en-US" altLang="ko-KR" sz="2000" dirty="0"/>
              <a:t>    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프로그램의 시작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hiEveryone</a:t>
            </a:r>
            <a:r>
              <a:rPr lang="en-US" altLang="ko-KR" sz="2000" dirty="0"/>
              <a:t>(12);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hiEveryone</a:t>
            </a:r>
            <a:r>
              <a:rPr lang="en-US" altLang="ko-KR" sz="2000" dirty="0"/>
              <a:t>(13);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프로그램의 끝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    }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    public static void </a:t>
            </a:r>
            <a:r>
              <a:rPr lang="en-US" altLang="ko-KR" sz="2000" dirty="0" err="1"/>
              <a:t>hiEveryone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age) {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좋은 아침입니다</a:t>
            </a:r>
            <a:r>
              <a:rPr lang="en-US" altLang="ko-KR" sz="2000" dirty="0"/>
              <a:t>.");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제 나이는 </a:t>
            </a:r>
            <a:r>
              <a:rPr lang="en-US" altLang="ko-KR" sz="2000" dirty="0"/>
              <a:t>" + age + "</a:t>
            </a:r>
            <a:r>
              <a:rPr lang="ko-KR" altLang="en-US" sz="2000" dirty="0"/>
              <a:t>세 입니다</a:t>
            </a:r>
            <a:r>
              <a:rPr lang="en-US" altLang="ko-KR" sz="2000" dirty="0"/>
              <a:t>.");</a:t>
            </a:r>
          </a:p>
          <a:p>
            <a:pPr marL="0" indent="0">
              <a:buNone/>
            </a:pPr>
            <a:r>
              <a:rPr lang="en-US" altLang="ko-KR" sz="2000" dirty="0"/>
              <a:t>    }	</a:t>
            </a:r>
          </a:p>
          <a:p>
            <a:pPr marL="0" indent="0">
              <a:buNone/>
            </a:pPr>
            <a:r>
              <a:rPr lang="en-US" altLang="ko-KR" sz="2000" dirty="0"/>
              <a:t> 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616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class Method2Param {</a:t>
            </a:r>
          </a:p>
          <a:p>
            <a:pPr marL="0" indent="0">
              <a:buNone/>
            </a:pPr>
            <a:r>
              <a:rPr lang="en-US" altLang="ko-KR" sz="2000" dirty="0"/>
              <a:t>    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        double </a:t>
            </a:r>
            <a:r>
              <a:rPr lang="en-US" altLang="ko-KR" sz="2000" dirty="0" err="1"/>
              <a:t>myHeight</a:t>
            </a:r>
            <a:r>
              <a:rPr lang="en-US" altLang="ko-KR" sz="2000" dirty="0"/>
              <a:t> = 175.9;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hiEveryone</a:t>
            </a:r>
            <a:r>
              <a:rPr lang="en-US" altLang="ko-KR" sz="2000" dirty="0"/>
              <a:t>(12, 12.5);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hiEveryone</a:t>
            </a:r>
            <a:r>
              <a:rPr lang="en-US" altLang="ko-KR" sz="2000" dirty="0"/>
              <a:t>(13, </a:t>
            </a:r>
            <a:r>
              <a:rPr lang="en-US" altLang="ko-KR" sz="2000" dirty="0" err="1"/>
              <a:t>myHeight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byEveryone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    }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    public static void </a:t>
            </a:r>
            <a:r>
              <a:rPr lang="en-US" altLang="ko-KR" sz="2000" dirty="0" err="1"/>
              <a:t>hiEveryone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age, double height) {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제 나이는 </a:t>
            </a:r>
            <a:r>
              <a:rPr lang="en-US" altLang="ko-KR" sz="2000" dirty="0"/>
              <a:t>"+ age + "</a:t>
            </a:r>
            <a:r>
              <a:rPr lang="ko-KR" altLang="en-US" sz="2000" dirty="0"/>
              <a:t>세 입니다</a:t>
            </a:r>
            <a:r>
              <a:rPr lang="en-US" altLang="ko-KR" sz="2000" dirty="0"/>
              <a:t>.");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저의 키는 </a:t>
            </a:r>
            <a:r>
              <a:rPr lang="en-US" altLang="ko-KR" sz="2000" dirty="0"/>
              <a:t>"+ height + "cm 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.");	</a:t>
            </a:r>
          </a:p>
          <a:p>
            <a:pPr marL="0" indent="0">
              <a:buNone/>
            </a:pPr>
            <a:r>
              <a:rPr lang="en-US" altLang="ko-KR" sz="2000" dirty="0"/>
              <a:t>    }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    public static void </a:t>
            </a:r>
            <a:r>
              <a:rPr lang="en-US" altLang="ko-KR" sz="2000" dirty="0" err="1"/>
              <a:t>byEveryone</a:t>
            </a:r>
            <a:r>
              <a:rPr lang="en-US" altLang="ko-KR" sz="2000" dirty="0"/>
              <a:t>() {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다음에 뵙겠습니다</a:t>
            </a:r>
            <a:r>
              <a:rPr lang="en-US" altLang="ko-KR" sz="2000" dirty="0"/>
              <a:t>.");</a:t>
            </a:r>
          </a:p>
          <a:p>
            <a:pPr marL="0" indent="0">
              <a:buNone/>
            </a:pPr>
            <a:r>
              <a:rPr lang="en-US" altLang="ko-KR" sz="2000" dirty="0"/>
              <a:t>    }</a:t>
            </a:r>
          </a:p>
          <a:p>
            <a:pPr marL="0" indent="0">
              <a:buNone/>
            </a:pPr>
            <a:r>
              <a:rPr lang="en-US" altLang="ko-KR" sz="2000" dirty="0"/>
              <a:t> 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4126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class </a:t>
            </a:r>
            <a:r>
              <a:rPr lang="en-US" altLang="ko-KR" sz="2000" dirty="0" err="1"/>
              <a:t>MethodReturns</a:t>
            </a:r>
            <a:r>
              <a:rPr lang="en-US" altLang="ko-KR" sz="2000" dirty="0"/>
              <a:t> {</a:t>
            </a:r>
          </a:p>
          <a:p>
            <a:pPr marL="0" indent="0">
              <a:buNone/>
            </a:pPr>
            <a:r>
              <a:rPr lang="en-US" altLang="ko-KR" sz="2000" dirty="0"/>
              <a:t>    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result;</a:t>
            </a:r>
          </a:p>
          <a:p>
            <a:pPr marL="0" indent="0">
              <a:buNone/>
            </a:pPr>
            <a:r>
              <a:rPr lang="en-US" altLang="ko-KR" sz="2000" dirty="0"/>
              <a:t>        result = adder(4, 5);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("4 + 5 = " + result);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("3.5 x 3.5 = " + square(3.5));</a:t>
            </a:r>
          </a:p>
          <a:p>
            <a:pPr marL="0" indent="0">
              <a:buNone/>
            </a:pPr>
            <a:r>
              <a:rPr lang="en-US" altLang="ko-KR" sz="2000" dirty="0"/>
              <a:t>    }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  <a:p>
            <a:pPr marL="0" indent="0">
              <a:buNone/>
            </a:pPr>
            <a:r>
              <a:rPr lang="en-US" altLang="ko-KR" sz="2000" dirty="0"/>
              <a:t>    public static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adder(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num1,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num2) {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addResult</a:t>
            </a:r>
            <a:r>
              <a:rPr lang="en-US" altLang="ko-KR" sz="2000" dirty="0"/>
              <a:t> = num1 + num2;</a:t>
            </a:r>
          </a:p>
          <a:p>
            <a:pPr marL="0" indent="0">
              <a:buNone/>
            </a:pPr>
            <a:r>
              <a:rPr lang="en-US" altLang="ko-KR" sz="2000" dirty="0"/>
              <a:t>        return </a:t>
            </a:r>
            <a:r>
              <a:rPr lang="en-US" altLang="ko-KR" sz="2000" dirty="0" err="1"/>
              <a:t>addResult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    }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  <a:p>
            <a:pPr marL="0" indent="0">
              <a:buNone/>
            </a:pPr>
            <a:r>
              <a:rPr lang="en-US" altLang="ko-KR" sz="2000" dirty="0"/>
              <a:t>    public static double square(double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        return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*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    }</a:t>
            </a:r>
          </a:p>
          <a:p>
            <a:pPr marL="0" indent="0">
              <a:buNone/>
            </a:pPr>
            <a:r>
              <a:rPr lang="en-US" altLang="ko-KR" sz="2000" dirty="0"/>
              <a:t> 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6914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class </a:t>
            </a:r>
            <a:r>
              <a:rPr lang="en-US" altLang="ko-KR" sz="2000" dirty="0" err="1"/>
              <a:t>OnlyExitReturn</a:t>
            </a:r>
            <a:r>
              <a:rPr lang="en-US" altLang="ko-KR" sz="2000" dirty="0"/>
              <a:t> {</a:t>
            </a:r>
          </a:p>
          <a:p>
            <a:pPr marL="0" indent="0">
              <a:buNone/>
            </a:pPr>
            <a:r>
              <a:rPr lang="en-US" altLang="ko-KR" sz="2000" dirty="0"/>
              <a:t>    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        divide(4, 2);</a:t>
            </a:r>
          </a:p>
          <a:p>
            <a:pPr marL="0" indent="0">
              <a:buNone/>
            </a:pPr>
            <a:r>
              <a:rPr lang="en-US" altLang="ko-KR" sz="2000" dirty="0"/>
              <a:t>        divide(6, 2);</a:t>
            </a:r>
          </a:p>
          <a:p>
            <a:pPr marL="0" indent="0">
              <a:buNone/>
            </a:pPr>
            <a:r>
              <a:rPr lang="en-US" altLang="ko-KR" sz="2000" dirty="0"/>
              <a:t>        divide(9, 0);</a:t>
            </a:r>
          </a:p>
          <a:p>
            <a:pPr marL="0" indent="0">
              <a:buNone/>
            </a:pPr>
            <a:r>
              <a:rPr lang="en-US" altLang="ko-KR" sz="2000" dirty="0"/>
              <a:t>    }</a:t>
            </a:r>
          </a:p>
          <a:p>
            <a:pPr marL="0" indent="0">
              <a:buNone/>
            </a:pPr>
            <a:r>
              <a:rPr lang="en-US" altLang="ko-KR" sz="2000" dirty="0"/>
              <a:t>    	</a:t>
            </a:r>
          </a:p>
          <a:p>
            <a:pPr marL="0" indent="0">
              <a:buNone/>
            </a:pPr>
            <a:r>
              <a:rPr lang="en-US" altLang="ko-KR" sz="2000" dirty="0"/>
              <a:t>    public static void divide(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num1,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num2) {</a:t>
            </a:r>
          </a:p>
          <a:p>
            <a:pPr marL="0" indent="0">
              <a:buNone/>
            </a:pPr>
            <a:r>
              <a:rPr lang="en-US" altLang="ko-KR" sz="2000" dirty="0"/>
              <a:t>        if(num2 == 0) {</a:t>
            </a:r>
          </a:p>
          <a:p>
            <a:pPr marL="0" indent="0">
              <a:buNone/>
            </a:pPr>
            <a:r>
              <a:rPr lang="en-US" altLang="ko-KR" sz="2000" dirty="0"/>
              <a:t>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("0</a:t>
            </a:r>
            <a:r>
              <a:rPr lang="ko-KR" altLang="en-US" sz="2000" dirty="0"/>
              <a:t>으로 나눌 수 없습니다</a:t>
            </a:r>
            <a:r>
              <a:rPr lang="en-US" altLang="ko-KR" sz="2000" dirty="0"/>
              <a:t>.");</a:t>
            </a:r>
          </a:p>
          <a:p>
            <a:pPr marL="0" indent="0">
              <a:buNone/>
            </a:pPr>
            <a:r>
              <a:rPr lang="en-US" altLang="ko-KR" sz="2000" dirty="0"/>
              <a:t>            return;</a:t>
            </a:r>
          </a:p>
          <a:p>
            <a:pPr marL="0" indent="0">
              <a:buNone/>
            </a:pPr>
            <a:r>
              <a:rPr lang="en-US" altLang="ko-KR" sz="2000" dirty="0"/>
              <a:t>        }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나눗셈 결과</a:t>
            </a:r>
            <a:r>
              <a:rPr lang="en-US" altLang="ko-KR" sz="2000" dirty="0"/>
              <a:t>: " + (num1 / num2));</a:t>
            </a:r>
          </a:p>
          <a:p>
            <a:pPr marL="0" indent="0">
              <a:buNone/>
            </a:pPr>
            <a:r>
              <a:rPr lang="en-US" altLang="ko-KR" sz="2000" dirty="0"/>
              <a:t>    } </a:t>
            </a:r>
          </a:p>
          <a:p>
            <a:pPr marL="0" indent="0">
              <a:buNone/>
            </a:pPr>
            <a:r>
              <a:rPr lang="en-US" altLang="ko-KR" sz="2000" dirty="0"/>
              <a:t> 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96938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07 </a:t>
            </a:r>
            <a:r>
              <a:rPr lang="ko-KR" altLang="en-US" sz="2400" dirty="0"/>
              <a:t>클래스와 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79393" y="952500"/>
            <a:ext cx="11061577" cy="5567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01 </a:t>
            </a:r>
            <a:r>
              <a:rPr lang="ko-KR" altLang="en-US" sz="2000" dirty="0"/>
              <a:t>객체지향 프로그래밍의 개념</a:t>
            </a:r>
            <a:endParaRPr lang="en-US" altLang="ko-KR" sz="2000" dirty="0"/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모듈화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프로그램을 컴파일</a:t>
            </a:r>
            <a:r>
              <a:rPr lang="en-US" altLang="ko-KR" sz="1600" dirty="0"/>
              <a:t>, </a:t>
            </a:r>
            <a:r>
              <a:rPr lang="ko-KR" altLang="en-US" sz="1600" dirty="0"/>
              <a:t>적재</a:t>
            </a:r>
            <a:r>
              <a:rPr lang="en-US" altLang="ko-KR" sz="1600" dirty="0"/>
              <a:t>, </a:t>
            </a:r>
            <a:r>
              <a:rPr lang="ko-KR" altLang="en-US" sz="1600" dirty="0"/>
              <a:t>링크할 때에</a:t>
            </a:r>
            <a:r>
              <a:rPr lang="en-US" altLang="ko-KR" sz="1600" dirty="0"/>
              <a:t> </a:t>
            </a:r>
            <a:r>
              <a:rPr lang="ko-KR" altLang="en-US" sz="1600" dirty="0"/>
              <a:t>독립해서 식별할 수 있는 프로그램의 단위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400" dirty="0"/>
              <a:t>=&gt; </a:t>
            </a:r>
            <a:r>
              <a:rPr lang="ko-KR" altLang="en-US" sz="1400" dirty="0"/>
              <a:t>한번 생성된 객체는 프로그램 내에서 쉽게 이동</a:t>
            </a:r>
            <a:r>
              <a:rPr lang="en-US" altLang="ko-KR" sz="1400" dirty="0"/>
              <a:t>, </a:t>
            </a:r>
            <a:r>
              <a:rPr lang="ko-KR" altLang="en-US" sz="1400" dirty="0"/>
              <a:t>프로그램 코드의 작성과 유지보수를 독립적으로 할 수 있음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err="1">
                <a:solidFill>
                  <a:srgbClr val="FF0000"/>
                </a:solidFill>
              </a:rPr>
              <a:t>은닉성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감추거나 숨겨두다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400" dirty="0"/>
              <a:t>=&gt;</a:t>
            </a:r>
            <a:r>
              <a:rPr lang="ko-KR" altLang="en-US" sz="1400" dirty="0" err="1"/>
              <a:t>객체간의</a:t>
            </a:r>
            <a:r>
              <a:rPr lang="ko-KR" altLang="en-US" sz="1400" dirty="0"/>
              <a:t> 상호작용이 메서드로 이루어져</a:t>
            </a:r>
            <a:r>
              <a:rPr lang="en-US" altLang="ko-KR" sz="1400" dirty="0"/>
              <a:t>, </a:t>
            </a:r>
            <a:r>
              <a:rPr lang="ko-KR" altLang="en-US" sz="1400" dirty="0"/>
              <a:t>객체 밖에서는 내부구조가 어떻게 구현됐는지에 대해 상세하게 알 수 없음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600" dirty="0">
              <a:solidFill>
                <a:srgbClr val="FF0000"/>
              </a:solidFill>
            </a:endParaRPr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코드의 재사용성 </a:t>
            </a:r>
            <a:r>
              <a:rPr lang="en-US" altLang="ko-KR" sz="1600" dirty="0"/>
              <a:t>– </a:t>
            </a:r>
            <a:r>
              <a:rPr lang="ko-KR" altLang="en-US" sz="1600" dirty="0"/>
              <a:t>이미 존재하는 객체는 또 만들지 않고 </a:t>
            </a:r>
            <a:r>
              <a:rPr lang="ko-KR" altLang="en-US" sz="1600" dirty="0">
                <a:solidFill>
                  <a:srgbClr val="FF0000"/>
                </a:solidFill>
              </a:rPr>
              <a:t>재사용</a:t>
            </a:r>
            <a:r>
              <a:rPr lang="ko-KR" altLang="en-US" sz="1600" dirty="0"/>
              <a:t>할 수 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조립과 </a:t>
            </a:r>
            <a:r>
              <a:rPr lang="ko-KR" altLang="en-US" sz="1600" u="sng" dirty="0">
                <a:solidFill>
                  <a:srgbClr val="FF0000"/>
                </a:solidFill>
              </a:rPr>
              <a:t>디버깅</a:t>
            </a:r>
            <a:r>
              <a:rPr lang="ko-KR" altLang="en-US" sz="1600" dirty="0">
                <a:solidFill>
                  <a:srgbClr val="FF0000"/>
                </a:solidFill>
              </a:rPr>
              <a:t>의 편리성 </a:t>
            </a:r>
            <a:r>
              <a:rPr lang="en-US" altLang="ko-KR" sz="1600" dirty="0"/>
              <a:t>– </a:t>
            </a:r>
            <a:r>
              <a:rPr lang="ko-KR" altLang="en-US" sz="1600" dirty="0"/>
              <a:t>오류수정</a:t>
            </a:r>
            <a:r>
              <a:rPr lang="en-US" altLang="ko-KR" sz="1600" dirty="0"/>
              <a:t>, </a:t>
            </a:r>
          </a:p>
          <a:p>
            <a:pPr marL="457200" lvl="1" indent="0">
              <a:buNone/>
            </a:pPr>
            <a:r>
              <a:rPr lang="en-US" altLang="ko-KR" sz="1600" dirty="0"/>
              <a:t> =&gt;</a:t>
            </a:r>
            <a:r>
              <a:rPr lang="ko-KR" altLang="en-US" sz="1600" dirty="0"/>
              <a:t>프로그램에서 특정객체가 문제를 발생시키면</a:t>
            </a:r>
            <a:r>
              <a:rPr lang="en-US" altLang="ko-KR" sz="1600" dirty="0"/>
              <a:t>, </a:t>
            </a:r>
            <a:r>
              <a:rPr lang="ko-KR" altLang="en-US" sz="1600" dirty="0"/>
              <a:t>쉽게 </a:t>
            </a:r>
            <a:r>
              <a:rPr lang="ko-KR" altLang="en-US" sz="1600"/>
              <a:t>다른 객체로 </a:t>
            </a:r>
            <a:r>
              <a:rPr lang="ko-KR" altLang="en-US" sz="1600" dirty="0"/>
              <a:t>대체할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프로그램 전체를 수정하지 않고     일부를 교체하여 작업의 능률을 높일 수 있다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02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lvl="1"/>
            <a:r>
              <a:rPr lang="ko-KR" altLang="en-US" sz="1600" dirty="0"/>
              <a:t>프로그램에서는 객체의 정보들을 보관</a:t>
            </a:r>
            <a:r>
              <a:rPr lang="en-US" altLang="ko-KR" sz="1600" dirty="0"/>
              <a:t>, </a:t>
            </a:r>
            <a:r>
              <a:rPr lang="ko-KR" altLang="en-US" sz="1600" dirty="0"/>
              <a:t>관리 해야 함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한 고객의 정보는 이름</a:t>
            </a:r>
            <a:r>
              <a:rPr lang="en-US" altLang="ko-KR" sz="1600" dirty="0"/>
              <a:t>,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, </a:t>
            </a:r>
            <a:r>
              <a:rPr lang="ko-KR" altLang="en-US" sz="1600" dirty="0"/>
              <a:t>잔액 등 다양하기때문에 변수 하나에 저장할 수 없음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배열은 데이터 타입이 동일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한 데이터의 정보는 여러 데이터타입 들로 구성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고객의 경우도 이름이나 계좌번호는 </a:t>
            </a:r>
            <a:r>
              <a:rPr lang="en-US" altLang="ko-KR" sz="1600" dirty="0"/>
              <a:t>String</a:t>
            </a:r>
            <a:r>
              <a:rPr lang="ko-KR" altLang="en-US" sz="1600" dirty="0"/>
              <a:t>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잔액은</a:t>
            </a:r>
            <a:r>
              <a:rPr lang="en-US" altLang="ko-KR" sz="1600" dirty="0"/>
              <a:t>  int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객체의 정보를 담을 수 있는 데이터 타입을 </a:t>
            </a:r>
            <a:r>
              <a:rPr lang="ko-KR" altLang="en-US" sz="1600" u="sng" dirty="0"/>
              <a:t>개발자가 직접 정의해서 </a:t>
            </a:r>
            <a:r>
              <a:rPr lang="ko-KR" altLang="en-US" sz="1600" dirty="0"/>
              <a:t>사용할 수 있는데 이것이 </a:t>
            </a:r>
            <a:r>
              <a:rPr lang="ko-KR" altLang="en-US" sz="1600" dirty="0">
                <a:solidFill>
                  <a:srgbClr val="FF0000"/>
                </a:solidFill>
              </a:rPr>
              <a:t>클래스</a:t>
            </a:r>
            <a:r>
              <a:rPr lang="ko-KR" altLang="en-US" sz="1600" dirty="0"/>
              <a:t>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클래스</a:t>
            </a:r>
            <a:r>
              <a:rPr lang="en-US" altLang="ko-KR" sz="1600" dirty="0"/>
              <a:t>: </a:t>
            </a:r>
            <a:r>
              <a:rPr lang="ko-KR" altLang="en-US" sz="1600" u="sng" dirty="0"/>
              <a:t>사용자 정의 데이터 타입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66151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02 </a:t>
            </a:r>
            <a:r>
              <a:rPr lang="ko-KR" altLang="en-US" sz="2400" dirty="0"/>
              <a:t>클래스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클래스 </a:t>
            </a:r>
            <a:r>
              <a:rPr lang="en-US" altLang="ko-KR" sz="2000" dirty="0"/>
              <a:t>– </a:t>
            </a:r>
            <a:r>
              <a:rPr lang="ko-KR" altLang="en-US" sz="2000" dirty="0"/>
              <a:t>객체들의 </a:t>
            </a:r>
            <a:r>
              <a:rPr lang="ko-KR" altLang="en-US" sz="2000" dirty="0">
                <a:solidFill>
                  <a:srgbClr val="FF0000"/>
                </a:solidFill>
              </a:rPr>
              <a:t>공통점</a:t>
            </a:r>
            <a:r>
              <a:rPr lang="ko-KR" altLang="en-US" sz="2000" dirty="0"/>
              <a:t>을 찾아내어 이 공통점들을 표현한 </a:t>
            </a:r>
            <a:r>
              <a:rPr lang="ko-KR" altLang="en-US" sz="2000" dirty="0">
                <a:solidFill>
                  <a:srgbClr val="FF0000"/>
                </a:solidFill>
              </a:rPr>
              <a:t>청사진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            class </a:t>
            </a:r>
            <a:r>
              <a:rPr lang="ko-KR" altLang="en-US" sz="2000" dirty="0" err="1"/>
              <a:t>클래스명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제품                                        멤버 변수</a:t>
            </a:r>
            <a:r>
              <a:rPr lang="en-US" altLang="ko-KR" sz="2000" dirty="0"/>
              <a:t>1;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제품번호</a:t>
            </a:r>
            <a:r>
              <a:rPr lang="en-US" altLang="ko-KR" sz="2000" dirty="0"/>
              <a:t>: 1                               </a:t>
            </a:r>
            <a:r>
              <a:rPr lang="ko-KR" altLang="en-US" sz="2000" dirty="0"/>
              <a:t>멤버 변수</a:t>
            </a:r>
            <a:r>
              <a:rPr lang="en-US" altLang="ko-KR" sz="2000" dirty="0"/>
              <a:t>2;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제품명 </a:t>
            </a:r>
            <a:r>
              <a:rPr lang="en-US" altLang="ko-KR" sz="2000" dirty="0"/>
              <a:t>: </a:t>
            </a:r>
            <a:r>
              <a:rPr lang="ko-KR" altLang="en-US" sz="2000" dirty="0"/>
              <a:t>노트북                       </a:t>
            </a:r>
            <a:r>
              <a:rPr lang="en-US" altLang="ko-KR" sz="2000" dirty="0"/>
              <a:t>…..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                 </a:t>
            </a:r>
            <a:r>
              <a:rPr lang="ko-KR" altLang="en-US" sz="2000" dirty="0"/>
              <a:t>멤버 메서드</a:t>
            </a:r>
            <a:r>
              <a:rPr lang="en-US" altLang="ko-KR" sz="2000" dirty="0"/>
              <a:t>( ){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              …...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                }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              }   </a:t>
            </a:r>
          </a:p>
          <a:p>
            <a:pPr marL="0" indent="0">
              <a:buNone/>
            </a:pPr>
            <a:r>
              <a:rPr lang="en-US" altLang="ko-KR" sz="2000" dirty="0"/>
              <a:t>{ }</a:t>
            </a:r>
            <a:r>
              <a:rPr lang="ko-KR" altLang="en-US" sz="2000" dirty="0"/>
              <a:t>안에는 클래스의 특징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클래스 속성 </a:t>
            </a:r>
            <a:r>
              <a:rPr lang="en-US" altLang="ko-KR" sz="2000" dirty="0"/>
              <a:t>– </a:t>
            </a:r>
            <a:r>
              <a:rPr lang="ko-KR" altLang="en-US" sz="2000" dirty="0"/>
              <a:t>객체의 상태 정보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클래스 동작 </a:t>
            </a:r>
            <a:r>
              <a:rPr lang="en-US" altLang="ko-KR" sz="2000" dirty="0"/>
              <a:t>– </a:t>
            </a:r>
            <a:r>
              <a:rPr lang="ko-KR" altLang="en-US" sz="2000" dirty="0"/>
              <a:t>속성값들의 변화나 기능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멤버 변수 </a:t>
            </a:r>
            <a:r>
              <a:rPr lang="en-US" altLang="ko-KR" sz="2000" dirty="0"/>
              <a:t>– </a:t>
            </a:r>
            <a:r>
              <a:rPr lang="ko-KR" altLang="en-US" sz="2000" dirty="0"/>
              <a:t>클래스안에서 선언한 변수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메서드 </a:t>
            </a:r>
            <a:r>
              <a:rPr lang="en-US" altLang="ko-KR" sz="2000" dirty="0"/>
              <a:t>– </a:t>
            </a:r>
            <a:r>
              <a:rPr lang="ko-KR" altLang="en-US" sz="2000" dirty="0"/>
              <a:t>클래스안에서 정의된 함수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540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03 </a:t>
            </a:r>
            <a:r>
              <a:rPr lang="ko-KR" altLang="en-US" sz="2400" dirty="0"/>
              <a:t>변수와 자바 기초 문법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27786"/>
            <a:ext cx="10515600" cy="55673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변수와 </a:t>
            </a:r>
            <a:r>
              <a:rPr lang="ko-KR" altLang="en-US" sz="2000" dirty="0" err="1"/>
              <a:t>예약어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데이터 타입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err="1"/>
              <a:t>리터럴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err="1"/>
              <a:t>형변환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연산자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자바의 문장과 블록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주석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변수</a:t>
            </a: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데이터를 담는 주머니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프로그램에서 사용할 값을 변수에 담아두고 필요할 때마다 꺼내 사용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메모리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컴퓨터 시스템에서 데이터를 저장하는 장치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07946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public class Product  {</a:t>
            </a:r>
          </a:p>
          <a:p>
            <a:pPr marL="0" indent="0">
              <a:buNone/>
            </a:pPr>
            <a:r>
              <a:rPr lang="en-US" altLang="ko-KR" sz="2000" dirty="0"/>
              <a:t>   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;  //</a:t>
            </a:r>
            <a:r>
              <a:rPr lang="ko-KR" altLang="en-US" sz="2000" dirty="0"/>
              <a:t>제품번호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String  name;   // </a:t>
            </a:r>
            <a:r>
              <a:rPr lang="ko-KR" altLang="en-US" sz="2000" dirty="0"/>
              <a:t>제품명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</a:rPr>
              <a:t>Prodouct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클래스 정의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highlight>
                  <a:srgbClr val="FFFF00"/>
                </a:highlight>
              </a:rPr>
              <a:t>  첫 줄의 </a:t>
            </a:r>
            <a:r>
              <a:rPr lang="en-US" altLang="ko-KR" sz="2000" dirty="0">
                <a:highlight>
                  <a:srgbClr val="FFFF00"/>
                </a:highlight>
              </a:rPr>
              <a:t>public </a:t>
            </a:r>
            <a:r>
              <a:rPr lang="ko-KR" altLang="en-US" sz="2000" dirty="0">
                <a:highlight>
                  <a:srgbClr val="FFFF00"/>
                </a:highlight>
              </a:rPr>
              <a:t>키워드</a:t>
            </a:r>
            <a:r>
              <a:rPr lang="en-US" altLang="ko-KR" sz="2000" dirty="0"/>
              <a:t>- </a:t>
            </a:r>
            <a:r>
              <a:rPr lang="ko-KR" altLang="en-US" sz="2000" dirty="0"/>
              <a:t>접근제어자의 한 종류로 다른 패키지에서 접근하는 것을 허용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u="sng" dirty="0" err="1"/>
              <a:t>멤버변수</a:t>
            </a:r>
            <a:r>
              <a:rPr lang="en-US" altLang="ko-KR" sz="2000" u="sng" dirty="0"/>
              <a:t>- </a:t>
            </a:r>
            <a:r>
              <a:rPr lang="en-US" altLang="ko-KR" sz="2000" u="sng" dirty="0" err="1"/>
              <a:t>num</a:t>
            </a:r>
            <a:r>
              <a:rPr lang="ko-KR" altLang="en-US" sz="2000" u="sng" dirty="0"/>
              <a:t>과 </a:t>
            </a:r>
            <a:r>
              <a:rPr lang="en-US" altLang="ko-KR" sz="2000" u="sng" dirty="0"/>
              <a:t>name</a:t>
            </a:r>
            <a:r>
              <a:rPr lang="ko-KR" altLang="en-US" sz="2000" u="sng" dirty="0"/>
              <a:t>을 선언</a:t>
            </a:r>
            <a:endParaRPr lang="en-US" altLang="ko-KR" sz="2000" u="sng" dirty="0"/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이로써 제품 정보를 담을 수 있는 데이터 타입 </a:t>
            </a:r>
            <a:r>
              <a:rPr lang="en-US" altLang="ko-KR" sz="2000" dirty="0">
                <a:sym typeface="Wingdings" panose="05000000000000000000" pitchFamily="2" charset="2"/>
              </a:rPr>
              <a:t>Product</a:t>
            </a:r>
            <a:r>
              <a:rPr lang="ko-KR" altLang="en-US" sz="2000" dirty="0">
                <a:sym typeface="Wingdings" panose="05000000000000000000" pitchFamily="2" charset="2"/>
              </a:rPr>
              <a:t>를 만듦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int </a:t>
            </a:r>
            <a:r>
              <a:rPr lang="ko-KR" altLang="en-US" sz="2000" dirty="0"/>
              <a:t>타입의 변수를 필요할 때마다 원하는 만큼 만들 수 있듯이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Product </a:t>
            </a:r>
            <a:r>
              <a:rPr lang="ko-KR" altLang="en-US" sz="2000" dirty="0"/>
              <a:t>타입의 변수도 여러 개 선언할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데이터를 저장할 수 있음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53035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03</a:t>
            </a:r>
            <a:r>
              <a:rPr lang="ko-KR" altLang="en-US" sz="2400" dirty="0"/>
              <a:t>객체의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>
                <a:highlight>
                  <a:srgbClr val="FFFF00"/>
                </a:highlight>
              </a:rPr>
              <a:t>Product p1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ko-KR" altLang="en-US" sz="2000" dirty="0"/>
              <a:t>앞서 만든 클래스 </a:t>
            </a:r>
            <a:r>
              <a:rPr lang="en-US" altLang="ko-KR" sz="2000" u="sng" dirty="0"/>
              <a:t>Product </a:t>
            </a:r>
            <a:r>
              <a:rPr lang="ko-KR" altLang="en-US" sz="2000" u="sng" dirty="0"/>
              <a:t>타입의 변수 </a:t>
            </a:r>
            <a:r>
              <a:rPr lang="en-US" altLang="ko-KR" sz="2000" u="sng" dirty="0"/>
              <a:t>p1</a:t>
            </a:r>
            <a:r>
              <a:rPr lang="ko-KR" altLang="en-US" sz="2000" u="sng" dirty="0"/>
              <a:t>를 선언했다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이렇게 클래스 타입으로 선언한 변수를 </a:t>
            </a:r>
            <a:r>
              <a:rPr lang="ko-KR" altLang="en-US" sz="2000" dirty="0">
                <a:solidFill>
                  <a:srgbClr val="FF0000"/>
                </a:solidFill>
              </a:rPr>
              <a:t>객체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객체</a:t>
            </a:r>
            <a:r>
              <a:rPr lang="ko-KR" altLang="en-US" sz="2000" dirty="0"/>
              <a:t>는 일반타입의 변수들과 다르게 선언만으로 메모리를 할당 받지 못함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-&gt;</a:t>
            </a:r>
            <a:r>
              <a:rPr lang="ko-KR" altLang="en-US" sz="2000" dirty="0">
                <a:solidFill>
                  <a:srgbClr val="FF0000"/>
                </a:solidFill>
              </a:rPr>
              <a:t>객체</a:t>
            </a:r>
            <a:r>
              <a:rPr lang="ko-KR" altLang="en-US" sz="2000" dirty="0"/>
              <a:t>에 데이터를 저장하려면 </a:t>
            </a:r>
            <a:r>
              <a:rPr lang="ko-KR" altLang="en-US" sz="2000" u="sng" dirty="0"/>
              <a:t>메모리 할당 과정을 더 거쳐야 함</a:t>
            </a:r>
            <a:r>
              <a:rPr lang="en-US" altLang="ko-KR" sz="2000" u="sng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Product p1;	//</a:t>
            </a:r>
            <a:r>
              <a:rPr lang="ko-KR" altLang="en-US" sz="2000" dirty="0"/>
              <a:t>객체 선언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p1 = </a:t>
            </a:r>
            <a:r>
              <a:rPr lang="en-US" altLang="ko-KR" sz="2000" dirty="0">
                <a:solidFill>
                  <a:srgbClr val="FF0000"/>
                </a:solidFill>
              </a:rPr>
              <a:t>new</a:t>
            </a:r>
            <a:r>
              <a:rPr lang="en-US" altLang="ko-KR" sz="2000" dirty="0"/>
              <a:t> Product( );   </a:t>
            </a:r>
            <a:r>
              <a:rPr lang="en-US" altLang="ko-KR" sz="2000" dirty="0">
                <a:solidFill>
                  <a:srgbClr val="FF0000"/>
                </a:solidFill>
              </a:rPr>
              <a:t>//</a:t>
            </a:r>
            <a:r>
              <a:rPr lang="ko-KR" altLang="en-US" sz="2000" dirty="0">
                <a:solidFill>
                  <a:srgbClr val="FF0000"/>
                </a:solidFill>
              </a:rPr>
              <a:t>메모리 할당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멤버에 접근하는 방법 </a:t>
            </a:r>
            <a:r>
              <a:rPr lang="en-US" altLang="ko-KR" sz="2000" dirty="0"/>
              <a:t>– </a:t>
            </a:r>
            <a:r>
              <a:rPr lang="ko-KR" altLang="en-US" sz="2000" dirty="0">
                <a:solidFill>
                  <a:srgbClr val="FF0000"/>
                </a:solidFill>
              </a:rPr>
              <a:t>멤버접근연산자</a:t>
            </a:r>
            <a:r>
              <a:rPr lang="en-US" altLang="ko-KR" sz="2000" dirty="0">
                <a:solidFill>
                  <a:srgbClr val="FF0000"/>
                </a:solidFill>
              </a:rPr>
              <a:t>(.)</a:t>
            </a:r>
          </a:p>
          <a:p>
            <a:pPr marL="0" indent="0">
              <a:buNone/>
            </a:pPr>
            <a:r>
              <a:rPr lang="en-US" altLang="ko-KR" sz="2000" dirty="0"/>
              <a:t> p1.num = 1;</a:t>
            </a:r>
          </a:p>
          <a:p>
            <a:pPr marL="0" indent="0">
              <a:buNone/>
            </a:pPr>
            <a:r>
              <a:rPr lang="en-US" altLang="ko-KR" sz="2000" dirty="0"/>
              <a:t> p1.name = “</a:t>
            </a:r>
            <a:r>
              <a:rPr lang="ko-KR" altLang="en-US" sz="2000" dirty="0"/>
              <a:t>노트북</a:t>
            </a:r>
            <a:r>
              <a:rPr lang="en-US" altLang="ko-KR" sz="2000" dirty="0"/>
              <a:t>“;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실습</a:t>
            </a:r>
            <a:r>
              <a:rPr lang="en-US" altLang="ko-KR" sz="2000" dirty="0"/>
              <a:t>7-1&gt;, &lt;</a:t>
            </a:r>
            <a:r>
              <a:rPr lang="ko-KR" altLang="en-US" sz="2000" dirty="0"/>
              <a:t>실습</a:t>
            </a:r>
            <a:r>
              <a:rPr lang="en-US" altLang="ko-KR" sz="2000" dirty="0"/>
              <a:t>7-2&gt;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5517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04 </a:t>
            </a:r>
            <a:r>
              <a:rPr lang="ko-KR" altLang="en-US" sz="2400" dirty="0"/>
              <a:t>메서드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highlight>
                  <a:srgbClr val="FFFF00"/>
                </a:highlight>
              </a:rPr>
              <a:t>클래스</a:t>
            </a:r>
            <a:r>
              <a:rPr lang="ko-KR" altLang="en-US" sz="2000" dirty="0"/>
              <a:t>는 </a:t>
            </a:r>
            <a:r>
              <a:rPr lang="ko-KR" altLang="en-US" sz="2000" u="sng" dirty="0"/>
              <a:t>속성</a:t>
            </a:r>
            <a:r>
              <a:rPr lang="ko-KR" altLang="en-US" sz="2000" dirty="0"/>
              <a:t>과 </a:t>
            </a:r>
            <a:r>
              <a:rPr lang="ko-KR" altLang="en-US" sz="2000" u="sng" dirty="0"/>
              <a:t>동작</a:t>
            </a:r>
            <a:r>
              <a:rPr lang="ko-KR" altLang="en-US" sz="2000" dirty="0"/>
              <a:t>으로 정의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속성</a:t>
            </a:r>
            <a:r>
              <a:rPr lang="ko-KR" altLang="en-US" sz="2000" dirty="0"/>
              <a:t>은 </a:t>
            </a:r>
            <a:r>
              <a:rPr lang="ko-KR" altLang="en-US" sz="2000" u="sng" dirty="0"/>
              <a:t>멤버 변수로 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동작</a:t>
            </a:r>
            <a:r>
              <a:rPr lang="ko-KR" altLang="en-US" sz="2000" dirty="0"/>
              <a:t>은 </a:t>
            </a:r>
            <a:r>
              <a:rPr lang="ko-KR" altLang="en-US" sz="2000" u="sng" dirty="0"/>
              <a:t>메서드로</a:t>
            </a:r>
            <a:r>
              <a:rPr lang="ko-KR" altLang="en-US" sz="2000" dirty="0"/>
              <a:t> 구현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public class Product  {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  <a:p>
            <a:pPr marL="0" indent="0">
              <a:buNone/>
            </a:pPr>
            <a:r>
              <a:rPr lang="en-US" altLang="ko-KR" sz="2000" dirty="0"/>
              <a:t>     int  num;   // </a:t>
            </a:r>
            <a:r>
              <a:rPr lang="ko-KR" altLang="en-US" sz="2000" dirty="0"/>
              <a:t>제품번호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String  name;  // </a:t>
            </a:r>
            <a:r>
              <a:rPr lang="ko-KR" altLang="en-US" sz="2000" dirty="0"/>
              <a:t>제품명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en-US" altLang="ko-KR" sz="2000" dirty="0">
                <a:solidFill>
                  <a:srgbClr val="FF0000"/>
                </a:solidFill>
              </a:rPr>
              <a:t>void  print() 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(“</a:t>
            </a:r>
            <a:r>
              <a:rPr lang="en-US" altLang="ko-KR" sz="2000" b="1" dirty="0" err="1"/>
              <a:t>num</a:t>
            </a:r>
            <a:r>
              <a:rPr lang="en-US" altLang="ko-KR" sz="2000" b="1" dirty="0"/>
              <a:t> = “ + </a:t>
            </a:r>
            <a:r>
              <a:rPr lang="en-US" altLang="ko-KR" sz="2000" b="1" dirty="0" err="1"/>
              <a:t>num</a:t>
            </a:r>
            <a:r>
              <a:rPr lang="en-US" altLang="ko-KR" sz="2000" b="1" dirty="0"/>
              <a:t>);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(“name = “ +name);</a:t>
            </a:r>
          </a:p>
          <a:p>
            <a:pPr marL="0" indent="0">
              <a:buNone/>
            </a:pPr>
            <a:r>
              <a:rPr lang="en-US" altLang="ko-KR" sz="2000" dirty="0"/>
              <a:t>       }</a:t>
            </a:r>
          </a:p>
          <a:p>
            <a:pPr marL="0" indent="0">
              <a:buNone/>
            </a:pPr>
            <a:r>
              <a:rPr lang="en-US" altLang="ko-KR" sz="2000" dirty="0"/>
              <a:t>  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88871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Product  p = new Product( );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p.num</a:t>
            </a:r>
            <a:r>
              <a:rPr lang="en-US" altLang="ko-KR" sz="2000" dirty="0"/>
              <a:t> = 1;</a:t>
            </a:r>
          </a:p>
          <a:p>
            <a:pPr marL="0" indent="0">
              <a:buNone/>
            </a:pPr>
            <a:r>
              <a:rPr lang="en-US" altLang="ko-KR" sz="2000" dirty="0"/>
              <a:t> p.name = “</a:t>
            </a:r>
            <a:r>
              <a:rPr lang="en-US" altLang="ko-KR" sz="2000" dirty="0" err="1"/>
              <a:t>aaa</a:t>
            </a:r>
            <a:r>
              <a:rPr lang="en-US" altLang="ko-KR" sz="2000" dirty="0"/>
              <a:t>”;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>
                <a:solidFill>
                  <a:srgbClr val="FF0000"/>
                </a:solidFill>
              </a:rPr>
              <a:t>p.print</a:t>
            </a:r>
            <a:r>
              <a:rPr lang="en-US" altLang="ko-KR" sz="2000" dirty="0">
                <a:solidFill>
                  <a:srgbClr val="FF0000"/>
                </a:solidFill>
              </a:rPr>
              <a:t>( );</a:t>
            </a:r>
            <a:r>
              <a:rPr lang="en-US" altLang="ko-KR" sz="2000" dirty="0"/>
              <a:t>		</a:t>
            </a:r>
            <a:r>
              <a:rPr lang="en-US" altLang="ko-KR" sz="2000" dirty="0">
                <a:solidFill>
                  <a:srgbClr val="FF0000"/>
                </a:solidFill>
              </a:rPr>
              <a:t>//</a:t>
            </a:r>
            <a:r>
              <a:rPr lang="ko-KR" altLang="en-US" sz="2000" dirty="0">
                <a:solidFill>
                  <a:srgbClr val="FF0000"/>
                </a:solidFill>
              </a:rPr>
              <a:t>메서드 호출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위 코드의 </a:t>
            </a:r>
            <a:r>
              <a:rPr lang="en-US" altLang="ko-KR" sz="2000" u="sng" dirty="0"/>
              <a:t>4</a:t>
            </a:r>
            <a:r>
              <a:rPr lang="ko-KR" altLang="en-US" sz="2000" u="sng" dirty="0"/>
              <a:t>번째 줄에서 </a:t>
            </a:r>
            <a:r>
              <a:rPr lang="en-US" altLang="ko-KR" sz="2000" u="sng" dirty="0"/>
              <a:t>print( ) </a:t>
            </a:r>
            <a:r>
              <a:rPr lang="ko-KR" altLang="en-US" sz="2000" u="sng" dirty="0"/>
              <a:t>메서드를</a:t>
            </a:r>
            <a:r>
              <a:rPr lang="en-US" altLang="ko-KR" sz="2000" u="sng" dirty="0"/>
              <a:t> </a:t>
            </a:r>
            <a:r>
              <a:rPr lang="ko-KR" altLang="en-US" sz="2000" u="sng" dirty="0"/>
              <a:t>호출</a:t>
            </a:r>
            <a:r>
              <a:rPr lang="en-US" altLang="ko-KR" sz="2000" u="sng" dirty="0"/>
              <a:t>.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메서드는 호출하는 </a:t>
            </a:r>
            <a:r>
              <a:rPr lang="ko-KR" altLang="en-US" sz="2000" dirty="0"/>
              <a:t>시점에서 실행되므로 </a:t>
            </a:r>
            <a:r>
              <a:rPr lang="en-US" altLang="ko-KR" sz="2000" dirty="0"/>
              <a:t>4</a:t>
            </a:r>
            <a:r>
              <a:rPr lang="ko-KR" altLang="en-US" sz="2000" dirty="0"/>
              <a:t>번째 줄에서 메서드가 호출되는 시점에</a:t>
            </a:r>
            <a:endParaRPr lang="en-US" altLang="ko-KR" sz="20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000" dirty="0">
                <a:solidFill>
                  <a:srgbClr val="FF0000"/>
                </a:solidFill>
              </a:rPr>
              <a:t>print</a:t>
            </a:r>
            <a:r>
              <a:rPr lang="ko-KR" altLang="en-US" sz="2000" dirty="0">
                <a:solidFill>
                  <a:srgbClr val="FF0000"/>
                </a:solidFill>
              </a:rPr>
              <a:t>가 실행</a:t>
            </a:r>
            <a:r>
              <a:rPr lang="en-US" altLang="ko-KR" sz="2000" dirty="0"/>
              <a:t>, </a:t>
            </a:r>
            <a:r>
              <a:rPr lang="ko-KR" altLang="en-US" sz="2000" dirty="0"/>
              <a:t>이 메서드는 </a:t>
            </a:r>
            <a:r>
              <a:rPr lang="en-US" altLang="ko-KR" sz="2000" dirty="0"/>
              <a:t>num</a:t>
            </a:r>
            <a:r>
              <a:rPr lang="ko-KR" altLang="en-US" sz="2000" dirty="0"/>
              <a:t>과 </a:t>
            </a:r>
            <a:r>
              <a:rPr lang="en-US" altLang="ko-KR" sz="2000" dirty="0"/>
              <a:t>name</a:t>
            </a:r>
            <a:r>
              <a:rPr lang="ko-KR" altLang="en-US" sz="2000" dirty="0"/>
              <a:t>을 출력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&lt;</a:t>
            </a:r>
            <a:r>
              <a:rPr lang="ko-KR" altLang="en-US" sz="2000" dirty="0"/>
              <a:t>실습</a:t>
            </a:r>
            <a:r>
              <a:rPr lang="en-US" altLang="ko-KR" sz="2000" dirty="0"/>
              <a:t>7-3&gt;&lt;</a:t>
            </a:r>
            <a:r>
              <a:rPr lang="ko-KR" altLang="en-US" sz="2000" dirty="0"/>
              <a:t>실습</a:t>
            </a:r>
            <a:r>
              <a:rPr lang="en-US" altLang="ko-KR" sz="2000" dirty="0"/>
              <a:t>7-4&gt;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*</a:t>
            </a:r>
            <a:r>
              <a:rPr lang="ko-KR" altLang="en-US" sz="2000" dirty="0">
                <a:highlight>
                  <a:srgbClr val="FFFF00"/>
                </a:highlight>
              </a:rPr>
              <a:t>클래스</a:t>
            </a: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객체의 데이터들을 하나로 묶어주고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한 객체와 관련 있는 기능을 제공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*</a:t>
            </a:r>
            <a:r>
              <a:rPr lang="ko-KR" altLang="en-US" sz="2000" dirty="0">
                <a:highlight>
                  <a:srgbClr val="FFFF00"/>
                </a:highlight>
              </a:rPr>
              <a:t>캡슐화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이처럼 한 객체와 관련 있는 정보와 기능을 </a:t>
            </a:r>
            <a:r>
              <a:rPr lang="ko-KR" altLang="en-US" sz="2000" dirty="0">
                <a:solidFill>
                  <a:srgbClr val="FF0000"/>
                </a:solidFill>
              </a:rPr>
              <a:t>하나로 묶어주는 특징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41241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05 </a:t>
            </a:r>
            <a:r>
              <a:rPr lang="ko-KR" altLang="en-US" sz="2400" dirty="0" err="1"/>
              <a:t>객체형</a:t>
            </a:r>
            <a:r>
              <a:rPr lang="ko-KR" altLang="en-US" sz="2400" dirty="0"/>
              <a:t> 멤버 변수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클래스의 멤버 변수</a:t>
            </a:r>
            <a:r>
              <a:rPr lang="en-US" altLang="ko-KR" sz="2000" dirty="0"/>
              <a:t>-</a:t>
            </a:r>
            <a:r>
              <a:rPr lang="ko-KR" altLang="en-US" sz="2000" dirty="0"/>
              <a:t> 기본 데이터 타입의 변수 뿐 아니라 </a:t>
            </a:r>
            <a:r>
              <a:rPr lang="ko-KR" altLang="en-US" sz="2000" dirty="0">
                <a:solidFill>
                  <a:srgbClr val="FF0000"/>
                </a:solidFill>
              </a:rPr>
              <a:t>객체</a:t>
            </a:r>
            <a:r>
              <a:rPr lang="ko-KR" altLang="en-US" sz="2000" dirty="0"/>
              <a:t>도 사용 가능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&lt;</a:t>
            </a:r>
            <a:r>
              <a:rPr lang="ko-KR" altLang="en-US" sz="2000" dirty="0"/>
              <a:t>실습</a:t>
            </a:r>
            <a:r>
              <a:rPr lang="en-US" altLang="ko-KR" sz="2000" dirty="0"/>
              <a:t>7-5&gt;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06 </a:t>
            </a:r>
            <a:r>
              <a:rPr lang="ko-KR" altLang="en-US" sz="2400" dirty="0"/>
              <a:t>객체 배열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000" dirty="0"/>
              <a:t>기본 데이터 타입과 마찬가지로 객체를 저장할 수 있는 </a:t>
            </a:r>
            <a:r>
              <a:rPr lang="ko-KR" altLang="en-US" sz="2000" dirty="0">
                <a:solidFill>
                  <a:srgbClr val="FF0000"/>
                </a:solidFill>
              </a:rPr>
              <a:t>배열</a:t>
            </a:r>
            <a:r>
              <a:rPr lang="ko-KR" altLang="en-US" sz="2000" dirty="0"/>
              <a:t>도 만들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&lt; </a:t>
            </a:r>
            <a:r>
              <a:rPr lang="ko-KR" altLang="en-US" sz="2000" dirty="0"/>
              <a:t>실습</a:t>
            </a:r>
            <a:r>
              <a:rPr lang="en-US" altLang="ko-KR" sz="2000" dirty="0"/>
              <a:t>7-6&gt;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5500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08 </a:t>
            </a:r>
            <a:r>
              <a:rPr lang="ko-KR" altLang="en-US" sz="2400" dirty="0"/>
              <a:t>메서드와 메모리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>
                <a:highlight>
                  <a:srgbClr val="FFFF00"/>
                </a:highlight>
              </a:rPr>
              <a:t>메서드</a:t>
            </a:r>
            <a:r>
              <a:rPr lang="ko-KR" altLang="en-US" sz="2000" dirty="0"/>
              <a:t>는 </a:t>
            </a:r>
            <a:r>
              <a:rPr lang="ko-KR" altLang="en-US" sz="2000" dirty="0">
                <a:solidFill>
                  <a:srgbClr val="FF0000"/>
                </a:solidFill>
              </a:rPr>
              <a:t>클래스의 멤버로 포함된 함수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메서드가 실행할 코드는 메서드 </a:t>
            </a:r>
            <a:r>
              <a:rPr lang="ko-KR" altLang="en-US" sz="2000" dirty="0">
                <a:solidFill>
                  <a:srgbClr val="FF0000"/>
                </a:solidFill>
              </a:rPr>
              <a:t>정의</a:t>
            </a:r>
            <a:r>
              <a:rPr lang="ko-KR" altLang="en-US" sz="2000" dirty="0"/>
              <a:t>로 구현하고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ko-KR" altLang="en-US" sz="2000" dirty="0"/>
              <a:t>메서드가 실행될 시점에서 </a:t>
            </a:r>
            <a:r>
              <a:rPr lang="ko-KR" altLang="en-US" sz="2000" dirty="0">
                <a:solidFill>
                  <a:srgbClr val="FF0000"/>
                </a:solidFill>
              </a:rPr>
              <a:t>호출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2000" dirty="0"/>
              <a:t>메서드를 구현하고 사용하는 방법은 </a:t>
            </a:r>
            <a:r>
              <a:rPr lang="ko-KR" altLang="en-US" sz="2000" dirty="0">
                <a:solidFill>
                  <a:srgbClr val="FF0000"/>
                </a:solidFill>
              </a:rPr>
              <a:t>함수와 </a:t>
            </a:r>
            <a:r>
              <a:rPr lang="ko-KR" altLang="en-US" sz="2000" dirty="0"/>
              <a:t>동일</a:t>
            </a:r>
            <a:r>
              <a:rPr lang="en-US" altLang="ko-KR" sz="2000" dirty="0"/>
              <a:t>(Chapter 06</a:t>
            </a:r>
            <a:r>
              <a:rPr lang="ko-KR" altLang="en-US" sz="2000" dirty="0"/>
              <a:t>참고</a:t>
            </a:r>
            <a:r>
              <a:rPr lang="en-US" altLang="ko-KR" sz="2000" dirty="0"/>
              <a:t>).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1. </a:t>
            </a:r>
            <a:r>
              <a:rPr lang="ko-KR" altLang="en-US" sz="2000" dirty="0"/>
              <a:t>메서드의 정의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2. </a:t>
            </a:r>
            <a:r>
              <a:rPr lang="ko-KR" altLang="en-US" sz="2000" dirty="0"/>
              <a:t>메서드 호출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3. </a:t>
            </a:r>
            <a:r>
              <a:rPr lang="ko-KR" altLang="en-US" sz="2000" dirty="0"/>
              <a:t>메서드의 종료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4. </a:t>
            </a:r>
            <a:r>
              <a:rPr lang="ko-KR" altLang="en-US" sz="2000" dirty="0"/>
              <a:t>메서드의 다양한 형태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5. </a:t>
            </a:r>
            <a:r>
              <a:rPr lang="ko-KR" altLang="en-US" sz="2000" dirty="0"/>
              <a:t>자바 프로그램과 메모리</a:t>
            </a:r>
          </a:p>
        </p:txBody>
      </p:sp>
    </p:spTree>
    <p:extLst>
      <p:ext uri="{BB962C8B-B14F-4D97-AF65-F5344CB8AC3E}">
        <p14:creationId xmlns:p14="http://schemas.microsoft.com/office/powerpoint/2010/main" val="42509846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01 </a:t>
            </a:r>
            <a:r>
              <a:rPr lang="ko-KR" altLang="en-US" sz="2400" dirty="0">
                <a:highlight>
                  <a:srgbClr val="FFFF00"/>
                </a:highlight>
              </a:rPr>
              <a:t>메서드 정의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r>
              <a:rPr lang="ko-KR" altLang="en-US" sz="2000" u="sng" dirty="0">
                <a:solidFill>
                  <a:srgbClr val="FF0000"/>
                </a:solidFill>
              </a:rPr>
              <a:t>메서드의 정의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 </a:t>
            </a:r>
            <a:r>
              <a:rPr lang="ko-KR" altLang="en-US" sz="2000" dirty="0">
                <a:solidFill>
                  <a:srgbClr val="FF0000"/>
                </a:solidFill>
              </a:rPr>
              <a:t>안</a:t>
            </a:r>
            <a:r>
              <a:rPr lang="ko-KR" altLang="en-US" sz="2000" dirty="0"/>
              <a:t>에 있어야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</a:t>
            </a: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en-US" altLang="ko-KR" sz="2000" dirty="0"/>
              <a:t> main()</a:t>
            </a:r>
            <a:r>
              <a:rPr lang="ko-KR" altLang="en-US" sz="2000" dirty="0"/>
              <a:t>이나</a:t>
            </a:r>
            <a:r>
              <a:rPr lang="en-US" altLang="ko-KR" sz="2000" dirty="0"/>
              <a:t>, </a:t>
            </a:r>
            <a:r>
              <a:rPr lang="ko-KR" altLang="en-US" sz="2000" dirty="0"/>
              <a:t>다른 메서드 안에서 할 수 </a:t>
            </a:r>
            <a:r>
              <a:rPr lang="ko-KR" altLang="en-US" sz="2000" dirty="0">
                <a:solidFill>
                  <a:srgbClr val="FF0000"/>
                </a:solidFill>
              </a:rPr>
              <a:t>없음 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class  </a:t>
            </a:r>
            <a:r>
              <a:rPr lang="en-US" altLang="ko-KR" sz="2000" dirty="0">
                <a:solidFill>
                  <a:srgbClr val="FF0000"/>
                </a:solidFill>
              </a:rPr>
              <a:t>Test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 add(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b) 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c;</a:t>
            </a:r>
          </a:p>
          <a:p>
            <a:pPr marL="0" indent="0">
              <a:buNone/>
            </a:pPr>
            <a:r>
              <a:rPr lang="en-US" altLang="ko-KR" sz="2000" dirty="0"/>
              <a:t>	c = a + b;</a:t>
            </a:r>
          </a:p>
          <a:p>
            <a:pPr marL="0" indent="0">
              <a:buNone/>
            </a:pPr>
            <a:r>
              <a:rPr lang="en-US" altLang="ko-KR" sz="2000" dirty="0"/>
              <a:t>	return  c;</a:t>
            </a:r>
          </a:p>
          <a:p>
            <a:pPr marL="0" indent="0">
              <a:buNone/>
            </a:pPr>
            <a:r>
              <a:rPr lang="en-US" altLang="ko-KR" sz="2000" dirty="0"/>
              <a:t>     }</a:t>
            </a:r>
          </a:p>
          <a:p>
            <a:pPr marL="0" indent="0">
              <a:buNone/>
            </a:pPr>
            <a:r>
              <a:rPr lang="en-US" altLang="ko-KR" sz="2000" dirty="0"/>
              <a:t>  }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지역변수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메서드나</a:t>
            </a:r>
            <a:r>
              <a:rPr lang="en-US" altLang="ko-KR" sz="2000" dirty="0"/>
              <a:t>, </a:t>
            </a:r>
            <a:r>
              <a:rPr lang="ko-KR" altLang="en-US" sz="2000" dirty="0"/>
              <a:t>블록 내에서 선언한 변수나</a:t>
            </a:r>
            <a:r>
              <a:rPr lang="en-US" altLang="ko-KR" sz="2000" dirty="0"/>
              <a:t>, </a:t>
            </a:r>
            <a:r>
              <a:rPr lang="ko-KR" altLang="en-US" sz="2000" dirty="0"/>
              <a:t>메서드 파라미터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35988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02 </a:t>
            </a:r>
            <a:r>
              <a:rPr lang="ko-KR" altLang="en-US" sz="2400" dirty="0">
                <a:highlight>
                  <a:srgbClr val="FFFF00"/>
                </a:highlight>
              </a:rPr>
              <a:t>메서드 호출</a:t>
            </a:r>
            <a:r>
              <a:rPr lang="en-US" altLang="ko-KR" sz="2400" dirty="0">
                <a:highlight>
                  <a:srgbClr val="FFFF00"/>
                </a:highlight>
              </a:rPr>
              <a:t>(p159)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98537"/>
            <a:ext cx="10515600" cy="556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dirty="0"/>
              <a:t>메서드의 이름을 부르는 동작</a:t>
            </a:r>
            <a:r>
              <a:rPr lang="en-US" altLang="ko-KR" sz="2000" dirty="0"/>
              <a:t>: </a:t>
            </a:r>
            <a:r>
              <a:rPr lang="ko-KR" altLang="en-US" sz="2000" dirty="0"/>
              <a:t>메서드 기능을 </a:t>
            </a:r>
            <a:r>
              <a:rPr lang="ko-KR" altLang="en-US" sz="2000" dirty="0">
                <a:solidFill>
                  <a:srgbClr val="FF0000"/>
                </a:solidFill>
              </a:rPr>
              <a:t>사용할 시점에 호출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err="1"/>
              <a:t>파라메터가</a:t>
            </a:r>
            <a:r>
              <a:rPr lang="ko-KR" altLang="en-US" sz="2000" dirty="0"/>
              <a:t> 있는 경우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파라메터</a:t>
            </a:r>
            <a:r>
              <a:rPr lang="ko-KR" altLang="en-US" sz="2000" dirty="0"/>
              <a:t> 값들도 괄호에 넣어준다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class  </a:t>
            </a:r>
            <a:r>
              <a:rPr lang="en-US" altLang="ko-KR" sz="2000" dirty="0" err="1"/>
              <a:t>TestMain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public static void main(String[ 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Test t = new Test();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x=10, y=20, z=0;</a:t>
            </a:r>
          </a:p>
          <a:p>
            <a:pPr marL="0" indent="0">
              <a:buNone/>
            </a:pPr>
            <a:r>
              <a:rPr lang="en-US" altLang="ko-KR" sz="2000" dirty="0"/>
              <a:t>	z = </a:t>
            </a:r>
            <a:r>
              <a:rPr lang="en-US" altLang="ko-KR" sz="2000" dirty="0" err="1"/>
              <a:t>t.add</a:t>
            </a:r>
            <a:r>
              <a:rPr lang="en-US" altLang="ko-KR" sz="2000" dirty="0"/>
              <a:t>(x, y);		//</a:t>
            </a:r>
            <a:r>
              <a:rPr lang="ko-KR" altLang="en-US" sz="2000" dirty="0">
                <a:solidFill>
                  <a:srgbClr val="FF0000"/>
                </a:solidFill>
              </a:rPr>
              <a:t>메서드 호출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(“</a:t>
            </a:r>
            <a:r>
              <a:rPr lang="ko-KR" altLang="en-US" sz="2000" dirty="0"/>
              <a:t>메서드 결과 </a:t>
            </a:r>
            <a:r>
              <a:rPr lang="en-US" altLang="ko-KR" sz="2000" dirty="0"/>
              <a:t>= “+z);	</a:t>
            </a:r>
          </a:p>
          <a:p>
            <a:pPr marL="0" indent="0">
              <a:buNone/>
            </a:pPr>
            <a:r>
              <a:rPr lang="en-US" altLang="ko-KR" sz="2000" dirty="0"/>
              <a:t>      }</a:t>
            </a:r>
          </a:p>
          <a:p>
            <a:pPr marL="0" indent="0">
              <a:buNone/>
            </a:pPr>
            <a:r>
              <a:rPr lang="en-US" altLang="ko-KR" sz="2000" dirty="0"/>
              <a:t>  }</a:t>
            </a:r>
          </a:p>
          <a:p>
            <a:pPr marL="0" indent="0">
              <a:buNone/>
            </a:pPr>
            <a:r>
              <a:rPr lang="ko-KR" altLang="en-US" sz="2000" dirty="0">
                <a:highlight>
                  <a:srgbClr val="FFFF00"/>
                </a:highlight>
              </a:rPr>
              <a:t>메서드 호출 </a:t>
            </a:r>
            <a:r>
              <a:rPr lang="en-US" altLang="ko-KR" sz="2000" dirty="0"/>
              <a:t>– </a:t>
            </a:r>
            <a:r>
              <a:rPr lang="ko-KR" altLang="en-US" sz="2000" dirty="0" err="1">
                <a:solidFill>
                  <a:srgbClr val="FF0000"/>
                </a:solidFill>
              </a:rPr>
              <a:t>객체명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ko-KR" altLang="en-US" sz="2000" dirty="0" err="1">
                <a:solidFill>
                  <a:srgbClr val="FF0000"/>
                </a:solidFill>
              </a:rPr>
              <a:t>메서드명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파라메터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/>
              <a:t>의 문법으로 호출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그림</a:t>
            </a:r>
            <a:r>
              <a:rPr lang="en-US" altLang="ko-KR" sz="2000" dirty="0"/>
              <a:t>8-1&gt;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93570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03 </a:t>
            </a:r>
            <a:r>
              <a:rPr lang="ko-KR" altLang="en-US" sz="2400" dirty="0">
                <a:highlight>
                  <a:srgbClr val="FFFF00"/>
                </a:highlight>
              </a:rPr>
              <a:t>메서드의 </a:t>
            </a:r>
            <a:r>
              <a:rPr lang="ko-KR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종료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u="sng" dirty="0">
                <a:solidFill>
                  <a:srgbClr val="FF0000"/>
                </a:solidFill>
              </a:rPr>
              <a:t>메서드</a:t>
            </a:r>
            <a:r>
              <a:rPr lang="ko-KR" altLang="en-US" sz="2000" u="sng" dirty="0"/>
              <a:t>는 정의된 코드가 모두 실행되면 </a:t>
            </a:r>
            <a:r>
              <a:rPr lang="ko-KR" altLang="en-US" sz="2000" u="sng" dirty="0">
                <a:solidFill>
                  <a:srgbClr val="FF0000"/>
                </a:solidFill>
              </a:rPr>
              <a:t>종료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u="sng" dirty="0">
                <a:solidFill>
                  <a:srgbClr val="FF0000"/>
                </a:solidFill>
              </a:rPr>
              <a:t>return </a:t>
            </a:r>
            <a:r>
              <a:rPr lang="ko-KR" altLang="en-US" sz="2000" dirty="0"/>
              <a:t>문을 이용해 </a:t>
            </a:r>
            <a:r>
              <a:rPr lang="ko-KR" altLang="en-US" sz="2000" u="sng" dirty="0">
                <a:solidFill>
                  <a:srgbClr val="FF0000"/>
                </a:solidFill>
              </a:rPr>
              <a:t>강제 종료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- </a:t>
            </a:r>
            <a:r>
              <a:rPr lang="ko-KR" altLang="en-US" sz="2000" dirty="0"/>
              <a:t>메서드 종료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- </a:t>
            </a:r>
            <a:r>
              <a:rPr lang="ko-KR" altLang="en-US" sz="2000" dirty="0"/>
              <a:t>값 반환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-</a:t>
            </a:r>
            <a:r>
              <a:rPr lang="en-US" altLang="ko-KR" sz="2000" u="sng" dirty="0"/>
              <a:t>return </a:t>
            </a:r>
            <a:r>
              <a:rPr lang="ko-KR" altLang="en-US" sz="2000" u="sng" dirty="0"/>
              <a:t>문 아래 실행 코드가 있더라도 </a:t>
            </a:r>
            <a:r>
              <a:rPr lang="en-US" altLang="ko-KR" sz="2000" u="sng" dirty="0"/>
              <a:t>return </a:t>
            </a:r>
            <a:r>
              <a:rPr lang="ko-KR" altLang="en-US" sz="2000" u="sng" dirty="0"/>
              <a:t>문에서 종료</a:t>
            </a:r>
            <a:r>
              <a:rPr lang="en-US" altLang="ko-KR" sz="2000" u="sng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class Test{</a:t>
            </a:r>
          </a:p>
          <a:p>
            <a:pPr marL="0" indent="0">
              <a:buNone/>
            </a:pPr>
            <a:r>
              <a:rPr lang="en-US" altLang="ko-KR" sz="2000" dirty="0"/>
              <a:t>       void print(){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(“before return”);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return;</a:t>
            </a:r>
            <a:r>
              <a:rPr lang="en-US" altLang="ko-KR" sz="2000" dirty="0"/>
              <a:t>	//</a:t>
            </a:r>
            <a:r>
              <a:rPr lang="ko-KR" altLang="en-US" sz="2000" dirty="0">
                <a:solidFill>
                  <a:srgbClr val="FF0000"/>
                </a:solidFill>
              </a:rPr>
              <a:t>메서드 종료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(“after return”);    //</a:t>
            </a:r>
            <a:r>
              <a:rPr lang="ko-KR" altLang="en-US" sz="2000" dirty="0">
                <a:solidFill>
                  <a:srgbClr val="FF0000"/>
                </a:solidFill>
              </a:rPr>
              <a:t>실행 안됨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      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99648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 class </a:t>
            </a:r>
            <a:r>
              <a:rPr lang="en-US" altLang="ko-KR" sz="2000" dirty="0">
                <a:solidFill>
                  <a:srgbClr val="FF0000"/>
                </a:solidFill>
              </a:rPr>
              <a:t>Test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   void print(){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(“before return”);</a:t>
            </a:r>
          </a:p>
          <a:p>
            <a:pPr marL="0" indent="0">
              <a:buNone/>
            </a:pPr>
            <a:r>
              <a:rPr lang="en-US" altLang="ko-KR" sz="2000" dirty="0"/>
              <a:t>	return;	//</a:t>
            </a:r>
            <a:r>
              <a:rPr lang="ko-KR" altLang="en-US" sz="2000" dirty="0">
                <a:solidFill>
                  <a:srgbClr val="FF0000"/>
                </a:solidFill>
              </a:rPr>
              <a:t>메서드 종료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(“after return”);    //</a:t>
            </a:r>
            <a:r>
              <a:rPr lang="ko-KR" altLang="en-US" sz="2000" dirty="0">
                <a:solidFill>
                  <a:srgbClr val="FF0000"/>
                </a:solidFill>
              </a:rPr>
              <a:t>실행 안됨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      }</a:t>
            </a:r>
          </a:p>
          <a:p>
            <a:pPr marL="0" indent="0">
              <a:buNone/>
            </a:pPr>
            <a:r>
              <a:rPr lang="en-US" altLang="ko-KR" sz="2000" dirty="0"/>
              <a:t>   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retInt</a:t>
            </a:r>
            <a:r>
              <a:rPr lang="en-US" altLang="ko-KR" sz="2000" dirty="0"/>
              <a:t>(){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x=10;</a:t>
            </a:r>
          </a:p>
          <a:p>
            <a:pPr marL="0" indent="0">
              <a:buNone/>
            </a:pPr>
            <a:r>
              <a:rPr lang="en-US" altLang="ko-KR" sz="2000" dirty="0"/>
              <a:t>      	return </a:t>
            </a:r>
            <a:r>
              <a:rPr lang="en-US" altLang="ko-KR" sz="2000" dirty="0">
                <a:solidFill>
                  <a:srgbClr val="FF0000"/>
                </a:solidFill>
              </a:rPr>
              <a:t>x</a:t>
            </a:r>
            <a:r>
              <a:rPr lang="en-US" altLang="ko-KR" sz="2000" dirty="0"/>
              <a:t>;	//</a:t>
            </a:r>
            <a:r>
              <a:rPr lang="ko-KR" altLang="en-US" sz="2000" dirty="0">
                <a:solidFill>
                  <a:srgbClr val="FF0000"/>
                </a:solidFill>
              </a:rPr>
              <a:t>값 반환 및 종료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      }</a:t>
            </a:r>
          </a:p>
          <a:p>
            <a:pPr marL="0" indent="0">
              <a:buNone/>
            </a:pPr>
            <a:r>
              <a:rPr lang="en-US" altLang="ko-KR" sz="2000" dirty="0"/>
              <a:t>       void </a:t>
            </a:r>
            <a:r>
              <a:rPr lang="en-US" altLang="ko-KR" sz="2000" dirty="0" err="1"/>
              <a:t>noRet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x){</a:t>
            </a:r>
          </a:p>
          <a:p>
            <a:pPr marL="0" indent="0">
              <a:buNone/>
            </a:pPr>
            <a:r>
              <a:rPr lang="en-US" altLang="ko-KR" sz="2000" dirty="0"/>
              <a:t>	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(“x=“ + x);</a:t>
            </a:r>
          </a:p>
          <a:p>
            <a:pPr marL="0" indent="0">
              <a:buNone/>
            </a:pPr>
            <a:r>
              <a:rPr lang="en-US" altLang="ko-KR" sz="2000" dirty="0"/>
              <a:t>       }</a:t>
            </a:r>
          </a:p>
          <a:p>
            <a:pPr marL="0" indent="0">
              <a:buNone/>
            </a:pPr>
            <a:r>
              <a:rPr lang="en-US" altLang="ko-KR" sz="2000" dirty="0"/>
              <a:t>  }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792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285115"/>
          </a:xfrm>
        </p:spPr>
        <p:txBody>
          <a:bodyPr>
            <a:noAutofit/>
          </a:bodyPr>
          <a:lstStyle/>
          <a:p>
            <a:r>
              <a:rPr lang="ko-KR" altLang="en-US" sz="2400"/>
              <a:t>변수와 자바 기초 문법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792480"/>
            <a:ext cx="10515600" cy="5709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01 </a:t>
            </a:r>
            <a:r>
              <a:rPr lang="ko-KR" altLang="en-US" sz="2000" dirty="0"/>
              <a:t>변수와 </a:t>
            </a:r>
            <a:r>
              <a:rPr lang="ko-KR" altLang="en-US" sz="2000" dirty="0" err="1"/>
              <a:t>예약어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  a;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데이터 타입   </a:t>
            </a:r>
            <a:r>
              <a:rPr lang="ko-KR" altLang="en-US" sz="2000" dirty="0" err="1"/>
              <a:t>변수명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u="sng" dirty="0"/>
              <a:t>자바에서 변수나 메서드</a:t>
            </a:r>
            <a:r>
              <a:rPr lang="en-US" altLang="ko-KR" sz="2000" b="1" u="sng" dirty="0"/>
              <a:t>(</a:t>
            </a:r>
            <a:r>
              <a:rPr lang="ko-KR" altLang="en-US" sz="2000" b="1" u="sng" dirty="0"/>
              <a:t>함수</a:t>
            </a:r>
            <a:r>
              <a:rPr lang="en-US" altLang="ko-KR" sz="2000" b="1" u="sng" dirty="0"/>
              <a:t>), </a:t>
            </a:r>
            <a:r>
              <a:rPr lang="ko-KR" altLang="en-US" sz="2000" b="1" u="sng" dirty="0"/>
              <a:t>클래스의 이름을 만드는 규칙</a:t>
            </a:r>
            <a:endParaRPr lang="en-US" altLang="ko-KR" sz="2000" b="1" u="sng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문자와 숫자</a:t>
            </a:r>
            <a:r>
              <a:rPr lang="en-US" altLang="ko-KR" sz="2000" dirty="0"/>
              <a:t>, ‘$’, ‘_’</a:t>
            </a:r>
            <a:r>
              <a:rPr lang="ko-KR" altLang="en-US" sz="2000" dirty="0"/>
              <a:t>의 조합으로 만든다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-’$’, ‘_’</a:t>
            </a:r>
            <a:r>
              <a:rPr lang="ko-KR" altLang="en-US" sz="2000" dirty="0"/>
              <a:t>를 </a:t>
            </a:r>
            <a:r>
              <a:rPr lang="ko-KR" altLang="en-US" sz="2000" dirty="0">
                <a:solidFill>
                  <a:srgbClr val="FF0000"/>
                </a:solidFill>
              </a:rPr>
              <a:t>제외한</a:t>
            </a:r>
            <a:r>
              <a:rPr lang="ko-KR" altLang="en-US" sz="2000" dirty="0"/>
              <a:t> 나머지 특수키는 사용할 수 없다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대소문자를 구분한다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숫자로 시작하면 안된다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 err="1"/>
              <a:t>예약어는</a:t>
            </a:r>
            <a:r>
              <a:rPr lang="ko-KR" altLang="en-US" sz="2000" dirty="0"/>
              <a:t> 사용할 수 없다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한 프로그램 내에서 중복 선언은 안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1727200" y="1879600"/>
            <a:ext cx="368300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641600" y="1879600"/>
            <a:ext cx="330200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화살표 7"/>
          <p:cNvSpPr/>
          <p:nvPr/>
        </p:nvSpPr>
        <p:spPr>
          <a:xfrm>
            <a:off x="3797300" y="1879600"/>
            <a:ext cx="9398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61000" y="1320800"/>
            <a:ext cx="1092200" cy="177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902200" y="1536700"/>
            <a:ext cx="469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461000" y="1612900"/>
            <a:ext cx="10922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023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>
                <a:highlight>
                  <a:srgbClr val="FFFF00"/>
                </a:highlight>
              </a:rPr>
              <a:t>스택</a:t>
            </a:r>
            <a:r>
              <a:rPr lang="en-US" altLang="ko-KR" sz="2400" dirty="0">
                <a:highlight>
                  <a:srgbClr val="FFFF00"/>
                </a:highlight>
              </a:rPr>
              <a:t>(stack)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1267097"/>
            <a:ext cx="10515600" cy="5027432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스택</a:t>
            </a:r>
            <a:r>
              <a:rPr lang="ko-KR" altLang="en-US" sz="1600" dirty="0"/>
              <a:t>은 메서드의 지역 변수나 파라메터들이 저장되는 메모리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메서드가 사용하는 메모리로 메서드가 호출될 때 할당되고 메서드가 종료하면 반환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스택</a:t>
            </a:r>
            <a:r>
              <a:rPr lang="ko-KR" altLang="en-US" sz="1600" dirty="0"/>
              <a:t>은 자동초기화가 안 되기 때문에 값을 할당하지 않으면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쓰레기 값</a:t>
            </a:r>
            <a:r>
              <a:rPr lang="en-US" altLang="ko-KR" sz="1600" dirty="0">
                <a:solidFill>
                  <a:srgbClr val="FF0000"/>
                </a:solidFill>
              </a:rPr>
              <a:t>(garbage collection)</a:t>
            </a:r>
            <a:r>
              <a:rPr lang="ko-KR" altLang="en-US" sz="1600" dirty="0"/>
              <a:t>이 들어있음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19851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정적 메모리</a:t>
            </a:r>
            <a:r>
              <a:rPr lang="en-US" altLang="ko-KR" sz="2400" dirty="0">
                <a:highlight>
                  <a:srgbClr val="FFFF00"/>
                </a:highlight>
              </a:rPr>
              <a:t>(static memory)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095703"/>
            <a:ext cx="10515600" cy="54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정적 메모리</a:t>
            </a:r>
            <a:r>
              <a:rPr lang="ko-KR" altLang="en-US" sz="2000" dirty="0"/>
              <a:t>를 사용하려면 </a:t>
            </a:r>
            <a:r>
              <a:rPr lang="ko-KR" altLang="en-US" sz="2000" dirty="0">
                <a:solidFill>
                  <a:srgbClr val="FF0000"/>
                </a:solidFill>
              </a:rPr>
              <a:t>멤버 변수나 메서드 </a:t>
            </a:r>
            <a:r>
              <a:rPr lang="ko-KR" altLang="en-US" sz="2000" dirty="0"/>
              <a:t>앞에 </a:t>
            </a:r>
            <a:r>
              <a:rPr lang="en-US" altLang="ko-KR" sz="2000" dirty="0">
                <a:solidFill>
                  <a:srgbClr val="FF0000"/>
                </a:solidFill>
              </a:rPr>
              <a:t>static</a:t>
            </a:r>
            <a:r>
              <a:rPr lang="en-US" altLang="ko-KR" sz="2000" dirty="0"/>
              <a:t> </a:t>
            </a:r>
            <a:r>
              <a:rPr lang="ko-KR" altLang="en-US" sz="2000" dirty="0"/>
              <a:t>키워드를 표기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정적 메모리는 메모리 중 유효기간이 가장 긴 메모리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u="sng" dirty="0">
                <a:solidFill>
                  <a:srgbClr val="FF0000"/>
                </a:solidFill>
              </a:rPr>
              <a:t>값의 초기화는 한번만 실행된다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2000" u="sng" dirty="0" err="1"/>
              <a:t>객체명</a:t>
            </a:r>
            <a:r>
              <a:rPr lang="ko-KR" altLang="en-US" sz="2000" u="sng" dirty="0"/>
              <a:t> 없이 클래스 이름으로 직접 멤버에 접근할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static </a:t>
            </a:r>
            <a:r>
              <a:rPr lang="ko-KR" altLang="en-US" sz="2000" dirty="0">
                <a:solidFill>
                  <a:srgbClr val="FF0000"/>
                </a:solidFill>
              </a:rPr>
              <a:t>메서드</a:t>
            </a:r>
            <a:r>
              <a:rPr lang="ko-KR" altLang="en-US" sz="2000" dirty="0"/>
              <a:t>도 객체 생성과 상관없이 사용 가능하므로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클래스명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ko-KR" altLang="en-US" sz="2000" dirty="0" err="1">
                <a:solidFill>
                  <a:srgbClr val="FF0000"/>
                </a:solidFill>
              </a:rPr>
              <a:t>메서드명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호출할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static </a:t>
            </a:r>
            <a:r>
              <a:rPr lang="ko-KR" altLang="en-US" sz="2000" dirty="0" err="1"/>
              <a:t>메서드에서는</a:t>
            </a:r>
            <a:r>
              <a:rPr lang="ko-KR" altLang="en-US" sz="2000" dirty="0"/>
              <a:t> </a:t>
            </a:r>
            <a:r>
              <a:rPr lang="en-US" altLang="ko-KR" sz="2000" dirty="0"/>
              <a:t>static </a:t>
            </a:r>
            <a:r>
              <a:rPr lang="ko-KR" altLang="en-US" sz="2000" dirty="0"/>
              <a:t>멤버 변수와 지역 변수만 사용 가능하고</a:t>
            </a:r>
          </a:p>
          <a:p>
            <a:pPr marL="0" indent="0">
              <a:buNone/>
            </a:pPr>
            <a:r>
              <a:rPr lang="ko-KR" altLang="en-US" sz="2000" u="sng" dirty="0">
                <a:solidFill>
                  <a:srgbClr val="FF0000"/>
                </a:solidFill>
              </a:rPr>
              <a:t>일반 멤버 변수는 사용할 수 없다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/>
              <a:t>static </a:t>
            </a:r>
            <a:r>
              <a:rPr lang="ko-KR" altLang="en-US" sz="2000" dirty="0" err="1"/>
              <a:t>메서드에서</a:t>
            </a:r>
            <a:r>
              <a:rPr lang="ko-KR" altLang="en-US" sz="2000" dirty="0"/>
              <a:t> 일반 멤버 변수를 사용하거나</a:t>
            </a:r>
          </a:p>
          <a:p>
            <a:pPr marL="0" indent="0">
              <a:buNone/>
            </a:pPr>
            <a:r>
              <a:rPr lang="ko-KR" altLang="en-US" sz="2000" dirty="0"/>
              <a:t> 일반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호출하는 것이 </a:t>
            </a:r>
            <a:r>
              <a:rPr lang="ko-KR" altLang="en-US" sz="2000" dirty="0">
                <a:solidFill>
                  <a:srgbClr val="FF0000"/>
                </a:solidFill>
              </a:rPr>
              <a:t>불가능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	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98083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398365"/>
          </a:xfrm>
        </p:spPr>
        <p:txBody>
          <a:bodyPr>
            <a:normAutofit fontScale="90000"/>
          </a:bodyPr>
          <a:lstStyle/>
          <a:p>
            <a:r>
              <a:rPr lang="ko-KR" altLang="en-US" sz="2400" b="1" dirty="0"/>
              <a:t>변수의  기본값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811762"/>
            <a:ext cx="10515600" cy="5708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스택</a:t>
            </a:r>
            <a:r>
              <a:rPr lang="ko-KR" altLang="en-US" sz="2000" dirty="0"/>
              <a:t>에 메모리를 할당 받는 </a:t>
            </a:r>
            <a:r>
              <a:rPr lang="ko-KR" altLang="en-US" sz="2000" u="sng" dirty="0"/>
              <a:t>지역 변수는 </a:t>
            </a:r>
            <a:r>
              <a:rPr lang="ko-KR" altLang="en-US" sz="2000" dirty="0"/>
              <a:t>초기화하지 않으면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쓰레기 값</a:t>
            </a:r>
            <a:r>
              <a:rPr lang="ko-KR" altLang="en-US" sz="2000" dirty="0"/>
              <a:t>이 들어있다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객체의 멤버 변수는 초기화 코드가 없다면 다음과 같이 자동 초기화 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</a:t>
            </a:r>
            <a:r>
              <a:rPr lang="en-US" altLang="ko-KR" sz="2000" dirty="0">
                <a:highlight>
                  <a:srgbClr val="FFFF00"/>
                </a:highlight>
              </a:rPr>
              <a:t>&lt;</a:t>
            </a:r>
            <a:r>
              <a:rPr lang="ko-KR" altLang="en-US" sz="2000" dirty="0">
                <a:highlight>
                  <a:srgbClr val="FFFF00"/>
                </a:highlight>
              </a:rPr>
              <a:t>객체 멤버 변수의 기본값</a:t>
            </a:r>
            <a:r>
              <a:rPr lang="en-US" altLang="ko-KR" sz="2000" dirty="0">
                <a:highlight>
                  <a:srgbClr val="FFFF00"/>
                </a:highlight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데이터 타입                    </a:t>
            </a:r>
            <a:r>
              <a:rPr lang="en-US" altLang="ko-KR" sz="2000" dirty="0"/>
              <a:t>	</a:t>
            </a:r>
            <a:r>
              <a:rPr lang="ko-KR" altLang="en-US" sz="2000" dirty="0"/>
              <a:t>기본값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byte				0</a:t>
            </a:r>
          </a:p>
          <a:p>
            <a:pPr marL="0" indent="0">
              <a:buNone/>
            </a:pPr>
            <a:r>
              <a:rPr lang="en-US" altLang="ko-KR" sz="2000" dirty="0"/>
              <a:t>	short				0</a:t>
            </a:r>
          </a:p>
          <a:p>
            <a:pPr marL="0" indent="0">
              <a:buNone/>
            </a:pPr>
            <a:r>
              <a:rPr lang="en-US" altLang="ko-KR" sz="2000" dirty="0"/>
              <a:t>	int				0</a:t>
            </a:r>
          </a:p>
          <a:p>
            <a:pPr marL="0" indent="0">
              <a:buNone/>
            </a:pPr>
            <a:r>
              <a:rPr lang="en-US" altLang="ko-KR" sz="2000" dirty="0"/>
              <a:t>	long				0L</a:t>
            </a:r>
          </a:p>
          <a:p>
            <a:pPr marL="0" indent="0">
              <a:buNone/>
            </a:pPr>
            <a:r>
              <a:rPr lang="en-US" altLang="ko-KR" sz="2000" dirty="0"/>
              <a:t>	float				0.0f</a:t>
            </a:r>
          </a:p>
          <a:p>
            <a:pPr marL="0" indent="0">
              <a:buNone/>
            </a:pPr>
            <a:r>
              <a:rPr lang="en-US" altLang="ko-KR" sz="2000" dirty="0"/>
              <a:t>	double				0.0d</a:t>
            </a:r>
          </a:p>
          <a:p>
            <a:pPr marL="0" indent="0">
              <a:buNone/>
            </a:pPr>
            <a:r>
              <a:rPr lang="en-US" altLang="ko-KR" sz="2000" dirty="0"/>
              <a:t>	char				‘u0000’</a:t>
            </a:r>
          </a:p>
          <a:p>
            <a:pPr marL="0" indent="0">
              <a:buNone/>
            </a:pPr>
            <a:r>
              <a:rPr lang="en-US" altLang="ko-KR" sz="2000" dirty="0"/>
              <a:t>	String </a:t>
            </a:r>
            <a:r>
              <a:rPr lang="ko-KR" altLang="en-US" sz="2000" dirty="0"/>
              <a:t>이나 객체</a:t>
            </a:r>
            <a:r>
              <a:rPr lang="en-US" altLang="ko-KR" sz="2000" dirty="0"/>
              <a:t>		null</a:t>
            </a:r>
          </a:p>
          <a:p>
            <a:pPr marL="0" indent="0">
              <a:buNone/>
            </a:pPr>
            <a:r>
              <a:rPr lang="en-US" altLang="ko-KR" sz="2000" dirty="0"/>
              <a:t>	Boolean			</a:t>
            </a:r>
            <a:r>
              <a:rPr lang="en-US" altLang="ko-KR" sz="2000" dirty="0">
                <a:solidFill>
                  <a:srgbClr val="FF0000"/>
                </a:solidFill>
              </a:rPr>
              <a:t>false</a:t>
            </a:r>
            <a:r>
              <a:rPr lang="en-US" altLang="ko-KR" sz="2000" dirty="0"/>
              <a:t>	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93882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09 </a:t>
            </a:r>
            <a:r>
              <a:rPr lang="ko-KR" altLang="en-US" sz="2400" dirty="0">
                <a:highlight>
                  <a:srgbClr val="FFFF00"/>
                </a:highlight>
              </a:rPr>
              <a:t>클래스 디자인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ko-KR" altLang="en-US" sz="1800" dirty="0">
                <a:solidFill>
                  <a:srgbClr val="FF0000"/>
                </a:solidFill>
              </a:rPr>
              <a:t>클래스</a:t>
            </a:r>
            <a:r>
              <a:rPr lang="ko-KR" altLang="en-US" sz="1800" dirty="0"/>
              <a:t>는 </a:t>
            </a:r>
            <a:r>
              <a:rPr lang="ko-KR" altLang="en-US" sz="1800" u="sng" dirty="0"/>
              <a:t>데이터 타입 </a:t>
            </a:r>
            <a:r>
              <a:rPr lang="ko-KR" altLang="en-US" sz="1800" u="sng" dirty="0" err="1"/>
              <a:t>명세서</a:t>
            </a:r>
            <a:r>
              <a:rPr lang="ko-KR" altLang="en-US" sz="1800" dirty="0" err="1"/>
              <a:t>라고</a:t>
            </a:r>
            <a:r>
              <a:rPr lang="ko-KR" altLang="en-US" sz="1800" dirty="0"/>
              <a:t> 생각할 수 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개발자가 사용할 데이터 타입의 이름으로 </a:t>
            </a:r>
            <a:r>
              <a:rPr lang="ko-KR" altLang="en-US" sz="1800" u="sng" dirty="0" err="1"/>
              <a:t>클래스명을</a:t>
            </a:r>
            <a:r>
              <a:rPr lang="ko-KR" altLang="en-US" sz="1800" u="sng" dirty="0"/>
              <a:t> 지정</a:t>
            </a:r>
            <a:r>
              <a:rPr lang="ko-KR" altLang="en-US" sz="1800" dirty="0"/>
              <a:t>하고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이 타입에 저장할 수 있는 데이터의 종류나 개수를 정의하거나 메서드를 정의한 파일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클래스를 정의하는 것을 </a:t>
            </a:r>
            <a:r>
              <a:rPr lang="ko-KR" altLang="en-US" sz="1800" dirty="0">
                <a:solidFill>
                  <a:srgbClr val="FF0000"/>
                </a:solidFill>
              </a:rPr>
              <a:t>클래스 디자인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2000" dirty="0"/>
          </a:p>
          <a:p>
            <a:pPr marL="3657600" lvl="8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메서드 오버로딩</a:t>
            </a:r>
            <a:endParaRPr lang="en-US" altLang="ko-KR" sz="2000" dirty="0"/>
          </a:p>
          <a:p>
            <a:pPr marL="3657600" lvl="8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생성자</a:t>
            </a:r>
            <a:endParaRPr lang="en-US" altLang="ko-KR" sz="2000" dirty="0"/>
          </a:p>
          <a:p>
            <a:pPr marL="3657600" lvl="8" indent="0">
              <a:buNone/>
            </a:pPr>
            <a:r>
              <a:rPr lang="en-US" altLang="ko-KR" sz="2000" dirty="0"/>
              <a:t>3. this</a:t>
            </a:r>
            <a:r>
              <a:rPr lang="ko-KR" altLang="en-US" sz="2000" dirty="0"/>
              <a:t>와 </a:t>
            </a:r>
            <a:r>
              <a:rPr lang="en-US" altLang="ko-KR" sz="2000" dirty="0"/>
              <a:t>this()</a:t>
            </a:r>
          </a:p>
          <a:p>
            <a:pPr marL="3657600" lvl="8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멤버 변수의 초기화</a:t>
            </a:r>
          </a:p>
        </p:txBody>
      </p:sp>
    </p:spTree>
    <p:extLst>
      <p:ext uri="{BB962C8B-B14F-4D97-AF65-F5344CB8AC3E}">
        <p14:creationId xmlns:p14="http://schemas.microsoft.com/office/powerpoint/2010/main" val="10728460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4289"/>
            <a:ext cx="10515600" cy="407696"/>
          </a:xfrm>
        </p:spPr>
        <p:txBody>
          <a:bodyPr>
            <a:normAutofit fontScale="90000"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메서드 오버로딩</a:t>
            </a:r>
            <a:r>
              <a:rPr lang="en-US" altLang="ko-KR" sz="2400" dirty="0">
                <a:highlight>
                  <a:srgbClr val="FFFF00"/>
                </a:highlight>
              </a:rPr>
              <a:t>(Method Overloading) </a:t>
            </a:r>
            <a:r>
              <a:rPr lang="en-US" altLang="ko-KR" sz="2400" dirty="0"/>
              <a:t>- </a:t>
            </a:r>
            <a:r>
              <a:rPr lang="ko-KR" altLang="en-US" sz="2400" dirty="0">
                <a:solidFill>
                  <a:srgbClr val="FF0000"/>
                </a:solidFill>
              </a:rPr>
              <a:t>덮어쓰기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643812"/>
            <a:ext cx="10515600" cy="58760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sz="1800" dirty="0">
                <a:solidFill>
                  <a:srgbClr val="FF0000"/>
                </a:solidFill>
              </a:rPr>
              <a:t>클래스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변수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메서드 등의 이름을 만드는 규칙</a:t>
            </a:r>
            <a:r>
              <a:rPr lang="en-US" altLang="ko-KR" sz="1800" dirty="0"/>
              <a:t>: </a:t>
            </a:r>
            <a:r>
              <a:rPr lang="ko-KR" altLang="en-US" sz="1800" u="sng" dirty="0"/>
              <a:t>이미 사용된 이름을 또 선언하면 안 된다</a:t>
            </a:r>
            <a:r>
              <a:rPr lang="en-US" altLang="ko-KR" sz="1800" u="sng" dirty="0"/>
              <a:t>.</a:t>
            </a:r>
          </a:p>
          <a:p>
            <a:pPr marL="457200" lvl="1" indent="0">
              <a:buNone/>
            </a:pPr>
            <a:r>
              <a:rPr lang="en-US" altLang="ko-KR" sz="1800" dirty="0"/>
              <a:t>class </a:t>
            </a:r>
            <a:r>
              <a:rPr lang="en-US" altLang="ko-KR" sz="1800" dirty="0">
                <a:solidFill>
                  <a:srgbClr val="FF0000"/>
                </a:solidFill>
              </a:rPr>
              <a:t>Test</a:t>
            </a:r>
            <a:r>
              <a:rPr lang="en-US" altLang="ko-KR" sz="1800" dirty="0"/>
              <a:t>{</a:t>
            </a:r>
          </a:p>
          <a:p>
            <a:pPr marL="457200" lvl="1" indent="0">
              <a:buNone/>
            </a:pPr>
            <a:r>
              <a:rPr lang="en-US" altLang="ko-KR" sz="1800" dirty="0"/>
              <a:t>    int </a:t>
            </a:r>
            <a:r>
              <a:rPr lang="en-US" altLang="ko-KR" sz="1800" dirty="0" err="1"/>
              <a:t>add_int</a:t>
            </a:r>
            <a:r>
              <a:rPr lang="en-US" altLang="ko-KR" sz="1800" dirty="0"/>
              <a:t>(int x, int y)</a:t>
            </a:r>
          </a:p>
          <a:p>
            <a:pPr marL="457200" lvl="1" indent="0">
              <a:buNone/>
            </a:pPr>
            <a:r>
              <a:rPr lang="en-US" altLang="ko-KR" sz="1800" dirty="0"/>
              <a:t>    	  return </a:t>
            </a:r>
            <a:r>
              <a:rPr lang="en-US" altLang="ko-KR" sz="1800" dirty="0" err="1"/>
              <a:t>x+y</a:t>
            </a:r>
            <a:r>
              <a:rPr lang="en-US" altLang="ko-KR" sz="1800" dirty="0"/>
              <a:t>;</a:t>
            </a:r>
          </a:p>
          <a:p>
            <a:pPr marL="457200" lvl="1" indent="0">
              <a:buNone/>
            </a:pPr>
            <a:r>
              <a:rPr lang="en-US" altLang="ko-KR" sz="1800" dirty="0"/>
              <a:t>     }</a:t>
            </a:r>
          </a:p>
          <a:p>
            <a:pPr marL="457200" lvl="1" indent="0">
              <a:buNone/>
            </a:pPr>
            <a:r>
              <a:rPr lang="en-US" altLang="ko-KR" sz="1800" dirty="0"/>
              <a:t>     float </a:t>
            </a:r>
            <a:r>
              <a:rPr lang="en-US" altLang="ko-KR" sz="1800" dirty="0" err="1"/>
              <a:t>add_float</a:t>
            </a:r>
            <a:r>
              <a:rPr lang="en-US" altLang="ko-KR" sz="1800" dirty="0"/>
              <a:t>(float x, float y) {</a:t>
            </a:r>
          </a:p>
          <a:p>
            <a:pPr marL="457200" lvl="1" indent="0">
              <a:buNone/>
            </a:pPr>
            <a:r>
              <a:rPr lang="en-US" altLang="ko-KR" sz="1800" dirty="0"/>
              <a:t>	   return </a:t>
            </a:r>
            <a:r>
              <a:rPr lang="en-US" altLang="ko-KR" sz="1800" dirty="0" err="1"/>
              <a:t>x+y</a:t>
            </a:r>
            <a:r>
              <a:rPr lang="en-US" altLang="ko-KR" sz="1800" dirty="0"/>
              <a:t>;</a:t>
            </a:r>
          </a:p>
          <a:p>
            <a:pPr marL="457200" lvl="1" indent="0">
              <a:buNone/>
            </a:pPr>
            <a:r>
              <a:rPr lang="en-US" altLang="ko-KR" sz="1800" dirty="0"/>
              <a:t>     }</a:t>
            </a:r>
          </a:p>
          <a:p>
            <a:pPr marL="457200" lvl="1" indent="0">
              <a:buNone/>
            </a:pPr>
            <a:r>
              <a:rPr lang="en-US" altLang="ko-KR" sz="1800" dirty="0"/>
              <a:t>     String </a:t>
            </a:r>
            <a:r>
              <a:rPr lang="en-US" altLang="ko-KR" sz="1800" dirty="0" err="1"/>
              <a:t>add_string</a:t>
            </a:r>
            <a:r>
              <a:rPr lang="en-US" altLang="ko-KR" sz="1800" dirty="0"/>
              <a:t>(String x, String y) {</a:t>
            </a:r>
          </a:p>
          <a:p>
            <a:pPr marL="457200" lvl="1" indent="0">
              <a:buNone/>
            </a:pPr>
            <a:r>
              <a:rPr lang="en-US" altLang="ko-KR" sz="1800" dirty="0"/>
              <a:t>          return </a:t>
            </a:r>
            <a:r>
              <a:rPr lang="en-US" altLang="ko-KR" sz="1800" dirty="0" err="1"/>
              <a:t>x+y</a:t>
            </a:r>
            <a:r>
              <a:rPr lang="en-US" altLang="ko-KR" sz="1800" dirty="0"/>
              <a:t>;</a:t>
            </a:r>
          </a:p>
          <a:p>
            <a:pPr marL="457200" lvl="1" indent="0">
              <a:buNone/>
            </a:pPr>
            <a:r>
              <a:rPr lang="en-US" altLang="ko-KR" sz="1800" dirty="0"/>
              <a:t>     }</a:t>
            </a:r>
          </a:p>
          <a:p>
            <a:pPr marL="457200" lvl="1" indent="0">
              <a:buNone/>
            </a:pPr>
            <a:r>
              <a:rPr lang="en-US" altLang="ko-KR" sz="1800" dirty="0"/>
              <a:t>}</a:t>
            </a:r>
          </a:p>
          <a:p>
            <a:pPr lvl="1">
              <a:buFontTx/>
              <a:buChar char="-"/>
            </a:pPr>
            <a:r>
              <a:rPr lang="ko-KR" altLang="en-US" sz="1800" dirty="0"/>
              <a:t>동일한 이름의 메서드를 여러 개 만들 수 있는 특성</a:t>
            </a:r>
            <a:r>
              <a:rPr lang="en-US" altLang="ko-KR" sz="18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800" dirty="0"/>
              <a:t>이름은 동일하지만 </a:t>
            </a:r>
            <a:r>
              <a:rPr lang="ko-KR" altLang="en-US" sz="1800" dirty="0" err="1"/>
              <a:t>파라메터의</a:t>
            </a:r>
            <a:r>
              <a:rPr lang="ko-KR" altLang="en-US" sz="1800" dirty="0"/>
              <a:t> 개수나 타입을 다르게 하여 무엇을 호출했는지 구분</a:t>
            </a:r>
            <a:r>
              <a:rPr lang="en-US" altLang="ko-KR" sz="18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800" dirty="0"/>
              <a:t>오버로딩 된 메서드를 구분하는데 리턴 값은 영향을 미치지 않는다</a:t>
            </a:r>
            <a:r>
              <a:rPr lang="en-US" altLang="ko-KR" sz="1800" dirty="0"/>
              <a:t>.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동일한 이름의 메서드를 여러 개 정의하고 파라메터의 개수를 다르게 하거나</a:t>
            </a:r>
            <a:r>
              <a:rPr lang="en-US" altLang="ko-KR" sz="1800" dirty="0">
                <a:sym typeface="Wingdings" panose="05000000000000000000" pitchFamily="2" charset="2"/>
              </a:rPr>
              <a:t>,</a:t>
            </a:r>
          </a:p>
          <a:p>
            <a:pPr marL="457200" lvl="1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 </a:t>
            </a:r>
            <a:r>
              <a:rPr lang="ko-KR" altLang="en-US" sz="1800" dirty="0">
                <a:sym typeface="Wingdings" panose="05000000000000000000" pitchFamily="2" charset="2"/>
              </a:rPr>
              <a:t> 파라메터의 데이터 타입을 다르게 한다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620278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9-1  Add.java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6442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  public class Add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 {</a:t>
            </a:r>
          </a:p>
          <a:p>
            <a:pPr marL="0" indent="0">
              <a:buNone/>
            </a:pPr>
            <a:r>
              <a:rPr lang="en-US" altLang="ko-KR" dirty="0"/>
              <a:t>	return x + y;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float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US" altLang="ko-KR" dirty="0"/>
              <a:t>(float x, float y) {</a:t>
            </a:r>
          </a:p>
          <a:p>
            <a:pPr marL="0" indent="0">
              <a:buNone/>
            </a:pPr>
            <a:r>
              <a:rPr lang="en-US" altLang="ko-KR" dirty="0"/>
              <a:t>	return x + y;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String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US" altLang="ko-KR" dirty="0"/>
              <a:t>(String x, String y) {</a:t>
            </a:r>
          </a:p>
          <a:p>
            <a:pPr marL="0" indent="0">
              <a:buNone/>
            </a:pPr>
            <a:r>
              <a:rPr lang="en-US" altLang="ko-KR" dirty="0"/>
              <a:t>	return x + y;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y, </a:t>
            </a:r>
            <a:r>
              <a:rPr lang="en-US" altLang="ko-KR" dirty="0" err="1"/>
              <a:t>int</a:t>
            </a:r>
            <a:r>
              <a:rPr lang="en-US" altLang="ko-KR" dirty="0"/>
              <a:t> z) {</a:t>
            </a:r>
          </a:p>
          <a:p>
            <a:pPr marL="0" indent="0">
              <a:buNone/>
            </a:pPr>
            <a:r>
              <a:rPr lang="en-US" altLang="ko-KR" dirty="0"/>
              <a:t>		return x + y + z;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5814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Addmain.java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46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AddMain</a:t>
            </a:r>
            <a:r>
              <a:rPr lang="en-US" altLang="ko-KR" sz="2000" dirty="0"/>
              <a:t>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Add a = new Add();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int</a:t>
            </a:r>
            <a:r>
              <a:rPr lang="ko-KR" altLang="en-US" sz="2000" dirty="0"/>
              <a:t>형 </a:t>
            </a:r>
            <a:r>
              <a:rPr lang="en-US" altLang="ko-KR" sz="2000" dirty="0" err="1"/>
              <a:t>param</a:t>
            </a:r>
            <a:r>
              <a:rPr lang="en-US" altLang="ko-KR" sz="2000" dirty="0"/>
              <a:t> 2</a:t>
            </a:r>
            <a:r>
              <a:rPr lang="ko-KR" altLang="en-US" sz="2000" dirty="0"/>
              <a:t>개의 </a:t>
            </a:r>
            <a:r>
              <a:rPr lang="en-US" altLang="ko-KR" sz="2000" dirty="0"/>
              <a:t>add()</a:t>
            </a:r>
            <a:r>
              <a:rPr lang="ko-KR" altLang="en-US" sz="2000" dirty="0"/>
              <a:t>호출 </a:t>
            </a:r>
            <a:r>
              <a:rPr lang="en-US" altLang="ko-KR" sz="2000" dirty="0"/>
              <a:t>: " + </a:t>
            </a:r>
            <a:r>
              <a:rPr lang="en-US" altLang="ko-KR" sz="2000" dirty="0" err="1"/>
              <a:t>a.add</a:t>
            </a:r>
            <a:r>
              <a:rPr lang="en-US" altLang="ko-KR" sz="2000" dirty="0"/>
              <a:t>(3, 5));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int</a:t>
            </a:r>
            <a:r>
              <a:rPr lang="ko-KR" altLang="en-US" sz="2000" dirty="0"/>
              <a:t>형 </a:t>
            </a:r>
            <a:r>
              <a:rPr lang="en-US" altLang="ko-KR" sz="2000" dirty="0" err="1"/>
              <a:t>param</a:t>
            </a:r>
            <a:r>
              <a:rPr lang="en-US" altLang="ko-KR" sz="2000" dirty="0"/>
              <a:t> 3</a:t>
            </a:r>
            <a:r>
              <a:rPr lang="ko-KR" altLang="en-US" sz="2000" dirty="0"/>
              <a:t>개의  </a:t>
            </a:r>
            <a:r>
              <a:rPr lang="en-US" altLang="ko-KR" sz="2000" dirty="0"/>
              <a:t>add()</a:t>
            </a:r>
            <a:r>
              <a:rPr lang="ko-KR" altLang="en-US" sz="2000" dirty="0"/>
              <a:t>호출 </a:t>
            </a:r>
            <a:r>
              <a:rPr lang="en-US" altLang="ko-KR" sz="2000" dirty="0"/>
              <a:t>: " + </a:t>
            </a:r>
            <a:r>
              <a:rPr lang="en-US" altLang="ko-KR" sz="2000" dirty="0" err="1"/>
              <a:t>a.add</a:t>
            </a:r>
            <a:r>
              <a:rPr lang="en-US" altLang="ko-KR" sz="2000" dirty="0"/>
              <a:t>(3, 5, 4));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("float</a:t>
            </a:r>
            <a:r>
              <a:rPr lang="ko-KR" altLang="en-US" sz="2000" dirty="0"/>
              <a:t>형 </a:t>
            </a:r>
            <a:r>
              <a:rPr lang="en-US" altLang="ko-KR" sz="2000" dirty="0"/>
              <a:t>add()</a:t>
            </a:r>
            <a:r>
              <a:rPr lang="ko-KR" altLang="en-US" sz="2000" dirty="0"/>
              <a:t>호출 </a:t>
            </a:r>
            <a:r>
              <a:rPr lang="en-US" altLang="ko-KR" sz="2000" dirty="0"/>
              <a:t>: " + </a:t>
            </a:r>
            <a:r>
              <a:rPr lang="en-US" altLang="ko-KR" sz="2000" dirty="0" err="1"/>
              <a:t>a.add</a:t>
            </a:r>
            <a:r>
              <a:rPr lang="en-US" altLang="ko-KR" sz="2000" dirty="0"/>
              <a:t>(3.4f, 4.7f));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("String</a:t>
            </a:r>
            <a:r>
              <a:rPr lang="ko-KR" altLang="en-US" sz="2000" dirty="0"/>
              <a:t>형 </a:t>
            </a:r>
            <a:r>
              <a:rPr lang="en-US" altLang="ko-KR" sz="2000" dirty="0"/>
              <a:t>add()</a:t>
            </a:r>
            <a:r>
              <a:rPr lang="ko-KR" altLang="en-US" sz="2000" dirty="0"/>
              <a:t>호출 </a:t>
            </a:r>
            <a:r>
              <a:rPr lang="en-US" altLang="ko-KR" sz="2000" dirty="0"/>
              <a:t>: " + </a:t>
            </a:r>
            <a:r>
              <a:rPr lang="en-US" altLang="ko-KR" sz="2000" dirty="0" err="1"/>
              <a:t>a.add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aaa</a:t>
            </a:r>
            <a:r>
              <a:rPr lang="en-US" altLang="ko-KR" sz="2000" dirty="0"/>
              <a:t>", "</a:t>
            </a:r>
            <a:r>
              <a:rPr lang="en-US" altLang="ko-KR" sz="2000" dirty="0" err="1"/>
              <a:t>bbb</a:t>
            </a:r>
            <a:r>
              <a:rPr lang="en-US" altLang="ko-KR" sz="2000" dirty="0"/>
              <a:t>"));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61762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02 </a:t>
            </a:r>
            <a:r>
              <a:rPr lang="ko-KR" altLang="en-US" sz="2400" dirty="0" err="1">
                <a:highlight>
                  <a:srgbClr val="FFFF00"/>
                </a:highlight>
              </a:rPr>
              <a:t>생성자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/>
              <a:t>객체 생성시 자동으로 호출되는 메서드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멤버변수의 초기화나</a:t>
            </a:r>
            <a:r>
              <a:rPr lang="en-US" altLang="ko-KR" sz="2000" dirty="0"/>
              <a:t>, </a:t>
            </a:r>
            <a:r>
              <a:rPr lang="ko-KR" altLang="en-US" sz="2000" dirty="0"/>
              <a:t>객체가 생성되자 마자 실행해야 할 코드로 구성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 err="1"/>
              <a:t>생성자는</a:t>
            </a:r>
            <a:r>
              <a:rPr lang="ko-KR" altLang="en-US" sz="2000" dirty="0"/>
              <a:t> 함수 타입이 없고</a:t>
            </a:r>
            <a:r>
              <a:rPr lang="en-US" altLang="ko-KR" sz="2000" dirty="0"/>
              <a:t>,</a:t>
            </a:r>
          </a:p>
          <a:p>
            <a:pPr>
              <a:buFontTx/>
              <a:buChar char="-"/>
            </a:pPr>
            <a:r>
              <a:rPr lang="ko-KR" altLang="en-US" sz="2000" dirty="0"/>
              <a:t>객체를 생성할 때를 제외하고는 클래스 밖에서 호출할 수 없다는 점을 제외하면 일반 메서드와 동일</a:t>
            </a:r>
            <a:r>
              <a:rPr lang="en-US" altLang="ko-KR" sz="2000" dirty="0"/>
              <a:t>,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* </a:t>
            </a:r>
            <a:r>
              <a:rPr lang="ko-KR" altLang="en-US" sz="2000" b="1" dirty="0" err="1">
                <a:solidFill>
                  <a:srgbClr val="FF0000"/>
                </a:solidFill>
              </a:rPr>
              <a:t>생성자</a:t>
            </a:r>
            <a:r>
              <a:rPr lang="ko-KR" altLang="en-US" sz="2000" b="1" dirty="0">
                <a:solidFill>
                  <a:srgbClr val="FF0000"/>
                </a:solidFill>
              </a:rPr>
              <a:t> 정의하는 방법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en-US" altLang="ko-KR" sz="2000" dirty="0"/>
              <a:t>-</a:t>
            </a:r>
            <a:r>
              <a:rPr lang="ko-KR" altLang="en-US" sz="2000" dirty="0"/>
              <a:t> 함수 타입</a:t>
            </a:r>
            <a:r>
              <a:rPr lang="en-US" altLang="ko-KR" sz="2000" dirty="0"/>
              <a:t>(</a:t>
            </a:r>
            <a:r>
              <a:rPr lang="ko-KR" altLang="en-US" sz="2000" dirty="0"/>
              <a:t>리턴 값</a:t>
            </a:r>
            <a:r>
              <a:rPr lang="en-US" altLang="ko-KR" sz="2000" dirty="0"/>
              <a:t>)</a:t>
            </a:r>
            <a:r>
              <a:rPr lang="ko-KR" altLang="en-US" sz="2000" dirty="0"/>
              <a:t>이 </a:t>
            </a:r>
            <a:r>
              <a:rPr lang="ko-KR" altLang="en-US" sz="2000" dirty="0">
                <a:solidFill>
                  <a:srgbClr val="FF0000"/>
                </a:solidFill>
              </a:rPr>
              <a:t>없다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이름은 항상 클래스와 동일해야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오버로딩이 가능하므로 여러 개 만들 수 </a:t>
            </a:r>
            <a:r>
              <a:rPr lang="ko-KR" altLang="en-US" sz="2000" dirty="0">
                <a:solidFill>
                  <a:srgbClr val="FF0000"/>
                </a:solidFill>
              </a:rPr>
              <a:t>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44975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56755"/>
            <a:ext cx="10515600" cy="655755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public class Member {</a:t>
            </a:r>
          </a:p>
          <a:p>
            <a:pPr marL="0" indent="0">
              <a:buNone/>
            </a:pPr>
            <a:r>
              <a:rPr lang="en-US" altLang="ko-KR" sz="2000" dirty="0"/>
              <a:t>	String name;</a:t>
            </a:r>
          </a:p>
          <a:p>
            <a:pPr marL="0" indent="0">
              <a:buNone/>
            </a:pPr>
            <a:r>
              <a:rPr lang="en-US" altLang="ko-KR" sz="2000" dirty="0"/>
              <a:t>	String </a:t>
            </a:r>
            <a:r>
              <a:rPr lang="en-US" altLang="ko-KR" sz="2000" dirty="0" err="1"/>
              <a:t>tel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String address;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Member() {</a:t>
            </a:r>
          </a:p>
          <a:p>
            <a:pPr marL="0" indent="0">
              <a:buNone/>
            </a:pPr>
            <a:r>
              <a:rPr lang="en-US" altLang="ko-KR" sz="2000" dirty="0"/>
              <a:t>		name = "no name";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tel</a:t>
            </a:r>
            <a:r>
              <a:rPr lang="en-US" altLang="ko-KR" sz="2000" dirty="0"/>
              <a:t> = "no </a:t>
            </a:r>
            <a:r>
              <a:rPr lang="en-US" altLang="ko-KR" sz="2000" dirty="0" err="1"/>
              <a:t>tel</a:t>
            </a:r>
            <a:r>
              <a:rPr lang="en-US" altLang="ko-KR" sz="2000" dirty="0"/>
              <a:t>";</a:t>
            </a:r>
          </a:p>
          <a:p>
            <a:pPr marL="0" indent="0">
              <a:buNone/>
            </a:pPr>
            <a:r>
              <a:rPr lang="en-US" altLang="ko-KR" sz="2000" dirty="0"/>
              <a:t>		address = "no address";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void </a:t>
            </a:r>
            <a:r>
              <a:rPr lang="en-US" altLang="ko-KR" sz="2000" dirty="0" err="1"/>
              <a:t>setMemberData</a:t>
            </a:r>
            <a:r>
              <a:rPr lang="en-US" altLang="ko-KR" sz="2000" dirty="0"/>
              <a:t>(String _name, String _</a:t>
            </a:r>
            <a:r>
              <a:rPr lang="en-US" altLang="ko-KR" sz="2000" dirty="0" err="1"/>
              <a:t>tel</a:t>
            </a:r>
            <a:r>
              <a:rPr lang="en-US" altLang="ko-KR" sz="2000" dirty="0"/>
              <a:t>, String _address) {</a:t>
            </a:r>
          </a:p>
          <a:p>
            <a:pPr marL="0" indent="0">
              <a:buNone/>
            </a:pPr>
            <a:r>
              <a:rPr lang="en-US" altLang="ko-KR" sz="2000" dirty="0"/>
              <a:t>		name = _name;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tel</a:t>
            </a:r>
            <a:r>
              <a:rPr lang="en-US" altLang="ko-KR" sz="2000" dirty="0"/>
              <a:t> = _</a:t>
            </a:r>
            <a:r>
              <a:rPr lang="en-US" altLang="ko-KR" sz="2000" dirty="0" err="1"/>
              <a:t>tel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	address = _address;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void print()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("name : " + name);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tel</a:t>
            </a:r>
            <a:r>
              <a:rPr lang="en-US" altLang="ko-KR" sz="2000" dirty="0"/>
              <a:t> : " + </a:t>
            </a:r>
            <a:r>
              <a:rPr lang="en-US" altLang="ko-KR" sz="2000" dirty="0" err="1"/>
              <a:t>tel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("address : " + address);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93846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MemberMain.java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683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MemberMain</a:t>
            </a:r>
            <a:r>
              <a:rPr lang="en-US" altLang="ko-KR" sz="2000" dirty="0"/>
              <a:t> {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Member m = new Member();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m.print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m.setMemberData</a:t>
            </a:r>
            <a:r>
              <a:rPr lang="en-US" altLang="ko-KR" sz="2000" dirty="0"/>
              <a:t>("</a:t>
            </a:r>
            <a:r>
              <a:rPr lang="ko-KR" altLang="en-US" sz="2000" dirty="0"/>
              <a:t>류현진</a:t>
            </a:r>
            <a:r>
              <a:rPr lang="en-US" altLang="ko-KR" sz="2000" dirty="0"/>
              <a:t>", "010-1111-2222", "</a:t>
            </a:r>
            <a:r>
              <a:rPr lang="ko-KR" altLang="en-US" sz="2000" dirty="0"/>
              <a:t>로스앤젤레스</a:t>
            </a:r>
            <a:r>
              <a:rPr lang="en-US" altLang="ko-KR" sz="2000" dirty="0"/>
              <a:t>");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m.print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162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511175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표</a:t>
            </a:r>
            <a:r>
              <a:rPr lang="en-US" altLang="ko-KR" sz="2400" dirty="0"/>
              <a:t>3-2 </a:t>
            </a:r>
            <a:r>
              <a:rPr lang="ko-KR" altLang="en-US" sz="2400" dirty="0"/>
              <a:t>변수 선언의 예</a:t>
            </a:r>
            <a:r>
              <a:rPr lang="en-US" altLang="ko-KR" sz="2400" dirty="0"/>
              <a:t>(p50)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792480"/>
            <a:ext cx="10515600" cy="5709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올바른 표현                                         잘못된 표현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600" dirty="0"/>
              <a:t>//</a:t>
            </a:r>
            <a:r>
              <a:rPr lang="ko-KR" altLang="en-US" sz="1600" dirty="0"/>
              <a:t>대소문자를 구별하기 때문에 서로 다른 변수다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;				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;                                                        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;                 //</a:t>
            </a:r>
            <a:r>
              <a:rPr lang="ko-KR" altLang="en-US" sz="1600" dirty="0"/>
              <a:t>중복 선언</a:t>
            </a:r>
            <a:r>
              <a:rPr lang="en-US" altLang="ko-KR" sz="1600" dirty="0"/>
              <a:t> 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name2;                                                    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2name;            //</a:t>
            </a:r>
            <a:r>
              <a:rPr lang="ko-KR" altLang="en-US" sz="1600" dirty="0"/>
              <a:t>숫자로 시작하면 안됨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//</a:t>
            </a:r>
            <a:r>
              <a:rPr lang="ko-KR" altLang="en-US" sz="1600" dirty="0"/>
              <a:t>데이터 타입이 동일한 여러 개의 변수를 한 줄에   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;             //#</a:t>
            </a:r>
            <a:r>
              <a:rPr lang="ko-KR" altLang="en-US" sz="1600" dirty="0"/>
              <a:t>은 사용 불가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//</a:t>
            </a:r>
            <a:r>
              <a:rPr lang="ko-KR" altLang="en-US" sz="1600" dirty="0"/>
              <a:t>같이 선언하는 것도 가능하다</a:t>
            </a:r>
            <a:r>
              <a:rPr lang="en-US" altLang="ko-KR" sz="1600" dirty="0"/>
              <a:t>,                                      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$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data_num</a:t>
            </a:r>
            <a:r>
              <a:rPr lang="en-US" altLang="ko-KR" sz="1600" dirty="0"/>
              <a:t>;                                       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if</a:t>
            </a:r>
            <a:r>
              <a:rPr lang="en-US" altLang="ko-KR" sz="1600" dirty="0"/>
              <a:t>;                   //</a:t>
            </a:r>
            <a:r>
              <a:rPr lang="ko-KR" altLang="en-US" sz="1600" dirty="0" err="1"/>
              <a:t>예약어</a:t>
            </a:r>
            <a:r>
              <a:rPr lang="ko-KR" altLang="en-US" sz="1600" dirty="0"/>
              <a:t> 사용 불가</a:t>
            </a:r>
          </a:p>
        </p:txBody>
      </p:sp>
    </p:spTree>
    <p:extLst>
      <p:ext uri="{BB962C8B-B14F-4D97-AF65-F5344CB8AC3E}">
        <p14:creationId xmlns:p14="http://schemas.microsoft.com/office/powerpoint/2010/main" val="25519393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Member </a:t>
            </a:r>
            <a:r>
              <a:rPr lang="en-US" altLang="ko-KR" sz="2400" dirty="0">
                <a:solidFill>
                  <a:srgbClr val="FF0000"/>
                </a:solidFill>
              </a:rPr>
              <a:t>m</a:t>
            </a:r>
            <a:r>
              <a:rPr lang="en-US" altLang="ko-KR" sz="2400" dirty="0"/>
              <a:t> = new Member();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61475" y="952500"/>
            <a:ext cx="10792326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그</a:t>
            </a:r>
            <a:r>
              <a:rPr lang="en-US" altLang="ko-KR" sz="2000" dirty="0"/>
              <a:t> </a:t>
            </a:r>
            <a:r>
              <a:rPr lang="ko-KR" altLang="en-US" sz="2000" dirty="0"/>
              <a:t>동안 우리는 클래스를 작성하면서도 한번도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만든 적이 없었다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그런데</a:t>
            </a:r>
            <a:r>
              <a:rPr lang="en-US" altLang="ko-KR" sz="2000" dirty="0"/>
              <a:t>, </a:t>
            </a:r>
            <a:r>
              <a:rPr lang="ko-KR" altLang="en-US" sz="2000" dirty="0"/>
              <a:t>객체를 생성할 때는 다음과 같이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호출했다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생성자를</a:t>
            </a:r>
            <a:r>
              <a:rPr lang="ko-KR" altLang="en-US" sz="2000" dirty="0"/>
              <a:t> 만들지 않은 클래스는 컴파일러가 자동으로 </a:t>
            </a:r>
            <a:r>
              <a:rPr lang="ko-KR" altLang="en-US" sz="2000" dirty="0" err="1"/>
              <a:t>파라메터</a:t>
            </a:r>
            <a:r>
              <a:rPr lang="ko-KR" altLang="en-US" sz="2000" dirty="0"/>
              <a:t> 없는 디폴트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생성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디폴트 </a:t>
            </a:r>
            <a:r>
              <a:rPr lang="ko-KR" altLang="en-US" sz="2000" dirty="0" err="1"/>
              <a:t>생성자는</a:t>
            </a:r>
            <a:r>
              <a:rPr lang="ko-KR" altLang="en-US" sz="2000" dirty="0"/>
              <a:t> 상위 클래스의 </a:t>
            </a:r>
            <a:r>
              <a:rPr lang="ko-KR" altLang="en-US" sz="2000" dirty="0" err="1"/>
              <a:t>파라메터</a:t>
            </a:r>
            <a:r>
              <a:rPr lang="ko-KR" altLang="en-US" sz="2000" dirty="0"/>
              <a:t> 없는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호출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상위 클래스의 생성자가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파라메터가</a:t>
            </a:r>
            <a:r>
              <a:rPr lang="ko-KR" altLang="en-US" sz="2000" dirty="0"/>
              <a:t> 있다면 이를 처리하는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만듦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21812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03 this</a:t>
            </a:r>
            <a:r>
              <a:rPr lang="ko-KR" altLang="en-US" sz="2400" dirty="0">
                <a:highlight>
                  <a:srgbClr val="FFFF00"/>
                </a:highlight>
              </a:rPr>
              <a:t>와 </a:t>
            </a:r>
            <a:r>
              <a:rPr lang="en-US" altLang="ko-KR" sz="2400" dirty="0">
                <a:highlight>
                  <a:srgbClr val="FFFF00"/>
                </a:highlight>
              </a:rPr>
              <a:t>this()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u="sng" dirty="0">
                <a:solidFill>
                  <a:srgbClr val="FF0000"/>
                </a:solidFill>
              </a:rPr>
              <a:t>This</a:t>
            </a:r>
            <a:r>
              <a:rPr lang="ko-KR" altLang="en-US" sz="2000" dirty="0"/>
              <a:t>는 클래스의 </a:t>
            </a:r>
            <a:r>
              <a:rPr lang="ko-KR" altLang="en-US" sz="2000" u="sng" dirty="0"/>
              <a:t>메서드</a:t>
            </a:r>
            <a:r>
              <a:rPr lang="ko-KR" altLang="en-US" sz="2000" dirty="0"/>
              <a:t>나 </a:t>
            </a:r>
            <a:r>
              <a:rPr lang="ko-KR" altLang="en-US" sz="2000" u="sng" dirty="0" err="1"/>
              <a:t>생성자</a:t>
            </a:r>
            <a:r>
              <a:rPr lang="ko-KR" altLang="en-US" sz="2000" dirty="0" err="1"/>
              <a:t>에서</a:t>
            </a:r>
            <a:r>
              <a:rPr lang="ko-KR" altLang="en-US" sz="2000" dirty="0"/>
              <a:t> </a:t>
            </a:r>
            <a:r>
              <a:rPr lang="ko-KR" altLang="en-US" sz="2000" u="sng" dirty="0">
                <a:solidFill>
                  <a:srgbClr val="FF0000"/>
                </a:solidFill>
              </a:rPr>
              <a:t>현재 객체</a:t>
            </a:r>
            <a:r>
              <a:rPr lang="ko-KR" altLang="en-US" sz="2000" dirty="0"/>
              <a:t>를 나타내는 참조 변수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클래스는 아직 </a:t>
            </a:r>
            <a:r>
              <a:rPr lang="ko-KR" altLang="en-US" sz="2000" u="sng" dirty="0"/>
              <a:t>객체 생성되기 </a:t>
            </a:r>
            <a:r>
              <a:rPr lang="ko-KR" altLang="en-US" sz="2000" dirty="0">
                <a:solidFill>
                  <a:srgbClr val="FF0000"/>
                </a:solidFill>
              </a:rPr>
              <a:t>이전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이 클래스로 만들 객체의 이름을 아직 알지 못한다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그런데 때에 따라서는 이 클래스로 생성되는 객체를 코드로 표현해야 하는 경우도 발생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이때 객체를 </a:t>
            </a:r>
            <a:r>
              <a:rPr lang="en-US" altLang="ko-KR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sz="2000" dirty="0">
                <a:sym typeface="Wingdings" panose="05000000000000000000" pitchFamily="2" charset="2"/>
              </a:rPr>
              <a:t>라고 부른다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sz="2000" dirty="0">
                <a:sym typeface="Wingdings" panose="05000000000000000000" pitchFamily="2" charset="2"/>
              </a:rPr>
              <a:t>는 참조변수이기때문에 객체가 생성되면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방금 생성된 객체의 참조 값을 할당하여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객체에 접근할 수 있도록 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u="sng" dirty="0">
                <a:sym typeface="Wingdings" panose="05000000000000000000" pitchFamily="2" charset="2"/>
              </a:rPr>
              <a:t>클래스의 멤버</a:t>
            </a:r>
            <a:r>
              <a:rPr lang="ko-KR" altLang="en-US" sz="2000" dirty="0">
                <a:sym typeface="Wingdings" panose="05000000000000000000" pitchFamily="2" charset="2"/>
              </a:rPr>
              <a:t>에 접근하거나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u="sng" dirty="0">
                <a:sym typeface="Wingdings" panose="05000000000000000000" pitchFamily="2" charset="2"/>
              </a:rPr>
              <a:t>현재 객체를 메서드의 리턴 값으로 </a:t>
            </a:r>
            <a:r>
              <a:rPr lang="ko-KR" altLang="en-US" sz="2000" dirty="0">
                <a:sym typeface="Wingdings" panose="05000000000000000000" pitchFamily="2" charset="2"/>
              </a:rPr>
              <a:t>전달할 때 사용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55644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일반 메서드와 생성자의 차이점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 err="1"/>
              <a:t>생성자는</a:t>
            </a:r>
            <a:r>
              <a:rPr lang="ko-KR" altLang="en-US" sz="2000" dirty="0"/>
              <a:t> 아무 때나 호출할 수 없다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클래스 밖에서는 객체를 생성할 때만 호출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클래스 안에서는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안에서만 호출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this() </a:t>
            </a:r>
            <a:r>
              <a:rPr lang="ko-KR" altLang="en-US" sz="2000" dirty="0">
                <a:solidFill>
                  <a:srgbClr val="FF0000"/>
                </a:solidFill>
              </a:rPr>
              <a:t>사용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생성자가 오버로딩되어 여러 개로 구성된 클래스에서 다른 </a:t>
            </a:r>
            <a:r>
              <a:rPr lang="ko-KR" altLang="en-US" sz="2000" dirty="0" err="1">
                <a:sym typeface="Wingdings" panose="05000000000000000000" pitchFamily="2" charset="2"/>
              </a:rPr>
              <a:t>생성자를</a:t>
            </a:r>
            <a:r>
              <a:rPr lang="ko-KR" altLang="en-US" sz="2000" dirty="0">
                <a:sym typeface="Wingdings" panose="05000000000000000000" pitchFamily="2" charset="2"/>
              </a:rPr>
              <a:t> 호출하는 방법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en-US" altLang="ko-KR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this()</a:t>
            </a:r>
            <a:r>
              <a:rPr lang="ko-KR" altLang="en-US" sz="2000" u="sng" dirty="0">
                <a:sym typeface="Wingdings" panose="05000000000000000000" pitchFamily="2" charset="2"/>
              </a:rPr>
              <a:t>는 꼭 </a:t>
            </a:r>
            <a:r>
              <a:rPr lang="ko-KR" altLang="en-US" sz="2000" u="sng" dirty="0" err="1">
                <a:sym typeface="Wingdings" panose="05000000000000000000" pitchFamily="2" charset="2"/>
              </a:rPr>
              <a:t>생성자</a:t>
            </a:r>
            <a:r>
              <a:rPr lang="ko-KR" altLang="en-US" sz="2000" u="sng" dirty="0">
                <a:sym typeface="Wingdings" panose="05000000000000000000" pitchFamily="2" charset="2"/>
              </a:rPr>
              <a:t> 안에서 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첫 번째 줄에 </a:t>
            </a:r>
            <a:r>
              <a:rPr lang="ko-KR" altLang="en-US" sz="2000" u="sng" dirty="0">
                <a:sym typeface="Wingdings" panose="05000000000000000000" pitchFamily="2" charset="2"/>
              </a:rPr>
              <a:t>위치해야 한다</a:t>
            </a:r>
            <a:r>
              <a:rPr lang="en-US" altLang="ko-KR" sz="2000" u="sng" dirty="0">
                <a:sym typeface="Wingdings" panose="05000000000000000000" pitchFamily="2" charset="2"/>
              </a:rPr>
              <a:t>.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6143886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04 </a:t>
            </a:r>
            <a:r>
              <a:rPr lang="ko-KR" altLang="en-US" sz="2400" dirty="0">
                <a:highlight>
                  <a:srgbClr val="FFFF00"/>
                </a:highlight>
              </a:rPr>
              <a:t>멤버변수의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00899"/>
            <a:ext cx="10424160" cy="4993630"/>
          </a:xfrm>
        </p:spPr>
        <p:txBody>
          <a:bodyPr>
            <a:normAutofit/>
          </a:bodyPr>
          <a:lstStyle/>
          <a:p>
            <a:r>
              <a:rPr lang="ko-KR" altLang="en-US" sz="2000" u="sng" dirty="0"/>
              <a:t>클래스 정의에서 멤버 변수의 초기화</a:t>
            </a:r>
            <a:endParaRPr lang="en-US" altLang="ko-KR" sz="2000" u="sng" dirty="0"/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선언할 때 </a:t>
            </a:r>
            <a:r>
              <a:rPr lang="ko-KR" altLang="en-US" sz="1800" dirty="0" err="1">
                <a:sym typeface="Wingdings" panose="05000000000000000000" pitchFamily="2" charset="2"/>
              </a:rPr>
              <a:t>초깃값을</a:t>
            </a:r>
            <a:r>
              <a:rPr lang="ko-KR" altLang="en-US" sz="1800" dirty="0">
                <a:sym typeface="Wingdings" panose="05000000000000000000" pitchFamily="2" charset="2"/>
              </a:rPr>
              <a:t> 할당하거나 </a:t>
            </a:r>
            <a:r>
              <a:rPr lang="ko-KR" altLang="en-US" sz="1800" dirty="0" err="1">
                <a:sym typeface="Wingdings" panose="05000000000000000000" pitchFamily="2" charset="2"/>
              </a:rPr>
              <a:t>생성자를</a:t>
            </a:r>
            <a:r>
              <a:rPr lang="ko-KR" altLang="en-US" sz="1800" dirty="0">
                <a:sym typeface="Wingdings" panose="05000000000000000000" pitchFamily="2" charset="2"/>
              </a:rPr>
              <a:t> 이용하는 방법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초기화 블록을 이용해 멤버 변수를 초기화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멤버 변수를 선언 시에 초기화하는 것은 코드가 간단해 자주 사용</a:t>
            </a:r>
            <a:r>
              <a:rPr lang="en-US" altLang="ko-KR" sz="2000" dirty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en-US" altLang="ko-KR" sz="1600" u="sng" dirty="0">
                <a:sym typeface="Wingdings" panose="05000000000000000000" pitchFamily="2" charset="2"/>
              </a:rPr>
              <a:t>but </a:t>
            </a:r>
            <a:r>
              <a:rPr lang="ko-KR" altLang="en-US" sz="1600" u="sng" dirty="0">
                <a:sym typeface="Wingdings" panose="05000000000000000000" pitchFamily="2" charset="2"/>
              </a:rPr>
              <a:t>복잡한 초기화는 할 수 없다</a:t>
            </a:r>
            <a:r>
              <a:rPr lang="en-US" altLang="ko-KR" sz="1600" u="sng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*</a:t>
            </a:r>
            <a:r>
              <a:rPr lang="ko-KR" altLang="en-US" sz="2000" dirty="0">
                <a:sym typeface="Wingdings" panose="05000000000000000000" pitchFamily="2" charset="2"/>
              </a:rPr>
              <a:t>초기화 코드가 복잡한 경우에는 </a:t>
            </a:r>
            <a:r>
              <a:rPr lang="ko-KR" altLang="en-US" sz="2000" u="sng" dirty="0" err="1">
                <a:sym typeface="Wingdings" panose="05000000000000000000" pitchFamily="2" charset="2"/>
              </a:rPr>
              <a:t>생성자를</a:t>
            </a:r>
            <a:r>
              <a:rPr lang="ko-KR" altLang="en-US" sz="2000" u="sng" dirty="0">
                <a:sym typeface="Wingdings" panose="05000000000000000000" pitchFamily="2" charset="2"/>
              </a:rPr>
              <a:t> 이용</a:t>
            </a:r>
            <a:r>
              <a:rPr lang="ko-KR" altLang="en-US" sz="2000" dirty="0">
                <a:sym typeface="Wingdings" panose="05000000000000000000" pitchFamily="2" charset="2"/>
              </a:rPr>
              <a:t>하거나 </a:t>
            </a:r>
            <a:r>
              <a:rPr lang="ko-KR" altLang="en-US" sz="2000" u="sng" dirty="0">
                <a:sym typeface="Wingdings" panose="05000000000000000000" pitchFamily="2" charset="2"/>
              </a:rPr>
              <a:t>초기화 블록을 사용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1800" u="sng" dirty="0">
                <a:sym typeface="Wingdings" panose="05000000000000000000" pitchFamily="2" charset="2"/>
              </a:rPr>
              <a:t>초기화 블록은 </a:t>
            </a:r>
            <a:r>
              <a:rPr lang="ko-KR" altLang="en-US" sz="1800" dirty="0">
                <a:sym typeface="Wingdings" panose="05000000000000000000" pitchFamily="2" charset="2"/>
              </a:rPr>
              <a:t>컴파일러에 의해 </a:t>
            </a:r>
            <a:r>
              <a:rPr lang="ko-KR" altLang="en-US" sz="1800" dirty="0" err="1">
                <a:sym typeface="Wingdings" panose="05000000000000000000" pitchFamily="2" charset="2"/>
              </a:rPr>
              <a:t>생성자에</a:t>
            </a:r>
            <a:r>
              <a:rPr lang="ko-KR" altLang="en-US" sz="1800" dirty="0">
                <a:sym typeface="Wingdings" panose="05000000000000000000" pitchFamily="2" charset="2"/>
              </a:rPr>
              <a:t> 복사됨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ym typeface="Wingdings" panose="05000000000000000000" pitchFamily="2" charset="2"/>
              </a:rPr>
              <a:t> 생성자가 여러 개인 클래스에서 모든 생성자가 공통적으로 실행되어야 할 코드를 </a:t>
            </a: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초기화 블록</a:t>
            </a:r>
            <a:r>
              <a:rPr lang="ko-KR" altLang="en-US" sz="1800" dirty="0">
                <a:sym typeface="Wingdings" panose="05000000000000000000" pitchFamily="2" charset="2"/>
              </a:rPr>
              <a:t>에 작성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50110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04 </a:t>
            </a:r>
            <a:r>
              <a:rPr lang="ko-KR" altLang="en-US" sz="2400" dirty="0">
                <a:highlight>
                  <a:srgbClr val="FFFF00"/>
                </a:highlight>
              </a:rPr>
              <a:t>멤버 변수의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3236" y="1267097"/>
            <a:ext cx="10515600" cy="5027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800" dirty="0"/>
              <a:t>static{</a:t>
            </a:r>
          </a:p>
          <a:p>
            <a:pPr marL="457200" lvl="1" indent="0">
              <a:buNone/>
            </a:pPr>
            <a:r>
              <a:rPr lang="en-US" altLang="ko-KR" sz="1800" dirty="0"/>
              <a:t>static </a:t>
            </a:r>
            <a:r>
              <a:rPr lang="ko-KR" altLang="en-US" sz="1800" dirty="0"/>
              <a:t>멤버 변수의 초기화 코드</a:t>
            </a:r>
            <a:r>
              <a:rPr lang="en-US" altLang="ko-KR" sz="1800" dirty="0"/>
              <a:t>;</a:t>
            </a:r>
          </a:p>
          <a:p>
            <a:pPr marL="457200" lvl="1" indent="0">
              <a:buNone/>
            </a:pPr>
            <a:r>
              <a:rPr lang="en-US" altLang="ko-KR" sz="1800" dirty="0"/>
              <a:t>…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457200" lvl="1" indent="0">
              <a:buNone/>
            </a:pPr>
            <a:r>
              <a:rPr lang="ko-KR" altLang="en-US" sz="1800" dirty="0"/>
              <a:t>일반 멤버 변수 초기화 코드</a:t>
            </a:r>
            <a:r>
              <a:rPr lang="en-US" altLang="ko-KR" sz="1800" dirty="0"/>
              <a:t>;</a:t>
            </a:r>
          </a:p>
          <a:p>
            <a:pPr marL="457200" lvl="1" indent="0">
              <a:buNone/>
            </a:pPr>
            <a:r>
              <a:rPr lang="en-US" altLang="ko-KR" sz="1800" dirty="0"/>
              <a:t>…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ko-KR" altLang="en-US" sz="1800" dirty="0"/>
              <a:t>위에 초기화 블록이 두 개 있는데</a:t>
            </a:r>
            <a:r>
              <a:rPr lang="en-US" altLang="ko-KR" sz="1800" dirty="0"/>
              <a:t>, </a:t>
            </a:r>
          </a:p>
          <a:p>
            <a:pPr marL="0" indent="0">
              <a:buNone/>
            </a:pPr>
            <a:r>
              <a:rPr lang="ko-KR" altLang="en-US" sz="1800" dirty="0"/>
              <a:t>블록 앞에 </a:t>
            </a:r>
            <a:r>
              <a:rPr lang="en-US" altLang="ko-KR" sz="1800" dirty="0">
                <a:solidFill>
                  <a:srgbClr val="FF0000"/>
                </a:solidFill>
              </a:rPr>
              <a:t>static</a:t>
            </a:r>
            <a:r>
              <a:rPr lang="ko-KR" altLang="en-US" sz="1800" dirty="0">
                <a:solidFill>
                  <a:srgbClr val="FF0000"/>
                </a:solidFill>
              </a:rPr>
              <a:t>키워드가 있는 것은 </a:t>
            </a:r>
            <a:r>
              <a:rPr lang="en-US" altLang="ko-KR" sz="1800" u="sng" dirty="0"/>
              <a:t>static </a:t>
            </a:r>
            <a:r>
              <a:rPr lang="ko-KR" altLang="en-US" sz="1800" u="sng" dirty="0"/>
              <a:t>멤버변수를 초기화하는 블록이고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FF0000"/>
                </a:solidFill>
              </a:rPr>
              <a:t>그냥 블록으로 </a:t>
            </a:r>
            <a:r>
              <a:rPr lang="ko-KR" altLang="en-US" sz="1800" dirty="0"/>
              <a:t>구성된 것은 </a:t>
            </a:r>
            <a:r>
              <a:rPr lang="ko-KR" altLang="en-US" sz="1800" u="sng" dirty="0"/>
              <a:t>일반 멤버 변수를 초기화하는 블록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8264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4</a:t>
            </a:r>
            <a:r>
              <a:rPr lang="ko-KR" altLang="en-US" sz="2400" dirty="0">
                <a:highlight>
                  <a:srgbClr val="FFFF00"/>
                </a:highlight>
              </a:rPr>
              <a:t>개의 초기화 과정이 실행되는 </a:t>
            </a:r>
            <a:r>
              <a:rPr lang="ko-KR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순서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멤버 변수 </a:t>
            </a:r>
            <a:r>
              <a:rPr lang="ko-KR" altLang="en-US" sz="2000" dirty="0" err="1"/>
              <a:t>선언시</a:t>
            </a:r>
            <a:r>
              <a:rPr lang="ko-KR" altLang="en-US" sz="2000" dirty="0"/>
              <a:t> 초기화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static</a:t>
            </a:r>
            <a:r>
              <a:rPr lang="ko-KR" altLang="en-US" sz="2000" dirty="0"/>
              <a:t>초기화 블록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초기화 블록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 err="1"/>
              <a:t>생성자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초기화 블록은 </a:t>
            </a:r>
            <a:r>
              <a:rPr lang="ko-KR" altLang="en-US" sz="2000" dirty="0" err="1"/>
              <a:t>메서드로</a:t>
            </a:r>
            <a:r>
              <a:rPr lang="ko-KR" altLang="en-US" sz="2000" dirty="0"/>
              <a:t> 대체할 수 도 있는데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static </a:t>
            </a:r>
            <a:r>
              <a:rPr lang="ko-KR" altLang="en-US" sz="2000" dirty="0"/>
              <a:t>초기화 블록은 </a:t>
            </a:r>
            <a:r>
              <a:rPr lang="en-US" altLang="ko-KR" sz="2000" dirty="0">
                <a:solidFill>
                  <a:srgbClr val="FF0000"/>
                </a:solidFill>
              </a:rPr>
              <a:t>static </a:t>
            </a:r>
            <a:r>
              <a:rPr lang="ko-KR" altLang="en-US" sz="2000" dirty="0" err="1">
                <a:solidFill>
                  <a:srgbClr val="FF0000"/>
                </a:solidFill>
              </a:rPr>
              <a:t>메서드로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000" dirty="0"/>
              <a:t>초기화 블록은 </a:t>
            </a:r>
            <a:r>
              <a:rPr lang="en-US" altLang="ko-KR" sz="2000" dirty="0">
                <a:solidFill>
                  <a:srgbClr val="FF0000"/>
                </a:solidFill>
              </a:rPr>
              <a:t>final </a:t>
            </a:r>
            <a:r>
              <a:rPr lang="ko-KR" altLang="en-US" sz="2000" dirty="0" err="1">
                <a:solidFill>
                  <a:srgbClr val="FF0000"/>
                </a:solidFill>
              </a:rPr>
              <a:t>메서드로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대체할 수 있다</a:t>
            </a:r>
            <a:r>
              <a:rPr lang="en-US" altLang="ko-KR" sz="2000" dirty="0"/>
              <a:t>..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29045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10. </a:t>
            </a:r>
            <a:r>
              <a:rPr lang="ko-KR" altLang="en-US" sz="2400" dirty="0">
                <a:highlight>
                  <a:srgbClr val="FFFF00"/>
                </a:highlight>
              </a:rPr>
              <a:t>패키지와 접근 </a:t>
            </a:r>
            <a:r>
              <a:rPr lang="ko-KR" altLang="en-US" sz="2400" dirty="0" err="1">
                <a:highlight>
                  <a:srgbClr val="FFFF00"/>
                </a:highlight>
              </a:rPr>
              <a:t>제어자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패키지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클래스들을 묶은 네임스페이스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네임스페이스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동일한 이름이 겹치는 것을 막기 위해 이름 공간을 분리하는 것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패키지</a:t>
            </a:r>
            <a:r>
              <a:rPr lang="ko-KR" altLang="en-US" sz="2000" dirty="0">
                <a:sym typeface="Wingdings" panose="05000000000000000000" pitchFamily="2" charset="2"/>
              </a:rPr>
              <a:t>는 클래스를 정리하여 넣어두는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폴더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*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네임스페이스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이름공간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itchFamily="2" charset="2"/>
              </a:rPr>
              <a:t></a:t>
            </a:r>
            <a:r>
              <a:rPr lang="ko-KR" altLang="en-US" sz="2000" dirty="0">
                <a:sym typeface="Wingdings" pitchFamily="2" charset="2"/>
              </a:rPr>
              <a:t>개체를 구분할 수 있는 범위를 나타내는 말</a:t>
            </a:r>
            <a:r>
              <a:rPr lang="en-US" altLang="ko-KR" sz="2000" dirty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itchFamily="2" charset="2"/>
              </a:rPr>
              <a:t></a:t>
            </a:r>
            <a:r>
              <a:rPr lang="ko-KR" altLang="en-US" sz="2000" dirty="0">
                <a:sym typeface="Wingdings" pitchFamily="2" charset="2"/>
              </a:rPr>
              <a:t>일반적으로 하나의 이름 공간에서는 하나의 이름이 단 하나의 개체만을 가리킴</a:t>
            </a:r>
            <a:r>
              <a:rPr lang="en-US" altLang="ko-KR" sz="2000" dirty="0">
                <a:sym typeface="Wingdings" pitchFamily="2" charset="2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69337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02 </a:t>
            </a:r>
            <a:r>
              <a:rPr lang="ko-KR" altLang="en-US" sz="2400" dirty="0">
                <a:highlight>
                  <a:srgbClr val="FFFF00"/>
                </a:highlight>
              </a:rPr>
              <a:t>접근 </a:t>
            </a:r>
            <a:r>
              <a:rPr lang="ko-KR" altLang="en-US" sz="2400" dirty="0" err="1">
                <a:highlight>
                  <a:srgbClr val="FFFF00"/>
                </a:highlight>
              </a:rPr>
              <a:t>제어자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클래스의 멤버 변수나 메서드를 다른 클래스에서 접근할 수 있는 </a:t>
            </a:r>
            <a:r>
              <a:rPr lang="ko-KR" altLang="en-US" sz="2000" dirty="0">
                <a:solidFill>
                  <a:srgbClr val="FF0000"/>
                </a:solidFill>
              </a:rPr>
              <a:t>수위</a:t>
            </a:r>
            <a:r>
              <a:rPr lang="ko-KR" altLang="en-US" sz="2000" dirty="0"/>
              <a:t>를 지정하는 방법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u="sng" dirty="0">
                <a:solidFill>
                  <a:srgbClr val="FF0000"/>
                </a:solidFill>
              </a:rPr>
              <a:t>탑 레벨 </a:t>
            </a:r>
            <a:r>
              <a:rPr lang="en-US" altLang="ko-KR" sz="2000" dirty="0"/>
              <a:t>- </a:t>
            </a:r>
            <a:r>
              <a:rPr lang="ko-KR" altLang="en-US" sz="2000" dirty="0"/>
              <a:t>멤버들을 포함한 </a:t>
            </a:r>
            <a:r>
              <a:rPr lang="ko-KR" altLang="en-US" sz="2000" dirty="0">
                <a:solidFill>
                  <a:srgbClr val="FF0000"/>
                </a:solidFill>
              </a:rPr>
              <a:t>클래스 레벨에서 </a:t>
            </a:r>
            <a:r>
              <a:rPr lang="ko-KR" altLang="en-US" sz="2000" dirty="0"/>
              <a:t>접근 제어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en-US" altLang="ko-KR" sz="2000" dirty="0"/>
              <a:t>public, </a:t>
            </a:r>
            <a:r>
              <a:rPr lang="ko-KR" altLang="en-US" sz="2000" dirty="0"/>
              <a:t>디폴트</a:t>
            </a:r>
            <a:r>
              <a:rPr lang="en-US" altLang="ko-KR" sz="2000" dirty="0"/>
              <a:t>(</a:t>
            </a:r>
            <a:r>
              <a:rPr lang="ko-KR" altLang="en-US" sz="2000" dirty="0"/>
              <a:t>접근제어 지정자 없음</a:t>
            </a:r>
            <a:r>
              <a:rPr lang="en-US" altLang="ko-KR" sz="2000" dirty="0"/>
              <a:t>).</a:t>
            </a:r>
          </a:p>
          <a:p>
            <a:r>
              <a:rPr lang="ko-KR" altLang="en-US" sz="2000" u="sng" dirty="0">
                <a:solidFill>
                  <a:srgbClr val="FF0000"/>
                </a:solidFill>
              </a:rPr>
              <a:t>멤버 레벨 </a:t>
            </a:r>
            <a:r>
              <a:rPr lang="en-US" altLang="ko-KR" sz="2000" dirty="0"/>
              <a:t>– </a:t>
            </a:r>
            <a:r>
              <a:rPr lang="ko-KR" altLang="en-US" sz="2000" dirty="0">
                <a:solidFill>
                  <a:srgbClr val="FF0000"/>
                </a:solidFill>
              </a:rPr>
              <a:t>클래스 멤버 레벨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멤버 변수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메서드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/>
              <a:t>에서 접근 제어</a:t>
            </a:r>
            <a:r>
              <a:rPr lang="en-US" altLang="ko-KR" sz="2000" dirty="0"/>
              <a:t>.  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public, private, protected, </a:t>
            </a:r>
            <a:r>
              <a:rPr lang="ko-KR" altLang="en-US" sz="2000" dirty="0"/>
              <a:t>디폴트</a:t>
            </a:r>
            <a:r>
              <a:rPr lang="en-US" altLang="ko-KR" sz="2000" dirty="0"/>
              <a:t>(</a:t>
            </a:r>
            <a:r>
              <a:rPr lang="ko-KR" altLang="en-US" sz="2000" dirty="0"/>
              <a:t>접근제어 지정자 없음</a:t>
            </a:r>
            <a:r>
              <a:rPr lang="en-US" altLang="ko-KR" sz="2000" dirty="0"/>
              <a:t>).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u="sng" dirty="0">
                <a:sym typeface="Wingdings" panose="05000000000000000000" pitchFamily="2" charset="2"/>
              </a:rPr>
              <a:t>멤버로 포함된 클래스는 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멤버 레벨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u="sng" dirty="0">
                <a:sym typeface="Wingdings" panose="05000000000000000000" pitchFamily="2" charset="2"/>
              </a:rPr>
              <a:t>바깥의 클래스는 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탑 레벨</a:t>
            </a:r>
            <a:r>
              <a:rPr lang="ko-KR" altLang="en-US" sz="2000" dirty="0">
                <a:sym typeface="Wingdings" panose="05000000000000000000" pitchFamily="2" charset="2"/>
              </a:rPr>
              <a:t>로 접근제어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47516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멤버 레벨의 접근제어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public</a:t>
            </a:r>
            <a:r>
              <a:rPr lang="en-US" altLang="ko-KR" sz="2000" dirty="0"/>
              <a:t> - public</a:t>
            </a:r>
            <a:r>
              <a:rPr lang="ko-KR" altLang="en-US" sz="2000" dirty="0"/>
              <a:t>으로 지정된 멤버는 다른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다른 패키지에서도 접근 가능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protected</a:t>
            </a:r>
            <a:r>
              <a:rPr lang="en-US" altLang="ko-KR" sz="2000" dirty="0"/>
              <a:t> – </a:t>
            </a:r>
            <a:r>
              <a:rPr lang="ko-KR" altLang="en-US" sz="2000" dirty="0"/>
              <a:t>같은 패키지에서는 </a:t>
            </a:r>
            <a:r>
              <a:rPr lang="en-US" altLang="ko-KR" sz="2000" dirty="0"/>
              <a:t>public</a:t>
            </a:r>
            <a:r>
              <a:rPr lang="ko-KR" altLang="en-US" sz="2000" dirty="0"/>
              <a:t>과 동일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다른 패키지에서는 상속 관계의 </a:t>
            </a:r>
            <a:r>
              <a:rPr lang="en-US" altLang="ko-KR" sz="2000" dirty="0">
                <a:sym typeface="Wingdings" panose="05000000000000000000" pitchFamily="2" charset="2"/>
              </a:rPr>
              <a:t>sub </a:t>
            </a:r>
            <a:r>
              <a:rPr lang="ko-KR" altLang="en-US" sz="2000" dirty="0">
                <a:sym typeface="Wingdings" panose="05000000000000000000" pitchFamily="2" charset="2"/>
              </a:rPr>
              <a:t>클래스는 접근 가능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u="sng" dirty="0">
                <a:sym typeface="Wingdings" panose="05000000000000000000" pitchFamily="2" charset="2"/>
              </a:rPr>
              <a:t>상속 관계가 아닌 다른 클래스는 접근할 수 없다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디폴트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– </a:t>
            </a:r>
            <a:r>
              <a:rPr lang="ko-KR" altLang="en-US" sz="2000" dirty="0">
                <a:sym typeface="Wingdings" panose="05000000000000000000" pitchFamily="2" charset="2"/>
              </a:rPr>
              <a:t>같은 패키지 내에서만 접근 가능하고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다른 패키지에서는 접근할 수 없다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private</a:t>
            </a:r>
            <a:r>
              <a:rPr lang="en-US" altLang="ko-KR" sz="2000" dirty="0">
                <a:sym typeface="Wingdings" panose="05000000000000000000" pitchFamily="2" charset="2"/>
              </a:rPr>
              <a:t> – private</a:t>
            </a:r>
            <a:r>
              <a:rPr lang="ko-KR" altLang="en-US" sz="2000" dirty="0">
                <a:sym typeface="Wingdings" panose="05000000000000000000" pitchFamily="2" charset="2"/>
              </a:rPr>
              <a:t>는 지정된 멤버를 포함한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클래스 내에서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만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접근 가능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다른 클래스에서는 접근할 수 없다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u="sng" dirty="0">
                <a:sym typeface="Wingdings" panose="05000000000000000000" pitchFamily="2" charset="2"/>
              </a:rPr>
              <a:t>멤버를 클래스 내에서만 사용할 수 있도록 지정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72730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6604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클래스 안에서</a:t>
            </a:r>
            <a:r>
              <a:rPr lang="ko-KR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만</a:t>
            </a:r>
            <a:r>
              <a:rPr lang="ko-KR" altLang="en-US" sz="2400" dirty="0">
                <a:highlight>
                  <a:srgbClr val="FFFF00"/>
                </a:highlight>
              </a:rPr>
              <a:t> 사용</a:t>
            </a:r>
            <a:r>
              <a:rPr lang="en-US" altLang="ko-KR" sz="2400" dirty="0">
                <a:highlight>
                  <a:srgbClr val="FFFF00"/>
                </a:highlight>
              </a:rPr>
              <a:t>: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00"/>
                </a:highlight>
              </a:rPr>
              <a:t>private</a:t>
            </a:r>
            <a:endParaRPr lang="ko-KR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5673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정보의 </a:t>
            </a:r>
            <a:r>
              <a:rPr lang="ko-KR" altLang="en-US" sz="2000" dirty="0" err="1">
                <a:solidFill>
                  <a:srgbClr val="FF0000"/>
                </a:solidFill>
              </a:rPr>
              <a:t>은닉성</a:t>
            </a:r>
            <a:r>
              <a:rPr lang="ko-KR" altLang="en-US" sz="2000" dirty="0" err="1"/>
              <a:t>을</a:t>
            </a:r>
            <a:r>
              <a:rPr lang="ko-KR" altLang="en-US" sz="2000" dirty="0"/>
              <a:t> 구현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>
                <a:solidFill>
                  <a:srgbClr val="FF0000"/>
                </a:solidFill>
              </a:rPr>
              <a:t>은닉성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정보를 공유하지 않고 숨기는 것</a:t>
            </a:r>
            <a:r>
              <a:rPr lang="en-US" altLang="ko-KR" sz="2000" dirty="0"/>
              <a:t>.</a:t>
            </a:r>
          </a:p>
          <a:p>
            <a:r>
              <a:rPr lang="ko-KR" altLang="en-US" sz="2000" u="sng" dirty="0"/>
              <a:t>보통 멤버 변수들은 </a:t>
            </a:r>
            <a:r>
              <a:rPr lang="en-US" altLang="ko-KR" sz="2000" u="sng" dirty="0">
                <a:solidFill>
                  <a:srgbClr val="FF0000"/>
                </a:solidFill>
              </a:rPr>
              <a:t>private</a:t>
            </a:r>
            <a:r>
              <a:rPr lang="ko-KR" altLang="en-US" sz="2000" u="sng" dirty="0"/>
              <a:t>을로 지정하여 정보를 외부에 직접 노출하지 않음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u="sng" dirty="0"/>
              <a:t>외부에서 </a:t>
            </a:r>
            <a:r>
              <a:rPr lang="en-US" altLang="ko-KR" sz="2000" u="sng" dirty="0">
                <a:solidFill>
                  <a:srgbClr val="FF0000"/>
                </a:solidFill>
              </a:rPr>
              <a:t>private </a:t>
            </a:r>
            <a:r>
              <a:rPr lang="ko-KR" altLang="en-US" sz="2000" u="sng" dirty="0">
                <a:solidFill>
                  <a:srgbClr val="FF0000"/>
                </a:solidFill>
              </a:rPr>
              <a:t>멤버에 </a:t>
            </a:r>
            <a:r>
              <a:rPr lang="ko-KR" altLang="en-US" sz="2000" u="sng" dirty="0"/>
              <a:t>접근할 수 있는 방법</a:t>
            </a:r>
            <a:endParaRPr lang="en-US" altLang="ko-KR" sz="2000" u="sng" dirty="0"/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private </a:t>
            </a:r>
            <a:r>
              <a:rPr lang="ko-KR" altLang="en-US" sz="2000" dirty="0">
                <a:sym typeface="Wingdings" panose="05000000000000000000" pitchFamily="2" charset="2"/>
              </a:rPr>
              <a:t>멤버는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setter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와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getter</a:t>
            </a:r>
            <a:r>
              <a:rPr lang="ko-KR" altLang="en-US" sz="2000" dirty="0">
                <a:sym typeface="Wingdings" panose="05000000000000000000" pitchFamily="2" charset="2"/>
              </a:rPr>
              <a:t>를 이용해 클래스 외부와 통신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public </a:t>
            </a:r>
            <a:r>
              <a:rPr lang="ko-KR" altLang="en-US" sz="2000" u="sng" dirty="0">
                <a:solidFill>
                  <a:srgbClr val="FF0000"/>
                </a:solidFill>
                <a:sym typeface="Wingdings" panose="05000000000000000000" pitchFamily="2" charset="2"/>
              </a:rPr>
              <a:t>메서드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객체 콘텍스트에서 누구든지 접근할 수 있는 메서드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setter, getter.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104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52434</TotalTime>
  <Words>16964</Words>
  <Application>Microsoft Office PowerPoint</Application>
  <PresentationFormat>와이드스크린</PresentationFormat>
  <Paragraphs>2520</Paragraphs>
  <Slides>181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181</vt:i4>
      </vt:variant>
    </vt:vector>
  </HeadingPairs>
  <TitlesOfParts>
    <vt:vector size="186" baseType="lpstr">
      <vt:lpstr>맑은 고딕</vt:lpstr>
      <vt:lpstr>Arial</vt:lpstr>
      <vt:lpstr>Symbol</vt:lpstr>
      <vt:lpstr>Wingdings</vt:lpstr>
      <vt:lpstr>Office 테마</vt:lpstr>
      <vt:lpstr>        JAVA 기본 문법</vt:lpstr>
      <vt:lpstr>01 자바와 프로그래밍 개요</vt:lpstr>
      <vt:lpstr>01 프로그램이란?</vt:lpstr>
      <vt:lpstr>02 컴퓨터 시스템의 구조(p19그림1-2)</vt:lpstr>
      <vt:lpstr>03 객체지향 프로그래밍과 자바의 특징(p20)</vt:lpstr>
      <vt:lpstr>02 자바 개발환경 구축</vt:lpstr>
      <vt:lpstr>03 변수와 자바 기초 문법</vt:lpstr>
      <vt:lpstr>변수와 자바 기초 문법</vt:lpstr>
      <vt:lpstr>표3-2 변수 선언의 예(p50)</vt:lpstr>
      <vt:lpstr>변수에 값 할당</vt:lpstr>
      <vt:lpstr>PowerPoint 프레젠테이션</vt:lpstr>
      <vt:lpstr>실습 3-1</vt:lpstr>
      <vt:lpstr>02 데이터 타입</vt:lpstr>
      <vt:lpstr>PowerPoint 프레젠테이션</vt:lpstr>
      <vt:lpstr>03 리터럴(Literal)</vt:lpstr>
      <vt:lpstr>PowerPoint 프레젠테이션</vt:lpstr>
      <vt:lpstr>04 형 변환(p60)</vt:lpstr>
      <vt:lpstr>PowerPoint 프레젠테이션</vt:lpstr>
      <vt:lpstr>산술연산자</vt:lpstr>
      <vt:lpstr>단항 연산자</vt:lpstr>
      <vt:lpstr>관계 연산자</vt:lpstr>
      <vt:lpstr>논리 연산자</vt:lpstr>
      <vt:lpstr>삼항 연산자</vt:lpstr>
      <vt:lpstr>PowerPoint 프레젠테이션</vt:lpstr>
      <vt:lpstr>비트 연산자</vt:lpstr>
      <vt:lpstr>대입연산자</vt:lpstr>
      <vt:lpstr>주석</vt:lpstr>
      <vt:lpstr>04 제어문</vt:lpstr>
      <vt:lpstr>01 조건문</vt:lpstr>
      <vt:lpstr>01 조건문</vt:lpstr>
      <vt:lpstr> IfThen</vt:lpstr>
      <vt:lpstr> if –then- else문</vt:lpstr>
      <vt:lpstr> if – then – else if – then – else 문</vt:lpstr>
      <vt:lpstr>switch 문</vt:lpstr>
      <vt:lpstr>PowerPoint 프레젠테이션</vt:lpstr>
      <vt:lpstr> </vt:lpstr>
      <vt:lpstr>PowerPoint 프레젠테이션</vt:lpstr>
      <vt:lpstr>02 반복문</vt:lpstr>
      <vt:lpstr>PowerPoint 프레젠테이션</vt:lpstr>
      <vt:lpstr>PowerPoint 프레젠테이션</vt:lpstr>
      <vt:lpstr>1에서 100까지의 합</vt:lpstr>
      <vt:lpstr> 1에서 100까지 자연수 중 홀수</vt:lpstr>
      <vt:lpstr>구구단 중 3단</vt:lpstr>
      <vt:lpstr>구구단</vt:lpstr>
      <vt:lpstr>### ###</vt:lpstr>
      <vt:lpstr>구구단</vt:lpstr>
      <vt:lpstr>* ** *** ****</vt:lpstr>
      <vt:lpstr>05 배열</vt:lpstr>
      <vt:lpstr>12-1 배열(p253)</vt:lpstr>
      <vt:lpstr>01 배열의 개요 (P114)</vt:lpstr>
      <vt:lpstr>2차원 배열(p277)</vt:lpstr>
      <vt:lpstr>2차원 배열 초기화 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06 함 수</vt:lpstr>
      <vt:lpstr>01 함수의 정의</vt:lpstr>
      <vt:lpstr>함수 타입 </vt:lpstr>
      <vt:lpstr>02 함수 호출</vt:lpstr>
      <vt:lpstr>PowerPoint 프레젠테이션</vt:lpstr>
      <vt:lpstr>PowerPoint 프레젠테이션</vt:lpstr>
      <vt:lpstr>PowerPoint 프레젠테이션</vt:lpstr>
      <vt:lpstr>PowerPoint 프레젠테이션</vt:lpstr>
      <vt:lpstr>07 클래스와 객체</vt:lpstr>
      <vt:lpstr>02 클래스</vt:lpstr>
      <vt:lpstr>PowerPoint 프레젠테이션</vt:lpstr>
      <vt:lpstr>03객체의 선언과 사용</vt:lpstr>
      <vt:lpstr>04 메서드</vt:lpstr>
      <vt:lpstr>PowerPoint 프레젠테이션</vt:lpstr>
      <vt:lpstr>05 객체형 멤버 변수</vt:lpstr>
      <vt:lpstr>08 메서드와 메모리</vt:lpstr>
      <vt:lpstr>01 메서드 정의</vt:lpstr>
      <vt:lpstr>02 메서드 호출(p159)</vt:lpstr>
      <vt:lpstr>03 메서드의 종료</vt:lpstr>
      <vt:lpstr>PowerPoint 프레젠테이션</vt:lpstr>
      <vt:lpstr> 스택(stack)</vt:lpstr>
      <vt:lpstr>정적 메모리(static memory)</vt:lpstr>
      <vt:lpstr>변수의  기본값</vt:lpstr>
      <vt:lpstr>09 클래스 디자인</vt:lpstr>
      <vt:lpstr>메서드 오버로딩(Method Overloading) - 덮어쓰기</vt:lpstr>
      <vt:lpstr>실습9-1  Add.java</vt:lpstr>
      <vt:lpstr>Addmain.java</vt:lpstr>
      <vt:lpstr>02 생성자</vt:lpstr>
      <vt:lpstr>PowerPoint 프레젠테이션</vt:lpstr>
      <vt:lpstr>MemberMain.java</vt:lpstr>
      <vt:lpstr>Member m = new Member();</vt:lpstr>
      <vt:lpstr>03 this와 this()</vt:lpstr>
      <vt:lpstr>일반 메서드와 생성자의 차이점</vt:lpstr>
      <vt:lpstr>04 멤버변수의 초기화</vt:lpstr>
      <vt:lpstr>04 멤버 변수의 초기화</vt:lpstr>
      <vt:lpstr>4개의 초기화 과정이 실행되는 순서</vt:lpstr>
      <vt:lpstr>10. 패키지와 접근 제어자</vt:lpstr>
      <vt:lpstr>02 접근 제어자</vt:lpstr>
      <vt:lpstr>멤버 레벨의 접근제어</vt:lpstr>
      <vt:lpstr>클래스 안에서만 사용: private</vt:lpstr>
      <vt:lpstr> setter, getter</vt:lpstr>
      <vt:lpstr>싱글톤 패턴</vt:lpstr>
      <vt:lpstr> protected</vt:lpstr>
      <vt:lpstr>11 상속</vt:lpstr>
      <vt:lpstr>01 상속의 개념</vt:lpstr>
      <vt:lpstr>01 상속의 개념</vt:lpstr>
      <vt:lpstr>PowerPoint 프레젠테이션</vt:lpstr>
      <vt:lpstr> class Student extends Person{ }</vt:lpstr>
      <vt:lpstr>PowerPoint 프레젠테이션</vt:lpstr>
      <vt:lpstr>PowerPoint 프레젠테이션</vt:lpstr>
      <vt:lpstr>PowerPoint 프레젠테이션</vt:lpstr>
      <vt:lpstr>03 다중 상속의 개념과 문제점(p249)</vt:lpstr>
      <vt:lpstr>12 다형성</vt:lpstr>
      <vt:lpstr>01 메서드 오버라이딩(Method Overriding)</vt:lpstr>
      <vt:lpstr>PowerPoint 프레젠테이션</vt:lpstr>
      <vt:lpstr>02 캐스팅</vt:lpstr>
      <vt:lpstr>업캐스팅(up-casting)</vt:lpstr>
      <vt:lpstr> static 메서드 </vt:lpstr>
      <vt:lpstr>&lt;재정의된 메서드 호출규칙(p270)&gt;</vt:lpstr>
      <vt:lpstr>다운캐스팅</vt:lpstr>
      <vt:lpstr>03 super(p275)</vt:lpstr>
      <vt:lpstr>13 추상 클래스와 인터페이스</vt:lpstr>
      <vt:lpstr>추상 클래스, 인터페이스</vt:lpstr>
      <vt:lpstr>01 추상 클래스</vt:lpstr>
      <vt:lpstr>PowerPoint 프레젠테이션</vt:lpstr>
      <vt:lpstr>01 추상 클래스</vt:lpstr>
      <vt:lpstr>01 추상 클래스(p284)</vt:lpstr>
      <vt:lpstr>추상 클래스와 추상 메서드</vt:lpstr>
      <vt:lpstr>추상 클래스와 추상 메서드</vt:lpstr>
      <vt:lpstr>PowerPoint 프레젠테이션</vt:lpstr>
      <vt:lpstr> 추상 클래스와 추상 메서드</vt:lpstr>
      <vt:lpstr>추상 클래스의 특징(p289)</vt:lpstr>
      <vt:lpstr>final</vt:lpstr>
      <vt:lpstr>PowerPoint 프레젠테이션</vt:lpstr>
      <vt:lpstr>final를 메서드 선언에 사용하면 재정의를 금지하는 의미.</vt:lpstr>
      <vt:lpstr>PowerPoint 프레젠테이션</vt:lpstr>
      <vt:lpstr>PowerPoint 프레젠테이션</vt:lpstr>
      <vt:lpstr>02 인터페이스</vt:lpstr>
      <vt:lpstr>인터페이스의 특징</vt:lpstr>
      <vt:lpstr>PowerPoint 프레젠테이션</vt:lpstr>
      <vt:lpstr>PowerPoint 프레젠테이션</vt:lpstr>
      <vt:lpstr> 인터페이스를 상속받는 인터페이스</vt:lpstr>
      <vt:lpstr>14 자바의 기본 클래스</vt:lpstr>
      <vt:lpstr>01 Object</vt:lpstr>
      <vt:lpstr> clone( )</vt:lpstr>
      <vt:lpstr> clone()</vt:lpstr>
      <vt:lpstr> equals() </vt:lpstr>
      <vt:lpstr>equals()</vt:lpstr>
      <vt:lpstr> hashCode() </vt:lpstr>
      <vt:lpstr> toString() </vt:lpstr>
      <vt:lpstr>02 래퍼(wrapper) 클래스</vt:lpstr>
      <vt:lpstr>03 String 클래스</vt:lpstr>
      <vt:lpstr>String과 Number변환</vt:lpstr>
      <vt:lpstr>메서드 parseXXX():</vt:lpstr>
      <vt:lpstr>PowerPoint 프레젠테이션</vt:lpstr>
      <vt:lpstr>04 Math 클래스</vt:lpstr>
      <vt:lpstr>15  예외 처리</vt:lpstr>
      <vt:lpstr>PowerPoint 프레젠테이션</vt:lpstr>
      <vt:lpstr>01 예외</vt:lpstr>
      <vt:lpstr>02 예외 처리 구문(try-catch-finally)</vt:lpstr>
      <vt:lpstr>03 예외 처리 미루기</vt:lpstr>
      <vt:lpstr>04 예외 던지기(p359)</vt:lpstr>
      <vt:lpstr>16 컬렉션</vt:lpstr>
      <vt:lpstr>  16.컬렉션(Collection)</vt:lpstr>
      <vt:lpstr>그림16-1. 컬렉션 인터페이스 계층 구조(P366)</vt:lpstr>
      <vt:lpstr>그림16-1. 컬렉션 인터페이스 계층 구조(P366)</vt:lpstr>
      <vt:lpstr>그림16-1. 컬렉션 인터페이스 계층 구조(P366)</vt:lpstr>
      <vt:lpstr>01 ArrayList</vt:lpstr>
      <vt:lpstr>Iterator</vt:lpstr>
      <vt:lpstr>02 HashMap</vt:lpstr>
      <vt:lpstr>03 알고리즘</vt:lpstr>
      <vt:lpstr>17 자바 입출력</vt:lpstr>
      <vt:lpstr>01 I/O 스트림(I/O Streams)</vt:lpstr>
      <vt:lpstr>바이트 스트림(Byte Stream)과 문자 스트림(Character Stream)</vt:lpstr>
      <vt:lpstr>    System.in  </vt:lpstr>
      <vt:lpstr>   System.out</vt:lpstr>
      <vt:lpstr>PowerPoint 프레젠테이션</vt:lpstr>
      <vt:lpstr>   보조기능 스트림</vt:lpstr>
      <vt:lpstr>InputStreamReader / OutputStreamWriter</vt:lpstr>
      <vt:lpstr>PowerPoint 프레젠테이션</vt:lpstr>
      <vt:lpstr>   직렬화</vt:lpstr>
      <vt:lpstr>02 파일 조작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winkjs@hanmail.net</dc:creator>
  <cp:lastModifiedBy>06-19</cp:lastModifiedBy>
  <cp:revision>1321</cp:revision>
  <cp:lastPrinted>2018-01-10T22:58:01Z</cp:lastPrinted>
  <dcterms:created xsi:type="dcterms:W3CDTF">2017-07-23T02:38:24Z</dcterms:created>
  <dcterms:modified xsi:type="dcterms:W3CDTF">2022-04-04T01:26:53Z</dcterms:modified>
</cp:coreProperties>
</file>