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9" r:id="rId3"/>
    <p:sldId id="272" r:id="rId4"/>
    <p:sldId id="266" r:id="rId5"/>
    <p:sldId id="298" r:id="rId6"/>
    <p:sldId id="299" r:id="rId7"/>
    <p:sldId id="275" r:id="rId8"/>
    <p:sldId id="276" r:id="rId9"/>
    <p:sldId id="278" r:id="rId10"/>
    <p:sldId id="279" r:id="rId11"/>
    <p:sldId id="280" r:id="rId12"/>
    <p:sldId id="282" r:id="rId13"/>
    <p:sldId id="290" r:id="rId14"/>
    <p:sldId id="286" r:id="rId15"/>
    <p:sldId id="287" r:id="rId16"/>
    <p:sldId id="288" r:id="rId17"/>
    <p:sldId id="292" r:id="rId18"/>
    <p:sldId id="291" r:id="rId19"/>
    <p:sldId id="295" r:id="rId20"/>
    <p:sldId id="297" r:id="rId21"/>
    <p:sldId id="296" r:id="rId22"/>
    <p:sldId id="301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4C6576"/>
    <a:srgbClr val="255779"/>
    <a:srgbClr val="3883B6"/>
    <a:srgbClr val="FFFFFF"/>
    <a:srgbClr val="46697E"/>
    <a:srgbClr val="5B89A5"/>
    <a:srgbClr val="CAD9E2"/>
    <a:srgbClr val="A0BBCC"/>
    <a:srgbClr val="92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9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2438-6F63-43F6-810E-34DFF25D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DB954-A407-478F-BF2D-E90A566E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26D1F-89AE-42EF-9EA6-B19E05B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E9CC1-36F2-4F2E-89BA-3D8EB8F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D417C-E3D5-4340-8B20-F5A740E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30F6-B493-4587-B45E-7CE8D3AE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E6987-0A5C-4AF9-93DB-A03A09F3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A5DD8-E8E6-4A67-9D31-C40FC2E7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7755C-E8E4-40CD-A650-5E09AD7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1BFC-98FB-4740-B7FF-883B439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61AE95-1B70-47D0-A511-537C0BECD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06D5F-C612-4A6F-A2A3-5ADF886D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52AF-1B01-4571-B003-5B3F7167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E4FF-6650-4CC5-9137-3008D01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1B20D-BF63-43F7-837E-7ECEF3C3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55D1-BBFD-4FC1-9E52-A2BBAF95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84ED4-E5B3-4002-939D-D98F9A63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B163-8DD5-4467-9410-E0A2E02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BBAF6-9422-45B7-90D5-9FD4B6CC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00098-9E1C-4D1C-A767-9D61A3F6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B8083-72F1-42E0-B9E9-FE04FB6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D598C-3F80-4423-A3C3-62EC2D12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D52FD-388E-4558-B9E6-0EFE4C53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B6217-B371-442E-BC89-98692E7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0B1FC-97C6-4D61-97C8-85BE6CDA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5702-3DC8-478E-80F1-013D267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BE90-FF97-44EC-9816-8418E1D5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83CC8-BC02-4091-8F1D-ACC9AFAD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BA30-2506-43B5-97D4-88FE57BD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70FA0-54D3-409F-BA20-0BC3D21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1709A-84DB-4C4E-B846-192FAEED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6089-76D2-4509-976F-3193B39A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88453-1DD2-419A-8727-9E47AF43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C0837-E52F-49DD-AF01-DF9FD9B5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B129DB-E5A3-4214-9B25-EA040CCC7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96E39-219F-4858-ADE4-7A68D9AC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46BD9-8C9A-4BD8-88E1-5B83733E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C7F61-C643-43DA-92A0-0B461A25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B1143-77AD-4A6F-8E30-302D1C25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BCDB1-657C-4BD7-9644-AC75168F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38CAC-D5EC-461D-8A70-C5479CF8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7328A-E860-4A00-AAD3-ED638BD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1DE4AC-EBAE-441F-97BA-FFF0C6D9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4CA7-71A4-4229-BF23-A5DA309F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9609B-A9C2-4EF7-B063-EDC8D295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72329-1502-4BBF-9514-167E2F97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B49F-5F6E-4495-A0E9-7A52D8C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B1CF-3D9E-452C-8FC7-1EA33186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6BC56-7BDD-4BFB-832C-5DF550235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E01DF-D6E4-48B3-B376-5B44C8D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77DC0-A2CC-4167-89BE-E339F3DC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C3C44-E9BA-453D-8DE4-D38A9FA3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4CBC-1BC3-4EB8-B48C-9A77E358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50FE2-557F-4C86-AF34-8223B56B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624FA-5E09-4363-8A90-C6DF45AD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9D202-A7AB-4766-B621-365FE80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EE80A-F51A-430F-897E-2899EB1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C769-F2CF-43E7-9FA6-BC7F50B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4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8AD95C-6ED2-461D-BD1F-492874F0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FF09B-F19D-40CB-A6F8-536DF0A0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EA1E7-1167-4B4E-B211-517425763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4CE3-66E2-4B44-9FD1-7B81115F8D5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D2982-6678-4B7A-8741-8294E633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B6742-67E6-4974-901D-D326039D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4E7A3-C79E-4D94-9610-3F97B9C1E026}"/>
              </a:ext>
            </a:extLst>
          </p:cNvPr>
          <p:cNvSpPr/>
          <p:nvPr/>
        </p:nvSpPr>
        <p:spPr>
          <a:xfrm>
            <a:off x="-968" y="3429000"/>
            <a:ext cx="12192000" cy="3429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58EE7-9B45-4651-AF43-652D043E9A4C}"/>
              </a:ext>
            </a:extLst>
          </p:cNvPr>
          <p:cNvSpPr/>
          <p:nvPr/>
        </p:nvSpPr>
        <p:spPr>
          <a:xfrm>
            <a:off x="364833" y="1484784"/>
            <a:ext cx="11462334" cy="3888432"/>
          </a:xfrm>
          <a:prstGeom prst="rect">
            <a:avLst/>
          </a:prstGeom>
          <a:noFill/>
          <a:ln w="127000">
            <a:gradFill>
              <a:gsLst>
                <a:gs pos="50000">
                  <a:srgbClr val="3883B6"/>
                </a:gs>
                <a:gs pos="50000">
                  <a:schemeClr val="bg1"/>
                </a:gs>
                <a:gs pos="49000">
                  <a:srgbClr val="3883B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371CC72-E469-4D7A-B70B-85336D6511BA}"/>
              </a:ext>
            </a:extLst>
          </p:cNvPr>
          <p:cNvSpPr txBox="1">
            <a:spLocks/>
          </p:cNvSpPr>
          <p:nvPr/>
        </p:nvSpPr>
        <p:spPr>
          <a:xfrm>
            <a:off x="0" y="2132856"/>
            <a:ext cx="12192000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100" spc="300" dirty="0">
                <a:solidFill>
                  <a:srgbClr val="4C6576"/>
                </a:solidFill>
                <a:latin typeface="비트로 코어 TTF" pitchFamily="2" charset="-127"/>
                <a:ea typeface="비트로 코어 TTF" pitchFamily="2" charset="-127"/>
              </a:rPr>
              <a:t>한정판 신발 거래</a:t>
            </a:r>
            <a:r>
              <a:rPr lang="en-US" altLang="ko-KR" sz="6100" spc="300" dirty="0">
                <a:solidFill>
                  <a:srgbClr val="4C6576"/>
                </a:solidFill>
                <a:latin typeface="비트로 코어 TTF" pitchFamily="2" charset="-127"/>
                <a:ea typeface="비트로 코어 TTF" pitchFamily="2" charset="-127"/>
              </a:rPr>
              <a:t>(</a:t>
            </a:r>
            <a:r>
              <a:rPr lang="ko-KR" altLang="en-US" sz="6100" spc="300" dirty="0" err="1">
                <a:solidFill>
                  <a:srgbClr val="4C6576"/>
                </a:solidFill>
                <a:latin typeface="비트로 코어 TTF" pitchFamily="2" charset="-127"/>
                <a:ea typeface="비트로 코어 TTF" pitchFamily="2" charset="-127"/>
              </a:rPr>
              <a:t>리셀</a:t>
            </a:r>
            <a:r>
              <a:rPr lang="en-US" altLang="ko-KR" sz="6100" spc="300" dirty="0">
                <a:solidFill>
                  <a:srgbClr val="4C6576"/>
                </a:solidFill>
                <a:latin typeface="비트로 코어 TTF" pitchFamily="2" charset="-127"/>
                <a:ea typeface="비트로 코어 TTF" pitchFamily="2" charset="-127"/>
              </a:rPr>
              <a:t>) </a:t>
            </a:r>
            <a:r>
              <a:rPr lang="ko-KR" altLang="en-US" sz="6100" spc="300" dirty="0">
                <a:solidFill>
                  <a:srgbClr val="4C6576"/>
                </a:solidFill>
                <a:latin typeface="비트로 코어 TTF" pitchFamily="2" charset="-127"/>
                <a:ea typeface="비트로 코어 TTF" pitchFamily="2" charset="-127"/>
              </a:rPr>
              <a:t>사이트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1F347132-0733-458E-955D-45B1C3D2357A}"/>
              </a:ext>
            </a:extLst>
          </p:cNvPr>
          <p:cNvSpPr txBox="1">
            <a:spLocks/>
          </p:cNvSpPr>
          <p:nvPr/>
        </p:nvSpPr>
        <p:spPr>
          <a:xfrm>
            <a:off x="3683732" y="3429000"/>
            <a:ext cx="4824536" cy="90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0F4F1C-27E9-4A51-9F74-6595242BA5F6}"/>
              </a:ext>
            </a:extLst>
          </p:cNvPr>
          <p:cNvSpPr txBox="1">
            <a:spLocks/>
          </p:cNvSpPr>
          <p:nvPr/>
        </p:nvSpPr>
        <p:spPr>
          <a:xfrm>
            <a:off x="82364" y="3716740"/>
            <a:ext cx="12025336" cy="909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B-2</a:t>
            </a:r>
            <a:r>
              <a:rPr lang="ko-KR" altLang="en-US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조 </a:t>
            </a:r>
            <a:r>
              <a:rPr lang="en-US" altLang="ko-KR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&lt; </a:t>
            </a:r>
            <a:r>
              <a:rPr lang="ko-KR" altLang="en-US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개발멸망전 </a:t>
            </a:r>
            <a:r>
              <a:rPr lang="en-US" altLang="ko-KR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&gt;</a:t>
            </a:r>
          </a:p>
          <a:p>
            <a:r>
              <a:rPr lang="en-US" altLang="ko-K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-</a:t>
            </a:r>
            <a:r>
              <a:rPr lang="ko-KR" altLang="en-US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조장 </a:t>
            </a:r>
            <a:r>
              <a:rPr lang="en-US" altLang="ko-K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: </a:t>
            </a:r>
            <a:r>
              <a:rPr lang="ko-KR" altLang="en-US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이재혁 조원 </a:t>
            </a:r>
            <a:r>
              <a:rPr lang="en-US" altLang="ko-K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: </a:t>
            </a:r>
            <a:r>
              <a:rPr lang="ko-KR" altLang="en-US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양지선</a:t>
            </a:r>
            <a:r>
              <a:rPr lang="en-US" altLang="ko-K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, </a:t>
            </a:r>
            <a:r>
              <a:rPr lang="ko-KR" altLang="en-US" sz="30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윤형진</a:t>
            </a:r>
            <a:r>
              <a:rPr lang="en-US" altLang="ko-K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, </a:t>
            </a:r>
            <a:r>
              <a:rPr lang="ko-KR" altLang="en-US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169691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74F38-0275-44FF-90A7-D2A5B091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90" y="1340768"/>
            <a:ext cx="9181020" cy="54017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1BCE1E-E985-4586-8E5E-ECA007EF90E8}"/>
              </a:ext>
            </a:extLst>
          </p:cNvPr>
          <p:cNvSpPr/>
          <p:nvPr/>
        </p:nvSpPr>
        <p:spPr>
          <a:xfrm>
            <a:off x="6312024" y="1355906"/>
            <a:ext cx="648072" cy="416910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01D94-945D-47C7-85BD-0C494528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6" y="1484874"/>
            <a:ext cx="11928648" cy="50794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976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DE144B-E68C-4FCB-8927-BAB33404D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5" y="1340769"/>
            <a:ext cx="6734170" cy="5474229"/>
          </a:xfrm>
          <a:prstGeom prst="rect">
            <a:avLst/>
          </a:prstGeom>
        </p:spPr>
      </p:pic>
      <p:pic>
        <p:nvPicPr>
          <p:cNvPr id="3074" name="Picture 2" descr="C:\Users\SMART\Desktop\메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54" y="2204864"/>
            <a:ext cx="231544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1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280A2-E531-46C9-97E7-0A3F5058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68760"/>
            <a:ext cx="8215552" cy="5273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BBA77C-BE8C-442B-9250-8D1F550DFB5A}"/>
              </a:ext>
            </a:extLst>
          </p:cNvPr>
          <p:cNvSpPr/>
          <p:nvPr/>
        </p:nvSpPr>
        <p:spPr>
          <a:xfrm>
            <a:off x="4871864" y="1268760"/>
            <a:ext cx="720080" cy="416910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6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F4C33-2E95-475D-B7B3-752474A4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7" y="1340768"/>
            <a:ext cx="9240566" cy="54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AFC747-C112-4F4F-A1E7-E6738231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60550"/>
            <a:ext cx="4176464" cy="491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39E4A5-CBA7-4C28-984B-8923749E1765}"/>
              </a:ext>
            </a:extLst>
          </p:cNvPr>
          <p:cNvSpPr/>
          <p:nvPr/>
        </p:nvSpPr>
        <p:spPr>
          <a:xfrm>
            <a:off x="4511824" y="1427406"/>
            <a:ext cx="654318" cy="324143"/>
          </a:xfrm>
          <a:prstGeom prst="wedgeRoundRectCallout">
            <a:avLst>
              <a:gd name="adj1" fmla="val 49649"/>
              <a:gd name="adj2" fmla="val -9692"/>
              <a:gd name="adj3" fmla="val 16667"/>
            </a:avLst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9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0548A-009B-4F55-9037-031C9186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9" y="1492971"/>
            <a:ext cx="8057037" cy="467035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8ED13FD-6F13-4393-BA51-8243272E3B18}"/>
              </a:ext>
            </a:extLst>
          </p:cNvPr>
          <p:cNvSpPr/>
          <p:nvPr/>
        </p:nvSpPr>
        <p:spPr>
          <a:xfrm>
            <a:off x="4807715" y="4149080"/>
            <a:ext cx="1008112" cy="504056"/>
          </a:xfrm>
          <a:prstGeom prst="wedgeRoundRectCallout">
            <a:avLst>
              <a:gd name="adj1" fmla="val 112638"/>
              <a:gd name="adj2" fmla="val -24809"/>
              <a:gd name="adj3" fmla="val 16667"/>
            </a:avLst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3AE2A-0FA0-4E6A-A0C8-6A0D81470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953308"/>
            <a:ext cx="4152900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B0B318-B756-45A5-A23C-14EEF1CC1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653135"/>
            <a:ext cx="4152900" cy="12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34201-540F-48A1-A38F-FF82CD3B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337544"/>
            <a:ext cx="7056784" cy="5491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20247-BC1D-43FD-A8F0-D149C2D0C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19" y="108198"/>
            <a:ext cx="78200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009F7-962F-47BD-9212-C8A9AAB9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028825"/>
            <a:ext cx="4552950" cy="2800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82436-3C11-4FE0-8CF6-ED615E3AF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62" y="94320"/>
            <a:ext cx="7356295" cy="6669360"/>
          </a:xfrm>
          <a:prstGeom prst="rect">
            <a:avLst/>
          </a:prstGeom>
        </p:spPr>
      </p:pic>
      <p:sp>
        <p:nvSpPr>
          <p:cNvPr id="10" name="말풍선: 모서리가 둥근 사각형 8">
            <a:extLst>
              <a:ext uri="{FF2B5EF4-FFF2-40B4-BE49-F238E27FC236}">
                <a16:creationId xmlns:a16="http://schemas.microsoft.com/office/drawing/2014/main" id="{6939E4A5-CBA7-4C28-984B-8923749E1765}"/>
              </a:ext>
            </a:extLst>
          </p:cNvPr>
          <p:cNvSpPr/>
          <p:nvPr/>
        </p:nvSpPr>
        <p:spPr>
          <a:xfrm>
            <a:off x="3287688" y="3501007"/>
            <a:ext cx="654318" cy="324143"/>
          </a:xfrm>
          <a:prstGeom prst="wedgeRoundRectCallout">
            <a:avLst>
              <a:gd name="adj1" fmla="val 49649"/>
              <a:gd name="adj2" fmla="val -9692"/>
              <a:gd name="adj3" fmla="val 16667"/>
            </a:avLst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82CB015-A6C4-4C75-8D22-002E038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564" y="2529868"/>
            <a:ext cx="7848872" cy="25873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ko-KR" altLang="en-US" sz="60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향후 적용 가능 분야</a:t>
            </a:r>
          </a:p>
        </p:txBody>
      </p:sp>
      <p:pic>
        <p:nvPicPr>
          <p:cNvPr id="10" name="그래픽 9" descr="인용 부호 열기">
            <a:extLst>
              <a:ext uri="{FF2B5EF4-FFF2-40B4-BE49-F238E27FC236}">
                <a16:creationId xmlns:a16="http://schemas.microsoft.com/office/drawing/2014/main" id="{6727DB70-9517-4676-94E3-A56AF490B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20" y="2852498"/>
            <a:ext cx="914400" cy="914400"/>
          </a:xfrm>
          <a:prstGeom prst="rect">
            <a:avLst/>
          </a:prstGeom>
        </p:spPr>
      </p:pic>
      <p:pic>
        <p:nvPicPr>
          <p:cNvPr id="16" name="그래픽 15" descr="닫힌 따옴표">
            <a:extLst>
              <a:ext uri="{FF2B5EF4-FFF2-40B4-BE49-F238E27FC236}">
                <a16:creationId xmlns:a16="http://schemas.microsoft.com/office/drawing/2014/main" id="{CB20B1B1-37B3-4951-977C-BC7453BFC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080" y="2852498"/>
            <a:ext cx="914400" cy="9144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BAC286-B86E-425A-9363-25CF16AD3C6E}"/>
              </a:ext>
            </a:extLst>
          </p:cNvPr>
          <p:cNvCxnSpPr>
            <a:cxnSpLocks/>
          </p:cNvCxnSpPr>
          <p:nvPr/>
        </p:nvCxnSpPr>
        <p:spPr>
          <a:xfrm>
            <a:off x="2171564" y="876502"/>
            <a:ext cx="9345684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9A88176C-877C-464D-B04B-1A77891062F0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5841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3AEB6C-9EA6-4777-85D1-60AC8E5D729C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2485700-81B4-4BFE-8B42-D8ABFA32DBCF}"/>
              </a:ext>
            </a:extLst>
          </p:cNvPr>
          <p:cNvGrpSpPr>
            <a:grpSpLocks/>
          </p:cNvGrpSpPr>
          <p:nvPr/>
        </p:nvGrpSpPr>
        <p:grpSpPr bwMode="auto">
          <a:xfrm>
            <a:off x="3026234" y="1745279"/>
            <a:ext cx="8151315" cy="3367432"/>
            <a:chOff x="1061747" y="2542111"/>
            <a:chExt cx="4303648" cy="265390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2B8824E-D562-419B-9219-6F1DCA554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1747" y="2542111"/>
              <a:ext cx="4297432" cy="530410"/>
              <a:chOff x="2389960" y="2973403"/>
              <a:chExt cx="4297885" cy="530237"/>
            </a:xfrm>
          </p:grpSpPr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F246D958-D624-4EE7-A607-FE1501421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9960" y="2994427"/>
                <a:ext cx="541403" cy="50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01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5">
                <a:extLst>
                  <a:ext uri="{FF2B5EF4-FFF2-40B4-BE49-F238E27FC236}">
                    <a16:creationId xmlns:a16="http://schemas.microsoft.com/office/drawing/2014/main" id="{B7DB46F5-3130-49DE-ADEC-9E6D92FF7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776" y="2973403"/>
                <a:ext cx="3758069" cy="50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팀원 및 담당 업무 소개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675B44-98D9-4AA5-800B-2806CB09B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375" y="3077852"/>
              <a:ext cx="4292805" cy="509385"/>
              <a:chOff x="2898696" y="3581209"/>
              <a:chExt cx="4293257" cy="509218"/>
            </a:xfrm>
          </p:grpSpPr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9E6B1AC6-5187-4E61-A549-7FA434304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8696" y="3581209"/>
                <a:ext cx="541404" cy="509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02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C3531E5-C624-4770-8A51-440CEE9CF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5471" y="3581215"/>
                <a:ext cx="3756482" cy="50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주제 선정 이유 및 기획 의도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C690344-AB73-482F-B91D-33326B046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1747" y="3614376"/>
              <a:ext cx="4297432" cy="509385"/>
              <a:chOff x="3398176" y="4188551"/>
              <a:chExt cx="4297884" cy="509218"/>
            </a:xfrm>
          </p:grpSpPr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40AEDE83-C935-4325-9473-59AEED420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176" y="4188557"/>
                <a:ext cx="541404" cy="50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03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5">
                <a:extLst>
                  <a:ext uri="{FF2B5EF4-FFF2-40B4-BE49-F238E27FC236}">
                    <a16:creationId xmlns:a16="http://schemas.microsoft.com/office/drawing/2014/main" id="{30EC596F-4470-4D22-85CB-48B6768C6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990" y="4188551"/>
                <a:ext cx="3758070" cy="509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화면 구현 및 코드 소개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D76329F-DB59-45DB-BA75-1AEA3503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377" y="4150909"/>
              <a:ext cx="4292803" cy="509381"/>
              <a:chOff x="3906916" y="4795902"/>
              <a:chExt cx="4293255" cy="509214"/>
            </a:xfrm>
          </p:grpSpPr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C39D366A-67E4-4EF3-83DA-2726E60AB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916" y="4795902"/>
                <a:ext cx="541403" cy="50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04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E2F0649F-C1BA-4F3C-8083-DD1559F0E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3689" y="4795904"/>
                <a:ext cx="3756482" cy="50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향후 적용 가능 분야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A88E1AA-F90E-44D7-8A3F-2E0CFC015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377" y="4665625"/>
              <a:ext cx="4299018" cy="530388"/>
              <a:chOff x="4411025" y="5382714"/>
              <a:chExt cx="4299471" cy="530215"/>
            </a:xfrm>
          </p:grpSpPr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9F3C36B6-DEC0-48E1-92E1-D49A3752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1025" y="5382714"/>
                <a:ext cx="541403" cy="50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05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 Box 5">
                <a:extLst>
                  <a:ext uri="{FF2B5EF4-FFF2-40B4-BE49-F238E27FC236}">
                    <a16:creationId xmlns:a16="http://schemas.microsoft.com/office/drawing/2014/main" id="{90244E69-F984-41F5-8DF9-9660E8B8A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2427" y="5403716"/>
                <a:ext cx="3758069" cy="50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3600" dirty="0">
                    <a:solidFill>
                      <a:srgbClr val="024B80"/>
                    </a:solidFill>
                    <a:latin typeface="비트로 코어 TTF" pitchFamily="2" charset="-127"/>
                    <a:ea typeface="비트로 코어 TTF" pitchFamily="2" charset="-127"/>
                    <a:cs typeface="Arial" panose="020B0604020202020204" pitchFamily="34" charset="0"/>
                  </a:rPr>
                  <a:t>프로젝트 후기</a:t>
                </a:r>
                <a:endParaRPr kumimoji="0" lang="ko-KR" altLang="ko-KR" sz="3600" dirty="0">
                  <a:solidFill>
                    <a:srgbClr val="024B80"/>
                  </a:solidFill>
                  <a:latin typeface="비트로 코어 TTF" pitchFamily="2" charset="-127"/>
                  <a:ea typeface="비트로 코어 TTF" pitchFamily="2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8A2D6D-C969-4E08-ABFE-BC57637B9B8E}"/>
              </a:ext>
            </a:extLst>
          </p:cNvPr>
          <p:cNvSpPr/>
          <p:nvPr/>
        </p:nvSpPr>
        <p:spPr>
          <a:xfrm flipV="1">
            <a:off x="-1" y="-4"/>
            <a:ext cx="2783633" cy="6857999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903326" y="245938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734106" y="820943"/>
            <a:ext cx="183740" cy="1837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70F652-D5CD-4BE2-A2B9-0ACD4AF6AD46}"/>
              </a:ext>
            </a:extLst>
          </p:cNvPr>
          <p:cNvCxnSpPr>
            <a:cxnSpLocks/>
          </p:cNvCxnSpPr>
          <p:nvPr/>
        </p:nvCxnSpPr>
        <p:spPr>
          <a:xfrm>
            <a:off x="1991544" y="908720"/>
            <a:ext cx="9525704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8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960096" y="912813"/>
            <a:ext cx="455715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04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1" y="332656"/>
            <a:ext cx="8783653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향후 적용 가능 분야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9C6EC77-5B48-4D80-9472-A8D8869D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75" y="2007525"/>
            <a:ext cx="8408205" cy="950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인터넷 사이트 뿐만 아니라 앱 등 여러 플랫폼을 통해 사용자 유입 가능</a:t>
            </a:r>
            <a:r>
              <a:rPr lang="en-US" altLang="ko-KR" sz="2000" dirty="0">
                <a:latin typeface="비트로 코어 TTF" pitchFamily="2" charset="-127"/>
                <a:ea typeface="비트로 코어 TTF" pitchFamily="2" charset="-127"/>
              </a:rPr>
              <a:t>.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F1CE197A-40A4-44C8-84EC-210261E003EF}"/>
              </a:ext>
            </a:extLst>
          </p:cNvPr>
          <p:cNvSpPr/>
          <p:nvPr/>
        </p:nvSpPr>
        <p:spPr>
          <a:xfrm>
            <a:off x="1559496" y="2194585"/>
            <a:ext cx="576064" cy="576064"/>
          </a:xfrm>
          <a:prstGeom prst="frame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1</a:t>
            </a:r>
            <a:endParaRPr lang="ko-KR" altLang="en-US" sz="2400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9427A989-CD2C-4EFF-96CB-1585725E83DB}"/>
              </a:ext>
            </a:extLst>
          </p:cNvPr>
          <p:cNvSpPr txBox="1">
            <a:spLocks/>
          </p:cNvSpPr>
          <p:nvPr/>
        </p:nvSpPr>
        <p:spPr>
          <a:xfrm>
            <a:off x="2279575" y="3251282"/>
            <a:ext cx="8408205" cy="95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 정보 게재 혹은 거래 수수료 등으로 수익 창출 가능</a:t>
            </a:r>
            <a:r>
              <a:rPr lang="en-US" altLang="ko-KR" sz="2000" dirty="0">
                <a:latin typeface="비트로 코어 TTF" pitchFamily="2" charset="-127"/>
                <a:ea typeface="비트로 코어 TTF" pitchFamily="2" charset="-127"/>
              </a:rPr>
              <a:t>.</a:t>
            </a: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7F82233-BBF1-4090-BC82-BE3A37289404}"/>
              </a:ext>
            </a:extLst>
          </p:cNvPr>
          <p:cNvSpPr/>
          <p:nvPr/>
        </p:nvSpPr>
        <p:spPr>
          <a:xfrm>
            <a:off x="1559496" y="3438342"/>
            <a:ext cx="576064" cy="576064"/>
          </a:xfrm>
          <a:prstGeom prst="frame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2</a:t>
            </a:r>
            <a:endParaRPr lang="ko-KR" altLang="en-US" sz="2400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F29D91AE-650A-4CD6-8CC3-AA92D1A10726}"/>
              </a:ext>
            </a:extLst>
          </p:cNvPr>
          <p:cNvSpPr txBox="1">
            <a:spLocks/>
          </p:cNvSpPr>
          <p:nvPr/>
        </p:nvSpPr>
        <p:spPr>
          <a:xfrm>
            <a:off x="2279575" y="4495040"/>
            <a:ext cx="8136905" cy="95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비트로 코어 TTF" pitchFamily="2" charset="-127"/>
                <a:ea typeface="비트로 코어 TTF" pitchFamily="2" charset="-127"/>
              </a:rPr>
              <a:t>리셀</a:t>
            </a: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 시장의 규모가 커짐에 따라 신발 뿐만이 아닌 가방</a:t>
            </a:r>
            <a:r>
              <a:rPr lang="en-US" altLang="ko-KR" sz="2000" dirty="0">
                <a:latin typeface="비트로 코어 TTF" pitchFamily="2" charset="-127"/>
                <a:ea typeface="비트로 코어 TTF" pitchFamily="2" charset="-127"/>
              </a:rPr>
              <a:t>, </a:t>
            </a: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의류</a:t>
            </a:r>
            <a:r>
              <a:rPr lang="en-US" altLang="ko-KR" sz="2000" dirty="0">
                <a:latin typeface="비트로 코어 TTF" pitchFamily="2" charset="-127"/>
                <a:ea typeface="비트로 코어 TTF" pitchFamily="2" charset="-127"/>
              </a:rPr>
              <a:t>, </a:t>
            </a: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와인 등 다양한 항목으로 발전 가능</a:t>
            </a:r>
            <a:r>
              <a:rPr lang="en-US" altLang="ko-KR" sz="2000" dirty="0">
                <a:latin typeface="비트로 코어 TTF" pitchFamily="2" charset="-127"/>
                <a:ea typeface="비트로 코어 TTF" pitchFamily="2" charset="-127"/>
              </a:rPr>
              <a:t>.</a:t>
            </a:r>
            <a:r>
              <a:rPr lang="ko-KR" altLang="en-US" sz="2000" dirty="0">
                <a:latin typeface="비트로 코어 TTF" pitchFamily="2" charset="-127"/>
                <a:ea typeface="비트로 코어 TTF" pitchFamily="2" charset="-127"/>
              </a:rPr>
              <a:t> </a:t>
            </a:r>
            <a:endParaRPr lang="en-US" altLang="ko-KR" sz="2000" dirty="0">
              <a:latin typeface="비트로 코어 TTF" pitchFamily="2" charset="-127"/>
              <a:ea typeface="비트로 코어 TTF" pitchFamily="2" charset="-127"/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3A1897F8-1DE1-4CBE-8A7C-595AF3634B01}"/>
              </a:ext>
            </a:extLst>
          </p:cNvPr>
          <p:cNvSpPr/>
          <p:nvPr/>
        </p:nvSpPr>
        <p:spPr>
          <a:xfrm>
            <a:off x="1565647" y="4682100"/>
            <a:ext cx="576064" cy="576064"/>
          </a:xfrm>
          <a:prstGeom prst="frame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3</a:t>
            </a:r>
            <a:endParaRPr lang="ko-KR" altLang="en-US" sz="2400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4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82CB015-A6C4-4C75-8D22-002E038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564" y="2529868"/>
            <a:ext cx="7848872" cy="25873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ko-KR" altLang="en-US" sz="60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프로젝트 후기</a:t>
            </a:r>
          </a:p>
        </p:txBody>
      </p:sp>
      <p:pic>
        <p:nvPicPr>
          <p:cNvPr id="10" name="그래픽 9" descr="인용 부호 열기">
            <a:extLst>
              <a:ext uri="{FF2B5EF4-FFF2-40B4-BE49-F238E27FC236}">
                <a16:creationId xmlns:a16="http://schemas.microsoft.com/office/drawing/2014/main" id="{6727DB70-9517-4676-94E3-A56AF490B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20" y="2852498"/>
            <a:ext cx="914400" cy="914400"/>
          </a:xfrm>
          <a:prstGeom prst="rect">
            <a:avLst/>
          </a:prstGeom>
        </p:spPr>
      </p:pic>
      <p:pic>
        <p:nvPicPr>
          <p:cNvPr id="16" name="그래픽 15" descr="닫힌 따옴표">
            <a:extLst>
              <a:ext uri="{FF2B5EF4-FFF2-40B4-BE49-F238E27FC236}">
                <a16:creationId xmlns:a16="http://schemas.microsoft.com/office/drawing/2014/main" id="{CB20B1B1-37B3-4951-977C-BC7453BFC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080" y="2852498"/>
            <a:ext cx="914400" cy="9144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BAC286-B86E-425A-9363-25CF16AD3C6E}"/>
              </a:ext>
            </a:extLst>
          </p:cNvPr>
          <p:cNvCxnSpPr>
            <a:cxnSpLocks/>
          </p:cNvCxnSpPr>
          <p:nvPr/>
        </p:nvCxnSpPr>
        <p:spPr>
          <a:xfrm>
            <a:off x="2171564" y="876502"/>
            <a:ext cx="9345684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9A88176C-877C-464D-B04B-1A77891062F0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368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3AEB6C-9EA6-4777-85D1-60AC8E5D729C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9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5591944" y="912813"/>
            <a:ext cx="5925304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05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4032448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프로젝트 후기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FF225A-8A10-4534-BA2B-8DCFB679369F}"/>
              </a:ext>
            </a:extLst>
          </p:cNvPr>
          <p:cNvGrpSpPr/>
          <p:nvPr/>
        </p:nvGrpSpPr>
        <p:grpSpPr>
          <a:xfrm>
            <a:off x="432505" y="2490250"/>
            <a:ext cx="2673464" cy="2304256"/>
            <a:chOff x="3034394" y="1412776"/>
            <a:chExt cx="2673464" cy="23042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2CBB7B-BD31-4FCE-83FB-9730AD51F798}"/>
                </a:ext>
              </a:extLst>
            </p:cNvPr>
            <p:cNvSpPr/>
            <p:nvPr/>
          </p:nvSpPr>
          <p:spPr>
            <a:xfrm>
              <a:off x="3037536" y="1502546"/>
              <a:ext cx="2670322" cy="322001"/>
            </a:xfrm>
            <a:prstGeom prst="rect">
              <a:avLst/>
            </a:prstGeom>
            <a:solidFill>
              <a:srgbClr val="388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3A93C6-9560-4F5E-995D-A299C017362B}"/>
                </a:ext>
              </a:extLst>
            </p:cNvPr>
            <p:cNvSpPr/>
            <p:nvPr/>
          </p:nvSpPr>
          <p:spPr>
            <a:xfrm>
              <a:off x="3034394" y="1916832"/>
              <a:ext cx="2673129" cy="1800200"/>
            </a:xfrm>
            <a:prstGeom prst="rect">
              <a:avLst/>
            </a:prstGeom>
            <a:solidFill>
              <a:srgbClr val="A0BBCC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별다른 문제 없이 좋은 </a:t>
              </a:r>
              <a:r>
                <a:rPr lang="ko-KR" altLang="en-US" sz="1800" dirty="0" err="1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조원들이랑</a:t>
              </a:r>
              <a:r>
                <a:rPr lang="ko-KR" altLang="en-US" sz="18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 함께 여서 좋았습니다</a:t>
              </a:r>
              <a:r>
                <a:rPr lang="en-US" altLang="ko-KR" sz="18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. </a:t>
              </a:r>
              <a:endParaRPr lang="ko-KR" altLang="en-US" dirty="0"/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0522A81D-4D6B-41CA-B19E-974CF5AF61C7}"/>
                </a:ext>
              </a:extLst>
            </p:cNvPr>
            <p:cNvSpPr txBox="1">
              <a:spLocks/>
            </p:cNvSpPr>
            <p:nvPr/>
          </p:nvSpPr>
          <p:spPr>
            <a:xfrm>
              <a:off x="3361980" y="1412776"/>
              <a:ext cx="2094509" cy="504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70000"/>
                </a:lnSpc>
                <a:buFont typeface="Arial" panose="020B0604020202020204" pitchFamily="34" charset="0"/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비트로 코어 TTF" pitchFamily="2" charset="-127"/>
                  <a:ea typeface="비트로 코어 TTF" pitchFamily="2" charset="-127"/>
                </a:rPr>
                <a:t>이재혁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08C9BC-B77F-4288-944E-EF76EE9B5FD3}"/>
              </a:ext>
            </a:extLst>
          </p:cNvPr>
          <p:cNvGrpSpPr/>
          <p:nvPr/>
        </p:nvGrpSpPr>
        <p:grpSpPr>
          <a:xfrm>
            <a:off x="3350528" y="2490250"/>
            <a:ext cx="2673464" cy="2304256"/>
            <a:chOff x="6481000" y="1412776"/>
            <a:chExt cx="2673464" cy="23042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450613-C1B2-418D-820B-B757604CDF31}"/>
                </a:ext>
              </a:extLst>
            </p:cNvPr>
            <p:cNvSpPr/>
            <p:nvPr/>
          </p:nvSpPr>
          <p:spPr>
            <a:xfrm>
              <a:off x="6484142" y="1502546"/>
              <a:ext cx="2670322" cy="322001"/>
            </a:xfrm>
            <a:prstGeom prst="rect">
              <a:avLst/>
            </a:prstGeom>
            <a:solidFill>
              <a:srgbClr val="388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8E7BDAB-2EF1-4E89-8160-B7465D510268}"/>
                </a:ext>
              </a:extLst>
            </p:cNvPr>
            <p:cNvSpPr/>
            <p:nvPr/>
          </p:nvSpPr>
          <p:spPr>
            <a:xfrm>
              <a:off x="6481000" y="1916832"/>
              <a:ext cx="2673129" cy="1800200"/>
            </a:xfrm>
            <a:prstGeom prst="rect">
              <a:avLst/>
            </a:prstGeom>
            <a:solidFill>
              <a:srgbClr val="A0BBCC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두 번의 프로젝트를</a:t>
              </a:r>
              <a:endParaRPr lang="en-US" altLang="ko-KR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진행하며 조금 더 깊이 공부</a:t>
              </a:r>
              <a:endParaRPr lang="en-US" altLang="ko-KR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 할 수 있는 시간이 됐다고 생각합니다</a:t>
              </a:r>
              <a:r>
                <a:rPr lang="en-US" altLang="ko-KR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. 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함께 고생한 팀원들에게 </a:t>
              </a:r>
              <a:endParaRPr lang="en-US" altLang="ko-KR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감사합니다</a:t>
              </a:r>
              <a:r>
                <a:rPr lang="en-US" altLang="ko-KR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36EA0206-456F-4393-A876-25D9CE10831F}"/>
                </a:ext>
              </a:extLst>
            </p:cNvPr>
            <p:cNvSpPr txBox="1">
              <a:spLocks/>
            </p:cNvSpPr>
            <p:nvPr/>
          </p:nvSpPr>
          <p:spPr>
            <a:xfrm>
              <a:off x="6808586" y="1412776"/>
              <a:ext cx="2094509" cy="504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70000"/>
                </a:lnSpc>
                <a:buFont typeface="Arial" panose="020B0604020202020204" pitchFamily="34" charset="0"/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비트로 코어 TTF" pitchFamily="2" charset="-127"/>
                  <a:ea typeface="비트로 코어 TTF" pitchFamily="2" charset="-127"/>
                </a:rPr>
                <a:t>양지선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B0389D-4B1A-4822-881B-A9036CED6377}"/>
              </a:ext>
            </a:extLst>
          </p:cNvPr>
          <p:cNvGrpSpPr/>
          <p:nvPr/>
        </p:nvGrpSpPr>
        <p:grpSpPr>
          <a:xfrm>
            <a:off x="6240016" y="2490250"/>
            <a:ext cx="2673464" cy="2304256"/>
            <a:chOff x="3033922" y="3885875"/>
            <a:chExt cx="2673464" cy="23042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7D6FA1-2B43-4B45-8B2E-8C9313D9ECB9}"/>
                </a:ext>
              </a:extLst>
            </p:cNvPr>
            <p:cNvSpPr/>
            <p:nvPr/>
          </p:nvSpPr>
          <p:spPr>
            <a:xfrm>
              <a:off x="3037064" y="3975645"/>
              <a:ext cx="2670322" cy="322001"/>
            </a:xfrm>
            <a:prstGeom prst="rect">
              <a:avLst/>
            </a:prstGeom>
            <a:solidFill>
              <a:srgbClr val="388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8FA90-9526-40D5-B645-C71D92913D90}"/>
                </a:ext>
              </a:extLst>
            </p:cNvPr>
            <p:cNvSpPr/>
            <p:nvPr/>
          </p:nvSpPr>
          <p:spPr>
            <a:xfrm>
              <a:off x="3033922" y="4389931"/>
              <a:ext cx="2673129" cy="1800200"/>
            </a:xfrm>
            <a:prstGeom prst="rect">
              <a:avLst/>
            </a:prstGeom>
            <a:solidFill>
              <a:srgbClr val="A0BBCC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훌륭한 조원들과 </a:t>
              </a:r>
              <a:r>
                <a:rPr lang="ko-KR" altLang="en-US" sz="1600" dirty="0" err="1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프로젝트하면서</a:t>
              </a:r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 복습도 하고 모르는 부분도 공부하면서 좋았습니다</a:t>
              </a:r>
              <a:r>
                <a:rPr lang="en-US" altLang="ko-KR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.</a:t>
              </a:r>
              <a:endParaRPr lang="ko-KR" altLang="en-US" sz="1600" dirty="0"/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9DD1C28D-4B26-49B8-A4B3-D39702123809}"/>
                </a:ext>
              </a:extLst>
            </p:cNvPr>
            <p:cNvSpPr txBox="1">
              <a:spLocks/>
            </p:cNvSpPr>
            <p:nvPr/>
          </p:nvSpPr>
          <p:spPr>
            <a:xfrm>
              <a:off x="3361508" y="3885875"/>
              <a:ext cx="2094509" cy="504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70000"/>
                </a:lnSpc>
                <a:buFont typeface="Arial" panose="020B0604020202020204" pitchFamily="34" charset="0"/>
                <a:buNone/>
              </a:pPr>
              <a:r>
                <a:rPr lang="ko-KR" altLang="en-US" sz="1400" dirty="0" err="1">
                  <a:solidFill>
                    <a:schemeClr val="bg1"/>
                  </a:solidFill>
                  <a:latin typeface="비트로 코어 TTF" pitchFamily="2" charset="-127"/>
                  <a:ea typeface="비트로 코어 TTF" pitchFamily="2" charset="-127"/>
                </a:rPr>
                <a:t>윤형진</a:t>
              </a:r>
              <a:endParaRPr lang="ko-KR" altLang="en-US" sz="14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EC052D-AEB4-4608-9457-997199C459F4}"/>
              </a:ext>
            </a:extLst>
          </p:cNvPr>
          <p:cNvGrpSpPr/>
          <p:nvPr/>
        </p:nvGrpSpPr>
        <p:grpSpPr>
          <a:xfrm>
            <a:off x="9111168" y="2479162"/>
            <a:ext cx="2673464" cy="2304256"/>
            <a:chOff x="6481472" y="3884617"/>
            <a:chExt cx="2673464" cy="230425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773EE1-6A57-4295-9AFD-F7CA35BD9B95}"/>
                </a:ext>
              </a:extLst>
            </p:cNvPr>
            <p:cNvSpPr/>
            <p:nvPr/>
          </p:nvSpPr>
          <p:spPr>
            <a:xfrm>
              <a:off x="6484614" y="3974387"/>
              <a:ext cx="2670322" cy="322001"/>
            </a:xfrm>
            <a:prstGeom prst="rect">
              <a:avLst/>
            </a:prstGeom>
            <a:solidFill>
              <a:srgbClr val="388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4B65E6-C6AC-4AA9-A138-30B388DAA031}"/>
                </a:ext>
              </a:extLst>
            </p:cNvPr>
            <p:cNvSpPr/>
            <p:nvPr/>
          </p:nvSpPr>
          <p:spPr>
            <a:xfrm>
              <a:off x="6481472" y="4388673"/>
              <a:ext cx="2673129" cy="1800200"/>
            </a:xfrm>
            <a:prstGeom prst="rect">
              <a:avLst/>
            </a:prstGeom>
            <a:solidFill>
              <a:srgbClr val="A0BBCC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처음 </a:t>
              </a:r>
              <a:r>
                <a:rPr lang="en-US" altLang="ko-KR" sz="1600" dirty="0" err="1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js</a:t>
              </a:r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를 해봤는데 </a:t>
              </a:r>
              <a:endParaRPr lang="en-US" altLang="ko-KR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java</a:t>
              </a:r>
              <a:r>
                <a:rPr lang="ko-KR" altLang="en-US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랑은 다르게 바로바로 보여서 재밌었습니다</a:t>
              </a:r>
              <a:r>
                <a:rPr lang="en-US" altLang="ko-KR" sz="1600" dirty="0">
                  <a:solidFill>
                    <a:schemeClr val="tx1"/>
                  </a:solidFill>
                  <a:latin typeface="비트로 코어 TTF" pitchFamily="2" charset="-127"/>
                  <a:ea typeface="비트로 코어 TTF" pitchFamily="2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비트로 코어 TTF" pitchFamily="2" charset="-127"/>
                <a:ea typeface="비트로 코어 TTF" pitchFamily="2" charset="-127"/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5B66995B-5302-47EB-941E-7F1ED1FCED24}"/>
                </a:ext>
              </a:extLst>
            </p:cNvPr>
            <p:cNvSpPr txBox="1">
              <a:spLocks/>
            </p:cNvSpPr>
            <p:nvPr/>
          </p:nvSpPr>
          <p:spPr>
            <a:xfrm>
              <a:off x="6809058" y="3884617"/>
              <a:ext cx="2094509" cy="504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70000"/>
                </a:lnSpc>
                <a:buFont typeface="Arial" panose="020B0604020202020204" pitchFamily="34" charset="0"/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비트로 코어 TTF" pitchFamily="2" charset="-127"/>
                  <a:ea typeface="비트로 코어 TTF" pitchFamily="2" charset="-127"/>
                </a:rPr>
                <a:t>이정우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25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4E7A3-C79E-4D94-9610-3F97B9C1E026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58EE7-9B45-4651-AF43-652D043E9A4C}"/>
              </a:ext>
            </a:extLst>
          </p:cNvPr>
          <p:cNvSpPr/>
          <p:nvPr/>
        </p:nvSpPr>
        <p:spPr>
          <a:xfrm>
            <a:off x="3215680" y="1880828"/>
            <a:ext cx="5760640" cy="3096344"/>
          </a:xfrm>
          <a:prstGeom prst="rect">
            <a:avLst/>
          </a:prstGeom>
          <a:noFill/>
          <a:ln w="127000">
            <a:gradFill>
              <a:gsLst>
                <a:gs pos="50000">
                  <a:srgbClr val="3883B6"/>
                </a:gs>
                <a:gs pos="50000">
                  <a:schemeClr val="bg1"/>
                </a:gs>
                <a:gs pos="49000">
                  <a:srgbClr val="3883B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371CC72-E469-4D7A-B70B-85336D6511BA}"/>
              </a:ext>
            </a:extLst>
          </p:cNvPr>
          <p:cNvSpPr txBox="1">
            <a:spLocks/>
          </p:cNvSpPr>
          <p:nvPr/>
        </p:nvSpPr>
        <p:spPr>
          <a:xfrm>
            <a:off x="3683732" y="2636912"/>
            <a:ext cx="4824536" cy="90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600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감사합니다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1F347132-0733-458E-955D-45B1C3D2357A}"/>
              </a:ext>
            </a:extLst>
          </p:cNvPr>
          <p:cNvSpPr txBox="1">
            <a:spLocks/>
          </p:cNvSpPr>
          <p:nvPr/>
        </p:nvSpPr>
        <p:spPr>
          <a:xfrm>
            <a:off x="3683732" y="3284984"/>
            <a:ext cx="4824536" cy="90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spc="3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THANK YOU</a:t>
            </a:r>
            <a:endParaRPr lang="ko-KR" altLang="en-US" sz="4200" spc="300" dirty="0">
              <a:solidFill>
                <a:schemeClr val="bg1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13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82CB015-A6C4-4C75-8D22-002E038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564" y="2529868"/>
            <a:ext cx="7848872" cy="25873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ko-KR" altLang="en-US" sz="60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10" name="그래픽 9" descr="인용 부호 열기">
            <a:extLst>
              <a:ext uri="{FF2B5EF4-FFF2-40B4-BE49-F238E27FC236}">
                <a16:creationId xmlns:a16="http://schemas.microsoft.com/office/drawing/2014/main" id="{6727DB70-9517-4676-94E3-A56AF490B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20" y="2852498"/>
            <a:ext cx="914400" cy="914400"/>
          </a:xfrm>
          <a:prstGeom prst="rect">
            <a:avLst/>
          </a:prstGeom>
        </p:spPr>
      </p:pic>
      <p:pic>
        <p:nvPicPr>
          <p:cNvPr id="16" name="그래픽 15" descr="닫힌 따옴표">
            <a:extLst>
              <a:ext uri="{FF2B5EF4-FFF2-40B4-BE49-F238E27FC236}">
                <a16:creationId xmlns:a16="http://schemas.microsoft.com/office/drawing/2014/main" id="{CB20B1B1-37B3-4951-977C-BC7453BFC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080" y="2852498"/>
            <a:ext cx="914400" cy="9144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BAC286-B86E-425A-9363-25CF16AD3C6E}"/>
              </a:ext>
            </a:extLst>
          </p:cNvPr>
          <p:cNvCxnSpPr>
            <a:cxnSpLocks/>
          </p:cNvCxnSpPr>
          <p:nvPr/>
        </p:nvCxnSpPr>
        <p:spPr>
          <a:xfrm>
            <a:off x="6096000" y="876502"/>
            <a:ext cx="5421248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9A88176C-877C-464D-B04B-1A77891062F0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512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3AEB6C-9EA6-4777-85D1-60AC8E5D729C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BD5B2-E579-4FE8-960C-8944998FD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6" r="1287"/>
          <a:stretch/>
        </p:blipFill>
        <p:spPr>
          <a:xfrm>
            <a:off x="1531302" y="4911738"/>
            <a:ext cx="9389236" cy="1901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85ACAA-C350-4BBA-930F-75D0097EA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r="1287"/>
          <a:stretch/>
        </p:blipFill>
        <p:spPr>
          <a:xfrm>
            <a:off x="1531304" y="1286878"/>
            <a:ext cx="9389232" cy="47262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6E095F-1DF5-499E-B3B7-0688C7B26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95" y="12163"/>
            <a:ext cx="2458683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FF2035-AC7B-4CFE-B19E-2368B3F51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72" y="814387"/>
            <a:ext cx="2638425" cy="5229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D4BFB7-8A3A-4347-BF6B-E213D2A11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2" y="780024"/>
            <a:ext cx="2657475" cy="5457825"/>
          </a:xfrm>
          <a:prstGeom prst="rect">
            <a:avLst/>
          </a:prstGeom>
        </p:spPr>
      </p:pic>
      <p:pic>
        <p:nvPicPr>
          <p:cNvPr id="1026" name="Picture 2" descr="C:\Users\SMART\Desktop\메인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78" y="847881"/>
            <a:ext cx="4514874" cy="29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MART\Desktop\메인0_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0" y="3758673"/>
            <a:ext cx="509270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D578DE-8DFC-4512-B736-2EAA03B2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9" y="1474962"/>
            <a:ext cx="8010027" cy="4762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49C5AC-45D2-4493-82BB-D6A66704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40" y="-24886"/>
            <a:ext cx="865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821B9-A738-497F-83F1-DB766168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1561307"/>
            <a:ext cx="12068175" cy="4648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C93D4-2AD3-45FB-AE62-491C3877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8" y="67882"/>
            <a:ext cx="4763081" cy="6722235"/>
          </a:xfrm>
          <a:prstGeom prst="rect">
            <a:avLst/>
          </a:prstGeom>
        </p:spPr>
      </p:pic>
      <p:pic>
        <p:nvPicPr>
          <p:cNvPr id="2050" name="Picture 2" descr="C:\Users\SMART\Desktop\메인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33" y="2492896"/>
            <a:ext cx="392636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MART\Desktop\플렉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603896"/>
            <a:ext cx="3451106" cy="47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0D623-FA39-430C-93B4-4D32E985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79" y="1412776"/>
            <a:ext cx="7272808" cy="4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D91BFD-0C75-4879-BE7A-154772B1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40768"/>
            <a:ext cx="6829425" cy="1990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BA3FBF-8E04-486A-BD00-7FAB5500E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593940"/>
            <a:ext cx="4392488" cy="282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7281C-6CB9-4944-A0A5-F1164C884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51" y="3706245"/>
            <a:ext cx="4171950" cy="1071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FAE46F-4A44-4FEC-AC72-A0102A89D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63" y="5015621"/>
            <a:ext cx="4171950" cy="1076325"/>
          </a:xfrm>
          <a:prstGeom prst="rect">
            <a:avLst/>
          </a:prstGeom>
        </p:spPr>
      </p:pic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AACD843F-6FC9-4FEE-BEA3-507D2F6DFC47}"/>
              </a:ext>
            </a:extLst>
          </p:cNvPr>
          <p:cNvSpPr/>
          <p:nvPr/>
        </p:nvSpPr>
        <p:spPr>
          <a:xfrm rot="5400000">
            <a:off x="709781" y="3268830"/>
            <a:ext cx="648072" cy="773397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1FDDBE3-C9A0-4561-B6BE-7D4BB1620299}"/>
              </a:ext>
            </a:extLst>
          </p:cNvPr>
          <p:cNvSpPr/>
          <p:nvPr/>
        </p:nvSpPr>
        <p:spPr>
          <a:xfrm>
            <a:off x="5998612" y="4734183"/>
            <a:ext cx="990611" cy="34336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7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7680176" y="912813"/>
            <a:ext cx="3837072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03</a:t>
            </a:r>
            <a:endParaRPr lang="ko-KR" altLang="en-US" dirty="0">
              <a:solidFill>
                <a:srgbClr val="3883B6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828092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883B6"/>
                </a:solidFill>
                <a:latin typeface="비트로 코어 TTF" pitchFamily="2" charset="-127"/>
                <a:ea typeface="비트로 코어 TTF" pitchFamily="2" charset="-127"/>
              </a:rPr>
              <a:t>화면 구현 및 코드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CFA37-24B9-49FB-82B8-28CF752E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766" y="1385087"/>
            <a:ext cx="6862491" cy="49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3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6">
      <a:majorFont>
        <a:latin typeface="G마켓 산스 Bold"/>
        <a:ea typeface="G마켓 산스 Bold"/>
        <a:cs typeface=""/>
      </a:majorFont>
      <a:minorFont>
        <a:latin typeface="G마켓 산스 Light"/>
        <a:ea typeface="G마켓 산스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와이드스크린</PresentationFormat>
  <Paragraphs>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G마켓 산스 Bold</vt:lpstr>
      <vt:lpstr>G마켓 산스 Light</vt:lpstr>
      <vt:lpstr>비트로 코어 TTF</vt:lpstr>
      <vt:lpstr>Arial</vt:lpstr>
      <vt:lpstr>Office 테마</vt:lpstr>
      <vt:lpstr>PowerPoint 프레젠테이션</vt:lpstr>
      <vt:lpstr>PowerPoint 프레젠테이션</vt:lpstr>
      <vt:lpstr>PowerPoint 프레젠테이션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화면 구현 및 코드 소개</vt:lpstr>
      <vt:lpstr>PowerPoint 프레젠테이션</vt:lpstr>
      <vt:lpstr>향후 적용 가능 분야</vt:lpstr>
      <vt:lpstr>PowerPoint 프레젠테이션</vt:lpstr>
      <vt:lpstr>프로젝트 후기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2020-06-10T17:05:44Z</dcterms:created>
  <dcterms:modified xsi:type="dcterms:W3CDTF">2021-09-29T11:27:40Z</dcterms:modified>
</cp:coreProperties>
</file>