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599924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7544"/>
    <p:restoredTop sz="97956"/>
  </p:normalViewPr>
  <p:slideViewPr>
    <p:cSldViewPr snapToObjects="1">
      <p:cViewPr varScale="1">
        <p:scale>
          <a:sx n="103" d="100"/>
          <a:sy n="103" d="100"/>
        </p:scale>
        <p:origin x="0" y="0"/>
      </p:cViewPr>
      <p:guideLst>
        <p:guide orient="horz" pos="2154"/>
        <p:guide pos="39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44994" y="2130425"/>
            <a:ext cx="10709936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89988" y="3886200"/>
            <a:ext cx="881994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599924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29996" y="274638"/>
            <a:ext cx="11339932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953083" y="2214563"/>
            <a:ext cx="6693733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9134945" y="274638"/>
            <a:ext cx="283498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9996" y="274638"/>
            <a:ext cx="82949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95307" y="4406900"/>
            <a:ext cx="1070993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307" y="2906713"/>
            <a:ext cx="1070993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9996" y="1600200"/>
            <a:ext cx="55649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4961" y="1600200"/>
            <a:ext cx="556496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28381" y="1643063"/>
            <a:ext cx="11339932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9996" y="1600200"/>
            <a:ext cx="5564966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404961" y="1600200"/>
            <a:ext cx="5564966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8381" y="3984220"/>
            <a:ext cx="5564966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3346" y="3984220"/>
            <a:ext cx="5564966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469673" y="4800600"/>
            <a:ext cx="755995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69673" y="612775"/>
            <a:ext cx="755995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673" y="5367338"/>
            <a:ext cx="755995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29996" y="274638"/>
            <a:ext cx="11339932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996" y="1600200"/>
            <a:ext cx="11339932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9996" y="6356350"/>
            <a:ext cx="293998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4974" y="6356350"/>
            <a:ext cx="398997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29946" y="6356350"/>
            <a:ext cx="2939982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600000" cy="6858000"/>
          </a:xfrm>
          <a:prstGeom prst="rect">
            <a:avLst/>
          </a:prstGeom>
          <a:solidFill>
            <a:srgbClr val="8edad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3140964"/>
            <a:ext cx="12600000" cy="3717036"/>
          </a:xfrm>
          <a:prstGeom prst="rect">
            <a:avLst/>
          </a:prstGeom>
          <a:solidFill>
            <a:srgbClr val="60bed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3"/>
          <p:cNvSpPr txBox="1"/>
          <p:nvPr/>
        </p:nvSpPr>
        <p:spPr>
          <a:xfrm>
            <a:off x="-38" y="4154805"/>
            <a:ext cx="12600000" cy="91539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5400" b="1">
                <a:solidFill>
                  <a:schemeClr val="bg1"/>
                </a:solidFill>
              </a:rPr>
              <a:t>환자</a:t>
            </a:r>
            <a:r>
              <a:rPr lang="ko-KR" altLang="en-US" sz="5400" b="1">
                <a:solidFill>
                  <a:schemeClr val="bg1"/>
                </a:solidFill>
                <a:cs typeface="함초롬돋움"/>
              </a:rPr>
              <a:t> </a:t>
            </a:r>
            <a:r>
              <a:rPr lang="ko-KR" altLang="en-US" sz="5400" b="1">
                <a:solidFill>
                  <a:schemeClr val="bg1"/>
                </a:solidFill>
              </a:rPr>
              <a:t>관리</a:t>
            </a:r>
            <a:r>
              <a:rPr lang="ko-KR" altLang="en-US" sz="5400" b="1">
                <a:solidFill>
                  <a:schemeClr val="bg1"/>
                </a:solidFill>
                <a:cs typeface="함초롬돋움"/>
              </a:rPr>
              <a:t> </a:t>
            </a:r>
            <a:r>
              <a:rPr lang="ko-KR" altLang="en-US" sz="5400" b="1">
                <a:solidFill>
                  <a:schemeClr val="bg1"/>
                </a:solidFill>
              </a:rPr>
              <a:t>프로그램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5227812" y="5753100"/>
            <a:ext cx="2144300" cy="4362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300" b="1">
                <a:solidFill>
                  <a:schemeClr val="bg1"/>
                </a:solidFill>
              </a:rPr>
              <a:t>팀명 : 상부상조</a:t>
            </a:r>
            <a:endParaRPr lang="ko-KR" altLang="en-US" sz="2300" b="1">
              <a:solidFill>
                <a:schemeClr val="bg1"/>
              </a:solidFill>
            </a:endParaRPr>
          </a:p>
        </p:txBody>
      </p:sp>
      <p:sp>
        <p:nvSpPr>
          <p:cNvPr id="11" name="Oval 47"/>
          <p:cNvSpPr>
            <a:spLocks noChangeAspect="1"/>
          </p:cNvSpPr>
          <p:nvPr/>
        </p:nvSpPr>
        <p:spPr>
          <a:xfrm>
            <a:off x="5075809" y="332613"/>
            <a:ext cx="2448306" cy="2448306"/>
          </a:xfrm>
          <a:custGeom>
            <a:avLst/>
            <a:gd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27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5211969" y="131635"/>
            <a:ext cx="2175986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</a:t>
            </a:r>
            <a:r>
              <a:rPr lang="en-US" altLang="ko-KR" sz="4000" b="1">
                <a:solidFill>
                  <a:srgbClr val="60bed4"/>
                </a:solidFill>
              </a:rPr>
              <a:t>DB)</a:t>
            </a:r>
            <a:endParaRPr lang="en-US" altLang="ko-KR" sz="4000" b="1">
              <a:solidFill>
                <a:srgbClr val="60bed4"/>
              </a:solidFill>
            </a:endParaRPr>
          </a:p>
        </p:txBody>
      </p:sp>
      <p:pic>
        <p:nvPicPr>
          <p:cNvPr id="1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9600" y="1124711"/>
            <a:ext cx="4439269" cy="5191849"/>
          </a:xfrm>
          <a:prstGeom prst="rect">
            <a:avLst/>
          </a:prstGeom>
        </p:spPr>
      </p:pic>
      <p:sp>
        <p:nvSpPr>
          <p:cNvPr id="115" name=""/>
          <p:cNvSpPr txBox="1"/>
          <p:nvPr/>
        </p:nvSpPr>
        <p:spPr>
          <a:xfrm>
            <a:off x="6804420" y="1124711"/>
            <a:ext cx="4298836" cy="9071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파라미터 입력 받는 동적 쿼리문 실행할때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>
                <a:solidFill>
                  <a:srgbClr val="0000ff"/>
                </a:solidFill>
              </a:rPr>
              <a:t>PreparedStatement</a:t>
            </a:r>
            <a:endParaRPr lang="en-US" altLang="ko-KR">
              <a:solidFill>
                <a:srgbClr val="0000ff"/>
              </a:solidFill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6804421" y="2204847"/>
            <a:ext cx="2535794" cy="9079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정적인 쿼리문 실행할때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en-US" altLang="ko-KR">
                <a:solidFill>
                  <a:srgbClr val="0000ff"/>
                </a:solidFill>
              </a:rPr>
              <a:t>Statement</a:t>
            </a:r>
            <a:endParaRPr lang="en-US" altLang="ko-KR">
              <a:solidFill>
                <a:srgbClr val="0000ff"/>
              </a:solidFill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6804418" y="3429000"/>
            <a:ext cx="4259822" cy="639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리턴 값이 필요할때 : </a:t>
            </a:r>
            <a:r>
              <a:rPr lang="en-US" altLang="ko-KR">
                <a:solidFill>
                  <a:srgbClr val="0000ff"/>
                </a:solidFill>
              </a:rPr>
              <a:t>executeQuery()</a:t>
            </a:r>
            <a:endParaRPr lang="en-US" altLang="ko-KR">
              <a:solidFill>
                <a:srgbClr val="0000ff"/>
              </a:solidFill>
            </a:endParaRPr>
          </a:p>
          <a:p>
            <a:pPr>
              <a:defRPr lang="ko-KR" altLang="en-US"/>
            </a:pPr>
            <a:r>
              <a:rPr lang="ko-KR" altLang="en-US"/>
              <a:t>리턴 값이 필요없을때 : </a:t>
            </a:r>
            <a:r>
              <a:rPr lang="en-US" altLang="ko-KR">
                <a:solidFill>
                  <a:srgbClr val="0000ff"/>
                </a:solidFill>
              </a:rPr>
              <a:t>executeUpdate()</a:t>
            </a:r>
            <a:endParaRPr lang="en-US" altLang="ko-KR">
              <a:solidFill>
                <a:srgbClr val="0000ff"/>
              </a:solidFill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6838825" y="4369308"/>
            <a:ext cx="5006465" cy="905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ResultSet.next() = </a:t>
            </a:r>
            <a:r>
              <a:rPr lang="ko-KR" altLang="en-US"/>
              <a:t>현재 포인터를 다음 포인터로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이동하고 데이터가 있을 경우 </a:t>
            </a:r>
            <a:r>
              <a:rPr lang="en-US" altLang="ko-KR"/>
              <a:t>true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처음에는 아무것도 가르키지 않는 상태</a:t>
            </a:r>
            <a:endParaRPr lang="ko-KR" altLang="en-US"/>
          </a:p>
        </p:txBody>
      </p:sp>
      <p:grpSp>
        <p:nvGrpSpPr>
          <p:cNvPr id="135" name=""/>
          <p:cNvGrpSpPr/>
          <p:nvPr/>
        </p:nvGrpSpPr>
        <p:grpSpPr>
          <a:xfrm rot="0">
            <a:off x="7361557" y="5445252"/>
            <a:ext cx="3024378" cy="1011350"/>
            <a:chOff x="7361556" y="5347091"/>
            <a:chExt cx="3024378" cy="1011350"/>
          </a:xfrm>
        </p:grpSpPr>
        <p:sp>
          <p:nvSpPr>
            <p:cNvPr id="120" name=""/>
            <p:cNvSpPr/>
            <p:nvPr/>
          </p:nvSpPr>
          <p:spPr>
            <a:xfrm>
              <a:off x="7361556" y="5926387"/>
              <a:ext cx="432054" cy="43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1" name=""/>
            <p:cNvSpPr/>
            <p:nvPr/>
          </p:nvSpPr>
          <p:spPr>
            <a:xfrm>
              <a:off x="7793610" y="5926387"/>
              <a:ext cx="432054" cy="43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" name=""/>
            <p:cNvSpPr/>
            <p:nvPr/>
          </p:nvSpPr>
          <p:spPr>
            <a:xfrm>
              <a:off x="8225664" y="5926387"/>
              <a:ext cx="432054" cy="43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6" name=""/>
            <p:cNvSpPr/>
            <p:nvPr/>
          </p:nvSpPr>
          <p:spPr>
            <a:xfrm>
              <a:off x="8657718" y="5926387"/>
              <a:ext cx="432054" cy="43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7" name=""/>
            <p:cNvSpPr/>
            <p:nvPr/>
          </p:nvSpPr>
          <p:spPr>
            <a:xfrm>
              <a:off x="9089772" y="5926387"/>
              <a:ext cx="432054" cy="43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1" name=""/>
            <p:cNvCxnSpPr/>
            <p:nvPr/>
          </p:nvCxnSpPr>
          <p:spPr>
            <a:xfrm rot="16200000" flipH="1">
              <a:off x="7168457" y="5540190"/>
              <a:ext cx="3861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"/>
            <p:cNvSpPr/>
            <p:nvPr/>
          </p:nvSpPr>
          <p:spPr>
            <a:xfrm>
              <a:off x="9521826" y="5926387"/>
              <a:ext cx="432054" cy="43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4" name=""/>
            <p:cNvSpPr/>
            <p:nvPr/>
          </p:nvSpPr>
          <p:spPr>
            <a:xfrm>
              <a:off x="9953880" y="5926387"/>
              <a:ext cx="432054" cy="432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5064331" y="131635"/>
            <a:ext cx="2475659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코드(진료)</a:t>
            </a:r>
            <a:endParaRPr lang="ko-KR" altLang="en-US" sz="4000" b="1">
              <a:solidFill>
                <a:srgbClr val="60bed4"/>
              </a:solidFill>
            </a:endParaRPr>
          </a:p>
        </p:txBody>
      </p:sp>
      <p:pic>
        <p:nvPicPr>
          <p:cNvPr id="1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1521" y="2492883"/>
            <a:ext cx="3610479" cy="3972479"/>
          </a:xfrm>
          <a:prstGeom prst="rect">
            <a:avLst/>
          </a:prstGeom>
        </p:spPr>
      </p:pic>
      <p:sp>
        <p:nvSpPr>
          <p:cNvPr id="137" name=""/>
          <p:cNvSpPr txBox="1"/>
          <p:nvPr/>
        </p:nvSpPr>
        <p:spPr>
          <a:xfrm>
            <a:off x="5972936" y="2276856"/>
            <a:ext cx="3495676" cy="642938"/>
          </a:xfrm>
          <a:prstGeom prst="rect">
            <a:avLst/>
          </a:prstGeom>
          <a:ln w="3175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//휴무일 지정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dayOff</a:t>
            </a:r>
            <a:r>
              <a:rPr lang="ko-KR" altLang="en-US"/>
              <a:t> = "수요일;</a:t>
            </a:r>
            <a:endParaRPr lang="ko-KR" altLang="en-US"/>
          </a:p>
        </p:txBody>
      </p:sp>
      <p:sp>
        <p:nvSpPr>
          <p:cNvPr id="138" name=""/>
          <p:cNvSpPr txBox="1"/>
          <p:nvPr/>
        </p:nvSpPr>
        <p:spPr>
          <a:xfrm>
            <a:off x="5972936" y="3280601"/>
            <a:ext cx="6232018" cy="173716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today = WEEKDAY[a];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인자 값</a:t>
            </a:r>
            <a:r>
              <a:rPr lang="en-US" altLang="ko-KR"/>
              <a:t> a</a:t>
            </a:r>
            <a:r>
              <a:rPr lang="ko-KR" altLang="en-US"/>
              <a:t>에는 오늘 요일을 숫자로 리턴한 값이 들어가고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인터페이스</a:t>
            </a:r>
            <a:r>
              <a:rPr lang="en-US" altLang="ko-KR"/>
              <a:t> Doctor</a:t>
            </a:r>
            <a:r>
              <a:rPr lang="ko-KR" altLang="en-US"/>
              <a:t>에서 구현한 요일 배열 </a:t>
            </a:r>
            <a:r>
              <a:rPr lang="en-US" altLang="ko-KR"/>
              <a:t>WEEKDAY</a:t>
            </a:r>
            <a:r>
              <a:rPr lang="ko-KR" altLang="en-US"/>
              <a:t>에 매칭되는 요일이 </a:t>
            </a:r>
            <a:r>
              <a:rPr lang="en-US" altLang="ko-KR"/>
              <a:t>today</a:t>
            </a:r>
            <a:r>
              <a:rPr lang="ko-KR" altLang="en-US"/>
              <a:t>에 들어감</a:t>
            </a:r>
            <a:endParaRPr lang="ko-KR" altLang="en-US"/>
          </a:p>
        </p:txBody>
      </p:sp>
      <p:sp>
        <p:nvSpPr>
          <p:cNvPr id="139" name=""/>
          <p:cNvSpPr txBox="1"/>
          <p:nvPr/>
        </p:nvSpPr>
        <p:spPr>
          <a:xfrm>
            <a:off x="5972935" y="5578013"/>
            <a:ext cx="5367910" cy="63990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오늘 날짜와 휴무일이 같을경우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휴무상태 확인을위한 </a:t>
            </a:r>
            <a:r>
              <a:rPr lang="en-US" altLang="ko-KR"/>
              <a:t>isDayOff</a:t>
            </a:r>
            <a:r>
              <a:rPr lang="ko-KR" altLang="en-US"/>
              <a:t>의 값이 </a:t>
            </a:r>
            <a:r>
              <a:rPr lang="en-US" altLang="ko-KR"/>
              <a:t>true</a:t>
            </a:r>
            <a:r>
              <a:rPr lang="ko-KR" altLang="en-US"/>
              <a:t>로 변경 </a:t>
            </a:r>
            <a:endParaRPr lang="ko-KR" altLang="en-US"/>
          </a:p>
        </p:txBody>
      </p:sp>
      <p:pic>
        <p:nvPicPr>
          <p:cNvPr id="1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9600" y="1181328"/>
            <a:ext cx="6573167" cy="109552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5064331" y="131635"/>
            <a:ext cx="2475659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코드(진료)</a:t>
            </a:r>
            <a:endParaRPr lang="ko-KR" altLang="en-US" sz="4000" b="1">
              <a:solidFill>
                <a:srgbClr val="60bed4"/>
              </a:solidFill>
            </a:endParaRPr>
          </a:p>
        </p:txBody>
      </p:sp>
      <p:pic>
        <p:nvPicPr>
          <p:cNvPr id="1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757" y="1306273"/>
            <a:ext cx="3448531" cy="1771897"/>
          </a:xfrm>
          <a:prstGeom prst="rect">
            <a:avLst/>
          </a:prstGeom>
        </p:spPr>
      </p:pic>
      <p:pic>
        <p:nvPicPr>
          <p:cNvPr id="1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9600" y="3211599"/>
            <a:ext cx="6382640" cy="1657581"/>
          </a:xfrm>
          <a:prstGeom prst="rect">
            <a:avLst/>
          </a:prstGeom>
        </p:spPr>
      </p:pic>
      <p:pic>
        <p:nvPicPr>
          <p:cNvPr id="1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9600" y="4983244"/>
            <a:ext cx="2476845" cy="1686160"/>
          </a:xfrm>
          <a:prstGeom prst="rect">
            <a:avLst/>
          </a:prstGeom>
        </p:spPr>
      </p:pic>
      <p:sp>
        <p:nvSpPr>
          <p:cNvPr id="143" name=""/>
          <p:cNvSpPr txBox="1"/>
          <p:nvPr/>
        </p:nvSpPr>
        <p:spPr>
          <a:xfrm>
            <a:off x="7236304" y="2122468"/>
            <a:ext cx="4304890" cy="6411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진료 과가 선택되면 해당되는 과 클래스로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doctor</a:t>
            </a:r>
            <a:r>
              <a:rPr lang="ko-KR" altLang="en-US"/>
              <a:t> 객체 생성</a:t>
            </a:r>
            <a:endParaRPr lang="ko-KR" altLang="en-US"/>
          </a:p>
        </p:txBody>
      </p:sp>
      <p:pic>
        <p:nvPicPr>
          <p:cNvPr id="14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5284" y="1087168"/>
            <a:ext cx="3305636" cy="219105"/>
          </a:xfrm>
          <a:prstGeom prst="rect">
            <a:avLst/>
          </a:prstGeom>
        </p:spPr>
      </p:pic>
      <p:sp>
        <p:nvSpPr>
          <p:cNvPr id="146" name=""/>
          <p:cNvSpPr txBox="1"/>
          <p:nvPr/>
        </p:nvSpPr>
        <p:spPr>
          <a:xfrm>
            <a:off x="7243506" y="1196721"/>
            <a:ext cx="4297688" cy="641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Calendar</a:t>
            </a:r>
            <a:r>
              <a:rPr lang="ko-KR" altLang="en-US"/>
              <a:t> 클래스를 이용해 오늘 날짜에 대응하는 숫자를 </a:t>
            </a:r>
            <a:r>
              <a:rPr lang="en-US" altLang="ko-KR"/>
              <a:t>weekNum</a:t>
            </a:r>
            <a:r>
              <a:rPr lang="ko-KR" altLang="en-US"/>
              <a:t>에 대입</a:t>
            </a:r>
            <a:endParaRPr lang="ko-KR" altLang="en-US"/>
          </a:p>
        </p:txBody>
      </p:sp>
      <p:sp>
        <p:nvSpPr>
          <p:cNvPr id="147" name=""/>
          <p:cNvSpPr txBox="1"/>
          <p:nvPr/>
        </p:nvSpPr>
        <p:spPr>
          <a:xfrm>
            <a:off x="7322240" y="2898148"/>
            <a:ext cx="3800986" cy="367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getDayOff()</a:t>
            </a:r>
            <a:r>
              <a:rPr lang="ko-KR" altLang="en-US"/>
              <a:t> 메소드로 휴진인지 체크</a:t>
            </a:r>
            <a:endParaRPr lang="ko-KR" altLang="en-US"/>
          </a:p>
        </p:txBody>
      </p:sp>
      <p:sp>
        <p:nvSpPr>
          <p:cNvPr id="148" name=""/>
          <p:cNvSpPr txBox="1"/>
          <p:nvPr/>
        </p:nvSpPr>
        <p:spPr>
          <a:xfrm>
            <a:off x="7322239" y="3429000"/>
            <a:ext cx="3800988" cy="1462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휴진이라면 다시 진료과 선택 메뉴로 돌아감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휴진이 아니라면 환자 정보 입력 받고 </a:t>
            </a:r>
            <a:r>
              <a:rPr lang="en-US" altLang="ko-KR"/>
              <a:t>INSERT</a:t>
            </a:r>
            <a:r>
              <a:rPr lang="ko-KR" altLang="en-US"/>
              <a:t>문을 통해 </a:t>
            </a:r>
            <a:r>
              <a:rPr lang="en-US" altLang="ko-KR"/>
              <a:t>DB</a:t>
            </a:r>
            <a:r>
              <a:rPr lang="ko-KR" altLang="en-US"/>
              <a:t>에 등록</a:t>
            </a:r>
            <a:endParaRPr lang="ko-KR" altLang="en-US"/>
          </a:p>
        </p:txBody>
      </p:sp>
      <p:sp>
        <p:nvSpPr>
          <p:cNvPr id="149" name=""/>
          <p:cNvSpPr txBox="1"/>
          <p:nvPr/>
        </p:nvSpPr>
        <p:spPr>
          <a:xfrm>
            <a:off x="7322240" y="5486212"/>
            <a:ext cx="3800987" cy="118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psmt.setString(1, name);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첫번째 피라미터(물음표)에 </a:t>
            </a:r>
            <a:r>
              <a:rPr lang="en-US" altLang="ko-KR"/>
              <a:t>name</a:t>
            </a:r>
            <a:r>
              <a:rPr lang="ko-KR" altLang="en-US"/>
              <a:t> 값을 넣으라는 코드</a:t>
            </a:r>
            <a:endParaRPr lang="ko-KR" altLang="en-US"/>
          </a:p>
        </p:txBody>
      </p:sp>
      <p:cxnSp>
        <p:nvCxnSpPr>
          <p:cNvPr id="150" name=""/>
          <p:cNvCxnSpPr/>
          <p:nvPr/>
        </p:nvCxnSpPr>
        <p:spPr>
          <a:xfrm>
            <a:off x="7447502" y="5157216"/>
            <a:ext cx="4093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"/>
          <p:cNvCxnSpPr/>
          <p:nvPr/>
        </p:nvCxnSpPr>
        <p:spPr>
          <a:xfrm>
            <a:off x="7322238" y="1988820"/>
            <a:ext cx="40936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4819245" y="131635"/>
            <a:ext cx="2961434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코드(입원실)</a:t>
            </a:r>
            <a:endParaRPr lang="ko-KR" altLang="en-US" sz="4000" b="1">
              <a:solidFill>
                <a:srgbClr val="60bed4"/>
              </a:solidFill>
            </a:endParaRPr>
          </a:p>
        </p:txBody>
      </p:sp>
      <p:pic>
        <p:nvPicPr>
          <p:cNvPr id="1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9600" y="1088310"/>
            <a:ext cx="4810796" cy="1476581"/>
          </a:xfrm>
          <a:prstGeom prst="rect">
            <a:avLst/>
          </a:prstGeom>
        </p:spPr>
      </p:pic>
      <p:pic>
        <p:nvPicPr>
          <p:cNvPr id="1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3559" y="2661298"/>
            <a:ext cx="3905795" cy="238158"/>
          </a:xfrm>
          <a:prstGeom prst="rect">
            <a:avLst/>
          </a:prstGeom>
        </p:spPr>
      </p:pic>
      <p:pic>
        <p:nvPicPr>
          <p:cNvPr id="15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3559" y="3027771"/>
            <a:ext cx="1838581" cy="257210"/>
          </a:xfrm>
          <a:prstGeom prst="rect">
            <a:avLst/>
          </a:prstGeom>
        </p:spPr>
      </p:pic>
      <p:pic>
        <p:nvPicPr>
          <p:cNvPr id="15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9600" y="3429000"/>
            <a:ext cx="3172267" cy="2581635"/>
          </a:xfrm>
          <a:prstGeom prst="rect">
            <a:avLst/>
          </a:prstGeom>
        </p:spPr>
      </p:pic>
      <p:sp>
        <p:nvSpPr>
          <p:cNvPr id="158" name=""/>
          <p:cNvSpPr txBox="1"/>
          <p:nvPr/>
        </p:nvSpPr>
        <p:spPr>
          <a:xfrm>
            <a:off x="7023576" y="2339863"/>
            <a:ext cx="4716025" cy="6428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2차원 배열 </a:t>
            </a:r>
            <a:r>
              <a:rPr lang="en-US" altLang="ko-KR"/>
              <a:t>room</a:t>
            </a:r>
            <a:r>
              <a:rPr lang="ko-KR" altLang="en-US"/>
              <a:t>을 만들어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각 호수명, 최대 인원수</a:t>
            </a:r>
            <a:r>
              <a:rPr lang="en-US" altLang="ko-KR"/>
              <a:t>, </a:t>
            </a:r>
            <a:r>
              <a:rPr lang="ko-KR" altLang="en-US"/>
              <a:t>현재인원수 값을 저장</a:t>
            </a:r>
            <a:endParaRPr lang="ko-KR" altLang="en-US"/>
          </a:p>
        </p:txBody>
      </p:sp>
      <p:sp>
        <p:nvSpPr>
          <p:cNvPr id="159" name=""/>
          <p:cNvSpPr txBox="1"/>
          <p:nvPr/>
        </p:nvSpPr>
        <p:spPr>
          <a:xfrm>
            <a:off x="7023576" y="3533764"/>
            <a:ext cx="4716024" cy="11860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for</a:t>
            </a:r>
            <a:r>
              <a:rPr lang="ko-KR" altLang="en-US"/>
              <a:t>문을 통해 현재 입원 환자 수를 초기화하고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입원중인 환자만 다시 </a:t>
            </a:r>
            <a:r>
              <a:rPr lang="en-US" altLang="ko-KR"/>
              <a:t>db</a:t>
            </a:r>
            <a:r>
              <a:rPr lang="ko-KR" altLang="en-US"/>
              <a:t>로부터 받아 와서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받아온 값의 환자 방번호를 비교하여 각 방의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인원수 저장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4819245" y="131635"/>
            <a:ext cx="2961434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코드(입원실)</a:t>
            </a:r>
            <a:endParaRPr lang="ko-KR" altLang="en-US" sz="4000" b="1">
              <a:solidFill>
                <a:srgbClr val="60bed4"/>
              </a:solidFill>
            </a:endParaRPr>
          </a:p>
        </p:txBody>
      </p:sp>
      <p:pic>
        <p:nvPicPr>
          <p:cNvPr id="1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9600" y="1268730"/>
            <a:ext cx="4658375" cy="4877480"/>
          </a:xfrm>
          <a:prstGeom prst="rect">
            <a:avLst/>
          </a:prstGeom>
        </p:spPr>
      </p:pic>
      <p:sp>
        <p:nvSpPr>
          <p:cNvPr id="161" name=""/>
          <p:cNvSpPr txBox="1"/>
          <p:nvPr/>
        </p:nvSpPr>
        <p:spPr>
          <a:xfrm>
            <a:off x="7452360" y="1916811"/>
            <a:ext cx="259080" cy="3672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162" name=""/>
          <p:cNvSpPr txBox="1"/>
          <p:nvPr/>
        </p:nvSpPr>
        <p:spPr>
          <a:xfrm>
            <a:off x="6886567" y="1459611"/>
            <a:ext cx="4514866" cy="6435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for</a:t>
            </a:r>
            <a:r>
              <a:rPr lang="ko-KR" altLang="en-US"/>
              <a:t>문을 통해 </a:t>
            </a:r>
            <a:r>
              <a:rPr lang="ko-KR" altLang="en-US"/>
              <a:t>각 방마다의 현재 인원수를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allRoom</a:t>
            </a:r>
            <a:r>
              <a:rPr lang="ko-KR" altLang="en-US"/>
              <a:t>변수에 넣어 전체 입원 환자수 저장</a:t>
            </a:r>
            <a:endParaRPr lang="ko-KR" altLang="en-US"/>
          </a:p>
        </p:txBody>
      </p:sp>
      <p:sp>
        <p:nvSpPr>
          <p:cNvPr id="163" name=""/>
          <p:cNvSpPr txBox="1"/>
          <p:nvPr/>
        </p:nvSpPr>
        <p:spPr>
          <a:xfrm>
            <a:off x="6886559" y="3108579"/>
            <a:ext cx="4892056" cy="642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전체 입원 환자수가 총 수용 가능 입원 환자수를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초과했는지 체크하고 그에 따른 </a:t>
            </a:r>
            <a:r>
              <a:rPr lang="en-US" altLang="ko-KR"/>
              <a:t>ture/false</a:t>
            </a:r>
            <a:r>
              <a:rPr lang="ko-KR" altLang="en-US"/>
              <a:t> 리턴</a:t>
            </a:r>
            <a:endParaRPr lang="ko-KR" altLang="en-US"/>
          </a:p>
        </p:txBody>
      </p:sp>
      <p:sp>
        <p:nvSpPr>
          <p:cNvPr id="164" name=""/>
          <p:cNvSpPr txBox="1"/>
          <p:nvPr/>
        </p:nvSpPr>
        <p:spPr>
          <a:xfrm>
            <a:off x="6886563" y="4586859"/>
            <a:ext cx="5387352" cy="1183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인자값 </a:t>
            </a:r>
            <a:r>
              <a:rPr lang="en-US" altLang="ko-KR"/>
              <a:t>a</a:t>
            </a:r>
            <a:r>
              <a:rPr lang="ko-KR" altLang="en-US"/>
              <a:t>에는 관리자가 입력한 호수 번호가 들어가고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for</a:t>
            </a:r>
            <a:r>
              <a:rPr lang="ko-KR" altLang="en-US"/>
              <a:t>문을 통해 </a:t>
            </a:r>
            <a:r>
              <a:rPr lang="en-US" altLang="ko-KR"/>
              <a:t>a</a:t>
            </a:r>
            <a:r>
              <a:rPr lang="ko-KR" altLang="en-US"/>
              <a:t>에 해당하는 호수를 찾을경우 그 방의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수용가능인원 과 현재 입원 수를 계산하여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true/false</a:t>
            </a:r>
            <a:r>
              <a:rPr lang="ko-KR" altLang="en-US"/>
              <a:t> 리턴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4726193" y="131635"/>
            <a:ext cx="3147537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코드(입/퇴원</a:t>
            </a:r>
            <a:r>
              <a:rPr lang="en-US" altLang="ko-KR" sz="4000" b="1">
                <a:solidFill>
                  <a:srgbClr val="60bed4"/>
                </a:solidFill>
              </a:rPr>
              <a:t>)</a:t>
            </a:r>
            <a:endParaRPr lang="en-US" altLang="ko-KR" sz="4000" b="1">
              <a:solidFill>
                <a:srgbClr val="60bed4"/>
              </a:solidFill>
            </a:endParaRPr>
          </a:p>
        </p:txBody>
      </p:sp>
      <p:pic>
        <p:nvPicPr>
          <p:cNvPr id="1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9600" y="1628524"/>
            <a:ext cx="4334480" cy="1114580"/>
          </a:xfrm>
          <a:prstGeom prst="rect">
            <a:avLst/>
          </a:prstGeom>
        </p:spPr>
      </p:pic>
      <p:pic>
        <p:nvPicPr>
          <p:cNvPr id="1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9600" y="2938414"/>
            <a:ext cx="3305636" cy="685895"/>
          </a:xfrm>
          <a:prstGeom prst="rect">
            <a:avLst/>
          </a:prstGeom>
        </p:spPr>
      </p:pic>
      <p:pic>
        <p:nvPicPr>
          <p:cNvPr id="1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6640" y="3624309"/>
            <a:ext cx="7201905" cy="1667107"/>
          </a:xfrm>
          <a:prstGeom prst="rect">
            <a:avLst/>
          </a:prstGeom>
        </p:spPr>
      </p:pic>
      <p:pic>
        <p:nvPicPr>
          <p:cNvPr id="1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6640" y="5291417"/>
            <a:ext cx="2200582" cy="323895"/>
          </a:xfrm>
          <a:prstGeom prst="rect">
            <a:avLst/>
          </a:prstGeom>
        </p:spPr>
      </p:pic>
      <p:sp>
        <p:nvSpPr>
          <p:cNvPr id="140" name=""/>
          <p:cNvSpPr txBox="1"/>
          <p:nvPr/>
        </p:nvSpPr>
        <p:spPr>
          <a:xfrm>
            <a:off x="6299961" y="1692351"/>
            <a:ext cx="5859654" cy="1736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checkPossible</a:t>
            </a:r>
            <a:r>
              <a:rPr lang="ko-KR" altLang="en-US"/>
              <a:t>() 메소드를 통해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수용 가능 인원이 남아있는지 확인하고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입원 가능하다면 </a:t>
            </a:r>
            <a:r>
              <a:rPr lang="en-US" altLang="ko-KR"/>
              <a:t>checkAllRoomPossible()</a:t>
            </a:r>
            <a:r>
              <a:rPr lang="ko-KR" altLang="en-US"/>
              <a:t>메소드를 통해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현재 입원가능한 모든 호수 출력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//</a:t>
            </a:r>
            <a:r>
              <a:rPr lang="en-US" altLang="ko-KR"/>
              <a:t>checkAllRoomPossible</a:t>
            </a:r>
            <a:r>
              <a:rPr lang="ko-KR" altLang="en-US"/>
              <a:t>()는 소스가 길어 생략</a:t>
            </a:r>
            <a:endParaRPr lang="ko-KR" altLang="en-US"/>
          </a:p>
        </p:txBody>
      </p:sp>
      <p:sp>
        <p:nvSpPr>
          <p:cNvPr id="141" name=""/>
          <p:cNvSpPr txBox="1"/>
          <p:nvPr/>
        </p:nvSpPr>
        <p:spPr>
          <a:xfrm>
            <a:off x="6356596" y="3734299"/>
            <a:ext cx="5803020" cy="364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환자 정보 입력받고 </a:t>
            </a:r>
            <a:r>
              <a:rPr lang="en-US" altLang="ko-KR"/>
              <a:t>INSERT</a:t>
            </a:r>
            <a:r>
              <a:rPr lang="ko-KR" altLang="en-US"/>
              <a:t>할때 </a:t>
            </a:r>
            <a:r>
              <a:rPr lang="en-US" altLang="ko-KR"/>
              <a:t>truecheck</a:t>
            </a:r>
            <a:r>
              <a:rPr lang="ko-KR" altLang="en-US"/>
              <a:t>에 입원 입력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4497593" y="131635"/>
            <a:ext cx="3604737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코드(환자 조회</a:t>
            </a:r>
            <a:r>
              <a:rPr lang="en-US" altLang="ko-KR" sz="4000" b="1">
                <a:solidFill>
                  <a:srgbClr val="60bed4"/>
                </a:solidFill>
              </a:rPr>
              <a:t>)</a:t>
            </a:r>
            <a:endParaRPr lang="en-US" altLang="ko-KR" sz="4000" b="1">
              <a:solidFill>
                <a:srgbClr val="60bed4"/>
              </a:solidFill>
            </a:endParaRPr>
          </a:p>
        </p:txBody>
      </p:sp>
      <p:pic>
        <p:nvPicPr>
          <p:cNvPr id="1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6783" y="1812021"/>
            <a:ext cx="3515215" cy="228631"/>
          </a:xfrm>
          <a:prstGeom prst="rect">
            <a:avLst/>
          </a:prstGeom>
        </p:spPr>
      </p:pic>
      <p:pic>
        <p:nvPicPr>
          <p:cNvPr id="1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6783" y="2184671"/>
            <a:ext cx="4810796" cy="247684"/>
          </a:xfrm>
          <a:prstGeom prst="rect">
            <a:avLst/>
          </a:prstGeom>
        </p:spPr>
      </p:pic>
      <p:pic>
        <p:nvPicPr>
          <p:cNvPr id="1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6783" y="2544716"/>
            <a:ext cx="4420216" cy="247684"/>
          </a:xfrm>
          <a:prstGeom prst="rect">
            <a:avLst/>
          </a:prstGeom>
        </p:spPr>
      </p:pic>
      <p:pic>
        <p:nvPicPr>
          <p:cNvPr id="13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9600" y="3896100"/>
            <a:ext cx="8668960" cy="2810267"/>
          </a:xfrm>
          <a:prstGeom prst="rect">
            <a:avLst/>
          </a:prstGeom>
        </p:spPr>
      </p:pic>
      <p:sp>
        <p:nvSpPr>
          <p:cNvPr id="140" name=""/>
          <p:cNvSpPr txBox="1"/>
          <p:nvPr/>
        </p:nvSpPr>
        <p:spPr>
          <a:xfrm>
            <a:off x="6471663" y="1484757"/>
            <a:ext cx="5345051" cy="63741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조회에서는 </a:t>
            </a:r>
            <a:r>
              <a:rPr lang="en-US" altLang="ko-KR"/>
              <a:t>sql</a:t>
            </a:r>
            <a:r>
              <a:rPr lang="ko-KR" altLang="en-US"/>
              <a:t>문만 다르고 각 메소드마다 거의 동일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하기 때문에 출력 부분이랑 </a:t>
            </a:r>
            <a:r>
              <a:rPr lang="en-US" altLang="ko-KR"/>
              <a:t>sql</a:t>
            </a:r>
            <a:r>
              <a:rPr lang="ko-KR" altLang="en-US"/>
              <a:t>문만 표시</a:t>
            </a:r>
            <a:endParaRPr lang="ko-KR" altLang="en-US"/>
          </a:p>
        </p:txBody>
      </p:sp>
      <p:sp>
        <p:nvSpPr>
          <p:cNvPr id="142" name=""/>
          <p:cNvSpPr txBox="1"/>
          <p:nvPr/>
        </p:nvSpPr>
        <p:spPr>
          <a:xfrm>
            <a:off x="6471663" y="2340188"/>
            <a:ext cx="6068952" cy="9059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출력 부분에서는 </a:t>
            </a:r>
            <a:r>
              <a:rPr lang="en-US" altLang="ko-KR"/>
              <a:t>cnt</a:t>
            </a:r>
            <a:r>
              <a:rPr lang="ko-KR" altLang="en-US"/>
              <a:t>를 통해 처음 데이터 출력 되는것이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확인되면 번호,이름 같은 속성명 표시하고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 밑으로 데이터 값을 표시하여 사용자가 보기 편하게 구현</a:t>
            </a:r>
            <a:endParaRPr lang="ko-KR" altLang="en-US"/>
          </a:p>
        </p:txBody>
      </p:sp>
      <p:pic>
        <p:nvPicPr>
          <p:cNvPr id="1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88252" y="3429000"/>
            <a:ext cx="4653155" cy="169634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4497593" y="131635"/>
            <a:ext cx="3604737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코드(정보 수정</a:t>
            </a:r>
            <a:r>
              <a:rPr lang="en-US" altLang="ko-KR" sz="4000" b="1">
                <a:solidFill>
                  <a:srgbClr val="60bed4"/>
                </a:solidFill>
              </a:rPr>
              <a:t>)</a:t>
            </a:r>
            <a:endParaRPr lang="en-US" altLang="ko-KR" sz="4000" b="1">
              <a:solidFill>
                <a:srgbClr val="60bed4"/>
              </a:solidFill>
            </a:endParaRPr>
          </a:p>
        </p:txBody>
      </p:sp>
      <p:pic>
        <p:nvPicPr>
          <p:cNvPr id="14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6730" y="1124712"/>
            <a:ext cx="5315691" cy="228631"/>
          </a:xfrm>
          <a:prstGeom prst="rect">
            <a:avLst/>
          </a:prstGeom>
        </p:spPr>
      </p:pic>
      <p:pic>
        <p:nvPicPr>
          <p:cNvPr id="15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6730" y="1453099"/>
            <a:ext cx="1571844" cy="247684"/>
          </a:xfrm>
          <a:prstGeom prst="rect">
            <a:avLst/>
          </a:prstGeom>
        </p:spPr>
      </p:pic>
      <p:pic>
        <p:nvPicPr>
          <p:cNvPr id="1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9599" y="1914313"/>
            <a:ext cx="7259062" cy="1009790"/>
          </a:xfrm>
          <a:prstGeom prst="rect">
            <a:avLst/>
          </a:prstGeom>
        </p:spPr>
      </p:pic>
      <p:pic>
        <p:nvPicPr>
          <p:cNvPr id="15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2795" y="3019368"/>
            <a:ext cx="3629531" cy="819264"/>
          </a:xfrm>
          <a:prstGeom prst="rect">
            <a:avLst/>
          </a:prstGeom>
        </p:spPr>
      </p:pic>
      <p:pic>
        <p:nvPicPr>
          <p:cNvPr id="15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39599" y="4005072"/>
            <a:ext cx="5925376" cy="276263"/>
          </a:xfrm>
          <a:prstGeom prst="rect">
            <a:avLst/>
          </a:prstGeom>
        </p:spPr>
      </p:pic>
      <p:pic>
        <p:nvPicPr>
          <p:cNvPr id="1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9600" y="4425644"/>
            <a:ext cx="2210108" cy="247684"/>
          </a:xfrm>
          <a:prstGeom prst="rect">
            <a:avLst/>
          </a:prstGeom>
        </p:spPr>
      </p:pic>
      <p:sp>
        <p:nvSpPr>
          <p:cNvPr id="155" name=""/>
          <p:cNvSpPr txBox="1"/>
          <p:nvPr/>
        </p:nvSpPr>
        <p:spPr>
          <a:xfrm>
            <a:off x="6252422" y="1124712"/>
            <a:ext cx="6303113" cy="9041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정보 수정을 원한는 환자의 이름을 입력하고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동명이인이 발생할경우를 대비해 출력할때 출력되는 순서대로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번호를 부여하여 사용자가 찾는 환자를 선택할 수 있게함</a:t>
            </a:r>
            <a:endParaRPr lang="ko-KR" altLang="en-US"/>
          </a:p>
        </p:txBody>
      </p:sp>
      <p:sp>
        <p:nvSpPr>
          <p:cNvPr id="157" name=""/>
          <p:cNvSpPr txBox="1"/>
          <p:nvPr/>
        </p:nvSpPr>
        <p:spPr>
          <a:xfrm>
            <a:off x="852795" y="4925568"/>
            <a:ext cx="8554603" cy="14542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int</a:t>
            </a:r>
            <a:r>
              <a:rPr lang="ko-KR" altLang="en-US"/>
              <a:t>배열 </a:t>
            </a:r>
            <a:r>
              <a:rPr lang="en-US" altLang="ko-KR"/>
              <a:t>idx</a:t>
            </a:r>
            <a:r>
              <a:rPr lang="ko-KR" altLang="en-US"/>
              <a:t>에 각 환자별 </a:t>
            </a:r>
            <a:r>
              <a:rPr lang="en-US" altLang="ko-KR"/>
              <a:t>idx</a:t>
            </a:r>
            <a:r>
              <a:rPr lang="ko-KR" altLang="en-US"/>
              <a:t>값을 저장하고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후에 사용자가 입력한 환자의 번호인</a:t>
            </a:r>
            <a:r>
              <a:rPr lang="en-US" altLang="ko-KR"/>
              <a:t>pNum</a:t>
            </a:r>
            <a:r>
              <a:rPr lang="ko-KR" altLang="en-US"/>
              <a:t>에 -1을해서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idx</a:t>
            </a:r>
            <a:r>
              <a:rPr lang="ko-KR" altLang="en-US"/>
              <a:t>배열의 인덱스를 구한다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//-1을 하는이유는 화면에 출력될때는 </a:t>
            </a:r>
            <a:r>
              <a:rPr lang="en-US" altLang="ko-KR"/>
              <a:t>idx[</a:t>
            </a:r>
            <a:r>
              <a:rPr lang="ko-KR" altLang="en-US"/>
              <a:t>인덱스</a:t>
            </a:r>
            <a:r>
              <a:rPr lang="en-US" altLang="ko-KR"/>
              <a:t>]</a:t>
            </a:r>
            <a:r>
              <a:rPr lang="ko-KR" altLang="en-US"/>
              <a:t> 와 화면에 출력되는 번호의 차이가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1씩 차이나기 때문(인덱스는 0부터시작 하여서)</a:t>
            </a:r>
            <a:endParaRPr lang="ko-KR" altLang="en-US"/>
          </a:p>
        </p:txBody>
      </p:sp>
      <p:pic>
        <p:nvPicPr>
          <p:cNvPr id="158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52360" y="3278388"/>
            <a:ext cx="4668696" cy="112048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600000" cy="6858000"/>
          </a:xfrm>
          <a:prstGeom prst="rect">
            <a:avLst/>
          </a:prstGeom>
          <a:solidFill>
            <a:srgbClr val="8edad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3140964"/>
            <a:ext cx="12600000" cy="3717036"/>
          </a:xfrm>
          <a:prstGeom prst="rect">
            <a:avLst/>
          </a:prstGeom>
          <a:solidFill>
            <a:srgbClr val="60bed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TextBox 3"/>
          <p:cNvSpPr txBox="1"/>
          <p:nvPr/>
        </p:nvSpPr>
        <p:spPr>
          <a:xfrm>
            <a:off x="-38" y="4154805"/>
            <a:ext cx="12600000" cy="91539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5400" b="1">
                <a:solidFill>
                  <a:schemeClr val="bg1"/>
                </a:solidFill>
              </a:rPr>
              <a:t>Thank You</a:t>
            </a:r>
            <a:endParaRPr lang="en-US" altLang="ko-KR" sz="5400" b="1">
              <a:solidFill>
                <a:schemeClr val="bg1"/>
              </a:solidFill>
            </a:endParaRPr>
          </a:p>
        </p:txBody>
      </p:sp>
      <p:sp>
        <p:nvSpPr>
          <p:cNvPr id="10" name="Oval 47"/>
          <p:cNvSpPr>
            <a:spLocks noChangeAspect="1"/>
          </p:cNvSpPr>
          <p:nvPr/>
        </p:nvSpPr>
        <p:spPr>
          <a:xfrm>
            <a:off x="5075809" y="332613"/>
            <a:ext cx="2448306" cy="2448306"/>
          </a:xfrm>
          <a:custGeom>
            <a:avLst/>
            <a:gd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27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600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>
              <a:solidFill>
                <a:srgbClr val="60bed4"/>
              </a:solidFill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4557461" y="745759"/>
            <a:ext cx="3485002" cy="5366482"/>
            <a:chOff x="4557461" y="748473"/>
            <a:chExt cx="3485002" cy="5366482"/>
          </a:xfrm>
        </p:grpSpPr>
        <p:sp>
          <p:nvSpPr>
            <p:cNvPr id="15" name=""/>
            <p:cNvSpPr txBox="1"/>
            <p:nvPr/>
          </p:nvSpPr>
          <p:spPr>
            <a:xfrm>
              <a:off x="5589520" y="748473"/>
              <a:ext cx="1420883" cy="85253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ko-KR" altLang="en-US" sz="5000" b="1">
                  <a:solidFill>
                    <a:srgbClr val="60bed4"/>
                  </a:solidFill>
                </a:rPr>
                <a:t>목차</a:t>
              </a:r>
              <a:endParaRPr lang="ko-KR" altLang="en-US" sz="5000" b="1">
                <a:solidFill>
                  <a:srgbClr val="60bed4"/>
                </a:solidFill>
              </a:endParaRPr>
            </a:p>
          </p:txBody>
        </p:sp>
        <p:cxnSp>
          <p:nvCxnSpPr>
            <p:cNvPr id="22" name=""/>
            <p:cNvCxnSpPr/>
            <p:nvPr/>
          </p:nvCxnSpPr>
          <p:spPr>
            <a:xfrm>
              <a:off x="4557461" y="1916811"/>
              <a:ext cx="3485002" cy="0"/>
            </a:xfrm>
            <a:prstGeom prst="line">
              <a:avLst/>
            </a:prstGeom>
            <a:ln w="28575" algn="ctr">
              <a:solidFill>
                <a:srgbClr val="60be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"/>
            <p:cNvGrpSpPr/>
            <p:nvPr/>
          </p:nvGrpSpPr>
          <p:grpSpPr>
            <a:xfrm rot="0">
              <a:off x="4771960" y="2422589"/>
              <a:ext cx="3056003" cy="3692365"/>
              <a:chOff x="4897262" y="2422589"/>
              <a:chExt cx="3056003" cy="3692365"/>
            </a:xfrm>
          </p:grpSpPr>
          <p:sp>
            <p:nvSpPr>
              <p:cNvPr id="16" name=""/>
              <p:cNvSpPr txBox="1"/>
              <p:nvPr/>
            </p:nvSpPr>
            <p:spPr>
              <a:xfrm>
                <a:off x="4897262" y="2422589"/>
                <a:ext cx="2208278" cy="547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 sz="3000" b="1">
                    <a:solidFill>
                      <a:srgbClr val="60bed4"/>
                    </a:solidFill>
                    <a:cs typeface="함초롬돋움"/>
                  </a:rPr>
                  <a:t>1. </a:t>
                </a:r>
                <a:r>
                  <a:rPr lang="ko-KR" altLang="en-US" sz="3000" b="1">
                    <a:solidFill>
                      <a:srgbClr val="60bed4"/>
                    </a:solidFill>
                  </a:rPr>
                  <a:t>팀원 소개</a:t>
                </a:r>
                <a:endParaRPr lang="ko-KR" altLang="en-US" sz="3000" b="1">
                  <a:solidFill>
                    <a:srgbClr val="60bed4"/>
                  </a:solidFill>
                </a:endParaRPr>
              </a:p>
            </p:txBody>
          </p:sp>
          <p:sp>
            <p:nvSpPr>
              <p:cNvPr id="18" name=""/>
              <p:cNvSpPr txBox="1"/>
              <p:nvPr/>
            </p:nvSpPr>
            <p:spPr>
              <a:xfrm>
                <a:off x="4897262" y="3994421"/>
                <a:ext cx="1351028" cy="54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 lang="ko-KR" altLang="en-US"/>
                </a:pPr>
                <a:r>
                  <a:rPr lang="ko-KR" altLang="en-US" sz="3000" b="1">
                    <a:solidFill>
                      <a:srgbClr val="60bed4"/>
                    </a:solidFill>
                    <a:cs typeface="함초롬돋움"/>
                  </a:rPr>
                  <a:t>3. </a:t>
                </a:r>
                <a:r>
                  <a:rPr lang="ko-KR" altLang="en-US" sz="3000" b="1">
                    <a:solidFill>
                      <a:srgbClr val="60bed4"/>
                    </a:solidFill>
                  </a:rPr>
                  <a:t>기능</a:t>
                </a:r>
                <a:endParaRPr lang="ko-KR" altLang="en-US" sz="3000" b="1">
                  <a:solidFill>
                    <a:srgbClr val="60bed4"/>
                  </a:solidFill>
                </a:endParaRPr>
              </a:p>
            </p:txBody>
          </p:sp>
          <p:sp>
            <p:nvSpPr>
              <p:cNvPr id="19" name=""/>
              <p:cNvSpPr txBox="1"/>
              <p:nvPr/>
            </p:nvSpPr>
            <p:spPr>
              <a:xfrm>
                <a:off x="4897262" y="4782241"/>
                <a:ext cx="1722503" cy="546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 sz="3000" b="1">
                    <a:solidFill>
                      <a:srgbClr val="60bed4"/>
                    </a:solidFill>
                    <a:cs typeface="함초롬돋움"/>
                  </a:rPr>
                  <a:t>4. </a:t>
                </a:r>
                <a:r>
                  <a:rPr lang="ko-KR" altLang="en-US" sz="3000" b="1">
                    <a:solidFill>
                      <a:srgbClr val="60bed4"/>
                    </a:solidFill>
                  </a:rPr>
                  <a:t>순서도</a:t>
                </a:r>
                <a:endParaRPr lang="ko-KR" altLang="en-US" sz="3000" b="1">
                  <a:solidFill>
                    <a:srgbClr val="60bed4"/>
                  </a:solidFill>
                </a:endParaRPr>
              </a:p>
            </p:txBody>
          </p:sp>
          <p:sp>
            <p:nvSpPr>
              <p:cNvPr id="21" name=""/>
              <p:cNvSpPr txBox="1"/>
              <p:nvPr/>
            </p:nvSpPr>
            <p:spPr>
              <a:xfrm>
                <a:off x="4897262" y="5566600"/>
                <a:ext cx="1351028" cy="548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 sz="3000" b="1">
                    <a:solidFill>
                      <a:srgbClr val="60bed4"/>
                    </a:solidFill>
                    <a:cs typeface="함초롬돋움"/>
                  </a:rPr>
                  <a:t>5</a:t>
                </a:r>
                <a:r>
                  <a:rPr lang="en-US" altLang="ko-KR" sz="3000" b="1">
                    <a:solidFill>
                      <a:srgbClr val="60bed4"/>
                    </a:solidFill>
                    <a:cs typeface="함초롬돋움"/>
                  </a:rPr>
                  <a:t>. </a:t>
                </a:r>
                <a:r>
                  <a:rPr lang="ko-KR" altLang="en-US" sz="3000" b="1">
                    <a:solidFill>
                      <a:srgbClr val="60bed4"/>
                    </a:solidFill>
                  </a:rPr>
                  <a:t>코드</a:t>
                </a:r>
                <a:endParaRPr lang="ko-KR" altLang="en-US" sz="3000" b="1">
                  <a:solidFill>
                    <a:srgbClr val="60bed4"/>
                  </a:solidFill>
                </a:endParaRPr>
              </a:p>
            </p:txBody>
          </p:sp>
          <p:sp>
            <p:nvSpPr>
              <p:cNvPr id="24" name=""/>
              <p:cNvSpPr txBox="1"/>
              <p:nvPr/>
            </p:nvSpPr>
            <p:spPr>
              <a:xfrm>
                <a:off x="4897262" y="3207457"/>
                <a:ext cx="3056003" cy="546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3000" b="1">
                    <a:solidFill>
                      <a:srgbClr val="60bed4"/>
                    </a:solidFill>
                    <a:cs typeface="함초롬돋움"/>
                  </a:rPr>
                  <a:t>2</a:t>
                </a:r>
                <a:r>
                  <a:rPr lang="en-US" altLang="ko-KR" sz="3000" b="1">
                    <a:solidFill>
                      <a:srgbClr val="60bed4"/>
                    </a:solidFill>
                    <a:cs typeface="함초롬돋움"/>
                  </a:rPr>
                  <a:t>. </a:t>
                </a:r>
                <a:r>
                  <a:rPr lang="ko-KR" altLang="en-US" sz="3000" b="1">
                    <a:solidFill>
                      <a:srgbClr val="60bed4"/>
                    </a:solidFill>
                    <a:cs typeface="함초롬돋움"/>
                  </a:rPr>
                  <a:t>주제 선정 동기</a:t>
                </a:r>
                <a:endParaRPr lang="ko-KR" altLang="en-US" sz="3000" b="1">
                  <a:solidFill>
                    <a:srgbClr val="60bed4"/>
                  </a:solidFill>
                  <a:cs typeface="함초롬돋움"/>
                </a:endParaRPr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1247092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4610036" y="199492"/>
            <a:ext cx="3379852" cy="848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5000" b="1">
                <a:solidFill>
                  <a:srgbClr val="60bed4"/>
                </a:solidFill>
              </a:rPr>
              <a:t>OUR TEAM</a:t>
            </a:r>
            <a:endParaRPr lang="en-US" altLang="ko-KR" sz="5000" b="1">
              <a:solidFill>
                <a:srgbClr val="60bed4"/>
              </a:solidFill>
            </a:endParaRPr>
          </a:p>
        </p:txBody>
      </p:sp>
      <p:grpSp>
        <p:nvGrpSpPr>
          <p:cNvPr id="101" name=""/>
          <p:cNvGrpSpPr/>
          <p:nvPr/>
        </p:nvGrpSpPr>
        <p:grpSpPr>
          <a:xfrm rot="0">
            <a:off x="939600" y="2062998"/>
            <a:ext cx="1800000" cy="3598281"/>
            <a:chOff x="939600" y="1918800"/>
            <a:chExt cx="1800000" cy="3598281"/>
          </a:xfrm>
        </p:grpSpPr>
        <p:sp>
          <p:nvSpPr>
            <p:cNvPr id="46" name=""/>
            <p:cNvSpPr/>
            <p:nvPr/>
          </p:nvSpPr>
          <p:spPr>
            <a:xfrm>
              <a:off x="939600" y="4257081"/>
              <a:ext cx="1800000" cy="1260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60be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7" name=""/>
            <p:cNvSpPr/>
            <p:nvPr/>
          </p:nvSpPr>
          <p:spPr>
            <a:xfrm>
              <a:off x="939600" y="1918800"/>
              <a:ext cx="1800000" cy="2340000"/>
            </a:xfrm>
            <a:prstGeom prst="rect">
              <a:avLst/>
            </a:prstGeom>
            <a:solidFill>
              <a:srgbClr val="8edada"/>
            </a:solidFill>
            <a:ln w="3175" algn="ctr">
              <a:solidFill>
                <a:srgbClr val="60bed4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0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49" name=""/>
            <p:cNvGrpSpPr/>
            <p:nvPr/>
          </p:nvGrpSpPr>
          <p:grpSpPr>
            <a:xfrm rot="0">
              <a:off x="1412138" y="2570384"/>
              <a:ext cx="856142" cy="858615"/>
              <a:chOff x="1920568" y="2878138"/>
              <a:chExt cx="549275" cy="550862"/>
            </a:xfrm>
          </p:grpSpPr>
          <p:sp>
            <p:nvSpPr>
              <p:cNvPr id="47" name="Oval 187"/>
              <p:cNvSpPr>
                <a:spLocks noChangeArrowheads="1"/>
              </p:cNvSpPr>
              <p:nvPr/>
            </p:nvSpPr>
            <p:spPr>
              <a:xfrm>
                <a:off x="2082493" y="2878138"/>
                <a:ext cx="227012" cy="227012"/>
              </a:xfrm>
              <a:prstGeom prst="ellips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zh-CN" altLang="en-US"/>
              </a:p>
            </p:txBody>
          </p:sp>
          <p:sp>
            <p:nvSpPr>
              <p:cNvPr id="48" name="Freeform 188"/>
              <p:cNvSpPr/>
              <p:nvPr/>
            </p:nvSpPr>
            <p:spPr>
              <a:xfrm>
                <a:off x="1920568" y="3159125"/>
                <a:ext cx="549275" cy="269875"/>
              </a:xfrm>
              <a:custGeom>
                <a:avLst/>
                <a:gdLst>
                  <a:gd name="T0" fmla="*/ 96 w 192"/>
                  <a:gd name="T1" fmla="*/ 0 h 94"/>
                  <a:gd name="T2" fmla="*/ 0 w 192"/>
                  <a:gd name="T3" fmla="*/ 94 h 94"/>
                  <a:gd name="T4" fmla="*/ 192 w 192"/>
                  <a:gd name="T5" fmla="*/ 94 h 94"/>
                  <a:gd name="T6" fmla="*/ 96 w 192"/>
                  <a:gd name="T7" fmla="*/ 0 h 9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94">
                    <a:moveTo>
                      <a:pt x="96" y="0"/>
                    </a:moveTo>
                    <a:cubicBezTo>
                      <a:pt x="43" y="0"/>
                      <a:pt x="0" y="42"/>
                      <a:pt x="0" y="94"/>
                    </a:cubicBezTo>
                    <a:quadBezTo>
                      <a:pt x="192" y="94"/>
                      <a:pt x="192" y="94"/>
                    </a:quadBezTo>
                    <a:cubicBezTo>
                      <a:pt x="192" y="42"/>
                      <a:pt x="149" y="0"/>
                      <a:pt x="96" y="0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zh-CN" altLang="en-US"/>
              </a:p>
            </p:txBody>
          </p:sp>
        </p:grpSp>
        <p:sp>
          <p:nvSpPr>
            <p:cNvPr id="50" name=""/>
            <p:cNvSpPr txBox="1"/>
            <p:nvPr/>
          </p:nvSpPr>
          <p:spPr>
            <a:xfrm>
              <a:off x="1411148" y="4350729"/>
              <a:ext cx="858122" cy="36224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ko-KR" altLang="en-US"/>
                <a:t>구본우</a:t>
              </a:r>
              <a:endParaRPr lang="ko-KR" altLang="en-US"/>
            </a:p>
          </p:txBody>
        </p:sp>
        <p:sp>
          <p:nvSpPr>
            <p:cNvPr id="51" name=""/>
            <p:cNvSpPr txBox="1"/>
            <p:nvPr/>
          </p:nvSpPr>
          <p:spPr>
            <a:xfrm>
              <a:off x="1525535" y="3717081"/>
              <a:ext cx="623305" cy="36723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ko-KR" altLang="en-US"/>
                <a:t>팀장</a:t>
              </a:r>
              <a:endParaRPr lang="ko-KR" altLang="en-US"/>
            </a:p>
          </p:txBody>
        </p:sp>
        <p:sp>
          <p:nvSpPr>
            <p:cNvPr id="54" name=""/>
            <p:cNvSpPr txBox="1"/>
            <p:nvPr/>
          </p:nvSpPr>
          <p:spPr>
            <a:xfrm>
              <a:off x="1198006" y="4893945"/>
              <a:ext cx="1284406" cy="36195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ko-KR" altLang="en-US"/>
                <a:t>역할 : 코딩</a:t>
              </a:r>
              <a:endParaRPr lang="ko-KR" altLang="en-US"/>
            </a:p>
          </p:txBody>
        </p:sp>
      </p:grpSp>
      <p:grpSp>
        <p:nvGrpSpPr>
          <p:cNvPr id="102" name=""/>
          <p:cNvGrpSpPr/>
          <p:nvPr/>
        </p:nvGrpSpPr>
        <p:grpSpPr>
          <a:xfrm rot="0">
            <a:off x="3185941" y="2062998"/>
            <a:ext cx="1803354" cy="3598281"/>
            <a:chOff x="3185941" y="1918800"/>
            <a:chExt cx="1803354" cy="3598281"/>
          </a:xfrm>
        </p:grpSpPr>
        <p:sp>
          <p:nvSpPr>
            <p:cNvPr id="97" name=""/>
            <p:cNvSpPr/>
            <p:nvPr/>
          </p:nvSpPr>
          <p:spPr>
            <a:xfrm>
              <a:off x="3185941" y="4257081"/>
              <a:ext cx="1800000" cy="1260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60be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59" name=""/>
            <p:cNvSpPr/>
            <p:nvPr/>
          </p:nvSpPr>
          <p:spPr>
            <a:xfrm>
              <a:off x="3189295" y="1918800"/>
              <a:ext cx="1800000" cy="2340000"/>
            </a:xfrm>
            <a:prstGeom prst="rect">
              <a:avLst/>
            </a:prstGeom>
            <a:solidFill>
              <a:srgbClr val="8edada"/>
            </a:solidFill>
            <a:ln w="3175" algn="ctr">
              <a:solidFill>
                <a:srgbClr val="60bed4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60" name=""/>
            <p:cNvGrpSpPr/>
            <p:nvPr/>
          </p:nvGrpSpPr>
          <p:grpSpPr>
            <a:xfrm rot="0">
              <a:off x="3661833" y="2570384"/>
              <a:ext cx="856142" cy="858615"/>
              <a:chOff x="1920568" y="2878138"/>
              <a:chExt cx="549275" cy="550862"/>
            </a:xfrm>
          </p:grpSpPr>
          <p:sp>
            <p:nvSpPr>
              <p:cNvPr id="61" name="Oval 187"/>
              <p:cNvSpPr>
                <a:spLocks noChangeArrowheads="1"/>
              </p:cNvSpPr>
              <p:nvPr/>
            </p:nvSpPr>
            <p:spPr>
              <a:xfrm>
                <a:off x="2082493" y="2878138"/>
                <a:ext cx="227012" cy="227012"/>
              </a:xfrm>
              <a:prstGeom prst="ellipse">
                <a:avLst/>
              </a:pr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zh-CN" altLang="en-US"/>
              </a:p>
            </p:txBody>
          </p:sp>
          <p:sp>
            <p:nvSpPr>
              <p:cNvPr id="62" name="Freeform 188"/>
              <p:cNvSpPr/>
              <p:nvPr/>
            </p:nvSpPr>
            <p:spPr>
              <a:xfrm>
                <a:off x="1920568" y="3159125"/>
                <a:ext cx="549275" cy="269875"/>
              </a:xfrm>
              <a:custGeom>
                <a:avLst/>
                <a:gdLst>
                  <a:gd name="T0" fmla="*/ 96 w 192"/>
                  <a:gd name="T1" fmla="*/ 0 h 94"/>
                  <a:gd name="T2" fmla="*/ 0 w 192"/>
                  <a:gd name="T3" fmla="*/ 94 h 94"/>
                  <a:gd name="T4" fmla="*/ 192 w 192"/>
                  <a:gd name="T5" fmla="*/ 94 h 94"/>
                  <a:gd name="T6" fmla="*/ 96 w 192"/>
                  <a:gd name="T7" fmla="*/ 0 h 94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94">
                    <a:moveTo>
                      <a:pt x="96" y="0"/>
                    </a:moveTo>
                    <a:cubicBezTo>
                      <a:pt x="43" y="0"/>
                      <a:pt x="0" y="42"/>
                      <a:pt x="0" y="94"/>
                    </a:cubicBezTo>
                    <a:quadBezTo>
                      <a:pt x="192" y="94"/>
                      <a:pt x="192" y="94"/>
                    </a:quadBezTo>
                    <a:cubicBezTo>
                      <a:pt x="192" y="42"/>
                      <a:pt x="149" y="0"/>
                      <a:pt x="96" y="0"/>
                    </a:cubicBezTo>
                    <a:close/>
                  </a:path>
                </a:pathLst>
              </a:custGeom>
              <a:noFill/>
              <a:ln w="222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normAutofit lnSpcReduction="0"/>
              </a:bodyPr>
              <a:lstStyle/>
              <a:p>
                <a:pPr lvl="0">
                  <a:defRPr lang="ko-KR" altLang="en-US"/>
                </a:pPr>
                <a:endParaRPr lang="zh-CN" altLang="en-US"/>
              </a:p>
            </p:txBody>
          </p:sp>
        </p:grpSp>
        <p:sp>
          <p:nvSpPr>
            <p:cNvPr id="63" name=""/>
            <p:cNvSpPr txBox="1"/>
            <p:nvPr/>
          </p:nvSpPr>
          <p:spPr>
            <a:xfrm>
              <a:off x="3660843" y="4350729"/>
              <a:ext cx="850197" cy="362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김혜선</a:t>
              </a:r>
              <a:endParaRPr lang="ko-KR" altLang="en-US"/>
            </a:p>
          </p:txBody>
        </p:sp>
        <p:sp>
          <p:nvSpPr>
            <p:cNvPr id="64" name=""/>
            <p:cNvSpPr txBox="1"/>
            <p:nvPr/>
          </p:nvSpPr>
          <p:spPr>
            <a:xfrm>
              <a:off x="3664849" y="3717940"/>
              <a:ext cx="855716" cy="367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부팀장</a:t>
              </a:r>
              <a:endParaRPr lang="ko-KR" altLang="en-US"/>
            </a:p>
          </p:txBody>
        </p:sp>
        <p:sp>
          <p:nvSpPr>
            <p:cNvPr id="65" name=""/>
            <p:cNvSpPr txBox="1"/>
            <p:nvPr/>
          </p:nvSpPr>
          <p:spPr>
            <a:xfrm>
              <a:off x="3447701" y="4893945"/>
              <a:ext cx="1284413" cy="361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역할 : 코딩</a:t>
              </a:r>
              <a:endParaRPr lang="ko-KR" altLang="en-US"/>
            </a:p>
          </p:txBody>
        </p:sp>
      </p:grpSp>
      <p:grpSp>
        <p:nvGrpSpPr>
          <p:cNvPr id="103" name=""/>
          <p:cNvGrpSpPr/>
          <p:nvPr/>
        </p:nvGrpSpPr>
        <p:grpSpPr>
          <a:xfrm rot="0">
            <a:off x="5438991" y="2062998"/>
            <a:ext cx="1800000" cy="3598281"/>
            <a:chOff x="5438991" y="1918800"/>
            <a:chExt cx="1800000" cy="3598281"/>
          </a:xfrm>
        </p:grpSpPr>
        <p:sp>
          <p:nvSpPr>
            <p:cNvPr id="98" name=""/>
            <p:cNvSpPr/>
            <p:nvPr/>
          </p:nvSpPr>
          <p:spPr>
            <a:xfrm>
              <a:off x="5438991" y="4257081"/>
              <a:ext cx="1800000" cy="1260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60be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69" name=""/>
            <p:cNvSpPr/>
            <p:nvPr/>
          </p:nvSpPr>
          <p:spPr>
            <a:xfrm>
              <a:off x="5438991" y="1918800"/>
              <a:ext cx="1800000" cy="2340000"/>
            </a:xfrm>
            <a:prstGeom prst="rect">
              <a:avLst/>
            </a:prstGeom>
            <a:solidFill>
              <a:srgbClr val="8edada"/>
            </a:solidFill>
            <a:ln w="3175" algn="ctr">
              <a:solidFill>
                <a:srgbClr val="60bed4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Oval 187"/>
            <p:cNvSpPr>
              <a:spLocks noChangeArrowheads="1"/>
            </p:cNvSpPr>
            <p:nvPr/>
          </p:nvSpPr>
          <p:spPr>
            <a:xfrm>
              <a:off x="6163917" y="2570384"/>
              <a:ext cx="353839" cy="35383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72" name="Freeform 188"/>
            <p:cNvSpPr/>
            <p:nvPr/>
          </p:nvSpPr>
          <p:spPr>
            <a:xfrm>
              <a:off x="5911529" y="3008352"/>
              <a:ext cx="856142" cy="420647"/>
            </a:xfrm>
            <a:custGeom>
              <a:avLst/>
              <a:gdLst>
                <a:gd name="T0" fmla="*/ 96 w 192"/>
                <a:gd name="T1" fmla="*/ 0 h 94"/>
                <a:gd name="T2" fmla="*/ 0 w 192"/>
                <a:gd name="T3" fmla="*/ 94 h 94"/>
                <a:gd name="T4" fmla="*/ 192 w 192"/>
                <a:gd name="T5" fmla="*/ 94 h 94"/>
                <a:gd name="T6" fmla="*/ 96 w 192"/>
                <a:gd name="T7" fmla="*/ 0 h 9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4">
                  <a:moveTo>
                    <a:pt x="96" y="0"/>
                  </a:moveTo>
                  <a:cubicBezTo>
                    <a:pt x="43" y="0"/>
                    <a:pt x="0" y="42"/>
                    <a:pt x="0" y="94"/>
                  </a:cubicBezTo>
                  <a:quadBezTo>
                    <a:pt x="192" y="94"/>
                    <a:pt x="192" y="94"/>
                  </a:quadBezTo>
                  <a:cubicBezTo>
                    <a:pt x="192" y="42"/>
                    <a:pt x="149" y="0"/>
                    <a:pt x="96" y="0"/>
                  </a:cubicBezTo>
                  <a:close/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73" name=""/>
            <p:cNvSpPr txBox="1"/>
            <p:nvPr/>
          </p:nvSpPr>
          <p:spPr>
            <a:xfrm>
              <a:off x="5910539" y="4350729"/>
              <a:ext cx="857926" cy="362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김준하</a:t>
              </a:r>
              <a:endParaRPr lang="ko-KR" altLang="en-US"/>
            </a:p>
          </p:txBody>
        </p:sp>
        <p:sp>
          <p:nvSpPr>
            <p:cNvPr id="74" name=""/>
            <p:cNvSpPr txBox="1"/>
            <p:nvPr/>
          </p:nvSpPr>
          <p:spPr>
            <a:xfrm>
              <a:off x="6024926" y="3717081"/>
              <a:ext cx="629239" cy="367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팀원</a:t>
              </a:r>
              <a:endParaRPr lang="ko-KR" altLang="en-US"/>
            </a:p>
          </p:txBody>
        </p:sp>
        <p:sp>
          <p:nvSpPr>
            <p:cNvPr id="75" name=""/>
            <p:cNvSpPr txBox="1"/>
            <p:nvPr/>
          </p:nvSpPr>
          <p:spPr>
            <a:xfrm>
              <a:off x="5697397" y="4893945"/>
              <a:ext cx="1280617" cy="361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역할 : 발표</a:t>
              </a:r>
              <a:endParaRPr lang="ko-KR" altLang="en-US"/>
            </a:p>
          </p:txBody>
        </p:sp>
      </p:grpSp>
      <p:grpSp>
        <p:nvGrpSpPr>
          <p:cNvPr id="104" name=""/>
          <p:cNvGrpSpPr/>
          <p:nvPr/>
        </p:nvGrpSpPr>
        <p:grpSpPr>
          <a:xfrm rot="0">
            <a:off x="7688300" y="2062998"/>
            <a:ext cx="1800387" cy="3605145"/>
            <a:chOff x="7688300" y="1918800"/>
            <a:chExt cx="1800387" cy="3605145"/>
          </a:xfrm>
        </p:grpSpPr>
        <p:sp>
          <p:nvSpPr>
            <p:cNvPr id="99" name=""/>
            <p:cNvSpPr/>
            <p:nvPr/>
          </p:nvSpPr>
          <p:spPr>
            <a:xfrm>
              <a:off x="7688300" y="4263945"/>
              <a:ext cx="1800000" cy="1260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60be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9" name=""/>
            <p:cNvSpPr/>
            <p:nvPr/>
          </p:nvSpPr>
          <p:spPr>
            <a:xfrm>
              <a:off x="7688687" y="1918800"/>
              <a:ext cx="1800000" cy="2340000"/>
            </a:xfrm>
            <a:prstGeom prst="rect">
              <a:avLst/>
            </a:prstGeom>
            <a:solidFill>
              <a:srgbClr val="8edada"/>
            </a:solidFill>
            <a:ln w="3175" algn="ctr">
              <a:solidFill>
                <a:srgbClr val="60bed4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Oval 187"/>
            <p:cNvSpPr>
              <a:spLocks noChangeArrowheads="1"/>
            </p:cNvSpPr>
            <p:nvPr/>
          </p:nvSpPr>
          <p:spPr>
            <a:xfrm>
              <a:off x="8413613" y="2570384"/>
              <a:ext cx="353839" cy="35383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82" name="Freeform 188"/>
            <p:cNvSpPr/>
            <p:nvPr/>
          </p:nvSpPr>
          <p:spPr>
            <a:xfrm>
              <a:off x="8161225" y="3008352"/>
              <a:ext cx="856142" cy="420647"/>
            </a:xfrm>
            <a:custGeom>
              <a:avLst/>
              <a:gdLst>
                <a:gd name="T0" fmla="*/ 96 w 192"/>
                <a:gd name="T1" fmla="*/ 0 h 94"/>
                <a:gd name="T2" fmla="*/ 0 w 192"/>
                <a:gd name="T3" fmla="*/ 94 h 94"/>
                <a:gd name="T4" fmla="*/ 192 w 192"/>
                <a:gd name="T5" fmla="*/ 94 h 94"/>
                <a:gd name="T6" fmla="*/ 96 w 192"/>
                <a:gd name="T7" fmla="*/ 0 h 9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4">
                  <a:moveTo>
                    <a:pt x="96" y="0"/>
                  </a:moveTo>
                  <a:cubicBezTo>
                    <a:pt x="43" y="0"/>
                    <a:pt x="0" y="42"/>
                    <a:pt x="0" y="94"/>
                  </a:cubicBezTo>
                  <a:quadBezTo>
                    <a:pt x="192" y="94"/>
                    <a:pt x="192" y="94"/>
                  </a:quadBezTo>
                  <a:cubicBezTo>
                    <a:pt x="192" y="42"/>
                    <a:pt x="149" y="0"/>
                    <a:pt x="96" y="0"/>
                  </a:cubicBezTo>
                  <a:close/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83" name=""/>
            <p:cNvSpPr txBox="1"/>
            <p:nvPr/>
          </p:nvSpPr>
          <p:spPr>
            <a:xfrm>
              <a:off x="8160235" y="4350729"/>
              <a:ext cx="856130" cy="362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송주영</a:t>
              </a:r>
              <a:endParaRPr lang="ko-KR" altLang="en-US"/>
            </a:p>
          </p:txBody>
        </p:sp>
        <p:sp>
          <p:nvSpPr>
            <p:cNvPr id="84" name=""/>
            <p:cNvSpPr txBox="1"/>
            <p:nvPr/>
          </p:nvSpPr>
          <p:spPr>
            <a:xfrm>
              <a:off x="8274622" y="3717081"/>
              <a:ext cx="627444" cy="3672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팀원</a:t>
              </a:r>
              <a:endParaRPr lang="ko-KR" altLang="en-US"/>
            </a:p>
          </p:txBody>
        </p:sp>
        <p:sp>
          <p:nvSpPr>
            <p:cNvPr id="85" name=""/>
            <p:cNvSpPr txBox="1"/>
            <p:nvPr/>
          </p:nvSpPr>
          <p:spPr>
            <a:xfrm>
              <a:off x="7947093" y="4893945"/>
              <a:ext cx="1284821" cy="361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역할 : </a:t>
              </a:r>
              <a:r>
                <a:rPr lang="en-US" altLang="ko-KR"/>
                <a:t>PPT</a:t>
              </a:r>
              <a:endParaRPr lang="en-US" altLang="ko-KR"/>
            </a:p>
          </p:txBody>
        </p:sp>
      </p:grpSp>
      <p:grpSp>
        <p:nvGrpSpPr>
          <p:cNvPr id="105" name=""/>
          <p:cNvGrpSpPr/>
          <p:nvPr/>
        </p:nvGrpSpPr>
        <p:grpSpPr>
          <a:xfrm rot="0">
            <a:off x="9937098" y="2062997"/>
            <a:ext cx="1801284" cy="3605145"/>
            <a:chOff x="9937098" y="1918799"/>
            <a:chExt cx="1801284" cy="3605145"/>
          </a:xfrm>
        </p:grpSpPr>
        <p:sp>
          <p:nvSpPr>
            <p:cNvPr id="100" name=""/>
            <p:cNvSpPr/>
            <p:nvPr/>
          </p:nvSpPr>
          <p:spPr>
            <a:xfrm>
              <a:off x="9937098" y="4263945"/>
              <a:ext cx="1800000" cy="1260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60bed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9" name=""/>
            <p:cNvSpPr/>
            <p:nvPr/>
          </p:nvSpPr>
          <p:spPr>
            <a:xfrm>
              <a:off x="9938382" y="1918799"/>
              <a:ext cx="1800000" cy="2340000"/>
            </a:xfrm>
            <a:prstGeom prst="rect">
              <a:avLst/>
            </a:prstGeom>
            <a:solidFill>
              <a:srgbClr val="8edada"/>
            </a:solidFill>
            <a:ln w="3175" algn="ctr">
              <a:solidFill>
                <a:srgbClr val="60bed4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anchorCtr="0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Oval 187"/>
            <p:cNvSpPr>
              <a:spLocks noChangeArrowheads="1"/>
            </p:cNvSpPr>
            <p:nvPr/>
          </p:nvSpPr>
          <p:spPr>
            <a:xfrm>
              <a:off x="10663308" y="2570388"/>
              <a:ext cx="353839" cy="353839"/>
            </a:xfrm>
            <a:prstGeom prst="ellipse">
              <a:avLst/>
            </a:prstGeom>
            <a:noFill/>
            <a:ln w="22225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92" name="Freeform 188"/>
            <p:cNvSpPr/>
            <p:nvPr/>
          </p:nvSpPr>
          <p:spPr>
            <a:xfrm>
              <a:off x="10410920" y="3008356"/>
              <a:ext cx="856142" cy="420647"/>
            </a:xfrm>
            <a:custGeom>
              <a:avLst/>
              <a:gdLst>
                <a:gd name="T0" fmla="*/ 96 w 192"/>
                <a:gd name="T1" fmla="*/ 0 h 94"/>
                <a:gd name="T2" fmla="*/ 0 w 192"/>
                <a:gd name="T3" fmla="*/ 94 h 94"/>
                <a:gd name="T4" fmla="*/ 192 w 192"/>
                <a:gd name="T5" fmla="*/ 94 h 94"/>
                <a:gd name="T6" fmla="*/ 96 w 192"/>
                <a:gd name="T7" fmla="*/ 0 h 9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94">
                  <a:moveTo>
                    <a:pt x="96" y="0"/>
                  </a:moveTo>
                  <a:cubicBezTo>
                    <a:pt x="43" y="0"/>
                    <a:pt x="0" y="42"/>
                    <a:pt x="0" y="94"/>
                  </a:cubicBezTo>
                  <a:quadBezTo>
                    <a:pt x="192" y="94"/>
                    <a:pt x="192" y="94"/>
                  </a:quadBezTo>
                  <a:cubicBezTo>
                    <a:pt x="192" y="42"/>
                    <a:pt x="149" y="0"/>
                    <a:pt x="96" y="0"/>
                  </a:cubicBezTo>
                  <a:close/>
                </a:path>
              </a:pathLst>
            </a:custGeom>
            <a:noFill/>
            <a:ln w="22225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93" name=""/>
            <p:cNvSpPr txBox="1"/>
            <p:nvPr/>
          </p:nvSpPr>
          <p:spPr>
            <a:xfrm>
              <a:off x="10409930" y="4350728"/>
              <a:ext cx="854335" cy="3622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이두섭</a:t>
              </a:r>
              <a:endParaRPr lang="ko-KR" altLang="en-US"/>
            </a:p>
          </p:txBody>
        </p:sp>
        <p:sp>
          <p:nvSpPr>
            <p:cNvPr id="94" name=""/>
            <p:cNvSpPr txBox="1"/>
            <p:nvPr/>
          </p:nvSpPr>
          <p:spPr>
            <a:xfrm>
              <a:off x="10524318" y="3717080"/>
              <a:ext cx="625647" cy="3672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팀원</a:t>
              </a:r>
              <a:endParaRPr lang="ko-KR" altLang="en-US"/>
            </a:p>
          </p:txBody>
        </p:sp>
        <p:sp>
          <p:nvSpPr>
            <p:cNvPr id="95" name=""/>
            <p:cNvSpPr txBox="1"/>
            <p:nvPr/>
          </p:nvSpPr>
          <p:spPr>
            <a:xfrm>
              <a:off x="10196788" y="4893945"/>
              <a:ext cx="1286552" cy="3619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역할 : 코딩</a:t>
              </a: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4610036" y="199492"/>
            <a:ext cx="377254" cy="848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en-US" altLang="ko-KR" sz="5000" b="1">
              <a:solidFill>
                <a:srgbClr val="60bed4"/>
              </a:solidFill>
            </a:endParaRPr>
          </a:p>
        </p:txBody>
      </p:sp>
      <p:grpSp>
        <p:nvGrpSpPr>
          <p:cNvPr id="108" name=""/>
          <p:cNvGrpSpPr/>
          <p:nvPr/>
        </p:nvGrpSpPr>
        <p:grpSpPr>
          <a:xfrm rot="0">
            <a:off x="4679999" y="1047600"/>
            <a:ext cx="3240000" cy="3240000"/>
            <a:chOff x="7159368" y="1766889"/>
            <a:chExt cx="692532" cy="692532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>
            <a:xfrm>
              <a:off x="7159368" y="1766889"/>
              <a:ext cx="692532" cy="692532"/>
            </a:xfrm>
            <a:prstGeom prst="ellipse">
              <a:avLst/>
            </a:prstGeom>
            <a:solidFill>
              <a:srgbClr val="8edada"/>
            </a:solidFill>
            <a:ln w="0" cap="rnd" algn="ctr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>
            <a:xfrm>
              <a:off x="7410513" y="1933946"/>
              <a:ext cx="192665" cy="357284"/>
            </a:xfrm>
            <a:custGeom>
              <a:avLst/>
              <a:gdLst>
                <a:gd name="T0" fmla="*/ 25 w 67"/>
                <a:gd name="T1" fmla="*/ 89 h 124"/>
                <a:gd name="T2" fmla="*/ 25 w 67"/>
                <a:gd name="T3" fmla="*/ 82 h 124"/>
                <a:gd name="T4" fmla="*/ 31 w 67"/>
                <a:gd name="T5" fmla="*/ 66 h 124"/>
                <a:gd name="T6" fmla="*/ 43 w 67"/>
                <a:gd name="T7" fmla="*/ 49 h 124"/>
                <a:gd name="T8" fmla="*/ 51 w 67"/>
                <a:gd name="T9" fmla="*/ 31 h 124"/>
                <a:gd name="T10" fmla="*/ 34 w 67"/>
                <a:gd name="T11" fmla="*/ 14 h 124"/>
                <a:gd name="T12" fmla="*/ 15 w 67"/>
                <a:gd name="T13" fmla="*/ 31 h 124"/>
                <a:gd name="T14" fmla="*/ 13 w 67"/>
                <a:gd name="T15" fmla="*/ 32 h 124"/>
                <a:gd name="T16" fmla="*/ 2 w 67"/>
                <a:gd name="T17" fmla="*/ 30 h 124"/>
                <a:gd name="T18" fmla="*/ 1 w 67"/>
                <a:gd name="T19" fmla="*/ 28 h 124"/>
                <a:gd name="T20" fmla="*/ 34 w 67"/>
                <a:gd name="T21" fmla="*/ 0 h 124"/>
                <a:gd name="T22" fmla="*/ 67 w 67"/>
                <a:gd name="T23" fmla="*/ 30 h 124"/>
                <a:gd name="T24" fmla="*/ 58 w 67"/>
                <a:gd name="T25" fmla="*/ 54 h 124"/>
                <a:gd name="T26" fmla="*/ 46 w 67"/>
                <a:gd name="T27" fmla="*/ 70 h 124"/>
                <a:gd name="T28" fmla="*/ 41 w 67"/>
                <a:gd name="T29" fmla="*/ 84 h 124"/>
                <a:gd name="T30" fmla="*/ 41 w 67"/>
                <a:gd name="T31" fmla="*/ 89 h 124"/>
                <a:gd name="T32" fmla="*/ 39 w 67"/>
                <a:gd name="T33" fmla="*/ 91 h 124"/>
                <a:gd name="T34" fmla="*/ 27 w 67"/>
                <a:gd name="T35" fmla="*/ 91 h 124"/>
                <a:gd name="T36" fmla="*/ 25 w 67"/>
                <a:gd name="T37" fmla="*/ 89 h 124"/>
                <a:gd name="T38" fmla="*/ 25 w 67"/>
                <a:gd name="T39" fmla="*/ 107 h 124"/>
                <a:gd name="T40" fmla="*/ 26 w 67"/>
                <a:gd name="T41" fmla="*/ 105 h 124"/>
                <a:gd name="T42" fmla="*/ 40 w 67"/>
                <a:gd name="T43" fmla="*/ 105 h 124"/>
                <a:gd name="T44" fmla="*/ 42 w 67"/>
                <a:gd name="T45" fmla="*/ 107 h 124"/>
                <a:gd name="T46" fmla="*/ 42 w 67"/>
                <a:gd name="T47" fmla="*/ 122 h 124"/>
                <a:gd name="T48" fmla="*/ 40 w 67"/>
                <a:gd name="T49" fmla="*/ 124 h 124"/>
                <a:gd name="T50" fmla="*/ 26 w 67"/>
                <a:gd name="T51" fmla="*/ 124 h 124"/>
                <a:gd name="T52" fmla="*/ 25 w 67"/>
                <a:gd name="T53" fmla="*/ 122 h 124"/>
                <a:gd name="T54" fmla="*/ 25 w 67"/>
                <a:gd name="T55" fmla="*/ 107 h 124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" h="124">
                  <a:moveTo>
                    <a:pt x="25" y="89"/>
                  </a:moveTo>
                  <a:quadBezTo>
                    <a:pt x="25" y="82"/>
                    <a:pt x="25" y="82"/>
                  </a:quadBezTo>
                  <a:cubicBezTo>
                    <a:pt x="25" y="75"/>
                    <a:pt x="27" y="71"/>
                    <a:pt x="31" y="66"/>
                  </a:cubicBezTo>
                  <a:quadBezTo>
                    <a:pt x="43" y="49"/>
                    <a:pt x="43" y="49"/>
                  </a:quadBezTo>
                  <a:cubicBezTo>
                    <a:pt x="49" y="41"/>
                    <a:pt x="51" y="37"/>
                    <a:pt x="51" y="31"/>
                  </a:cubicBezTo>
                  <a:cubicBezTo>
                    <a:pt x="51" y="20"/>
                    <a:pt x="44" y="14"/>
                    <a:pt x="34" y="14"/>
                  </a:cubicBezTo>
                  <a:cubicBezTo>
                    <a:pt x="24" y="14"/>
                    <a:pt x="17" y="20"/>
                    <a:pt x="15" y="31"/>
                  </a:cubicBezTo>
                  <a:cubicBezTo>
                    <a:pt x="15" y="32"/>
                    <a:pt x="14" y="33"/>
                    <a:pt x="13" y="32"/>
                  </a:cubicBezTo>
                  <a:quadBezTo>
                    <a:pt x="2" y="30"/>
                    <a:pt x="2" y="30"/>
                  </a:quadBezTo>
                  <a:cubicBezTo>
                    <a:pt x="1" y="30"/>
                    <a:pt x="0" y="30"/>
                    <a:pt x="1" y="28"/>
                  </a:cubicBezTo>
                  <a:cubicBezTo>
                    <a:pt x="3" y="11"/>
                    <a:pt x="16" y="0"/>
                    <a:pt x="34" y="0"/>
                  </a:cubicBezTo>
                  <a:cubicBezTo>
                    <a:pt x="54" y="0"/>
                    <a:pt x="67" y="13"/>
                    <a:pt x="67" y="30"/>
                  </a:cubicBezTo>
                  <a:cubicBezTo>
                    <a:pt x="67" y="39"/>
                    <a:pt x="64" y="45"/>
                    <a:pt x="58" y="54"/>
                  </a:cubicBezTo>
                  <a:quadBezTo>
                    <a:pt x="46" y="70"/>
                    <a:pt x="46" y="70"/>
                  </a:quadBezTo>
                  <a:cubicBezTo>
                    <a:pt x="42" y="75"/>
                    <a:pt x="41" y="78"/>
                    <a:pt x="41" y="84"/>
                  </a:cubicBezTo>
                  <a:quadBezTo>
                    <a:pt x="41" y="89"/>
                    <a:pt x="41" y="89"/>
                  </a:quadBezTo>
                  <a:cubicBezTo>
                    <a:pt x="41" y="91"/>
                    <a:pt x="40" y="91"/>
                    <a:pt x="39" y="91"/>
                  </a:cubicBezTo>
                  <a:quadBezTo>
                    <a:pt x="27" y="91"/>
                    <a:pt x="27" y="91"/>
                  </a:quadBezTo>
                  <a:cubicBezTo>
                    <a:pt x="26" y="91"/>
                    <a:pt x="25" y="91"/>
                    <a:pt x="25" y="89"/>
                  </a:cubicBezTo>
                  <a:close/>
                  <a:moveTo>
                    <a:pt x="25" y="107"/>
                  </a:moveTo>
                  <a:cubicBezTo>
                    <a:pt x="25" y="106"/>
                    <a:pt x="25" y="105"/>
                    <a:pt x="26" y="105"/>
                  </a:cubicBezTo>
                  <a:quadBezTo>
                    <a:pt x="40" y="105"/>
                    <a:pt x="40" y="105"/>
                  </a:quadBezTo>
                  <a:cubicBezTo>
                    <a:pt x="41" y="105"/>
                    <a:pt x="42" y="106"/>
                    <a:pt x="42" y="107"/>
                  </a:cubicBezTo>
                  <a:quadBezTo>
                    <a:pt x="42" y="122"/>
                    <a:pt x="42" y="122"/>
                  </a:quadBezTo>
                  <a:cubicBezTo>
                    <a:pt x="42" y="123"/>
                    <a:pt x="41" y="124"/>
                    <a:pt x="40" y="124"/>
                  </a:cubicBezTo>
                  <a:quadBezTo>
                    <a:pt x="26" y="124"/>
                    <a:pt x="26" y="124"/>
                  </a:quadBezTo>
                  <a:cubicBezTo>
                    <a:pt x="25" y="124"/>
                    <a:pt x="25" y="123"/>
                    <a:pt x="25" y="122"/>
                  </a:cubicBezTo>
                  <a:lnTo>
                    <a:pt x="25" y="107"/>
                  </a:lnTo>
                  <a:close/>
                </a:path>
              </a:pathLst>
            </a:custGeom>
            <a:solidFill>
              <a:schemeClr val="bg1"/>
            </a:solidFill>
            <a:ln w="0" algn="ctr">
              <a:noFill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</p:grpSp>
      <p:sp>
        <p:nvSpPr>
          <p:cNvPr id="110" name=""/>
          <p:cNvSpPr txBox="1"/>
          <p:nvPr/>
        </p:nvSpPr>
        <p:spPr>
          <a:xfrm>
            <a:off x="4172076" y="4741545"/>
            <a:ext cx="4255770" cy="84772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5000">
                <a:solidFill>
                  <a:srgbClr val="60bed4"/>
                </a:solidFill>
              </a:rPr>
              <a:t>주제 선정 동기</a:t>
            </a:r>
            <a:endParaRPr lang="ko-KR" altLang="en-US" sz="5000">
              <a:solidFill>
                <a:srgbClr val="60bed4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4644000" cy="6858000"/>
          </a:xfrm>
          <a:prstGeom prst="rect">
            <a:avLst/>
          </a:prstGeom>
          <a:solidFill>
            <a:srgbClr val="8edada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Oval 47"/>
          <p:cNvSpPr>
            <a:spLocks noChangeAspect="1"/>
          </p:cNvSpPr>
          <p:nvPr/>
        </p:nvSpPr>
        <p:spPr>
          <a:xfrm>
            <a:off x="1097847" y="1124711"/>
            <a:ext cx="2448306" cy="2448306"/>
          </a:xfrm>
          <a:custGeom>
            <a:avLst/>
            <a:gd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2700"/>
          </a:p>
        </p:txBody>
      </p:sp>
      <p:sp>
        <p:nvSpPr>
          <p:cNvPr id="32" name=""/>
          <p:cNvSpPr txBox="1"/>
          <p:nvPr/>
        </p:nvSpPr>
        <p:spPr>
          <a:xfrm>
            <a:off x="180144" y="4365117"/>
            <a:ext cx="4283711" cy="8526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 lang="ko-KR" altLang="en-US"/>
            </a:pPr>
            <a:r>
              <a:rPr lang="ko-KR" altLang="en-US" sz="5000" b="1">
                <a:solidFill>
                  <a:schemeClr val="bg1"/>
                </a:solidFill>
              </a:rPr>
              <a:t>기능</a:t>
            </a:r>
            <a:endParaRPr lang="ko-KR" altLang="en-US" sz="5000" b="1">
              <a:solidFill>
                <a:schemeClr val="bg1"/>
              </a:solidFill>
            </a:endParaRPr>
          </a:p>
        </p:txBody>
      </p:sp>
      <p:grpSp>
        <p:nvGrpSpPr>
          <p:cNvPr id="87" name=""/>
          <p:cNvGrpSpPr/>
          <p:nvPr/>
        </p:nvGrpSpPr>
        <p:grpSpPr>
          <a:xfrm rot="0">
            <a:off x="5263784" y="830594"/>
            <a:ext cx="6802972" cy="5196825"/>
            <a:chOff x="5263784" y="468659"/>
            <a:chExt cx="6802972" cy="5196825"/>
          </a:xfrm>
        </p:grpSpPr>
        <p:grpSp>
          <p:nvGrpSpPr>
            <p:cNvPr id="39" name=""/>
            <p:cNvGrpSpPr/>
            <p:nvPr/>
          </p:nvGrpSpPr>
          <p:grpSpPr>
            <a:xfrm rot="0">
              <a:off x="5263784" y="480371"/>
              <a:ext cx="1684259" cy="2394288"/>
              <a:chOff x="5457832" y="896539"/>
              <a:chExt cx="1684259" cy="2394288"/>
            </a:xfrm>
          </p:grpSpPr>
          <p:grpSp>
            <p:nvGrpSpPr>
              <p:cNvPr id="35" name=""/>
              <p:cNvGrpSpPr/>
              <p:nvPr/>
            </p:nvGrpSpPr>
            <p:grpSpPr>
              <a:xfrm rot="0">
                <a:off x="5457832" y="896539"/>
                <a:ext cx="1684259" cy="1684258"/>
                <a:chOff x="5551820" y="1932717"/>
                <a:chExt cx="1496283" cy="1496282"/>
              </a:xfrm>
            </p:grpSpPr>
            <p:sp>
              <p:nvSpPr>
                <p:cNvPr id="33" name="Block Arc 20"/>
                <p:cNvSpPr>
                  <a:spLocks noChangeAspect="1"/>
                </p:cNvSpPr>
                <p:nvPr/>
              </p:nvSpPr>
              <p:spPr>
                <a:xfrm rot="10800000">
                  <a:off x="5934705" y="2284809"/>
                  <a:ext cx="730513" cy="792099"/>
                </a:xfrm>
                <a:custGeom>
                  <a:avLst/>
                  <a:gdLst/>
                  <a:rect l="l" t="t" r="r" b="b"/>
                  <a:pathLst>
                    <a:path w="2958558" h="3207983">
                      <a:moveTo>
                        <a:pt x="376920" y="2960896"/>
                      </a:moveTo>
                      <a:cubicBezTo>
                        <a:pt x="266613" y="2960896"/>
                        <a:pt x="177192" y="2871475"/>
                        <a:pt x="177192" y="2761168"/>
                      </a:cubicBezTo>
                      <a:cubicBezTo>
                        <a:pt x="177192" y="2650861"/>
                        <a:pt x="266613" y="2561440"/>
                        <a:pt x="376920" y="2561440"/>
                      </a:cubicBezTo>
                      <a:cubicBezTo>
                        <a:pt x="487227" y="2561440"/>
                        <a:pt x="576648" y="2650861"/>
                        <a:pt x="576648" y="2761168"/>
                      </a:cubicBezTo>
                      <a:cubicBezTo>
                        <a:pt x="576648" y="2871475"/>
                        <a:pt x="487227" y="2960896"/>
                        <a:pt x="376920" y="2960896"/>
                      </a:cubicBezTo>
                      <a:close/>
                      <a:moveTo>
                        <a:pt x="376921" y="3072323"/>
                      </a:moveTo>
                      <a:cubicBezTo>
                        <a:pt x="539434" y="3072323"/>
                        <a:pt x="671176" y="2940581"/>
                        <a:pt x="671176" y="2778068"/>
                      </a:cubicBezTo>
                      <a:cubicBezTo>
                        <a:pt x="671176" y="2615555"/>
                        <a:pt x="539434" y="2483813"/>
                        <a:pt x="376921" y="2483813"/>
                      </a:cubicBezTo>
                      <a:cubicBezTo>
                        <a:pt x="214408" y="2483813"/>
                        <a:pt x="82666" y="2615555"/>
                        <a:pt x="82666" y="2778068"/>
                      </a:cubicBezTo>
                      <a:cubicBezTo>
                        <a:pt x="82666" y="2940581"/>
                        <a:pt x="214408" y="3072323"/>
                        <a:pt x="376921" y="3072323"/>
                      </a:cubicBezTo>
                      <a:close/>
                      <a:moveTo>
                        <a:pt x="2379939" y="3207575"/>
                      </a:moveTo>
                      <a:cubicBezTo>
                        <a:pt x="2342159" y="3210380"/>
                        <a:pt x="2303308" y="3198772"/>
                        <a:pt x="2272342" y="3172087"/>
                      </a:cubicBezTo>
                      <a:cubicBezTo>
                        <a:pt x="2210411" y="3118717"/>
                        <a:pt x="2203469" y="3025247"/>
                        <a:pt x="2256839" y="2963315"/>
                      </a:cubicBezTo>
                      <a:cubicBezTo>
                        <a:pt x="2292137" y="2922355"/>
                        <a:pt x="2344975" y="2905450"/>
                        <a:pt x="2394194" y="2916618"/>
                      </a:cubicBezTo>
                      <a:lnTo>
                        <a:pt x="2482323" y="2842744"/>
                      </a:lnTo>
                      <a:lnTo>
                        <a:pt x="2486558" y="2847797"/>
                      </a:lnTo>
                      <a:cubicBezTo>
                        <a:pt x="2638916" y="2767056"/>
                        <a:pt x="2628462" y="2744879"/>
                        <a:pt x="2689889" y="2690172"/>
                      </a:cubicBezTo>
                      <a:cubicBezTo>
                        <a:pt x="2722819" y="2655246"/>
                        <a:pt x="2732363" y="2657367"/>
                        <a:pt x="2726376" y="2568558"/>
                      </a:cubicBezTo>
                      <a:lnTo>
                        <a:pt x="2730335" y="2568172"/>
                      </a:lnTo>
                      <a:lnTo>
                        <a:pt x="2726098" y="2568172"/>
                      </a:lnTo>
                      <a:lnTo>
                        <a:pt x="2726098" y="2140027"/>
                      </a:lnTo>
                      <a:lnTo>
                        <a:pt x="2686068" y="2140105"/>
                      </a:lnTo>
                      <a:cubicBezTo>
                        <a:pt x="2685662" y="1932305"/>
                        <a:pt x="2574529" y="1740506"/>
                        <a:pt x="2394530" y="1636956"/>
                      </a:cubicBezTo>
                      <a:cubicBezTo>
                        <a:pt x="2214320" y="1533284"/>
                        <a:pt x="1992511" y="1533845"/>
                        <a:pt x="1812826" y="1638426"/>
                      </a:cubicBezTo>
                      <a:cubicBezTo>
                        <a:pt x="1633353" y="1742884"/>
                        <a:pt x="1523189" y="1935240"/>
                        <a:pt x="1523830" y="2143038"/>
                      </a:cubicBezTo>
                      <a:lnTo>
                        <a:pt x="1483625" y="2143162"/>
                      </a:lnTo>
                      <a:lnTo>
                        <a:pt x="1483625" y="2568172"/>
                      </a:lnTo>
                      <a:lnTo>
                        <a:pt x="1479388" y="2568172"/>
                      </a:lnTo>
                      <a:lnTo>
                        <a:pt x="1483347" y="2568558"/>
                      </a:lnTo>
                      <a:cubicBezTo>
                        <a:pt x="1477359" y="2657367"/>
                        <a:pt x="1486903" y="2655246"/>
                        <a:pt x="1519833" y="2690172"/>
                      </a:cubicBezTo>
                      <a:cubicBezTo>
                        <a:pt x="1581261" y="2744879"/>
                        <a:pt x="1570806" y="2767057"/>
                        <a:pt x="1723166" y="2847797"/>
                      </a:cubicBezTo>
                      <a:lnTo>
                        <a:pt x="1727402" y="2842744"/>
                      </a:lnTo>
                      <a:lnTo>
                        <a:pt x="1815530" y="2916618"/>
                      </a:lnTo>
                      <a:cubicBezTo>
                        <a:pt x="1864749" y="2905450"/>
                        <a:pt x="1917587" y="2922356"/>
                        <a:pt x="1952884" y="2963315"/>
                      </a:cubicBezTo>
                      <a:cubicBezTo>
                        <a:pt x="2006254" y="3025247"/>
                        <a:pt x="1999313" y="3118717"/>
                        <a:pt x="1937381" y="3172087"/>
                      </a:cubicBezTo>
                      <a:cubicBezTo>
                        <a:pt x="1906416" y="3198772"/>
                        <a:pt x="1867565" y="3210380"/>
                        <a:pt x="1829785" y="3207575"/>
                      </a:cubicBezTo>
                      <a:cubicBezTo>
                        <a:pt x="1792004" y="3204769"/>
                        <a:pt x="1755294" y="3187551"/>
                        <a:pt x="1728609" y="3156586"/>
                      </a:cubicBezTo>
                      <a:cubicBezTo>
                        <a:pt x="1704170" y="3128225"/>
                        <a:pt x="1692377" y="3093251"/>
                        <a:pt x="1694258" y="3058558"/>
                      </a:cubicBezTo>
                      <a:lnTo>
                        <a:pt x="1607474" y="2985811"/>
                      </a:lnTo>
                      <a:lnTo>
                        <a:pt x="1609754" y="2983092"/>
                      </a:lnTo>
                      <a:cubicBezTo>
                        <a:pt x="1505378" y="2914609"/>
                        <a:pt x="1454899" y="2874388"/>
                        <a:pt x="1372959" y="2808609"/>
                      </a:cubicBezTo>
                      <a:cubicBezTo>
                        <a:pt x="1301402" y="2768123"/>
                        <a:pt x="1295976" y="2652344"/>
                        <a:pt x="1300245" y="2568172"/>
                      </a:cubicBezTo>
                      <a:lnTo>
                        <a:pt x="1296941" y="2568172"/>
                      </a:lnTo>
                      <a:lnTo>
                        <a:pt x="1296941" y="2143739"/>
                      </a:lnTo>
                      <a:lnTo>
                        <a:pt x="1251342" y="2143880"/>
                      </a:lnTo>
                      <a:cubicBezTo>
                        <a:pt x="1250400" y="1838694"/>
                        <a:pt x="1412261" y="1556194"/>
                        <a:pt x="1675942" y="1402813"/>
                      </a:cubicBezTo>
                      <a:cubicBezTo>
                        <a:pt x="1778114" y="1343381"/>
                        <a:pt x="1889554" y="1306836"/>
                        <a:pt x="2003205" y="1293823"/>
                      </a:cubicBezTo>
                      <a:lnTo>
                        <a:pt x="2003205" y="878785"/>
                      </a:lnTo>
                      <a:lnTo>
                        <a:pt x="1998176" y="878621"/>
                      </a:lnTo>
                      <a:cubicBezTo>
                        <a:pt x="2009560" y="630102"/>
                        <a:pt x="1847671" y="398939"/>
                        <a:pt x="1584243" y="287563"/>
                      </a:cubicBezTo>
                      <a:cubicBezTo>
                        <a:pt x="1373323" y="198386"/>
                        <a:pt x="1125012" y="198092"/>
                        <a:pt x="913796" y="286769"/>
                      </a:cubicBezTo>
                      <a:cubicBezTo>
                        <a:pt x="650203" y="397436"/>
                        <a:pt x="487575" y="627955"/>
                        <a:pt x="497878" y="876315"/>
                      </a:cubicBezTo>
                      <a:lnTo>
                        <a:pt x="492947" y="876461"/>
                      </a:lnTo>
                      <a:lnTo>
                        <a:pt x="492947" y="2424958"/>
                      </a:lnTo>
                      <a:cubicBezTo>
                        <a:pt x="646520" y="2471832"/>
                        <a:pt x="757382" y="2615059"/>
                        <a:pt x="757382" y="2784179"/>
                      </a:cubicBezTo>
                      <a:cubicBezTo>
                        <a:pt x="757382" y="2993324"/>
                        <a:pt x="587836" y="3162870"/>
                        <a:pt x="378691" y="3162870"/>
                      </a:cubicBezTo>
                      <a:cubicBezTo>
                        <a:pt x="169546" y="3162870"/>
                        <a:pt x="0" y="2993324"/>
                        <a:pt x="0" y="2784179"/>
                      </a:cubicBezTo>
                      <a:cubicBezTo>
                        <a:pt x="0" y="2610447"/>
                        <a:pt x="116991" y="2464039"/>
                        <a:pt x="276947" y="2421074"/>
                      </a:cubicBezTo>
                      <a:lnTo>
                        <a:pt x="276947" y="783746"/>
                      </a:lnTo>
                      <a:lnTo>
                        <a:pt x="281758" y="783746"/>
                      </a:lnTo>
                      <a:cubicBezTo>
                        <a:pt x="307533" y="493124"/>
                        <a:pt x="502412" y="231983"/>
                        <a:pt x="801266" y="95774"/>
                      </a:cubicBezTo>
                      <a:cubicBezTo>
                        <a:pt x="1082323" y="-32324"/>
                        <a:pt x="1416727" y="-31901"/>
                        <a:pt x="1697364" y="96907"/>
                      </a:cubicBezTo>
                      <a:cubicBezTo>
                        <a:pt x="1994951" y="233494"/>
                        <a:pt x="2188714" y="494056"/>
                        <a:pt x="2214549" y="783746"/>
                      </a:cubicBezTo>
                      <a:lnTo>
                        <a:pt x="2219205" y="783746"/>
                      </a:lnTo>
                      <a:lnTo>
                        <a:pt x="2219205" y="1295162"/>
                      </a:lnTo>
                      <a:cubicBezTo>
                        <a:pt x="2327099" y="1309357"/>
                        <a:pt x="2432799" y="1344641"/>
                        <a:pt x="2530224" y="1400656"/>
                      </a:cubicBezTo>
                      <a:cubicBezTo>
                        <a:pt x="2794677" y="1552703"/>
                        <a:pt x="2957961" y="1834385"/>
                        <a:pt x="2958558" y="2139573"/>
                      </a:cubicBezTo>
                      <a:lnTo>
                        <a:pt x="2912782" y="2139663"/>
                      </a:lnTo>
                      <a:lnTo>
                        <a:pt x="2912782" y="2568172"/>
                      </a:lnTo>
                      <a:lnTo>
                        <a:pt x="2909478" y="2568172"/>
                      </a:lnTo>
                      <a:cubicBezTo>
                        <a:pt x="2913747" y="2652344"/>
                        <a:pt x="2908320" y="2768123"/>
                        <a:pt x="2836763" y="2808609"/>
                      </a:cubicBezTo>
                      <a:cubicBezTo>
                        <a:pt x="2754824" y="2874388"/>
                        <a:pt x="2704345" y="2914609"/>
                        <a:pt x="2599970" y="2983091"/>
                      </a:cubicBezTo>
                      <a:lnTo>
                        <a:pt x="2602250" y="2985811"/>
                      </a:lnTo>
                      <a:lnTo>
                        <a:pt x="2515466" y="3058559"/>
                      </a:lnTo>
                      <a:cubicBezTo>
                        <a:pt x="2517346" y="3093252"/>
                        <a:pt x="2505554" y="3128225"/>
                        <a:pt x="2481114" y="3156586"/>
                      </a:cubicBezTo>
                      <a:cubicBezTo>
                        <a:pt x="2454429" y="3187551"/>
                        <a:pt x="2417719" y="3204769"/>
                        <a:pt x="2379939" y="3207575"/>
                      </a:cubicBezTo>
                      <a:close/>
                    </a:path>
                  </a:pathLst>
                </a:custGeom>
                <a:solidFill>
                  <a:srgbClr val="42c7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 sz="27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"/>
                <p:cNvSpPr/>
                <p:nvPr/>
              </p:nvSpPr>
              <p:spPr>
                <a:xfrm>
                  <a:off x="5551820" y="1932717"/>
                  <a:ext cx="1496282" cy="1496282"/>
                </a:xfrm>
                <a:prstGeom prst="ellipse">
                  <a:avLst/>
                </a:prstGeom>
                <a:noFill/>
                <a:ln algn="ctr">
                  <a:solidFill>
                    <a:srgbClr val="42c7f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38" name=""/>
              <p:cNvSpPr txBox="1"/>
              <p:nvPr/>
            </p:nvSpPr>
            <p:spPr>
              <a:xfrm>
                <a:off x="5838443" y="2743483"/>
                <a:ext cx="924568" cy="5473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42c7f1"/>
                    </a:solidFill>
                  </a:rPr>
                  <a:t>진료</a:t>
                </a:r>
                <a:endParaRPr lang="ko-KR" altLang="en-US" sz="3000">
                  <a:solidFill>
                    <a:srgbClr val="42c7f1"/>
                  </a:solidFill>
                </a:endParaRPr>
              </a:p>
            </p:txBody>
          </p:sp>
        </p:grpSp>
        <p:grpSp>
          <p:nvGrpSpPr>
            <p:cNvPr id="86" name=""/>
            <p:cNvGrpSpPr/>
            <p:nvPr/>
          </p:nvGrpSpPr>
          <p:grpSpPr>
            <a:xfrm rot="0">
              <a:off x="10382496" y="492084"/>
              <a:ext cx="1684259" cy="2392877"/>
              <a:chOff x="7609850" y="491292"/>
              <a:chExt cx="1684259" cy="2392877"/>
            </a:xfrm>
          </p:grpSpPr>
          <p:grpSp>
            <p:nvGrpSpPr>
              <p:cNvPr id="47" name=""/>
              <p:cNvGrpSpPr/>
              <p:nvPr/>
            </p:nvGrpSpPr>
            <p:grpSpPr>
              <a:xfrm rot="0">
                <a:off x="7609850" y="491292"/>
                <a:ext cx="1684259" cy="1684259"/>
                <a:chOff x="5457832" y="491292"/>
                <a:chExt cx="1684259" cy="1684259"/>
              </a:xfrm>
            </p:grpSpPr>
            <p:sp>
              <p:nvSpPr>
                <p:cNvPr id="45" name="Rectangle 7"/>
                <p:cNvSpPr/>
                <p:nvPr/>
              </p:nvSpPr>
              <p:spPr>
                <a:xfrm rot="18900000">
                  <a:off x="6087280" y="859611"/>
                  <a:ext cx="425364" cy="947621"/>
                </a:xfrm>
                <a:custGeom>
                  <a:avLst/>
                  <a:gdLst/>
                  <a:rect l="l" t="t" r="r" b="b"/>
                  <a:pathLst>
                    <a:path w="154109" h="343323">
                      <a:moveTo>
                        <a:pt x="102909" y="313772"/>
                      </a:moveTo>
                      <a:lnTo>
                        <a:pt x="102909" y="328547"/>
                      </a:lnTo>
                      <a:cubicBezTo>
                        <a:pt x="102909" y="336708"/>
                        <a:pt x="96294" y="343322"/>
                        <a:pt x="88133" y="343323"/>
                      </a:cubicBezTo>
                      <a:lnTo>
                        <a:pt x="65975" y="343322"/>
                      </a:lnTo>
                      <a:cubicBezTo>
                        <a:pt x="57814" y="343322"/>
                        <a:pt x="51199" y="336708"/>
                        <a:pt x="51199" y="328547"/>
                      </a:cubicBezTo>
                      <a:cubicBezTo>
                        <a:pt x="51199" y="323622"/>
                        <a:pt x="51200" y="318696"/>
                        <a:pt x="51200" y="313771"/>
                      </a:cubicBezTo>
                      <a:close/>
                      <a:moveTo>
                        <a:pt x="123327" y="15459"/>
                      </a:moveTo>
                      <a:cubicBezTo>
                        <a:pt x="141678" y="29245"/>
                        <a:pt x="152926" y="50497"/>
                        <a:pt x="154008" y="73425"/>
                      </a:cubicBezTo>
                      <a:cubicBezTo>
                        <a:pt x="155089" y="96353"/>
                        <a:pt x="145890" y="118568"/>
                        <a:pt x="128916" y="134021"/>
                      </a:cubicBezTo>
                      <a:lnTo>
                        <a:pt x="119294" y="123450"/>
                      </a:lnTo>
                      <a:cubicBezTo>
                        <a:pt x="133118" y="110865"/>
                        <a:pt x="140611" y="92772"/>
                        <a:pt x="139730" y="74098"/>
                      </a:cubicBezTo>
                      <a:cubicBezTo>
                        <a:pt x="138850" y="55424"/>
                        <a:pt x="129689" y="38115"/>
                        <a:pt x="114743" y="26887"/>
                      </a:cubicBezTo>
                      <a:close/>
                      <a:moveTo>
                        <a:pt x="136698" y="17411"/>
                      </a:moveTo>
                      <a:cubicBezTo>
                        <a:pt x="103758" y="-15529"/>
                        <a:pt x="50351" y="-15529"/>
                        <a:pt x="17412" y="17411"/>
                      </a:cubicBezTo>
                      <a:cubicBezTo>
                        <a:pt x="-15528" y="50351"/>
                        <a:pt x="-15528" y="103757"/>
                        <a:pt x="17412" y="136697"/>
                      </a:cubicBezTo>
                      <a:cubicBezTo>
                        <a:pt x="50351" y="169637"/>
                        <a:pt x="103758" y="169637"/>
                        <a:pt x="136698" y="136697"/>
                      </a:cubicBezTo>
                      <a:cubicBezTo>
                        <a:pt x="169637" y="103757"/>
                        <a:pt x="169637" y="50351"/>
                        <a:pt x="136698" y="17411"/>
                      </a:cubicBezTo>
                      <a:close/>
                      <a:moveTo>
                        <a:pt x="154109" y="0"/>
                      </a:moveTo>
                      <a:cubicBezTo>
                        <a:pt x="196665" y="42556"/>
                        <a:pt x="196665" y="111552"/>
                        <a:pt x="154109" y="154108"/>
                      </a:cubicBezTo>
                      <a:cubicBezTo>
                        <a:pt x="139576" y="168641"/>
                        <a:pt x="121959" y="178211"/>
                        <a:pt x="102912" y="180994"/>
                      </a:cubicBezTo>
                      <a:lnTo>
                        <a:pt x="102912" y="308310"/>
                      </a:lnTo>
                      <a:lnTo>
                        <a:pt x="51197" y="308310"/>
                      </a:lnTo>
                      <a:lnTo>
                        <a:pt x="51197" y="180994"/>
                      </a:lnTo>
                      <a:cubicBezTo>
                        <a:pt x="32150" y="178211"/>
                        <a:pt x="14534" y="168641"/>
                        <a:pt x="0" y="154108"/>
                      </a:cubicBezTo>
                      <a:cubicBezTo>
                        <a:pt x="-42555" y="111552"/>
                        <a:pt x="-42555" y="42556"/>
                        <a:pt x="0" y="0"/>
                      </a:cubicBezTo>
                      <a:cubicBezTo>
                        <a:pt x="42556" y="-42556"/>
                        <a:pt x="111553" y="-42556"/>
                        <a:pt x="154109" y="0"/>
                      </a:cubicBezTo>
                      <a:close/>
                    </a:path>
                  </a:pathLst>
                </a:custGeom>
                <a:solidFill>
                  <a:srgbClr val="42c7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="horz" wrap="square" lIns="91440" tIns="45720" rIns="91440" bIns="45720" anchor="ctr" anchorCtr="0">
                  <a:normAutofit lnSpcReduction="0"/>
                </a:bodyPr>
                <a:lstStyle/>
                <a:p>
                  <a:pPr algn="ctr">
                    <a:defRPr lang="ko-KR" altLang="en-US"/>
                  </a:pPr>
                  <a:endParaRPr lang="ko-KR" altLang="en-US" sz="2700"/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5457832" y="491292"/>
                  <a:ext cx="1684258" cy="1684259"/>
                </a:xfrm>
                <a:prstGeom prst="ellipse">
                  <a:avLst/>
                </a:prstGeom>
                <a:noFill/>
                <a:ln algn="ctr">
                  <a:solidFill>
                    <a:srgbClr val="42c7f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  <p:sp>
            <p:nvSpPr>
              <p:cNvPr id="48" name=""/>
              <p:cNvSpPr txBox="1"/>
              <p:nvPr/>
            </p:nvSpPr>
            <p:spPr>
              <a:xfrm>
                <a:off x="7989696" y="2338237"/>
                <a:ext cx="924568" cy="545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42c7f1"/>
                    </a:solidFill>
                  </a:rPr>
                  <a:t>조회</a:t>
                </a:r>
                <a:endParaRPr lang="ko-KR" altLang="en-US" sz="3000">
                  <a:solidFill>
                    <a:srgbClr val="42c7f1"/>
                  </a:solidFill>
                </a:endParaRPr>
              </a:p>
            </p:txBody>
          </p:sp>
        </p:grpSp>
        <p:grpSp>
          <p:nvGrpSpPr>
            <p:cNvPr id="85" name=""/>
            <p:cNvGrpSpPr/>
            <p:nvPr/>
          </p:nvGrpSpPr>
          <p:grpSpPr>
            <a:xfrm rot="0">
              <a:off x="6559945" y="3270861"/>
              <a:ext cx="1684259" cy="2394623"/>
              <a:chOff x="10124690" y="492084"/>
              <a:chExt cx="1684259" cy="2394623"/>
            </a:xfrm>
          </p:grpSpPr>
          <p:grpSp>
            <p:nvGrpSpPr>
              <p:cNvPr id="40" name=""/>
              <p:cNvGrpSpPr/>
              <p:nvPr/>
            </p:nvGrpSpPr>
            <p:grpSpPr>
              <a:xfrm rot="0">
                <a:off x="10124690" y="492084"/>
                <a:ext cx="1684259" cy="2394623"/>
                <a:chOff x="5457832" y="896539"/>
                <a:chExt cx="1684259" cy="2394623"/>
              </a:xfrm>
            </p:grpSpPr>
            <p:sp>
              <p:nvSpPr>
                <p:cNvPr id="43" name=""/>
                <p:cNvSpPr/>
                <p:nvPr/>
              </p:nvSpPr>
              <p:spPr>
                <a:xfrm>
                  <a:off x="5457832" y="896539"/>
                  <a:ext cx="1684258" cy="1684259"/>
                </a:xfrm>
                <a:prstGeom prst="ellipse">
                  <a:avLst/>
                </a:prstGeom>
                <a:noFill/>
                <a:ln algn="ctr">
                  <a:solidFill>
                    <a:srgbClr val="42c7f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44" name=""/>
                <p:cNvSpPr txBox="1"/>
                <p:nvPr/>
              </p:nvSpPr>
              <p:spPr>
                <a:xfrm>
                  <a:off x="5838444" y="2743483"/>
                  <a:ext cx="1015611" cy="5476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 lang="ko-KR" altLang="en-US"/>
                  </a:pPr>
                  <a:r>
                    <a:rPr lang="ko-KR" altLang="en-US" sz="3000">
                      <a:solidFill>
                        <a:srgbClr val="42c7f1"/>
                      </a:solidFill>
                    </a:rPr>
                    <a:t>수정</a:t>
                  </a:r>
                  <a:endParaRPr lang="ko-KR" altLang="en-US" sz="3000">
                    <a:solidFill>
                      <a:srgbClr val="42c7f1"/>
                    </a:solidFill>
                  </a:endParaRPr>
                </a:p>
              </p:txBody>
            </p:sp>
          </p:grpSp>
          <p:grpSp>
            <p:nvGrpSpPr>
              <p:cNvPr id="51" name=""/>
              <p:cNvGrpSpPr/>
              <p:nvPr/>
            </p:nvGrpSpPr>
            <p:grpSpPr>
              <a:xfrm rot="0">
                <a:off x="10554756" y="861062"/>
                <a:ext cx="824125" cy="827064"/>
                <a:chOff x="4313238" y="3127738"/>
                <a:chExt cx="684082" cy="686522"/>
              </a:xfrm>
            </p:grpSpPr>
            <p:sp>
              <p:nvSpPr>
                <p:cNvPr id="49" name="Freeform 63"/>
                <p:cNvSpPr/>
                <p:nvPr/>
              </p:nvSpPr>
              <p:spPr>
                <a:xfrm>
                  <a:off x="4608332" y="3127738"/>
                  <a:ext cx="388988" cy="390207"/>
                </a:xfrm>
                <a:custGeom>
                  <a:avLst/>
                  <a:gdLst>
                    <a:gd name="T0" fmla="*/ 99 w 135"/>
                    <a:gd name="T1" fmla="*/ 80 h 135"/>
                    <a:gd name="T2" fmla="*/ 59 w 135"/>
                    <a:gd name="T3" fmla="*/ 76 h 135"/>
                    <a:gd name="T4" fmla="*/ 56 w 135"/>
                    <a:gd name="T5" fmla="*/ 36 h 135"/>
                    <a:gd name="T6" fmla="*/ 88 w 135"/>
                    <a:gd name="T7" fmla="*/ 4 h 135"/>
                    <a:gd name="T8" fmla="*/ 87 w 135"/>
                    <a:gd name="T9" fmla="*/ 0 h 135"/>
                    <a:gd name="T10" fmla="*/ 24 w 135"/>
                    <a:gd name="T11" fmla="*/ 16 h 135"/>
                    <a:gd name="T12" fmla="*/ 20 w 135"/>
                    <a:gd name="T13" fmla="*/ 19 h 135"/>
                    <a:gd name="T14" fmla="*/ 21 w 135"/>
                    <a:gd name="T15" fmla="*/ 91 h 135"/>
                    <a:gd name="T16" fmla="*/ 45 w 135"/>
                    <a:gd name="T17" fmla="*/ 115 h 135"/>
                    <a:gd name="T18" fmla="*/ 116 w 135"/>
                    <a:gd name="T19" fmla="*/ 115 h 135"/>
                    <a:gd name="T20" fmla="*/ 119 w 135"/>
                    <a:gd name="T21" fmla="*/ 112 h 135"/>
                    <a:gd name="T22" fmla="*/ 135 w 135"/>
                    <a:gd name="T23" fmla="*/ 49 h 135"/>
                    <a:gd name="T24" fmla="*/ 131 w 135"/>
                    <a:gd name="T25" fmla="*/ 48 h 135"/>
                    <a:gd name="T26" fmla="*/ 99 w 135"/>
                    <a:gd name="T27" fmla="*/ 80 h 135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5" h="135">
                      <a:moveTo>
                        <a:pt x="99" y="80"/>
                      </a:moveTo>
                      <a:cubicBezTo>
                        <a:pt x="97" y="82"/>
                        <a:pt x="63" y="79"/>
                        <a:pt x="59" y="76"/>
                      </a:cubicBezTo>
                      <a:cubicBezTo>
                        <a:pt x="56" y="72"/>
                        <a:pt x="53" y="39"/>
                        <a:pt x="56" y="36"/>
                      </a:cubicBezTo>
                      <a:cubicBezTo>
                        <a:pt x="60" y="32"/>
                        <a:pt x="88" y="4"/>
                        <a:pt x="88" y="4"/>
                      </a:cubicBezTo>
                      <a:cubicBezTo>
                        <a:pt x="88" y="4"/>
                        <a:pt x="92" y="0"/>
                        <a:pt x="87" y="0"/>
                      </a:cubicBezTo>
                      <a:cubicBezTo>
                        <a:pt x="71" y="0"/>
                        <a:pt x="39" y="0"/>
                        <a:pt x="24" y="16"/>
                      </a:cubicBezTo>
                      <a:quadBezTo>
                        <a:pt x="20" y="19"/>
                        <a:pt x="20" y="19"/>
                      </a:quadBezTo>
                      <a:cubicBezTo>
                        <a:pt x="0" y="39"/>
                        <a:pt x="1" y="71"/>
                        <a:pt x="21" y="91"/>
                      </a:cubicBezTo>
                      <a:quadBezTo>
                        <a:pt x="45" y="115"/>
                        <a:pt x="45" y="115"/>
                      </a:quadBezTo>
                      <a:cubicBezTo>
                        <a:pt x="65" y="135"/>
                        <a:pt x="96" y="135"/>
                        <a:pt x="116" y="115"/>
                      </a:cubicBezTo>
                      <a:quadBezTo>
                        <a:pt x="119" y="112"/>
                        <a:pt x="119" y="112"/>
                      </a:quadBezTo>
                      <a:cubicBezTo>
                        <a:pt x="134" y="97"/>
                        <a:pt x="135" y="65"/>
                        <a:pt x="135" y="49"/>
                      </a:cubicBezTo>
                      <a:cubicBezTo>
                        <a:pt x="135" y="44"/>
                        <a:pt x="131" y="48"/>
                        <a:pt x="131" y="48"/>
                      </a:cubicBezTo>
                      <a:cubicBezTo>
                        <a:pt x="131" y="48"/>
                        <a:pt x="102" y="77"/>
                        <a:pt x="99" y="80"/>
                      </a:cubicBezTo>
                      <a:close/>
                    </a:path>
                  </a:pathLst>
                </a:custGeom>
                <a:noFill/>
                <a:ln w="38100" cap="flat" algn="ctr">
                  <a:solidFill>
                    <a:srgbClr val="42c7f1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50" name="Freeform 64"/>
                <p:cNvSpPr/>
                <p:nvPr/>
              </p:nvSpPr>
              <p:spPr>
                <a:xfrm>
                  <a:off x="4313238" y="3370399"/>
                  <a:ext cx="438983" cy="443861"/>
                </a:xfrm>
                <a:custGeom>
                  <a:avLst/>
                  <a:gdLst>
                    <a:gd name="T0" fmla="*/ 118 w 152"/>
                    <a:gd name="T1" fmla="*/ 0 h 154"/>
                    <a:gd name="T2" fmla="*/ 16 w 152"/>
                    <a:gd name="T3" fmla="*/ 94 h 154"/>
                    <a:gd name="T4" fmla="*/ 16 w 152"/>
                    <a:gd name="T5" fmla="*/ 137 h 154"/>
                    <a:gd name="T6" fmla="*/ 60 w 152"/>
                    <a:gd name="T7" fmla="*/ 137 h 154"/>
                    <a:gd name="T8" fmla="*/ 152 w 152"/>
                    <a:gd name="T9" fmla="*/ 36 h 154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" h="154">
                      <a:moveTo>
                        <a:pt x="118" y="0"/>
                      </a:moveTo>
                      <a:quadBezTo>
                        <a:pt x="16" y="94"/>
                        <a:pt x="16" y="94"/>
                      </a:quadBezTo>
                      <a:cubicBezTo>
                        <a:pt x="9" y="101"/>
                        <a:pt x="0" y="121"/>
                        <a:pt x="16" y="137"/>
                      </a:cubicBezTo>
                      <a:cubicBezTo>
                        <a:pt x="33" y="154"/>
                        <a:pt x="53" y="144"/>
                        <a:pt x="60" y="137"/>
                      </a:cubicBezTo>
                      <a:cubicBezTo>
                        <a:pt x="60" y="137"/>
                        <a:pt x="150" y="35"/>
                        <a:pt x="152" y="36"/>
                      </a:cubicBezTo>
                    </a:path>
                  </a:pathLst>
                </a:custGeom>
                <a:noFill/>
                <a:ln w="38100" cap="flat" algn="ctr">
                  <a:solidFill>
                    <a:srgbClr val="42c7f1"/>
                  </a:solidFill>
                  <a:prstDash val="solid"/>
                  <a:miter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</p:grpSp>
        </p:grpSp>
        <p:grpSp>
          <p:nvGrpSpPr>
            <p:cNvPr id="83" name=""/>
            <p:cNvGrpSpPr/>
            <p:nvPr/>
          </p:nvGrpSpPr>
          <p:grpSpPr>
            <a:xfrm rot="0">
              <a:off x="7823140" y="468659"/>
              <a:ext cx="1684259" cy="2416302"/>
              <a:chOff x="5457832" y="3573018"/>
              <a:chExt cx="1684259" cy="2416302"/>
            </a:xfrm>
          </p:grpSpPr>
          <p:grpSp>
            <p:nvGrpSpPr>
              <p:cNvPr id="60" name=""/>
              <p:cNvGrpSpPr/>
              <p:nvPr/>
            </p:nvGrpSpPr>
            <p:grpSpPr>
              <a:xfrm rot="0">
                <a:off x="5878900" y="3995711"/>
                <a:ext cx="842124" cy="838872"/>
                <a:chOff x="8326567" y="2978385"/>
                <a:chExt cx="411162" cy="409575"/>
              </a:xfrm>
            </p:grpSpPr>
            <p:sp>
              <p:nvSpPr>
                <p:cNvPr id="54" name="Freeform 302"/>
                <p:cNvSpPr/>
                <p:nvPr/>
              </p:nvSpPr>
              <p:spPr>
                <a:xfrm>
                  <a:off x="8674230" y="3183172"/>
                  <a:ext cx="63500" cy="125412"/>
                </a:xfrm>
                <a:custGeom>
                  <a:avLst/>
                  <a:gdLst>
                    <a:gd name="T0" fmla="*/ 34 w 34"/>
                    <a:gd name="T1" fmla="*/ 53 h 67"/>
                    <a:gd name="T2" fmla="*/ 20 w 34"/>
                    <a:gd name="T3" fmla="*/ 67 h 67"/>
                    <a:gd name="T4" fmla="*/ 5 w 34"/>
                    <a:gd name="T5" fmla="*/ 53 h 67"/>
                    <a:gd name="T6" fmla="*/ 0 w 34"/>
                    <a:gd name="T7" fmla="*/ 0 h 67"/>
                    <a:gd name="T8" fmla="*/ 34 w 34"/>
                    <a:gd name="T9" fmla="*/ 53 h 67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7">
                      <a:moveTo>
                        <a:pt x="34" y="53"/>
                      </a:moveTo>
                      <a:cubicBezTo>
                        <a:pt x="34" y="61"/>
                        <a:pt x="28" y="67"/>
                        <a:pt x="20" y="67"/>
                      </a:cubicBezTo>
                      <a:cubicBezTo>
                        <a:pt x="12" y="67"/>
                        <a:pt x="5" y="61"/>
                        <a:pt x="5" y="53"/>
                      </a:cubicBezTo>
                      <a:cubicBezTo>
                        <a:pt x="5" y="26"/>
                        <a:pt x="0" y="0"/>
                        <a:pt x="0" y="0"/>
                      </a:cubicBezTo>
                      <a:cubicBezTo>
                        <a:pt x="0" y="0"/>
                        <a:pt x="34" y="14"/>
                        <a:pt x="34" y="53"/>
                      </a:cubicBezTo>
                      <a:close/>
                    </a:path>
                  </a:pathLst>
                </a:custGeom>
                <a:noFill/>
                <a:ln w="25400" cap="rnd" algn="ctr">
                  <a:solidFill>
                    <a:srgbClr val="42c7f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55" name="Freeform 303"/>
                <p:cNvSpPr/>
                <p:nvPr/>
              </p:nvSpPr>
              <p:spPr>
                <a:xfrm>
                  <a:off x="8432930" y="3164122"/>
                  <a:ext cx="198437" cy="100012"/>
                </a:xfrm>
                <a:custGeom>
                  <a:avLst/>
                  <a:gdLst>
                    <a:gd name="T0" fmla="*/ 53 w 106"/>
                    <a:gd name="T1" fmla="*/ 48 h 53"/>
                    <a:gd name="T2" fmla="*/ 106 w 106"/>
                    <a:gd name="T3" fmla="*/ 53 h 53"/>
                    <a:gd name="T4" fmla="*/ 53 w 106"/>
                    <a:gd name="T5" fmla="*/ 0 h 53"/>
                    <a:gd name="T6" fmla="*/ 0 w 106"/>
                    <a:gd name="T7" fmla="*/ 53 h 53"/>
                    <a:gd name="T8" fmla="*/ 53 w 106"/>
                    <a:gd name="T9" fmla="*/ 48 h 5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53">
                      <a:moveTo>
                        <a:pt x="53" y="48"/>
                      </a:moveTo>
                      <a:cubicBezTo>
                        <a:pt x="77" y="48"/>
                        <a:pt x="106" y="53"/>
                        <a:pt x="106" y="53"/>
                      </a:cubicBezTo>
                      <a:cubicBezTo>
                        <a:pt x="106" y="53"/>
                        <a:pt x="101" y="0"/>
                        <a:pt x="53" y="0"/>
                      </a:cubicBezTo>
                      <a:cubicBezTo>
                        <a:pt x="5" y="0"/>
                        <a:pt x="0" y="53"/>
                        <a:pt x="0" y="53"/>
                      </a:cubicBezTo>
                      <a:cubicBezTo>
                        <a:pt x="0" y="53"/>
                        <a:pt x="29" y="48"/>
                        <a:pt x="53" y="48"/>
                      </a:cubicBezTo>
                      <a:close/>
                    </a:path>
                  </a:pathLst>
                </a:custGeom>
                <a:noFill/>
                <a:ln w="25400" cap="rnd" algn="ctr">
                  <a:solidFill>
                    <a:srgbClr val="42c7f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56" name="Freeform 304"/>
                <p:cNvSpPr/>
                <p:nvPr/>
              </p:nvSpPr>
              <p:spPr>
                <a:xfrm>
                  <a:off x="8326567" y="2978385"/>
                  <a:ext cx="411162" cy="409574"/>
                </a:xfrm>
                <a:custGeom>
                  <a:avLst/>
                  <a:gdLst>
                    <a:gd name="T0" fmla="*/ 217 w 220"/>
                    <a:gd name="T1" fmla="*/ 137 h 220"/>
                    <a:gd name="T2" fmla="*/ 220 w 220"/>
                    <a:gd name="T3" fmla="*/ 110 h 220"/>
                    <a:gd name="T4" fmla="*/ 110 w 220"/>
                    <a:gd name="T5" fmla="*/ 0 h 220"/>
                    <a:gd name="T6" fmla="*/ 110 w 220"/>
                    <a:gd name="T7" fmla="*/ 0 h 220"/>
                    <a:gd name="T8" fmla="*/ 0 w 220"/>
                    <a:gd name="T9" fmla="*/ 110 h 220"/>
                    <a:gd name="T10" fmla="*/ 110 w 220"/>
                    <a:gd name="T11" fmla="*/ 220 h 220"/>
                    <a:gd name="T12" fmla="*/ 197 w 220"/>
                    <a:gd name="T13" fmla="*/ 177 h 22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0" h="220">
                      <a:moveTo>
                        <a:pt x="217" y="137"/>
                      </a:moveTo>
                      <a:cubicBezTo>
                        <a:pt x="219" y="129"/>
                        <a:pt x="220" y="119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quadBezTo>
                        <a:pt x="110" y="0"/>
                        <a:pt x="110" y="0"/>
                      </a:quadBezTo>
                      <a:cubicBezTo>
                        <a:pt x="49" y="0"/>
                        <a:pt x="0" y="49"/>
                        <a:pt x="0" y="110"/>
                      </a:cubicBezTo>
                      <a:cubicBezTo>
                        <a:pt x="0" y="171"/>
                        <a:pt x="49" y="220"/>
                        <a:pt x="110" y="220"/>
                      </a:cubicBezTo>
                      <a:cubicBezTo>
                        <a:pt x="145" y="220"/>
                        <a:pt x="177" y="203"/>
                        <a:pt x="197" y="177"/>
                      </a:cubicBezTo>
                    </a:path>
                  </a:pathLst>
                </a:custGeom>
                <a:noFill/>
                <a:ln w="25400" cap="rnd" algn="ctr">
                  <a:solidFill>
                    <a:srgbClr val="42c7f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57" name="Freeform 305"/>
                <p:cNvSpPr/>
                <p:nvPr/>
              </p:nvSpPr>
              <p:spPr>
                <a:xfrm>
                  <a:off x="8567868" y="3084747"/>
                  <a:ext cx="88900" cy="19050"/>
                </a:xfrm>
                <a:custGeom>
                  <a:avLst/>
                  <a:gdLst>
                    <a:gd name="T0" fmla="*/ 0 w 48"/>
                    <a:gd name="T1" fmla="*/ 10 h 10"/>
                    <a:gd name="T2" fmla="*/ 24 w 48"/>
                    <a:gd name="T3" fmla="*/ 0 h 10"/>
                    <a:gd name="T4" fmla="*/ 48 w 48"/>
                    <a:gd name="T5" fmla="*/ 10 h 1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">
                      <a:moveTo>
                        <a:pt x="0" y="10"/>
                      </a:moveTo>
                      <a:cubicBezTo>
                        <a:pt x="0" y="10"/>
                        <a:pt x="10" y="0"/>
                        <a:pt x="24" y="0"/>
                      </a:cubicBezTo>
                      <a:cubicBezTo>
                        <a:pt x="38" y="0"/>
                        <a:pt x="48" y="10"/>
                        <a:pt x="48" y="10"/>
                      </a:cubicBezTo>
                    </a:path>
                  </a:pathLst>
                </a:custGeom>
                <a:noFill/>
                <a:ln w="25400" cap="rnd" algn="ctr">
                  <a:solidFill>
                    <a:srgbClr val="42c7f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58" name="Freeform 306"/>
                <p:cNvSpPr/>
                <p:nvPr/>
              </p:nvSpPr>
              <p:spPr>
                <a:xfrm>
                  <a:off x="8407530" y="3084747"/>
                  <a:ext cx="88900" cy="19050"/>
                </a:xfrm>
                <a:custGeom>
                  <a:avLst/>
                  <a:gdLst>
                    <a:gd name="T0" fmla="*/ 48 w 48"/>
                    <a:gd name="T1" fmla="*/ 10 h 10"/>
                    <a:gd name="T2" fmla="*/ 24 w 48"/>
                    <a:gd name="T3" fmla="*/ 0 h 10"/>
                    <a:gd name="T4" fmla="*/ 0 w 48"/>
                    <a:gd name="T5" fmla="*/ 10 h 1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" h="10">
                      <a:moveTo>
                        <a:pt x="48" y="10"/>
                      </a:moveTo>
                      <a:cubicBezTo>
                        <a:pt x="48" y="10"/>
                        <a:pt x="38" y="0"/>
                        <a:pt x="24" y="0"/>
                      </a:cubicBezTo>
                      <a:cubicBezTo>
                        <a:pt x="10" y="0"/>
                        <a:pt x="0" y="10"/>
                        <a:pt x="0" y="10"/>
                      </a:cubicBezTo>
                    </a:path>
                  </a:pathLst>
                </a:custGeom>
                <a:noFill/>
                <a:ln w="25400" cap="rnd" algn="ctr">
                  <a:solidFill>
                    <a:srgbClr val="42c7f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59" name="Freeform 307"/>
                <p:cNvSpPr/>
                <p:nvPr/>
              </p:nvSpPr>
              <p:spPr>
                <a:xfrm>
                  <a:off x="8363080" y="3129197"/>
                  <a:ext cx="69850" cy="98425"/>
                </a:xfrm>
                <a:custGeom>
                  <a:avLst/>
                  <a:gdLst>
                    <a:gd name="T0" fmla="*/ 29 w 38"/>
                    <a:gd name="T1" fmla="*/ 39 h 53"/>
                    <a:gd name="T2" fmla="*/ 14 w 38"/>
                    <a:gd name="T3" fmla="*/ 53 h 53"/>
                    <a:gd name="T4" fmla="*/ 0 w 38"/>
                    <a:gd name="T5" fmla="*/ 39 h 53"/>
                    <a:gd name="T6" fmla="*/ 38 w 38"/>
                    <a:gd name="T7" fmla="*/ 0 h 53"/>
                    <a:gd name="T8" fmla="*/ 29 w 38"/>
                    <a:gd name="T9" fmla="*/ 39 h 5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53">
                      <a:moveTo>
                        <a:pt x="29" y="39"/>
                      </a:moveTo>
                      <a:cubicBezTo>
                        <a:pt x="29" y="46"/>
                        <a:pt x="22" y="53"/>
                        <a:pt x="14" y="53"/>
                      </a:cubicBezTo>
                      <a:cubicBezTo>
                        <a:pt x="6" y="53"/>
                        <a:pt x="0" y="46"/>
                        <a:pt x="0" y="39"/>
                      </a:cubicBezTo>
                      <a:cubicBezTo>
                        <a:pt x="0" y="12"/>
                        <a:pt x="38" y="0"/>
                        <a:pt x="38" y="0"/>
                      </a:cubicBezTo>
                      <a:cubicBezTo>
                        <a:pt x="38" y="0"/>
                        <a:pt x="29" y="19"/>
                        <a:pt x="29" y="39"/>
                      </a:cubicBezTo>
                      <a:close/>
                    </a:path>
                  </a:pathLst>
                </a:custGeom>
                <a:noFill/>
                <a:ln w="25400" cap="rnd" algn="ctr">
                  <a:solidFill>
                    <a:srgbClr val="42c7f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</p:grpSp>
          <p:sp>
            <p:nvSpPr>
              <p:cNvPr id="64" name=""/>
              <p:cNvSpPr/>
              <p:nvPr/>
            </p:nvSpPr>
            <p:spPr>
              <a:xfrm>
                <a:off x="5457832" y="3573018"/>
                <a:ext cx="1684258" cy="1684259"/>
              </a:xfrm>
              <a:prstGeom prst="ellipse">
                <a:avLst/>
              </a:prstGeom>
              <a:noFill/>
              <a:ln algn="ctr">
                <a:solidFill>
                  <a:srgbClr val="42c7f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 txBox="1"/>
              <p:nvPr/>
            </p:nvSpPr>
            <p:spPr>
              <a:xfrm>
                <a:off x="5837678" y="5441248"/>
                <a:ext cx="924568" cy="548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42c7f1"/>
                    </a:solidFill>
                  </a:rPr>
                  <a:t>입원</a:t>
                </a:r>
                <a:endParaRPr lang="ko-KR" altLang="en-US" sz="3000">
                  <a:solidFill>
                    <a:srgbClr val="42c7f1"/>
                  </a:solidFill>
                </a:endParaRPr>
              </a:p>
            </p:txBody>
          </p:sp>
        </p:grpSp>
        <p:grpSp>
          <p:nvGrpSpPr>
            <p:cNvPr id="84" name=""/>
            <p:cNvGrpSpPr/>
            <p:nvPr/>
          </p:nvGrpSpPr>
          <p:grpSpPr>
            <a:xfrm rot="0">
              <a:off x="9507398" y="3249167"/>
              <a:ext cx="1684259" cy="2416317"/>
              <a:chOff x="9756675" y="3573018"/>
              <a:chExt cx="1684259" cy="2416317"/>
            </a:xfrm>
          </p:grpSpPr>
          <p:grpSp>
            <p:nvGrpSpPr>
              <p:cNvPr id="71" name=""/>
              <p:cNvGrpSpPr/>
              <p:nvPr/>
            </p:nvGrpSpPr>
            <p:grpSpPr>
              <a:xfrm rot="0">
                <a:off x="10136520" y="3952583"/>
                <a:ext cx="925128" cy="925128"/>
                <a:chOff x="5511622" y="5433651"/>
                <a:chExt cx="403402" cy="403402"/>
              </a:xfrm>
            </p:grpSpPr>
            <p:sp>
              <p:nvSpPr>
                <p:cNvPr id="67" name="Freeform 171"/>
                <p:cNvSpPr/>
                <p:nvPr/>
              </p:nvSpPr>
              <p:spPr>
                <a:xfrm>
                  <a:off x="5588424" y="5664833"/>
                  <a:ext cx="251350" cy="96971"/>
                </a:xfrm>
                <a:custGeom>
                  <a:avLst/>
                  <a:gdLst>
                    <a:gd name="T0" fmla="*/ 69 w 137"/>
                    <a:gd name="T1" fmla="*/ 45 h 53"/>
                    <a:gd name="T2" fmla="*/ 8 w 137"/>
                    <a:gd name="T3" fmla="*/ 0 h 53"/>
                    <a:gd name="T4" fmla="*/ 0 w 137"/>
                    <a:gd name="T5" fmla="*/ 2 h 53"/>
                    <a:gd name="T6" fmla="*/ 69 w 137"/>
                    <a:gd name="T7" fmla="*/ 53 h 53"/>
                    <a:gd name="T8" fmla="*/ 137 w 137"/>
                    <a:gd name="T9" fmla="*/ 2 h 53"/>
                    <a:gd name="T10" fmla="*/ 129 w 137"/>
                    <a:gd name="T11" fmla="*/ 0 h 53"/>
                    <a:gd name="T12" fmla="*/ 69 w 137"/>
                    <a:gd name="T13" fmla="*/ 45 h 53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53">
                      <a:moveTo>
                        <a:pt x="69" y="45"/>
                      </a:moveTo>
                      <a:cubicBezTo>
                        <a:pt x="21" y="45"/>
                        <a:pt x="9" y="2"/>
                        <a:pt x="8" y="0"/>
                      </a:cubicBezTo>
                      <a:quadBezTo>
                        <a:pt x="0" y="2"/>
                        <a:pt x="0" y="2"/>
                      </a:quadBezTo>
                      <a:cubicBezTo>
                        <a:pt x="0" y="3"/>
                        <a:pt x="15" y="53"/>
                        <a:pt x="69" y="53"/>
                      </a:cubicBezTo>
                      <a:cubicBezTo>
                        <a:pt x="123" y="53"/>
                        <a:pt x="136" y="3"/>
                        <a:pt x="137" y="2"/>
                      </a:cubicBezTo>
                      <a:quadBezTo>
                        <a:pt x="129" y="0"/>
                        <a:pt x="129" y="0"/>
                      </a:quadBezTo>
                      <a:cubicBezTo>
                        <a:pt x="128" y="2"/>
                        <a:pt x="117" y="45"/>
                        <a:pt x="69" y="45"/>
                      </a:cubicBezTo>
                      <a:close/>
                    </a:path>
                  </a:pathLst>
                </a:custGeom>
                <a:solidFill>
                  <a:srgbClr val="42c7f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68" name="Freeform 172"/>
                <p:cNvSpPr>
                  <a:spLocks noEditPoints="1"/>
                </p:cNvSpPr>
                <p:nvPr/>
              </p:nvSpPr>
              <p:spPr>
                <a:xfrm>
                  <a:off x="5511622" y="5433651"/>
                  <a:ext cx="403402" cy="403402"/>
                </a:xfrm>
                <a:custGeom>
                  <a:avLst/>
                  <a:gdLst>
                    <a:gd name="T0" fmla="*/ 110 w 220"/>
                    <a:gd name="T1" fmla="*/ 0 h 220"/>
                    <a:gd name="T2" fmla="*/ 0 w 220"/>
                    <a:gd name="T3" fmla="*/ 110 h 220"/>
                    <a:gd name="T4" fmla="*/ 110 w 220"/>
                    <a:gd name="T5" fmla="*/ 220 h 220"/>
                    <a:gd name="T6" fmla="*/ 220 w 220"/>
                    <a:gd name="T7" fmla="*/ 110 h 220"/>
                    <a:gd name="T8" fmla="*/ 110 w 220"/>
                    <a:gd name="T9" fmla="*/ 0 h 220"/>
                    <a:gd name="T10" fmla="*/ 110 w 220"/>
                    <a:gd name="T11" fmla="*/ 212 h 220"/>
                    <a:gd name="T12" fmla="*/ 8 w 220"/>
                    <a:gd name="T13" fmla="*/ 110 h 220"/>
                    <a:gd name="T14" fmla="*/ 110 w 220"/>
                    <a:gd name="T15" fmla="*/ 8 h 220"/>
                    <a:gd name="T16" fmla="*/ 212 w 220"/>
                    <a:gd name="T17" fmla="*/ 110 h 220"/>
                    <a:gd name="T18" fmla="*/ 110 w 220"/>
                    <a:gd name="T19" fmla="*/ 212 h 220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220">
                      <a:moveTo>
                        <a:pt x="110" y="0"/>
                      </a:moveTo>
                      <a:cubicBezTo>
                        <a:pt x="50" y="0"/>
                        <a:pt x="0" y="49"/>
                        <a:pt x="0" y="110"/>
                      </a:cubicBezTo>
                      <a:cubicBezTo>
                        <a:pt x="0" y="171"/>
                        <a:pt x="50" y="220"/>
                        <a:pt x="110" y="220"/>
                      </a:cubicBezTo>
                      <a:cubicBezTo>
                        <a:pt x="171" y="220"/>
                        <a:pt x="220" y="171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close/>
                      <a:moveTo>
                        <a:pt x="110" y="212"/>
                      </a:moveTo>
                      <a:cubicBezTo>
                        <a:pt x="54" y="212"/>
                        <a:pt x="8" y="166"/>
                        <a:pt x="8" y="110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67" y="8"/>
                        <a:pt x="212" y="54"/>
                        <a:pt x="212" y="110"/>
                      </a:cubicBezTo>
                      <a:cubicBezTo>
                        <a:pt x="212" y="166"/>
                        <a:pt x="167" y="212"/>
                        <a:pt x="110" y="212"/>
                      </a:cubicBezTo>
                      <a:close/>
                    </a:path>
                  </a:pathLst>
                </a:custGeom>
                <a:solidFill>
                  <a:srgbClr val="42c7f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69" name="Freeform 173"/>
                <p:cNvSpPr/>
                <p:nvPr/>
              </p:nvSpPr>
              <p:spPr>
                <a:xfrm>
                  <a:off x="5610921" y="5560103"/>
                  <a:ext cx="78353" cy="56631"/>
                </a:xfrm>
                <a:custGeom>
                  <a:avLst/>
                  <a:gdLst>
                    <a:gd name="T0" fmla="*/ 43 w 43"/>
                    <a:gd name="T1" fmla="*/ 28 h 31"/>
                    <a:gd name="T2" fmla="*/ 42 w 43"/>
                    <a:gd name="T3" fmla="*/ 24 h 31"/>
                    <a:gd name="T4" fmla="*/ 18 w 43"/>
                    <a:gd name="T5" fmla="*/ 0 h 31"/>
                    <a:gd name="T6" fmla="*/ 12 w 43"/>
                    <a:gd name="T7" fmla="*/ 6 h 31"/>
                    <a:gd name="T8" fmla="*/ 29 w 43"/>
                    <a:gd name="T9" fmla="*/ 23 h 31"/>
                    <a:gd name="T10" fmla="*/ 0 w 43"/>
                    <a:gd name="T11" fmla="*/ 23 h 31"/>
                    <a:gd name="T12" fmla="*/ 0 w 43"/>
                    <a:gd name="T13" fmla="*/ 31 h 31"/>
                    <a:gd name="T14" fmla="*/ 39 w 43"/>
                    <a:gd name="T15" fmla="*/ 31 h 31"/>
                    <a:gd name="T16" fmla="*/ 43 w 43"/>
                    <a:gd name="T17" fmla="*/ 28 h 3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31">
                      <a:moveTo>
                        <a:pt x="43" y="28"/>
                      </a:moveTo>
                      <a:cubicBezTo>
                        <a:pt x="43" y="27"/>
                        <a:pt x="43" y="25"/>
                        <a:pt x="42" y="24"/>
                      </a:cubicBezTo>
                      <a:quadBezTo>
                        <a:pt x="18" y="0"/>
                        <a:pt x="18" y="0"/>
                      </a:quadBezTo>
                      <a:quadBezTo>
                        <a:pt x="12" y="6"/>
                        <a:pt x="12" y="6"/>
                      </a:quadBezTo>
                      <a:quadBezTo>
                        <a:pt x="29" y="23"/>
                        <a:pt x="29" y="23"/>
                      </a:quadBezTo>
                      <a:quadBezTo>
                        <a:pt x="0" y="23"/>
                        <a:pt x="0" y="23"/>
                      </a:quadBezTo>
                      <a:quadBezTo>
                        <a:pt x="0" y="31"/>
                        <a:pt x="0" y="31"/>
                      </a:quadBezTo>
                      <a:quadBezTo>
                        <a:pt x="39" y="31"/>
                        <a:pt x="39" y="31"/>
                      </a:quadBezTo>
                      <a:cubicBezTo>
                        <a:pt x="41" y="31"/>
                        <a:pt x="42" y="30"/>
                        <a:pt x="43" y="28"/>
                      </a:cubicBezTo>
                      <a:close/>
                    </a:path>
                  </a:pathLst>
                </a:custGeom>
                <a:solidFill>
                  <a:srgbClr val="42c7f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  <p:sp>
              <p:nvSpPr>
                <p:cNvPr id="70" name="Freeform 174"/>
                <p:cNvSpPr/>
                <p:nvPr/>
              </p:nvSpPr>
              <p:spPr>
                <a:xfrm>
                  <a:off x="5738924" y="5560103"/>
                  <a:ext cx="79128" cy="56631"/>
                </a:xfrm>
                <a:custGeom>
                  <a:avLst/>
                  <a:gdLst>
                    <a:gd name="T0" fmla="*/ 4 w 43"/>
                    <a:gd name="T1" fmla="*/ 31 h 31"/>
                    <a:gd name="T2" fmla="*/ 43 w 43"/>
                    <a:gd name="T3" fmla="*/ 31 h 31"/>
                    <a:gd name="T4" fmla="*/ 43 w 43"/>
                    <a:gd name="T5" fmla="*/ 23 h 31"/>
                    <a:gd name="T6" fmla="*/ 14 w 43"/>
                    <a:gd name="T7" fmla="*/ 23 h 31"/>
                    <a:gd name="T8" fmla="*/ 31 w 43"/>
                    <a:gd name="T9" fmla="*/ 6 h 31"/>
                    <a:gd name="T10" fmla="*/ 25 w 43"/>
                    <a:gd name="T11" fmla="*/ 0 h 31"/>
                    <a:gd name="T12" fmla="*/ 1 w 43"/>
                    <a:gd name="T13" fmla="*/ 24 h 31"/>
                    <a:gd name="T14" fmla="*/ 0 w 43"/>
                    <a:gd name="T15" fmla="*/ 28 h 31"/>
                    <a:gd name="T16" fmla="*/ 4 w 43"/>
                    <a:gd name="T17" fmla="*/ 31 h 31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31">
                      <a:moveTo>
                        <a:pt x="4" y="31"/>
                      </a:moveTo>
                      <a:quadBezTo>
                        <a:pt x="43" y="31"/>
                        <a:pt x="43" y="31"/>
                      </a:quadBezTo>
                      <a:quadBezTo>
                        <a:pt x="43" y="23"/>
                        <a:pt x="43" y="23"/>
                      </a:quadBezTo>
                      <a:quadBezTo>
                        <a:pt x="14" y="23"/>
                        <a:pt x="14" y="23"/>
                      </a:quadBezTo>
                      <a:quadBezTo>
                        <a:pt x="31" y="6"/>
                        <a:pt x="31" y="6"/>
                      </a:quadBezTo>
                      <a:quadBezTo>
                        <a:pt x="25" y="0"/>
                        <a:pt x="25" y="0"/>
                      </a:quadBezTo>
                      <a:quadBezTo>
                        <a:pt x="1" y="24"/>
                        <a:pt x="1" y="24"/>
                      </a:quadBezTo>
                      <a:cubicBezTo>
                        <a:pt x="0" y="25"/>
                        <a:pt x="0" y="27"/>
                        <a:pt x="0" y="28"/>
                      </a:cubicBezTo>
                      <a:cubicBezTo>
                        <a:pt x="1" y="30"/>
                        <a:pt x="2" y="31"/>
                        <a:pt x="4" y="31"/>
                      </a:cubicBezTo>
                      <a:close/>
                    </a:path>
                  </a:pathLst>
                </a:custGeom>
                <a:solidFill>
                  <a:srgbClr val="42c7f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normAutofit lnSpcReduction="0"/>
                </a:bodyPr>
                <a:lstStyle/>
                <a:p>
                  <a:pPr lvl="0">
                    <a:defRPr lang="ko-KR" altLang="en-US"/>
                  </a:pPr>
                  <a:endParaRPr lang="zh-CN" altLang="en-US"/>
                </a:p>
              </p:txBody>
            </p:sp>
          </p:grpSp>
          <p:sp>
            <p:nvSpPr>
              <p:cNvPr id="80" name=""/>
              <p:cNvSpPr/>
              <p:nvPr/>
            </p:nvSpPr>
            <p:spPr>
              <a:xfrm>
                <a:off x="9756675" y="3573018"/>
                <a:ext cx="1684258" cy="1684259"/>
              </a:xfrm>
              <a:prstGeom prst="ellipse">
                <a:avLst/>
              </a:prstGeom>
              <a:noFill/>
              <a:ln algn="ctr">
                <a:solidFill>
                  <a:srgbClr val="42c7f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 txBox="1"/>
              <p:nvPr/>
            </p:nvSpPr>
            <p:spPr>
              <a:xfrm>
                <a:off x="10136520" y="5441247"/>
                <a:ext cx="924568" cy="548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3000">
                    <a:solidFill>
                      <a:srgbClr val="42c7f1"/>
                    </a:solidFill>
                  </a:rPr>
                  <a:t>퇴원</a:t>
                </a:r>
                <a:endParaRPr lang="ko-KR" altLang="en-US" sz="3000">
                  <a:solidFill>
                    <a:srgbClr val="42c7f1"/>
                  </a:solidFill>
                </a:endParaRPr>
              </a:p>
            </p:txBody>
          </p:sp>
        </p:grp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4610036" y="199492"/>
            <a:ext cx="377254" cy="848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en-US" altLang="ko-KR" sz="5000" b="1">
              <a:solidFill>
                <a:srgbClr val="60bed4"/>
              </a:solidFill>
            </a:endParaRPr>
          </a:p>
        </p:txBody>
      </p:sp>
      <p:grpSp>
        <p:nvGrpSpPr>
          <p:cNvPr id="112" name=""/>
          <p:cNvGrpSpPr/>
          <p:nvPr/>
        </p:nvGrpSpPr>
        <p:grpSpPr>
          <a:xfrm rot="0">
            <a:off x="4679962" y="1047600"/>
            <a:ext cx="3240000" cy="3240000"/>
            <a:chOff x="4679962" y="1809000"/>
            <a:chExt cx="3240000" cy="3240000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>
            <a:xfrm>
              <a:off x="4679962" y="1809000"/>
              <a:ext cx="3239999" cy="3239999"/>
            </a:xfrm>
            <a:prstGeom prst="ellipse">
              <a:avLst/>
            </a:prstGeom>
            <a:solidFill>
              <a:srgbClr val="8edada"/>
            </a:solidFill>
            <a:ln w="0" cap="rnd" algn="ctr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5453684" y="2667349"/>
              <a:ext cx="1692556" cy="1523300"/>
            </a:xfrm>
            <a:prstGeom prst="rightArrow">
              <a:avLst>
                <a:gd name="adj1" fmla="val 28125"/>
                <a:gd name="adj2" fmla="val 50000"/>
              </a:avLst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3" name=""/>
          <p:cNvSpPr txBox="1"/>
          <p:nvPr/>
        </p:nvSpPr>
        <p:spPr>
          <a:xfrm>
            <a:off x="5282755" y="4741545"/>
            <a:ext cx="2038159" cy="84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5000">
                <a:solidFill>
                  <a:srgbClr val="60bed4"/>
                </a:solidFill>
              </a:rPr>
              <a:t>순서도</a:t>
            </a:r>
            <a:endParaRPr lang="ko-KR" altLang="en-US" sz="5000">
              <a:solidFill>
                <a:srgbClr val="60bed4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8804"/>
            <a:ext cx="12599924" cy="658039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4610036" y="199492"/>
            <a:ext cx="377254" cy="848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en-US" altLang="ko-KR" sz="5000" b="1">
              <a:solidFill>
                <a:srgbClr val="60bed4"/>
              </a:solidFill>
            </a:endParaRPr>
          </a:p>
        </p:txBody>
      </p:sp>
      <p:grpSp>
        <p:nvGrpSpPr>
          <p:cNvPr id="116" name=""/>
          <p:cNvGrpSpPr/>
          <p:nvPr/>
        </p:nvGrpSpPr>
        <p:grpSpPr>
          <a:xfrm rot="0">
            <a:off x="4679962" y="1047600"/>
            <a:ext cx="3239999" cy="3239999"/>
            <a:chOff x="4679962" y="1809000"/>
            <a:chExt cx="3239999" cy="3239999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>
            <a:xfrm>
              <a:off x="4679962" y="1809000"/>
              <a:ext cx="3239999" cy="3239999"/>
            </a:xfrm>
            <a:prstGeom prst="ellipse">
              <a:avLst/>
            </a:prstGeom>
            <a:solidFill>
              <a:srgbClr val="8edada"/>
            </a:solidFill>
            <a:ln w="0" cap="rnd" algn="ctr">
              <a:noFill/>
              <a:prstDash val="solid"/>
              <a:miter/>
            </a:ln>
          </p:spPr>
          <p:txBody>
            <a:bodyPr vert="horz" wrap="square" lIns="91440" tIns="45720" rIns="91440" bIns="45720" anchor="t" anchorCtr="0">
              <a:normAutofit lnSpcReduction="0"/>
            </a:bodyPr>
            <a:lstStyle/>
            <a:p>
              <a:pPr lvl="0">
                <a:defRPr lang="ko-KR" altLang="en-US"/>
              </a:pPr>
              <a:endParaRPr lang="zh-CN" altLang="en-US"/>
            </a:p>
          </p:txBody>
        </p:sp>
        <p:sp>
          <p:nvSpPr>
            <p:cNvPr id="115" name=""/>
            <p:cNvSpPr txBox="1"/>
            <p:nvPr/>
          </p:nvSpPr>
          <p:spPr>
            <a:xfrm>
              <a:off x="5035105" y="2812192"/>
              <a:ext cx="2533460" cy="115782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 lang="ko-KR" altLang="en-US"/>
              </a:pPr>
              <a:r>
                <a:rPr lang="en-US" altLang="ko-KR" sz="7000" b="1">
                  <a:solidFill>
                    <a:schemeClr val="bg1"/>
                  </a:solidFill>
                </a:rPr>
                <a:t>CODE</a:t>
              </a:r>
              <a:endParaRPr lang="en-US" altLang="ko-KR" sz="7000" b="1">
                <a:solidFill>
                  <a:schemeClr val="bg1"/>
                </a:solidFill>
              </a:endParaRPr>
            </a:p>
          </p:txBody>
        </p:sp>
      </p:grpSp>
      <p:sp>
        <p:nvSpPr>
          <p:cNvPr id="117" name=""/>
          <p:cNvSpPr txBox="1"/>
          <p:nvPr/>
        </p:nvSpPr>
        <p:spPr>
          <a:xfrm>
            <a:off x="5590444" y="4741545"/>
            <a:ext cx="1419035" cy="847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5000">
                <a:solidFill>
                  <a:srgbClr val="60bed4"/>
                </a:solidFill>
              </a:rPr>
              <a:t>코드</a:t>
            </a:r>
            <a:endParaRPr lang="ko-KR" altLang="en-US" sz="5000">
              <a:solidFill>
                <a:srgbClr val="60bed4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"/>
          <p:cNvCxnSpPr/>
          <p:nvPr/>
        </p:nvCxnSpPr>
        <p:spPr>
          <a:xfrm>
            <a:off x="939600" y="980694"/>
            <a:ext cx="10800000" cy="0"/>
          </a:xfrm>
          <a:prstGeom prst="line">
            <a:avLst/>
          </a:prstGeom>
          <a:ln w="28575" algn="ctr">
            <a:solidFill>
              <a:srgbClr val="60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"/>
          <p:cNvSpPr txBox="1"/>
          <p:nvPr/>
        </p:nvSpPr>
        <p:spPr>
          <a:xfrm>
            <a:off x="5211969" y="131635"/>
            <a:ext cx="2175986" cy="69513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4000" b="1">
                <a:solidFill>
                  <a:srgbClr val="60bed4"/>
                </a:solidFill>
              </a:rPr>
              <a:t>코드(</a:t>
            </a:r>
            <a:r>
              <a:rPr lang="en-US" altLang="ko-KR" sz="4000" b="1">
                <a:solidFill>
                  <a:srgbClr val="60bed4"/>
                </a:solidFill>
              </a:rPr>
              <a:t>DB)</a:t>
            </a:r>
            <a:endParaRPr lang="en-US" altLang="ko-KR" sz="4000" b="1">
              <a:solidFill>
                <a:srgbClr val="60bed4"/>
              </a:solidFill>
            </a:endParaRPr>
          </a:p>
        </p:txBody>
      </p:sp>
      <p:pic>
        <p:nvPicPr>
          <p:cNvPr id="1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4704" y="1366000"/>
            <a:ext cx="9190517" cy="3071126"/>
          </a:xfrm>
          <a:prstGeom prst="rect">
            <a:avLst/>
          </a:prstGeom>
        </p:spPr>
      </p:pic>
      <p:sp>
        <p:nvSpPr>
          <p:cNvPr id="138" name=""/>
          <p:cNvSpPr txBox="1"/>
          <p:nvPr/>
        </p:nvSpPr>
        <p:spPr>
          <a:xfrm>
            <a:off x="5218874" y="4610101"/>
            <a:ext cx="2162175" cy="9071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DB</a:t>
            </a:r>
            <a:r>
              <a:rPr lang="ko-KR" altLang="en-US"/>
              <a:t>명 : </a:t>
            </a:r>
            <a:r>
              <a:rPr lang="en-US" altLang="ko-KR"/>
              <a:t>hospital_db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TABLE</a:t>
            </a:r>
            <a:r>
              <a:rPr lang="ko-KR" altLang="en-US"/>
              <a:t>명 :</a:t>
            </a:r>
            <a:r>
              <a:rPr lang="en-US" altLang="ko-KR"/>
              <a:t> patient</a:t>
            </a:r>
            <a:endParaRPr lang="en-US" altLang="ko-KR"/>
          </a:p>
        </p:txBody>
      </p:sp>
      <p:sp>
        <p:nvSpPr>
          <p:cNvPr id="139" name=""/>
          <p:cNvSpPr txBox="1"/>
          <p:nvPr/>
        </p:nvSpPr>
        <p:spPr>
          <a:xfrm>
            <a:off x="2700143" y="5730621"/>
            <a:ext cx="7202046" cy="6396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idx(</a:t>
            </a:r>
            <a:r>
              <a:rPr lang="ko-KR" altLang="en-US"/>
              <a:t>기본키),</a:t>
            </a:r>
            <a:r>
              <a:rPr lang="en-US" altLang="ko-KR"/>
              <a:t> name(</a:t>
            </a:r>
            <a:r>
              <a:rPr lang="ko-KR" altLang="en-US"/>
              <a:t>이름),</a:t>
            </a:r>
            <a:r>
              <a:rPr lang="en-US" altLang="ko-KR"/>
              <a:t> age(</a:t>
            </a:r>
            <a:r>
              <a:rPr lang="ko-KR" altLang="en-US"/>
              <a:t>나이), </a:t>
            </a:r>
            <a:r>
              <a:rPr lang="en-US" altLang="ko-KR"/>
              <a:t>sex(</a:t>
            </a:r>
            <a:r>
              <a:rPr lang="ko-KR" altLang="en-US"/>
              <a:t>성별), </a:t>
            </a:r>
            <a:r>
              <a:rPr lang="en-US" altLang="ko-KR"/>
              <a:t>registration(</a:t>
            </a:r>
            <a:r>
              <a:rPr lang="ko-KR" altLang="en-US"/>
              <a:t>주민번호)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medical(</a:t>
            </a:r>
            <a:r>
              <a:rPr lang="ko-KR" altLang="en-US"/>
              <a:t>진료과), </a:t>
            </a:r>
            <a:r>
              <a:rPr lang="en-US" altLang="ko-KR"/>
              <a:t>truecheck(</a:t>
            </a:r>
            <a:r>
              <a:rPr lang="ko-KR" altLang="en-US"/>
              <a:t>입원여부), </a:t>
            </a:r>
            <a:r>
              <a:rPr lang="en-US" altLang="ko-KR"/>
              <a:t>roomnum(</a:t>
            </a:r>
            <a:r>
              <a:rPr lang="ko-KR" altLang="en-US"/>
              <a:t>입원 호수)</a:t>
            </a:r>
            <a:endParaRPr lang="ko-KR" altLang="en-US"/>
          </a:p>
        </p:txBody>
      </p:sp>
      <p:sp>
        <p:nvSpPr>
          <p:cNvPr id="140" name=""/>
          <p:cNvSpPr txBox="1"/>
          <p:nvPr/>
        </p:nvSpPr>
        <p:spPr>
          <a:xfrm>
            <a:off x="10972760" y="3677983"/>
            <a:ext cx="1533679" cy="3661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//초기값 삽입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사용자 지정</ep:PresentationFormat>
  <ep:Paragraphs>4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2021-08-26T00:43:58.688</dcterms:created>
  <dc:creator>user</dc:creator>
  <cp:lastModifiedBy>user</cp:lastModifiedBy>
  <dcterms:modified xsi:type="dcterms:W3CDTF">2021-09-03T06:32:51.248</dcterms:modified>
  <cp:revision>58</cp:revision>
</cp:coreProperties>
</file>