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9.jpg" ContentType="image/png"/>
  <Override PartName="/ppt/notesSlides/notesSlide12.xml" ContentType="application/vnd.openxmlformats-officedocument.presentationml.notesSlide+xml"/>
  <Override PartName="/ppt/media/image21.jpg" ContentType="image/png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03" r:id="rId1"/>
  </p:sldMasterIdLst>
  <p:notesMasterIdLst>
    <p:notesMasterId r:id="rId16"/>
  </p:notesMasterIdLst>
  <p:handoutMasterIdLst>
    <p:handoutMasterId r:id="rId17"/>
  </p:handoutMasterIdLst>
  <p:sldIdLst>
    <p:sldId id="2888" r:id="rId2"/>
    <p:sldId id="4713" r:id="rId3"/>
    <p:sldId id="5019" r:id="rId4"/>
    <p:sldId id="5020" r:id="rId5"/>
    <p:sldId id="5018" r:id="rId6"/>
    <p:sldId id="5027" r:id="rId7"/>
    <p:sldId id="5029" r:id="rId8"/>
    <p:sldId id="5030" r:id="rId9"/>
    <p:sldId id="5031" r:id="rId10"/>
    <p:sldId id="5034" r:id="rId11"/>
    <p:sldId id="5035" r:id="rId12"/>
    <p:sldId id="5036" r:id="rId13"/>
    <p:sldId id="5037" r:id="rId14"/>
    <p:sldId id="2813" r:id="rId15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20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8" pos="217" userDrawn="1">
          <p15:clr>
            <a:srgbClr val="A4A3A4"/>
          </p15:clr>
        </p15:guide>
        <p15:guide id="9" pos="6023" userDrawn="1">
          <p15:clr>
            <a:srgbClr val="A4A3A4"/>
          </p15:clr>
        </p15:guide>
        <p15:guide id="11" orient="horz" userDrawn="1">
          <p15:clr>
            <a:srgbClr val="A4A3A4"/>
          </p15:clr>
        </p15:guide>
        <p15:guide id="13" orient="horz" pos="2341" userDrawn="1">
          <p15:clr>
            <a:srgbClr val="A4A3A4"/>
          </p15:clr>
        </p15:guide>
        <p15:guide id="14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wan Song" initials="KS" lastIdx="3" clrIdx="0">
    <p:extLst>
      <p:ext uri="{19B8F6BF-5375-455C-9EA6-DF929625EA0E}">
        <p15:presenceInfo xmlns:p15="http://schemas.microsoft.com/office/powerpoint/2012/main" userId="90e9ea89f8b1ca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E5A"/>
    <a:srgbClr val="0000FF"/>
    <a:srgbClr val="F9FBFF"/>
    <a:srgbClr val="44546A"/>
    <a:srgbClr val="ADB9CA"/>
    <a:srgbClr val="FFCCFF"/>
    <a:srgbClr val="66FFCC"/>
    <a:srgbClr val="66FFFF"/>
    <a:srgbClr val="FFCCCC"/>
    <a:srgbClr val="632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3" autoAdjust="0"/>
    <p:restoredTop sz="81064" autoAdjust="0"/>
  </p:normalViewPr>
  <p:slideViewPr>
    <p:cSldViewPr>
      <p:cViewPr varScale="1">
        <p:scale>
          <a:sx n="132" d="100"/>
          <a:sy n="132" d="100"/>
        </p:scale>
        <p:origin x="2400" y="120"/>
      </p:cViewPr>
      <p:guideLst>
        <p:guide orient="horz" pos="4020"/>
        <p:guide orient="horz" pos="935"/>
        <p:guide orient="horz" pos="210"/>
        <p:guide pos="217"/>
        <p:guide pos="6023"/>
        <p:guide orient="horz"/>
        <p:guide orient="horz" pos="234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20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087F826-D470-4D43-B6C5-3B0CA0A6B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4F55F-2910-4F55-B3DB-9977FCFB44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B6977-81CC-42D1-B8FD-A7A90AD5E6A5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3C5FA3-425A-432A-8EEA-C627F9366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CA114-0B5A-4AF2-A612-953CCEDF8F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2FB2-C287-4C53-928D-3296A0228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11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154" cy="496572"/>
          </a:xfrm>
          <a:prstGeom prst="rect">
            <a:avLst/>
          </a:prstGeom>
        </p:spPr>
        <p:txBody>
          <a:bodyPr vert="horz" lIns="92088" tIns="46044" rIns="92088" bIns="46044" rtlCol="0"/>
          <a:lstStyle>
            <a:lvl1pPr algn="l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920" y="1"/>
            <a:ext cx="2947154" cy="496572"/>
          </a:xfrm>
          <a:prstGeom prst="rect">
            <a:avLst/>
          </a:prstGeom>
        </p:spPr>
        <p:txBody>
          <a:bodyPr vert="horz" lIns="92088" tIns="46044" rIns="92088" bIns="46044" rtlCol="0"/>
          <a:lstStyle>
            <a:lvl1pPr algn="r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8B758E5-474D-46C9-8D6D-2E6B37751831}" type="datetimeFigureOut">
              <a:rPr lang="ko-KR" altLang="en-US"/>
              <a:pPr>
                <a:defRPr/>
              </a:pPr>
              <a:t>2022-08-12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2950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88" tIns="46044" rIns="92088" bIns="4604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28" y="4715034"/>
            <a:ext cx="5439422" cy="4467546"/>
          </a:xfrm>
          <a:prstGeom prst="rect">
            <a:avLst/>
          </a:prstGeom>
        </p:spPr>
        <p:txBody>
          <a:bodyPr vert="horz" lIns="92088" tIns="46044" rIns="92088" bIns="460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470"/>
            <a:ext cx="2947154" cy="496571"/>
          </a:xfrm>
          <a:prstGeom prst="rect">
            <a:avLst/>
          </a:prstGeom>
        </p:spPr>
        <p:txBody>
          <a:bodyPr vert="horz" lIns="92088" tIns="46044" rIns="92088" bIns="46044" rtlCol="0" anchor="b"/>
          <a:lstStyle>
            <a:lvl1pPr algn="l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920" y="9428470"/>
            <a:ext cx="2947154" cy="496571"/>
          </a:xfrm>
          <a:prstGeom prst="rect">
            <a:avLst/>
          </a:prstGeom>
        </p:spPr>
        <p:txBody>
          <a:bodyPr vert="horz" lIns="92088" tIns="46044" rIns="92088" bIns="46044" rtlCol="0" anchor="b"/>
          <a:lstStyle>
            <a:lvl1pPr algn="r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9B8906-6BBA-45A3-A98F-D06CF81ECF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323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712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Stan</a:t>
            </a:r>
            <a:r>
              <a:rPr lang="ko-KR" altLang="en-US" dirty="0"/>
              <a:t>의 </a:t>
            </a:r>
            <a:r>
              <a:rPr lang="en-US" altLang="ko-KR" dirty="0" err="1"/>
              <a:t>mcmc</a:t>
            </a:r>
            <a:r>
              <a:rPr lang="en-US" altLang="ko-KR" dirty="0"/>
              <a:t> </a:t>
            </a:r>
            <a:r>
              <a:rPr lang="ko-KR" altLang="en-US" dirty="0" err="1"/>
              <a:t>샘플러는</a:t>
            </a:r>
            <a:r>
              <a:rPr lang="ko-KR" altLang="en-US" dirty="0"/>
              <a:t> 해밀턴 </a:t>
            </a:r>
            <a:r>
              <a:rPr lang="ko-KR" altLang="en-US" dirty="0" err="1"/>
              <a:t>몬테</a:t>
            </a:r>
            <a:r>
              <a:rPr lang="ko-KR" altLang="en-US" dirty="0"/>
              <a:t> 카를로 알고리즘을 구현하고</a:t>
            </a:r>
            <a:r>
              <a:rPr lang="en-US" altLang="ko-KR" dirty="0"/>
              <a:t>, </a:t>
            </a:r>
            <a:r>
              <a:rPr lang="ko-KR" altLang="en-US" dirty="0"/>
              <a:t>이를 이용해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fontAlgn="base"/>
            <a:r>
              <a:rPr lang="en-US" altLang="ko-KR" dirty="0" err="1"/>
              <a:t>Cmdstanpy</a:t>
            </a:r>
            <a:r>
              <a:rPr lang="ko-KR" altLang="en-US" dirty="0"/>
              <a:t>에서 모델을 </a:t>
            </a:r>
            <a:r>
              <a:rPr lang="ko-KR" altLang="en-US" dirty="0" err="1"/>
              <a:t>피팅하는</a:t>
            </a:r>
            <a:r>
              <a:rPr lang="ko-KR" altLang="en-US" dirty="0"/>
              <a:t> 방법과 </a:t>
            </a:r>
            <a:r>
              <a:rPr lang="en-US" altLang="ko-KR" dirty="0"/>
              <a:t>summary </a:t>
            </a:r>
            <a:r>
              <a:rPr lang="ko-KR" altLang="en-US" dirty="0"/>
              <a:t>를 호출하는 방법입니다</a:t>
            </a:r>
            <a:endParaRPr lang="en-US" altLang="ko-KR" dirty="0"/>
          </a:p>
          <a:p>
            <a:pPr fontAlgn="base"/>
            <a:r>
              <a:rPr lang="en-US" altLang="ko-KR" dirty="0" err="1"/>
              <a:t>Draws_pd</a:t>
            </a:r>
            <a:r>
              <a:rPr lang="en-US" altLang="ko-KR" dirty="0"/>
              <a:t> </a:t>
            </a:r>
            <a:r>
              <a:rPr lang="ko-KR" altLang="en-US" dirty="0"/>
              <a:t>함수를 사용하면 체인이 돌때마다의 결과값을 볼 수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315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School</a:t>
            </a:r>
            <a:r>
              <a:rPr lang="ko-KR" altLang="en-US" dirty="0"/>
              <a:t> 별 </a:t>
            </a:r>
            <a:r>
              <a:rPr lang="en-US" altLang="ko-KR" dirty="0"/>
              <a:t>plot </a:t>
            </a:r>
            <a:r>
              <a:rPr lang="ko-KR" altLang="en-US" dirty="0"/>
              <a:t>과 </a:t>
            </a:r>
            <a:r>
              <a:rPr lang="en-US" altLang="ko-KR" dirty="0" err="1"/>
              <a:t>dist</a:t>
            </a:r>
            <a:r>
              <a:rPr lang="en-US" altLang="ko-KR" dirty="0"/>
              <a:t> plot </a:t>
            </a:r>
            <a:r>
              <a:rPr lang="ko-KR" altLang="en-US" dirty="0"/>
              <a:t>을 나타낸 그림이다</a:t>
            </a:r>
            <a:endParaRPr lang="en-US" altLang="ko-KR" dirty="0"/>
          </a:p>
          <a:p>
            <a:pPr fontAlgn="base"/>
            <a:r>
              <a:rPr lang="ko-KR" altLang="en-US" dirty="0"/>
              <a:t>평균값이 일정하게 유지하는 수렴하는 체인으로 판단할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475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Hmc</a:t>
            </a:r>
            <a:r>
              <a:rPr lang="en-US" altLang="ko-KR" dirty="0"/>
              <a:t> </a:t>
            </a:r>
            <a:r>
              <a:rPr lang="ko-KR" altLang="en-US" dirty="0"/>
              <a:t>알고리즘의 결과와 관측된 데이터를 비교하는 시각화 그림</a:t>
            </a:r>
            <a:endParaRPr lang="en-US" altLang="ko-KR" dirty="0"/>
          </a:p>
          <a:p>
            <a:pPr fontAlgn="base"/>
            <a:r>
              <a:rPr lang="ko-KR" altLang="en-US" dirty="0"/>
              <a:t>첫번째 학교를 제외하면 대체로 범위내에 관측치가 </a:t>
            </a:r>
            <a:r>
              <a:rPr lang="ko-KR" altLang="en-US" dirty="0" err="1"/>
              <a:t>위치해있다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735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뮤의 수렴성을 나타낸 그래프로 장기적인 추세 없이 일정한 평균값을 나타내 수렴된 상태로 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7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44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8</a:t>
            </a:r>
            <a:r>
              <a:rPr lang="ko-KR" altLang="en-US" dirty="0"/>
              <a:t>개 학교에서 </a:t>
            </a:r>
            <a:r>
              <a:rPr lang="en-US" altLang="ko-KR" dirty="0"/>
              <a:t>SAT </a:t>
            </a:r>
            <a:r>
              <a:rPr lang="ko-KR" altLang="en-US" dirty="0"/>
              <a:t>시험에 대한 특별 단기 코칭을 실시하고 그에 대한 효과를 분석하는 문제가 </a:t>
            </a:r>
            <a:r>
              <a:rPr lang="en-US" altLang="ko-KR" dirty="0"/>
              <a:t>8 schools problem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베이지안 기법을 활용해서 각 실험에서의 개선된 효과 추정치를 얻을 수 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가운데 그림이 문제를 해결하는데 사용되는 데이터입니다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6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대부분의 학교에서의 표준오차는 추정된 효과보다 크므로 모든 학교에서 </a:t>
            </a:r>
            <a:r>
              <a:rPr lang="en-US" altLang="ko-KR" dirty="0"/>
              <a:t>true effect</a:t>
            </a:r>
            <a:r>
              <a:rPr lang="ko-KR" altLang="en-US" dirty="0"/>
              <a:t>가 동일하다는 가설을 기각하지 못합니다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문제에 대해 제안된 가설은 첫번째로 각 학교의 </a:t>
            </a:r>
            <a:r>
              <a:rPr lang="en-US" altLang="ko-KR" dirty="0"/>
              <a:t>true effect</a:t>
            </a:r>
            <a:r>
              <a:rPr lang="ko-KR" altLang="en-US" dirty="0"/>
              <a:t>는 평균과 표준편차가 알 수 없는 정규분포에서 도출되고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두번째는 관찰된 효과가 </a:t>
            </a:r>
            <a:r>
              <a:rPr lang="en-US" altLang="ko-KR" dirty="0"/>
              <a:t>true effect</a:t>
            </a:r>
            <a:r>
              <a:rPr lang="ko-KR" altLang="en-US" dirty="0"/>
              <a:t>의 평균과 같고 주어진 테이블에서 표준편차가 도출된다는 것입니다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각 학교는 평균이 </a:t>
            </a:r>
            <a:r>
              <a:rPr lang="ko-KR" altLang="en-US" dirty="0" err="1"/>
              <a:t>세타</a:t>
            </a:r>
            <a:r>
              <a:rPr lang="en-US" altLang="ko-KR" dirty="0"/>
              <a:t>, </a:t>
            </a:r>
            <a:r>
              <a:rPr lang="ko-KR" altLang="en-US" dirty="0"/>
              <a:t>표준편차가 시그마인 정규분포를 갖고</a:t>
            </a:r>
            <a:endParaRPr lang="en-US" altLang="ko-KR" dirty="0"/>
          </a:p>
          <a:p>
            <a:pPr fontAlgn="base"/>
            <a:r>
              <a:rPr lang="ko-KR" altLang="en-US" dirty="0" err="1"/>
              <a:t>세타는</a:t>
            </a:r>
            <a:r>
              <a:rPr lang="ko-KR" altLang="en-US" dirty="0"/>
              <a:t> 뮤와 </a:t>
            </a:r>
            <a:r>
              <a:rPr lang="ko-KR" altLang="en-US" dirty="0" err="1"/>
              <a:t>타우를</a:t>
            </a:r>
            <a:r>
              <a:rPr lang="ko-KR" altLang="en-US" dirty="0"/>
              <a:t> 인자로 갖는 공통분포로부터 도출됩니다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32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4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베이지안 계층적 모델링은 베이지안 방법을 사용해서 사후 분포의 파라미터를 추정하는 여러 개의 수준으로 작성된 통계적 모델입니다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Sub model </a:t>
            </a:r>
            <a:r>
              <a:rPr lang="ko-KR" altLang="en-US" dirty="0"/>
              <a:t>들은 결합해서 계층적 모델을 형성하고 </a:t>
            </a:r>
            <a:r>
              <a:rPr lang="ko-KR" altLang="en-US" dirty="0" err="1"/>
              <a:t>베이즈</a:t>
            </a:r>
            <a:r>
              <a:rPr lang="ko-KR" altLang="en-US" dirty="0"/>
              <a:t> 정리는 </a:t>
            </a:r>
            <a:r>
              <a:rPr lang="en-US" altLang="ko-KR" dirty="0"/>
              <a:t>sub model</a:t>
            </a:r>
            <a:r>
              <a:rPr lang="ko-KR" altLang="en-US" dirty="0"/>
              <a:t>들을 관측된 데이터와 결합해 존재하는 모든 불확실성들을 설명하는데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통합의 결과는 사전 분포에 대한 추가 증거를 확보하기 때문에 </a:t>
            </a:r>
            <a:r>
              <a:rPr lang="ko-KR" altLang="en-US"/>
              <a:t>업데이트된 확률 추정치라고 알려진 사후 </a:t>
            </a:r>
            <a:r>
              <a:rPr lang="ko-KR" altLang="en-US" dirty="0"/>
              <a:t>분포가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베이지안 계층적 모델링이 사후 분포를 유도할 때 </a:t>
            </a:r>
            <a:endParaRPr lang="en-US" altLang="ko-KR" dirty="0"/>
          </a:p>
          <a:p>
            <a:r>
              <a:rPr lang="ko-KR" altLang="en-US" dirty="0"/>
              <a:t>사전분포의 파라미터를 나타내는 </a:t>
            </a:r>
            <a:r>
              <a:rPr lang="en-US" altLang="ko-KR" dirty="0"/>
              <a:t>hyperparameter , hyperparameter</a:t>
            </a:r>
            <a:r>
              <a:rPr lang="ko-KR" altLang="en-US" dirty="0"/>
              <a:t>의 분포를 나타내는 </a:t>
            </a:r>
            <a:r>
              <a:rPr lang="en-US" altLang="ko-KR" dirty="0"/>
              <a:t>hyperpriors </a:t>
            </a:r>
            <a:r>
              <a:rPr lang="ko-KR" altLang="en-US" dirty="0"/>
              <a:t>의 두가지 중요한 개념이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1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확률변수</a:t>
            </a:r>
            <a:r>
              <a:rPr lang="en-US" altLang="ko-KR" dirty="0"/>
              <a:t> Y</a:t>
            </a:r>
            <a:r>
              <a:rPr lang="ko-KR" altLang="en-US" dirty="0"/>
              <a:t>가 평균이 </a:t>
            </a:r>
            <a:r>
              <a:rPr lang="en-US" altLang="ko-KR" dirty="0"/>
              <a:t>theta , </a:t>
            </a:r>
            <a:r>
              <a:rPr lang="ko-KR" altLang="en-US" dirty="0"/>
              <a:t>분산이 </a:t>
            </a:r>
            <a:r>
              <a:rPr lang="en-US" altLang="ko-KR" dirty="0"/>
              <a:t>1</a:t>
            </a:r>
            <a:r>
              <a:rPr lang="ko-KR" altLang="en-US" dirty="0"/>
              <a:t>인 정규분포를 </a:t>
            </a:r>
            <a:r>
              <a:rPr lang="ko-KR" altLang="en-US" dirty="0" err="1"/>
              <a:t>따른다고</a:t>
            </a:r>
            <a:r>
              <a:rPr lang="ko-KR" altLang="en-US" dirty="0"/>
              <a:t> 가정하면 다음과 같이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파라미터 </a:t>
            </a:r>
            <a:r>
              <a:rPr lang="ko-KR" altLang="en-US" dirty="0" err="1"/>
              <a:t>세타가</a:t>
            </a:r>
            <a:r>
              <a:rPr lang="ko-KR" altLang="en-US" dirty="0"/>
              <a:t> 평균이 뮤인 정규분포에 의해 주어진 분포를 갖는다고 가정하면 다음과 같이 나타낸다</a:t>
            </a:r>
            <a:endParaRPr lang="en-US" altLang="ko-KR" dirty="0"/>
          </a:p>
          <a:p>
            <a:r>
              <a:rPr lang="ko-KR" altLang="en-US" dirty="0"/>
              <a:t>뮤는 표준 정규분포에 의해 다음과 같은 분포를 따른다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파라미터들이 추가되면 </a:t>
            </a:r>
            <a:r>
              <a:rPr lang="en-US" altLang="ko-KR" dirty="0"/>
              <a:t>Y</a:t>
            </a:r>
            <a:r>
              <a:rPr lang="ko-KR" altLang="en-US" dirty="0"/>
              <a:t> 분포의 표기법은 다음과 같이 변화된다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 schools </a:t>
            </a:r>
            <a:r>
              <a:rPr lang="ko-KR" altLang="en-US" dirty="0"/>
              <a:t>에서 사용하는 분포들은 </a:t>
            </a:r>
            <a:r>
              <a:rPr lang="ko-KR" altLang="en-US"/>
              <a:t>다음과 같다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33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37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Fitting</a:t>
            </a:r>
            <a:r>
              <a:rPr lang="ko-KR" altLang="en-US" dirty="0"/>
              <a:t>에 사용된 </a:t>
            </a:r>
            <a:r>
              <a:rPr lang="en-US" altLang="ko-KR" dirty="0"/>
              <a:t>stan </a:t>
            </a:r>
            <a:r>
              <a:rPr lang="ko-KR" altLang="en-US" dirty="0"/>
              <a:t>파일과 </a:t>
            </a:r>
            <a:r>
              <a:rPr lang="en-US" altLang="ko-KR" dirty="0"/>
              <a:t>data </a:t>
            </a:r>
            <a:r>
              <a:rPr lang="ko-KR" altLang="en-US" dirty="0"/>
              <a:t>파일은 다음과 같습니다</a:t>
            </a:r>
            <a:endParaRPr lang="en-US" altLang="ko-KR" dirty="0"/>
          </a:p>
          <a:p>
            <a:pPr fontAlgn="base"/>
            <a:r>
              <a:rPr lang="ko-KR" altLang="en-US" dirty="0"/>
              <a:t>문제에서 사용하기로 한 분포가 </a:t>
            </a:r>
            <a:r>
              <a:rPr lang="en-US" altLang="ko-KR" dirty="0"/>
              <a:t>stan</a:t>
            </a:r>
            <a:r>
              <a:rPr lang="ko-KR" altLang="en-US" dirty="0"/>
              <a:t>파일에 </a:t>
            </a:r>
            <a:r>
              <a:rPr lang="en-US" altLang="ko-KR" dirty="0"/>
              <a:t>model</a:t>
            </a:r>
            <a:r>
              <a:rPr lang="ko-KR" altLang="en-US" dirty="0"/>
              <a:t>로 들어간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84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asplm.co.kr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www.zionex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info@zionex.com" TargetMode="External"/><Relationship Id="rId11" Type="http://schemas.openxmlformats.org/officeDocument/2006/relationships/hyperlink" Target="http://www.zionex.co.jp/" TargetMode="External"/><Relationship Id="rId5" Type="http://schemas.openxmlformats.org/officeDocument/2006/relationships/image" Target="../media/image8.png"/><Relationship Id="rId10" Type="http://schemas.openxmlformats.org/officeDocument/2006/relationships/hyperlink" Target="mailto:sales-j@zionex.com" TargetMode="External"/><Relationship Id="rId4" Type="http://schemas.openxmlformats.org/officeDocument/2006/relationships/image" Target="../media/image7.png"/><Relationship Id="rId9" Type="http://schemas.openxmlformats.org/officeDocument/2006/relationships/hyperlink" Target="mailto:taiwan_sales@zionex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734884"/>
            <a:ext cx="95055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472" y="192218"/>
            <a:ext cx="784887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488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472" y="192218"/>
            <a:ext cx="784887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978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0665"/>
            <a:ext cx="9906000" cy="3464719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8121352" y="339011"/>
            <a:ext cx="1539809" cy="353685"/>
            <a:chOff x="8322943" y="601305"/>
            <a:chExt cx="1780404" cy="502638"/>
          </a:xfrm>
        </p:grpSpPr>
        <p:pic>
          <p:nvPicPr>
            <p:cNvPr id="12" name="Picture 9" descr="회사로고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2943" y="601305"/>
              <a:ext cx="1780404" cy="3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322943" y="907116"/>
              <a:ext cx="1780404" cy="1968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900" i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  <p:pic>
        <p:nvPicPr>
          <p:cNvPr id="1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72" y="184034"/>
            <a:ext cx="1604296" cy="868702"/>
          </a:xfrm>
          <a:prstGeom prst="rect">
            <a:avLst/>
          </a:prstGeom>
        </p:spPr>
      </p:pic>
      <p:sp>
        <p:nvSpPr>
          <p:cNvPr id="20" name="Flowchart: Manual Input 14"/>
          <p:cNvSpPr/>
          <p:nvPr userDrawn="1"/>
        </p:nvSpPr>
        <p:spPr>
          <a:xfrm rot="10800000">
            <a:off x="0" y="2022396"/>
            <a:ext cx="9906000" cy="29446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63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63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363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36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Box 9"/>
          <p:cNvSpPr txBox="1">
            <a:spLocks noChangeArrowheads="1"/>
          </p:cNvSpPr>
          <p:nvPr userDrawn="1"/>
        </p:nvSpPr>
        <p:spPr bwMode="auto">
          <a:xfrm>
            <a:off x="3080792" y="6586509"/>
            <a:ext cx="3327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altLang="ko-KR" sz="700" b="0" dirty="0">
                <a:solidFill>
                  <a:schemeClr val="bg1"/>
                </a:solidFill>
                <a:latin typeface="Arial" charset="0"/>
                <a:ea typeface="바탕" pitchFamily="18" charset="-127"/>
              </a:rPr>
              <a:t>Copyright ⓒ 2020 Zionex, Inc. All rights reserved  |  Confidential</a:t>
            </a:r>
            <a:endParaRPr lang="en-US" altLang="ko-KR" b="0" dirty="0">
              <a:solidFill>
                <a:schemeClr val="bg1"/>
              </a:solidFill>
            </a:endParaRPr>
          </a:p>
        </p:txBody>
      </p:sp>
      <p:sp>
        <p:nvSpPr>
          <p:cNvPr id="19" name="Freeform 15"/>
          <p:cNvSpPr/>
          <p:nvPr userDrawn="1"/>
        </p:nvSpPr>
        <p:spPr>
          <a:xfrm>
            <a:off x="1725340" y="3822700"/>
            <a:ext cx="8183788" cy="920501"/>
          </a:xfrm>
          <a:custGeom>
            <a:avLst/>
            <a:gdLst>
              <a:gd name="connsiteX0" fmla="*/ 9119892 w 9119892"/>
              <a:gd name="connsiteY0" fmla="*/ 0 h 1208609"/>
              <a:gd name="connsiteX1" fmla="*/ 9119892 w 9119892"/>
              <a:gd name="connsiteY1" fmla="*/ 46089 h 1208609"/>
              <a:gd name="connsiteX2" fmla="*/ 5785 w 9119892"/>
              <a:gd name="connsiteY2" fmla="*/ 1208609 h 1208609"/>
              <a:gd name="connsiteX3" fmla="*/ 0 w 9119892"/>
              <a:gd name="connsiteY3" fmla="*/ 1163257 h 1208609"/>
              <a:gd name="connsiteX4" fmla="*/ 9119892 w 9119892"/>
              <a:gd name="connsiteY4" fmla="*/ 0 h 120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9892" h="1208609">
                <a:moveTo>
                  <a:pt x="9119892" y="0"/>
                </a:moveTo>
                <a:lnTo>
                  <a:pt x="9119892" y="46089"/>
                </a:lnTo>
                <a:lnTo>
                  <a:pt x="5785" y="1208609"/>
                </a:lnTo>
                <a:lnTo>
                  <a:pt x="0" y="1163257"/>
                </a:lnTo>
                <a:lnTo>
                  <a:pt x="9119892" y="0"/>
                </a:lnTo>
                <a:close/>
              </a:path>
            </a:pathLst>
          </a:custGeom>
          <a:solidFill>
            <a:srgbClr val="5A5A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Freeform 12"/>
          <p:cNvSpPr/>
          <p:nvPr userDrawn="1"/>
        </p:nvSpPr>
        <p:spPr>
          <a:xfrm>
            <a:off x="-1" y="4229401"/>
            <a:ext cx="7257257" cy="820614"/>
          </a:xfrm>
          <a:custGeom>
            <a:avLst/>
            <a:gdLst>
              <a:gd name="connsiteX0" fmla="*/ 8894945 w 8900730"/>
              <a:gd name="connsiteY0" fmla="*/ 0 h 1180654"/>
              <a:gd name="connsiteX1" fmla="*/ 8900730 w 8900730"/>
              <a:gd name="connsiteY1" fmla="*/ 45351 h 1180654"/>
              <a:gd name="connsiteX2" fmla="*/ 0 w 8900730"/>
              <a:gd name="connsiteY2" fmla="*/ 1180654 h 1180654"/>
              <a:gd name="connsiteX3" fmla="*/ 0 w 8900730"/>
              <a:gd name="connsiteY3" fmla="*/ 1134565 h 1180654"/>
              <a:gd name="connsiteX4" fmla="*/ 8894945 w 8900730"/>
              <a:gd name="connsiteY4" fmla="*/ 0 h 11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730" h="1180654">
                <a:moveTo>
                  <a:pt x="8894945" y="0"/>
                </a:moveTo>
                <a:lnTo>
                  <a:pt x="8900730" y="45351"/>
                </a:lnTo>
                <a:lnTo>
                  <a:pt x="0" y="1180654"/>
                </a:lnTo>
                <a:lnTo>
                  <a:pt x="0" y="1134565"/>
                </a:lnTo>
                <a:lnTo>
                  <a:pt x="8894945" y="0"/>
                </a:lnTo>
                <a:close/>
              </a:path>
            </a:pathLst>
          </a:custGeom>
          <a:solidFill>
            <a:srgbClr val="CC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595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715995" y="5373216"/>
            <a:ext cx="1539809" cy="353685"/>
            <a:chOff x="8322943" y="601305"/>
            <a:chExt cx="1780404" cy="502638"/>
          </a:xfrm>
        </p:grpSpPr>
        <p:pic>
          <p:nvPicPr>
            <p:cNvPr id="12" name="Picture 9" descr="회사로고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2943" y="601305"/>
              <a:ext cx="1780404" cy="3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322943" y="907116"/>
              <a:ext cx="1780404" cy="1968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900" i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64A5EE4C-8F43-4AAC-A4B5-C22A44B0F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844824"/>
            <a:ext cx="8420100" cy="1298574"/>
          </a:xfrm>
          <a:prstGeom prst="rect">
            <a:avLst/>
          </a:prstGeom>
        </p:spPr>
        <p:txBody>
          <a:bodyPr/>
          <a:lstStyle>
            <a:lvl1pPr algn="ctr">
              <a:defRPr sz="4800" b="1"/>
            </a:lvl1pPr>
          </a:lstStyle>
          <a:p>
            <a:endParaRPr lang="ko-KR" alt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259614E5-E696-4902-BC32-6DDD2941D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3160649"/>
            <a:ext cx="6934200" cy="63081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ko-KR" altLang="en-US" sz="2800" b="1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7ED675-3BA3-40AA-A3B1-988D5F5D2A17}"/>
              </a:ext>
            </a:extLst>
          </p:cNvPr>
          <p:cNvSpPr/>
          <p:nvPr userDrawn="1"/>
        </p:nvSpPr>
        <p:spPr>
          <a:xfrm>
            <a:off x="488504" y="6230957"/>
            <a:ext cx="1276350" cy="353566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고객사 로고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GrpSpPr/>
          <p:nvPr userDrawn="1"/>
        </p:nvGrpSpPr>
        <p:grpSpPr>
          <a:xfrm>
            <a:off x="1983000" y="3143397"/>
            <a:ext cx="5940000" cy="0"/>
            <a:chOff x="2171573" y="2540361"/>
            <a:chExt cx="5048814" cy="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0000000-0008-0000-0000-00001A000000}"/>
                </a:ext>
              </a:extLst>
            </p:cNvPr>
            <p:cNvCxnSpPr/>
            <p:nvPr userDrawn="1"/>
          </p:nvCxnSpPr>
          <p:spPr bwMode="ltGray">
            <a:xfrm>
              <a:off x="2900387" y="2540361"/>
              <a:ext cx="3600000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000000-0008-0000-0000-00001B000000}"/>
                </a:ext>
              </a:extLst>
            </p:cNvPr>
            <p:cNvCxnSpPr/>
            <p:nvPr userDrawn="1"/>
          </p:nvCxnSpPr>
          <p:spPr bwMode="gray">
            <a:xfrm>
              <a:off x="2171573" y="2540361"/>
              <a:ext cx="7200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0000000-0008-0000-0000-00001C000000}"/>
                </a:ext>
              </a:extLst>
            </p:cNvPr>
            <p:cNvCxnSpPr/>
            <p:nvPr userDrawn="1"/>
          </p:nvCxnSpPr>
          <p:spPr bwMode="gray">
            <a:xfrm>
              <a:off x="6500387" y="2540361"/>
              <a:ext cx="7200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BE411EEA-508E-4B9D-9D2C-1A4FDED21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4746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9" name="Freeform 3">
            <a:extLst>
              <a:ext uri="{FF2B5EF4-FFF2-40B4-BE49-F238E27FC236}">
                <a16:creationId xmlns:a16="http://schemas.microsoft.com/office/drawing/2014/main" id="{42EA293A-ABD5-4686-A35E-2DD3615BCBA0}"/>
              </a:ext>
            </a:extLst>
          </p:cNvPr>
          <p:cNvSpPr/>
          <p:nvPr userDrawn="1"/>
        </p:nvSpPr>
        <p:spPr>
          <a:xfrm>
            <a:off x="-18365" y="0"/>
            <a:ext cx="8139718" cy="6858000"/>
          </a:xfrm>
          <a:custGeom>
            <a:avLst/>
            <a:gdLst>
              <a:gd name="connsiteX0" fmla="*/ 0 w 9712897"/>
              <a:gd name="connsiteY0" fmla="*/ 0 h 6858000"/>
              <a:gd name="connsiteX1" fmla="*/ 6581770 w 9712897"/>
              <a:gd name="connsiteY1" fmla="*/ 0 h 6858000"/>
              <a:gd name="connsiteX2" fmla="*/ 7778737 w 9712897"/>
              <a:gd name="connsiteY2" fmla="*/ 0 h 6858000"/>
              <a:gd name="connsiteX3" fmla="*/ 8482056 w 9712897"/>
              <a:gd name="connsiteY3" fmla="*/ 0 h 6858000"/>
              <a:gd name="connsiteX4" fmla="*/ 9712897 w 9712897"/>
              <a:gd name="connsiteY4" fmla="*/ 6858000 h 6858000"/>
              <a:gd name="connsiteX5" fmla="*/ 7778737 w 9712897"/>
              <a:gd name="connsiteY5" fmla="*/ 6858000 h 6858000"/>
              <a:gd name="connsiteX6" fmla="*/ 6581770 w 9712897"/>
              <a:gd name="connsiteY6" fmla="*/ 6858000 h 6858000"/>
              <a:gd name="connsiteX7" fmla="*/ 0 w 971289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12897" h="6858000">
                <a:moveTo>
                  <a:pt x="0" y="0"/>
                </a:moveTo>
                <a:lnTo>
                  <a:pt x="6581770" y="0"/>
                </a:lnTo>
                <a:lnTo>
                  <a:pt x="7778737" y="0"/>
                </a:lnTo>
                <a:lnTo>
                  <a:pt x="8482056" y="0"/>
                </a:lnTo>
                <a:lnTo>
                  <a:pt x="9712897" y="6858000"/>
                </a:lnTo>
                <a:lnTo>
                  <a:pt x="7778737" y="6858000"/>
                </a:lnTo>
                <a:lnTo>
                  <a:pt x="65817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4671F6B6-61EB-4BF2-B369-920CA87B5849}"/>
              </a:ext>
            </a:extLst>
          </p:cNvPr>
          <p:cNvSpPr/>
          <p:nvPr userDrawn="1"/>
        </p:nvSpPr>
        <p:spPr>
          <a:xfrm rot="21082143">
            <a:off x="7799043" y="1774063"/>
            <a:ext cx="45719" cy="5118296"/>
          </a:xfrm>
          <a:custGeom>
            <a:avLst/>
            <a:gdLst>
              <a:gd name="connsiteX0" fmla="*/ 45719 w 45719"/>
              <a:gd name="connsiteY0" fmla="*/ 0 h 5118296"/>
              <a:gd name="connsiteX1" fmla="*/ 45719 w 45719"/>
              <a:gd name="connsiteY1" fmla="*/ 5118296 h 5118296"/>
              <a:gd name="connsiteX2" fmla="*/ 0 w 45719"/>
              <a:gd name="connsiteY2" fmla="*/ 5110130 h 5118296"/>
              <a:gd name="connsiteX3" fmla="*/ 0 w 45719"/>
              <a:gd name="connsiteY3" fmla="*/ 0 h 5118296"/>
              <a:gd name="connsiteX4" fmla="*/ 45719 w 45719"/>
              <a:gd name="connsiteY4" fmla="*/ 0 h 51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118296">
                <a:moveTo>
                  <a:pt x="45719" y="0"/>
                </a:moveTo>
                <a:lnTo>
                  <a:pt x="45719" y="5118296"/>
                </a:lnTo>
                <a:lnTo>
                  <a:pt x="0" y="5110130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solidFill>
            <a:srgbClr val="CC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AFBBB9D8-80B1-4968-AC0D-A1C41A42926A}"/>
              </a:ext>
            </a:extLst>
          </p:cNvPr>
          <p:cNvSpPr/>
          <p:nvPr userDrawn="1"/>
        </p:nvSpPr>
        <p:spPr>
          <a:xfrm rot="21082041">
            <a:off x="7215755" y="-26703"/>
            <a:ext cx="48143" cy="2885052"/>
          </a:xfrm>
          <a:custGeom>
            <a:avLst/>
            <a:gdLst>
              <a:gd name="connsiteX0" fmla="*/ 0 w 48142"/>
              <a:gd name="connsiteY0" fmla="*/ 0 h 2885052"/>
              <a:gd name="connsiteX1" fmla="*/ 48142 w 48142"/>
              <a:gd name="connsiteY1" fmla="*/ 8598 h 2885052"/>
              <a:gd name="connsiteX2" fmla="*/ 48141 w 48142"/>
              <a:gd name="connsiteY2" fmla="*/ 2885052 h 2885052"/>
              <a:gd name="connsiteX3" fmla="*/ 0 w 48142"/>
              <a:gd name="connsiteY3" fmla="*/ 2885052 h 2885052"/>
              <a:gd name="connsiteX4" fmla="*/ 0 w 48142"/>
              <a:gd name="connsiteY4" fmla="*/ 0 h 288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42" h="2885052">
                <a:moveTo>
                  <a:pt x="0" y="0"/>
                </a:moveTo>
                <a:lnTo>
                  <a:pt x="48142" y="8598"/>
                </a:lnTo>
                <a:lnTo>
                  <a:pt x="48141" y="2885052"/>
                </a:lnTo>
                <a:lnTo>
                  <a:pt x="0" y="2885052"/>
                </a:lnTo>
                <a:lnTo>
                  <a:pt x="0" y="0"/>
                </a:lnTo>
                <a:close/>
              </a:path>
            </a:pathLst>
          </a:custGeom>
          <a:solidFill>
            <a:srgbClr val="5A5A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515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0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gray">
          <a:xfrm>
            <a:off x="3260725" y="2781300"/>
            <a:ext cx="4633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kumimoji="0" lang="en-US" altLang="ko-KR" sz="3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 of Document</a:t>
            </a:r>
            <a:endParaRPr kumimoji="0" lang="ko-KR" altLang="en-US" sz="3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0"/>
          <p:cNvSpPr/>
          <p:nvPr userDrawn="1"/>
        </p:nvSpPr>
        <p:spPr bwMode="gray">
          <a:xfrm>
            <a:off x="0" y="2803525"/>
            <a:ext cx="3087688" cy="539750"/>
          </a:xfrm>
          <a:prstGeom prst="rect">
            <a:avLst/>
          </a:prstGeom>
          <a:solidFill>
            <a:srgbClr val="0A1E5A"/>
          </a:solidFill>
          <a:ln>
            <a:noFill/>
          </a:ln>
          <a:effectLst/>
        </p:spPr>
        <p:txBody>
          <a:bodyPr tIns="0" rIns="0" bIns="0" anchor="ctr"/>
          <a:lstStyle/>
          <a:p>
            <a:pPr algn="ctr" eaLnBrk="0" fontAlgn="auto" latinLnBrk="0" hangingPunct="0">
              <a:spcBef>
                <a:spcPct val="50000"/>
              </a:spcBef>
              <a:defRPr/>
            </a:pPr>
            <a:endParaRPr kumimoji="0" lang="ko-KR" altLang="en-US" sz="1100" b="1" kern="0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/>
          <p:nvPr userDrawn="1"/>
        </p:nvSpPr>
        <p:spPr bwMode="gray">
          <a:xfrm>
            <a:off x="2792413" y="2803525"/>
            <a:ext cx="431800" cy="539750"/>
          </a:xfrm>
          <a:prstGeom prst="rect">
            <a:avLst/>
          </a:prstGeom>
          <a:solidFill>
            <a:srgbClr val="C1DDF0"/>
          </a:solidFill>
          <a:ln>
            <a:noFill/>
          </a:ln>
          <a:effectLst/>
        </p:spPr>
        <p:txBody>
          <a:bodyPr tIns="0" rIns="0" bIns="0" anchor="ctr"/>
          <a:lstStyle/>
          <a:p>
            <a:pPr algn="ctr" eaLnBrk="0" fontAlgn="auto" latinLnBrk="0" hangingPunct="0">
              <a:spcBef>
                <a:spcPct val="50000"/>
              </a:spcBef>
              <a:defRPr/>
            </a:pPr>
            <a:endParaRPr kumimoji="0" lang="ko-KR" altLang="en-US" sz="1100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7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83746" y="1331729"/>
            <a:ext cx="1927385" cy="415614"/>
            <a:chOff x="6494754" y="928834"/>
            <a:chExt cx="1927385" cy="415614"/>
          </a:xfrm>
        </p:grpSpPr>
        <p:pic>
          <p:nvPicPr>
            <p:cNvPr id="5" name="그림 4" descr="aaa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5815" y="928834"/>
              <a:ext cx="1661538" cy="287710"/>
            </a:xfrm>
            <a:prstGeom prst="rect">
              <a:avLst/>
            </a:prstGeom>
          </p:spPr>
        </p:pic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6494754" y="1195305"/>
              <a:ext cx="1927385" cy="149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969" b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  <p:pic>
        <p:nvPicPr>
          <p:cNvPr id="12" name="그림 11"/>
          <p:cNvPicPr preferRelativeResize="0">
            <a:picLocks/>
          </p:cNvPicPr>
          <p:nvPr userDrawn="1"/>
        </p:nvPicPr>
        <p:blipFill rotWithShape="1">
          <a:blip r:embed="rId3"/>
          <a:srcRect l="24308" t="25003" r="38059" b="41790"/>
          <a:stretch/>
        </p:blipFill>
        <p:spPr>
          <a:xfrm>
            <a:off x="2136549" y="2503885"/>
            <a:ext cx="2005200" cy="8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/>
          <a:srcRect l="67285" t="10158" r="10553" b="72374"/>
          <a:stretch/>
        </p:blipFill>
        <p:spPr>
          <a:xfrm>
            <a:off x="5765797" y="1148134"/>
            <a:ext cx="2003637" cy="887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pic>
        <p:nvPicPr>
          <p:cNvPr id="14" name="그림 13"/>
          <p:cNvPicPr preferRelativeResize="0">
            <a:picLocks/>
          </p:cNvPicPr>
          <p:nvPr userDrawn="1"/>
        </p:nvPicPr>
        <p:blipFill rotWithShape="1">
          <a:blip r:embed="rId5"/>
          <a:srcRect l="42392" t="10418" r="28028" b="69268"/>
          <a:stretch/>
        </p:blipFill>
        <p:spPr>
          <a:xfrm>
            <a:off x="5744328" y="2527839"/>
            <a:ext cx="2005200" cy="8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grpSp>
        <p:nvGrpSpPr>
          <p:cNvPr id="15" name="그룹 14"/>
          <p:cNvGrpSpPr>
            <a:grpSpLocks noChangeAspect="1"/>
          </p:cNvGrpSpPr>
          <p:nvPr userDrawn="1"/>
        </p:nvGrpSpPr>
        <p:grpSpPr>
          <a:xfrm>
            <a:off x="-2288" y="4653856"/>
            <a:ext cx="9903600" cy="1410322"/>
            <a:chOff x="1359244" y="4432930"/>
            <a:chExt cx="7138378" cy="1016533"/>
          </a:xfrm>
        </p:grpSpPr>
        <p:sp>
          <p:nvSpPr>
            <p:cNvPr id="16" name="正方形/長方形 3"/>
            <p:cNvSpPr/>
            <p:nvPr/>
          </p:nvSpPr>
          <p:spPr>
            <a:xfrm>
              <a:off x="1359244" y="4432930"/>
              <a:ext cx="7138378" cy="1012352"/>
            </a:xfrm>
            <a:prstGeom prst="rect">
              <a:avLst/>
            </a:prstGeom>
            <a:solidFill>
              <a:srgbClr val="CA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108" b="0">
                <a:solidFill>
                  <a:srgbClr val="FFFFFF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41691" y="4437111"/>
              <a:ext cx="2491942" cy="101235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8" dirty="0">
                  <a:solidFill>
                    <a:srgbClr val="990033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Zionex, Inc. (HQ)</a:t>
              </a:r>
            </a:p>
            <a:p>
              <a:pPr>
                <a:tabLst>
                  <a:tab pos="66090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R&amp;D Tower 9</a:t>
              </a:r>
              <a:r>
                <a:rPr lang="en-US" altLang="ko-KR" sz="1108" b="0" baseline="30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Floor, Nuritkum Square,</a:t>
              </a:r>
            </a:p>
            <a:p>
              <a:pPr>
                <a:tabLst>
                  <a:tab pos="66090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396 Worldcup buk-ro, Mapo-gu, </a:t>
              </a:r>
            </a:p>
            <a:p>
              <a:pPr>
                <a:tabLst>
                  <a:tab pos="66090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Seoul, Korea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Tel:	+82-2-523-1203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info@zionex.com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7"/>
                </a:rPr>
                <a:t>www.zionex.com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 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8"/>
                </a:rPr>
                <a:t>www.arasplm.co.kr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66090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58265" indent="-158265">
                <a:buFont typeface="Arial" panose="020B0604020202020204" pitchFamily="34" charset="0"/>
                <a:buChar char="•"/>
              </a:pPr>
              <a:endParaRPr lang="ko-KR" altLang="en-US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50143" y="4437111"/>
              <a:ext cx="2024703" cy="101235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8" dirty="0">
                  <a:solidFill>
                    <a:srgbClr val="990033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Zionex Taiwan</a:t>
              </a:r>
            </a:p>
            <a:p>
              <a:pPr>
                <a:tabLst>
                  <a:tab pos="660905" algn="l"/>
                </a:tabLst>
              </a:pP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台灣耐力斯資訊有限公司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>
                <a:tabLst>
                  <a:tab pos="660905" algn="l"/>
                </a:tabLst>
              </a:pPr>
              <a:r>
                <a:rPr lang="ko-KR" altLang="en-US" sz="1108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台湾</a:t>
              </a:r>
              <a:r>
                <a:rPr lang="en-US" altLang="zh-TW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104</a:t>
              </a:r>
              <a:r>
                <a:rPr lang="zh-TW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臺北市長春路</a:t>
              </a:r>
              <a:r>
                <a:rPr lang="en-US" altLang="zh-TW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378</a:t>
              </a:r>
              <a:r>
                <a:rPr lang="zh-TW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號</a:t>
              </a:r>
              <a:r>
                <a:rPr lang="en-US" altLang="zh-TW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zh-TW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樓</a:t>
              </a:r>
              <a:endParaRPr lang="en-US" altLang="zh-TW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Tel:	+886-981-439-681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9"/>
                </a:rPr>
                <a:t>taiwan_sales@zionex.com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7"/>
                </a:rPr>
                <a:t>www.zionex.com</a:t>
              </a: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33118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66090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58265" indent="-158265">
                <a:buFont typeface="Arial" panose="020B0604020202020204" pitchFamily="34" charset="0"/>
                <a:buChar char="•"/>
              </a:pPr>
              <a:endParaRPr lang="ko-KR" altLang="en-US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18263" y="4437111"/>
              <a:ext cx="1479053" cy="101235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8" dirty="0">
                  <a:solidFill>
                    <a:srgbClr val="990033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Zionex Japan</a:t>
              </a:r>
            </a:p>
            <a:p>
              <a:pPr>
                <a:tabLst>
                  <a:tab pos="660905" algn="l"/>
                </a:tabLst>
              </a:pP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ザイオネックス株式会社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>
                <a:tabLst>
                  <a:tab pos="660905" algn="l"/>
                </a:tabLst>
              </a:pP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東京都千代田区霞が関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3-2-5 </a:t>
              </a: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霞が関ビル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4F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Tel:	+81-03-5157-5041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10"/>
                </a:rPr>
                <a:t>sales-j@zionex.com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11"/>
                </a:rPr>
                <a:t>www.zionex.co.jp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66090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58265" indent="-158265">
                <a:buFont typeface="Arial" panose="020B0604020202020204" pitchFamily="34" charset="0"/>
                <a:buChar char="•"/>
              </a:pPr>
              <a:endParaRPr lang="ko-KR" altLang="en-US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07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472" y="192218"/>
            <a:ext cx="784887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732456"/>
            <a:ext cx="9505503" cy="554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Line 14"/>
          <p:cNvSpPr>
            <a:spLocks noChangeShapeType="1"/>
          </p:cNvSpPr>
          <p:nvPr userDrawn="1"/>
        </p:nvSpPr>
        <p:spPr bwMode="auto">
          <a:xfrm>
            <a:off x="110012" y="700934"/>
            <a:ext cx="968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b="0" dirty="0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95812" y="6537325"/>
            <a:ext cx="712787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D9F79C1-3DA4-4F62-B250-C21B57EACA1C}" type="slidenum">
              <a:rPr kumimoji="0" lang="en-US" altLang="ko-KR" sz="1200">
                <a:solidFill>
                  <a:prstClr val="black"/>
                </a:solidFill>
                <a:ea typeface="맑은 고딕" pitchFamily="50" charset="-127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82C577-B5A4-461D-B660-08D03BAF74AE}"/>
              </a:ext>
            </a:extLst>
          </p:cNvPr>
          <p:cNvGrpSpPr/>
          <p:nvPr userDrawn="1"/>
        </p:nvGrpSpPr>
        <p:grpSpPr>
          <a:xfrm>
            <a:off x="8443890" y="6481564"/>
            <a:ext cx="1354372" cy="287841"/>
            <a:chOff x="8179431" y="700581"/>
            <a:chExt cx="1565993" cy="409065"/>
          </a:xfrm>
        </p:grpSpPr>
        <p:pic>
          <p:nvPicPr>
            <p:cNvPr id="19" name="Picture 9" descr="회사로고">
              <a:extLst>
                <a:ext uri="{FF2B5EF4-FFF2-40B4-BE49-F238E27FC236}">
                  <a16:creationId xmlns:a16="http://schemas.microsoft.com/office/drawing/2014/main" id="{3F1C045A-8E6F-47AD-BD37-7B75D418C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5464" y="700581"/>
              <a:ext cx="1335304" cy="23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76F27991-21AA-408F-B618-9B3D5D2A9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31" y="956557"/>
              <a:ext cx="1565993" cy="1530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680" i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0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53" r:id="rId2"/>
    <p:sldLayoutId id="2147484114" r:id="rId3"/>
    <p:sldLayoutId id="2147484166" r:id="rId4"/>
    <p:sldLayoutId id="2147484109" r:id="rId5"/>
    <p:sldLayoutId id="2147484121" r:id="rId6"/>
    <p:sldLayoutId id="2147484116" r:id="rId7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49263" indent="-268288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§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2pPr>
      <a:lvl3pPr marL="630238" indent="-1809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F1111704-BB72-4E63-93F2-8FF593F4D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04" y="883383"/>
            <a:ext cx="6480720" cy="2285512"/>
          </a:xfrm>
        </p:spPr>
        <p:txBody>
          <a:bodyPr/>
          <a:lstStyle/>
          <a:p>
            <a:pPr algn="l"/>
            <a:r>
              <a:rPr lang="en-US" altLang="ko-KR" sz="4400" dirty="0"/>
              <a:t>8 Schools Problem</a:t>
            </a:r>
            <a:endParaRPr lang="ko-KR" altLang="en-US" sz="4400" dirty="0"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03D732D8-5EF3-4C96-9193-299B5B1467C0}"/>
              </a:ext>
            </a:extLst>
          </p:cNvPr>
          <p:cNvSpPr txBox="1">
            <a:spLocks/>
          </p:cNvSpPr>
          <p:nvPr/>
        </p:nvSpPr>
        <p:spPr bwMode="auto">
          <a:xfrm>
            <a:off x="1064568" y="5376903"/>
            <a:ext cx="5339308" cy="6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 kumimoji="1" sz="12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None/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ko-KR" altLang="en-US" sz="2000" kern="0" dirty="0"/>
              <a:t>사원 윤준섭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21343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8F1-3E82-49A4-B4E2-FDE2E03B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72" y="734884"/>
            <a:ext cx="9505503" cy="5718452"/>
          </a:xfrm>
        </p:spPr>
        <p:txBody>
          <a:bodyPr/>
          <a:lstStyle/>
          <a:p>
            <a:pPr marL="266700" lvl="1" indent="0">
              <a:buNone/>
            </a:pPr>
            <a:r>
              <a:rPr lang="en-US" altLang="ko-KR" sz="2400" dirty="0"/>
              <a:t>   Fitting model and data                Summary the result</a:t>
            </a:r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r>
              <a:rPr lang="en-US" altLang="ko-KR" sz="1800" dirty="0"/>
              <a:t>  </a:t>
            </a:r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r>
              <a:rPr lang="en-US" altLang="ko-KR" sz="1800" dirty="0"/>
              <a:t>		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Cmdstanpy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CE0A7-49EB-4FCB-962D-2A8C3B53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40" y="1184782"/>
            <a:ext cx="3407895" cy="2633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E5B34B-BC07-4704-B90D-B48F325B9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24" y="1162383"/>
            <a:ext cx="3982977" cy="26054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1839B3-8DF1-4234-A677-B85D74375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40" y="4077072"/>
            <a:ext cx="6765932" cy="22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8F1-3E82-49A4-B4E2-FDE2E03B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72" y="734884"/>
            <a:ext cx="9505503" cy="5718452"/>
          </a:xfrm>
        </p:spPr>
        <p:txBody>
          <a:bodyPr/>
          <a:lstStyle/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r>
              <a:rPr lang="en-US" altLang="ko-KR" sz="1800" dirty="0"/>
              <a:t>		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Cmdstanpy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C4E248-7B1B-4BF3-9583-D93B3499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30" y="911914"/>
            <a:ext cx="4113111" cy="1650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FFC239-5A31-410D-BC61-E4A1BDD01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634303"/>
            <a:ext cx="770485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6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8F1-3E82-49A4-B4E2-FDE2E03B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72" y="734884"/>
            <a:ext cx="9505503" cy="5718452"/>
          </a:xfrm>
        </p:spPr>
        <p:txBody>
          <a:bodyPr/>
          <a:lstStyle/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r>
              <a:rPr lang="en-US" altLang="ko-KR" sz="1800" dirty="0"/>
              <a:t>		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Cmdstanpy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6A68BF-D1A7-4CF8-9AAF-FEC26325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9" y="2915364"/>
            <a:ext cx="4199136" cy="2797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DD291F-0158-460A-A394-3F77C708F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58" y="1591767"/>
            <a:ext cx="5337842" cy="4258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5FFBB0-B0AE-4A97-9518-C3D660240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49" y="1007956"/>
            <a:ext cx="4277591" cy="15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8F1-3E82-49A4-B4E2-FDE2E03B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72" y="734884"/>
            <a:ext cx="9505503" cy="5718452"/>
          </a:xfrm>
        </p:spPr>
        <p:txBody>
          <a:bodyPr/>
          <a:lstStyle/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  <a:p>
            <a:pPr marL="266700" lvl="1" indent="0">
              <a:buNone/>
            </a:pPr>
            <a:r>
              <a:rPr lang="en-US" altLang="ko-KR" sz="1800" dirty="0"/>
              <a:t>		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Cmdstanpy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45BACB-E9D3-4137-B292-67F1EA3E4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1" y="908720"/>
            <a:ext cx="3355007" cy="1752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6F84A4-8E17-43D4-8FDF-3C69EFE9F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81" y="2347029"/>
            <a:ext cx="6150847" cy="40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86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0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8"/>
          <p:cNvSpPr txBox="1">
            <a:spLocks noChangeArrowheads="1"/>
          </p:cNvSpPr>
          <p:nvPr/>
        </p:nvSpPr>
        <p:spPr bwMode="gray">
          <a:xfrm>
            <a:off x="1352600" y="2126059"/>
            <a:ext cx="7056780" cy="2095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9969" tIns="46784" rIns="89969" bIns="46784">
            <a:spAutoFit/>
          </a:bodyPr>
          <a:lstStyle/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chemeClr val="bg1"/>
                </a:solidFill>
                <a:ea typeface="맑은 고딕" pitchFamily="50" charset="-127"/>
                <a:cs typeface="Arial" pitchFamily="34" charset="0"/>
              </a:rPr>
              <a:t>What Is 8 Schools Problem?</a:t>
            </a: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Bayesian Hierarchical Modeling</a:t>
            </a: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Solve to </a:t>
            </a:r>
            <a:r>
              <a:rPr lang="en-US" altLang="ko-KR" sz="2000" dirty="0" err="1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Cmdstanpy</a:t>
            </a: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76536" y="692696"/>
            <a:ext cx="2016178" cy="721700"/>
            <a:chOff x="1280592" y="828086"/>
            <a:chExt cx="2016178" cy="7217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280592" y="908720"/>
              <a:ext cx="2016178" cy="576064"/>
            </a:xfrm>
            <a:prstGeom prst="roundRect">
              <a:avLst>
                <a:gd name="adj" fmla="val 7682"/>
              </a:avLst>
            </a:prstGeom>
            <a:noFill/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536575" indent="-176213" defTabSz="944563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0" kern="0">
                <a:solidFill>
                  <a:srgbClr val="000000"/>
                </a:solidFill>
                <a:latin typeface="Arial" charset="0"/>
                <a:ea typeface="돋움" pitchFamily="50" charset="-127"/>
                <a:cs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gray">
            <a:xfrm>
              <a:off x="1397594" y="828086"/>
              <a:ext cx="1782174" cy="7217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216000" tIns="144000" rIns="144000" bIns="144000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ko-KR" sz="2800" dirty="0">
                  <a:solidFill>
                    <a:srgbClr val="0A1E5A"/>
                  </a:solidFill>
                  <a:latin typeface="Arial" charset="0"/>
                  <a:ea typeface="맑은 고딕" panose="020B0503020000020004" pitchFamily="50" charset="-127"/>
                  <a:cs typeface="Arial" panose="020B0604020202020204" pitchFamily="34" charset="0"/>
                </a:rPr>
                <a:t>Agenda </a:t>
              </a:r>
              <a:endParaRPr lang="ko-KR" altLang="en-US" sz="2800" dirty="0">
                <a:solidFill>
                  <a:srgbClr val="0A1E5A"/>
                </a:solidFill>
                <a:latin typeface="Arial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67DF88-6422-4819-A1D2-118A85BEF9B7}"/>
              </a:ext>
            </a:extLst>
          </p:cNvPr>
          <p:cNvSpPr/>
          <p:nvPr/>
        </p:nvSpPr>
        <p:spPr>
          <a:xfrm>
            <a:off x="1352600" y="2116570"/>
            <a:ext cx="4536504" cy="432048"/>
          </a:xfrm>
          <a:prstGeom prst="rect">
            <a:avLst/>
          </a:prstGeom>
          <a:solidFill>
            <a:srgbClr val="0A1E5A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+mn-ea"/>
                <a:cs typeface="Arial" pitchFamily="34" charset="0"/>
              </a:rPr>
              <a:t>I.    What is 8 Schools Problem?</a:t>
            </a:r>
          </a:p>
        </p:txBody>
      </p:sp>
    </p:spTree>
    <p:extLst>
      <p:ext uri="{BB962C8B-B14F-4D97-AF65-F5344CB8AC3E}">
        <p14:creationId xmlns:p14="http://schemas.microsoft.com/office/powerpoint/2010/main" val="24076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8 Schools Problem?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8F1-3E82-49A4-B4E2-FDE2E03B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72" y="734884"/>
            <a:ext cx="9505503" cy="5718452"/>
          </a:xfrm>
        </p:spPr>
        <p:txBody>
          <a:bodyPr/>
          <a:lstStyle/>
          <a:p>
            <a:pPr marL="266700" lvl="1" indent="0">
              <a:buNone/>
            </a:pPr>
            <a:endParaRPr lang="en-US" altLang="ko-KR" sz="1600" b="1" dirty="0"/>
          </a:p>
          <a:p>
            <a:pPr marL="266700" lvl="1" indent="0">
              <a:buNone/>
            </a:pPr>
            <a:r>
              <a:rPr lang="en-US" altLang="ko-KR" sz="1600" b="1" dirty="0"/>
              <a:t>Each of the eight schools</a:t>
            </a:r>
            <a:r>
              <a:rPr lang="en-US" altLang="ko-KR" sz="1600" dirty="0"/>
              <a:t> in this study considered its </a:t>
            </a:r>
            <a:r>
              <a:rPr lang="en-US" altLang="ko-KR" sz="1600" b="1" dirty="0"/>
              <a:t>short-term coaching program to be very successful at increasing SAT scores.</a:t>
            </a:r>
            <a:r>
              <a:rPr lang="en-US" altLang="ko-KR" sz="1600" dirty="0"/>
              <a:t> </a:t>
            </a:r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r>
              <a:rPr lang="en-US" altLang="ko-KR" sz="1600" dirty="0"/>
              <a:t>The present study illustrates Bayesian and empirical Bayesian techniques that can be used to help </a:t>
            </a:r>
            <a:r>
              <a:rPr lang="en-US" altLang="ko-KR" sz="1600" b="1" dirty="0"/>
              <a:t>summarize the evidence</a:t>
            </a:r>
            <a:r>
              <a:rPr lang="en-US" altLang="ko-KR" sz="1600" dirty="0"/>
              <a:t> in such data </a:t>
            </a:r>
            <a:r>
              <a:rPr lang="en-US" altLang="ko-KR" sz="1600" b="1" dirty="0"/>
              <a:t>about differences among treatments</a:t>
            </a:r>
            <a:r>
              <a:rPr lang="en-US" altLang="ko-KR" sz="1600" dirty="0"/>
              <a:t>, thereby </a:t>
            </a:r>
            <a:r>
              <a:rPr lang="en-US" altLang="ko-KR" sz="1600" b="1" dirty="0"/>
              <a:t>obtaining improved estimates of the treatment effect in each experiment, </a:t>
            </a:r>
            <a:r>
              <a:rPr lang="en-US" altLang="ko-KR" sz="1600" dirty="0"/>
              <a:t>including the one having the largest observed effect.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DCAA8C-4E2C-457C-9995-F50BE396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72816"/>
            <a:ext cx="7791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B5E008F1-3E82-49A4-B4E2-FDE2E03BCB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0472" y="836712"/>
                <a:ext cx="9505503" cy="5718452"/>
              </a:xfrm>
            </p:spPr>
            <p:txBody>
              <a:bodyPr/>
              <a:lstStyle/>
              <a:p>
                <a:pPr marL="266700" lvl="1" indent="0">
                  <a:buNone/>
                </a:pPr>
                <a:endParaRPr lang="en-US" altLang="ko-KR" sz="1800" dirty="0"/>
              </a:p>
              <a:p>
                <a:pPr marL="266700" lvl="1" indent="0">
                  <a:buNone/>
                </a:pPr>
                <a:r>
                  <a:rPr lang="en-US" altLang="ko-KR" sz="1800" dirty="0"/>
                  <a:t>The </a:t>
                </a:r>
                <a:r>
                  <a:rPr lang="en-US" altLang="ko-KR" sz="1800" b="1" dirty="0"/>
                  <a:t>standard error </a:t>
                </a:r>
                <a:r>
                  <a:rPr lang="en-US" altLang="ko-KR" sz="1800" dirty="0"/>
                  <a:t>is larger than the </a:t>
                </a:r>
                <a:r>
                  <a:rPr lang="en-US" altLang="ko-KR" sz="1800" b="1" dirty="0"/>
                  <a:t>estimated effect </a:t>
                </a:r>
                <a:r>
                  <a:rPr lang="en-US" altLang="ko-KR" sz="1800" dirty="0"/>
                  <a:t>in most of the schools. </a:t>
                </a:r>
              </a:p>
              <a:p>
                <a:pPr marL="266700" lvl="1" indent="0">
                  <a:buNone/>
                </a:pPr>
                <a:endParaRPr lang="en-US" altLang="ko-KR" sz="1800" dirty="0"/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=8   </m:t>
                      </m:r>
                      <m:r>
                        <m:rPr>
                          <m:nor/>
                        </m:rPr>
                        <a:rPr lang="ko-KR" altLang="en-US" sz="1800" dirty="0"/>
                        <m:t>→</m:t>
                      </m:r>
                      <m:r>
                        <m:rPr>
                          <m:nor/>
                        </m:rPr>
                        <a:rPr lang="en-US" altLang="ko-KR" sz="1800" b="0" i="0" dirty="0" smtClean="0"/>
                        <m:t>  </m:t>
                      </m:r>
                      <m:r>
                        <m:rPr>
                          <m:nor/>
                        </m:rPr>
                        <a:rPr lang="en-US" altLang="ko-KR" sz="1800" b="0" i="0" dirty="0" smtClean="0"/>
                        <m:t>cannot</m:t>
                      </m:r>
                      <m:r>
                        <m:rPr>
                          <m:nor/>
                        </m:rPr>
                        <a:rPr lang="en-US" altLang="ko-KR" sz="18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ko-KR" sz="1800" b="0" i="0" dirty="0" smtClean="0"/>
                        <m:t>reject</m:t>
                      </m:r>
                      <m:r>
                        <m:rPr>
                          <m:nor/>
                        </m:rPr>
                        <a:rPr lang="en-US" altLang="ko-KR" sz="1800" b="0" i="0" dirty="0" smtClean="0"/>
                        <m:t> 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800" b="0" dirty="0"/>
              </a:p>
              <a:p>
                <a:pPr marL="266700" lvl="1" indent="0">
                  <a:buNone/>
                </a:pPr>
                <a:r>
                  <a:rPr lang="en-US" altLang="ko-KR" sz="1800" b="0" dirty="0"/>
                  <a:t> </a:t>
                </a:r>
              </a:p>
              <a:p>
                <a:pPr marL="609600" lvl="1" indent="-342900">
                  <a:buAutoNum type="arabicPeriod"/>
                </a:pPr>
                <a:r>
                  <a:rPr lang="en-US" altLang="ko-KR" sz="1800" dirty="0"/>
                  <a:t>Assume that each school’s “true effect” is drawn from a normal distribution with unknown mean and standard deviation</a:t>
                </a:r>
              </a:p>
              <a:p>
                <a:pPr marL="609600" lvl="1" indent="-342900">
                  <a:buAutoNum type="arabicPeriod"/>
                </a:pPr>
                <a:r>
                  <a:rPr lang="en-US" altLang="ko-KR" sz="1800" dirty="0"/>
                  <a:t>Assume the “observed effect” in each school is sampled from a normal distribution with a mean equal to the true effect, and standard deviation given in the table above.</a:t>
                </a:r>
              </a:p>
              <a:p>
                <a:pPr marL="609600" lvl="1" indent="-342900">
                  <a:buFont typeface="Arial" panose="020B0604020202020204" pitchFamily="34" charset="0"/>
                  <a:buAutoNum type="arabicPeriod"/>
                </a:pPr>
                <a:r>
                  <a:rPr lang="en-US" altLang="ko-KR" sz="1800" dirty="0"/>
                  <a:t>Each school(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/>
                  <a:t>) has a different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/>
                  <a:t>) and(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800" dirty="0"/>
                  <a:t>) are known.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609600" lvl="1" indent="-342900">
                  <a:buFont typeface="Arial" panose="020B0604020202020204" pitchFamily="34" charset="0"/>
                  <a:buAutoNum type="arabicPeriod"/>
                </a:pPr>
                <a:r>
                  <a:rPr lang="en-US" altLang="ko-KR" sz="1800" dirty="0"/>
                  <a:t>Parameter(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/>
                  <a:t>) drawn from a common distribution.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609600" lvl="1" indent="-342900">
                  <a:buFont typeface="Arial" panose="020B0604020202020204" pitchFamily="34" charset="0"/>
                  <a:buAutoNum type="arabicPeriod"/>
                </a:pPr>
                <a:r>
                  <a:rPr lang="en-US" altLang="ko-KR" sz="18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1800" dirty="0"/>
                  <a:t> are parameters to be fit from the data.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𝐶𝑎𝑢𝑐h𝑦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 marL="266700" lvl="1" indent="0">
                  <a:buNone/>
                </a:pPr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B5E008F1-3E82-49A4-B4E2-FDE2E03BC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472" y="836712"/>
                <a:ext cx="9505503" cy="5718452"/>
              </a:xfrm>
              <a:blipFill>
                <a:blip r:embed="rId3"/>
                <a:stretch>
                  <a:fillRect r="-10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8 Schools Problem?</a:t>
            </a:r>
          </a:p>
        </p:txBody>
      </p:sp>
    </p:spTree>
    <p:extLst>
      <p:ext uri="{BB962C8B-B14F-4D97-AF65-F5344CB8AC3E}">
        <p14:creationId xmlns:p14="http://schemas.microsoft.com/office/powerpoint/2010/main" val="325620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8"/>
          <p:cNvSpPr txBox="1">
            <a:spLocks noChangeArrowheads="1"/>
          </p:cNvSpPr>
          <p:nvPr/>
        </p:nvSpPr>
        <p:spPr bwMode="gray">
          <a:xfrm>
            <a:off x="1352600" y="2137866"/>
            <a:ext cx="7056780" cy="2659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9969" tIns="46784" rIns="89969" bIns="46784">
            <a:spAutoFit/>
          </a:bodyPr>
          <a:lstStyle/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What Is 8 Schools Problem?</a:t>
            </a: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Why 8 Schools?</a:t>
            </a: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Solve to </a:t>
            </a:r>
            <a:r>
              <a:rPr lang="en-US" altLang="ko-KR" sz="2000" dirty="0" err="1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Cmdstanpy</a:t>
            </a: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  <a:p>
            <a:pPr defTabSz="911225" eaLnBrk="0" hangingPunct="0">
              <a:spcBef>
                <a:spcPts val="800"/>
              </a:spcBef>
              <a:spcAft>
                <a:spcPts val="1200"/>
              </a:spcAft>
            </a:pP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76536" y="692696"/>
            <a:ext cx="2016178" cy="721700"/>
            <a:chOff x="1280592" y="828086"/>
            <a:chExt cx="2016178" cy="7217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280592" y="908720"/>
              <a:ext cx="2016178" cy="576064"/>
            </a:xfrm>
            <a:prstGeom prst="roundRect">
              <a:avLst>
                <a:gd name="adj" fmla="val 7682"/>
              </a:avLst>
            </a:prstGeom>
            <a:noFill/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536575" indent="-176213" defTabSz="944563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0" kern="0">
                <a:solidFill>
                  <a:srgbClr val="000000"/>
                </a:solidFill>
                <a:latin typeface="Arial" charset="0"/>
                <a:ea typeface="돋움" pitchFamily="50" charset="-127"/>
                <a:cs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gray">
            <a:xfrm>
              <a:off x="1397594" y="828086"/>
              <a:ext cx="1782174" cy="7217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216000" tIns="144000" rIns="144000" bIns="144000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ko-KR" sz="2800" dirty="0">
                  <a:solidFill>
                    <a:srgbClr val="0A1E5A"/>
                  </a:solidFill>
                  <a:latin typeface="Arial" charset="0"/>
                  <a:ea typeface="맑은 고딕" panose="020B0503020000020004" pitchFamily="50" charset="-127"/>
                  <a:cs typeface="Arial" panose="020B0604020202020204" pitchFamily="34" charset="0"/>
                </a:rPr>
                <a:t>Agenda </a:t>
              </a:r>
              <a:endParaRPr lang="ko-KR" altLang="en-US" sz="2800" dirty="0">
                <a:solidFill>
                  <a:srgbClr val="0A1E5A"/>
                </a:solidFill>
                <a:latin typeface="Arial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C5C75C-0443-4D40-B7E0-2EAD21976589}"/>
              </a:ext>
            </a:extLst>
          </p:cNvPr>
          <p:cNvSpPr/>
          <p:nvPr/>
        </p:nvSpPr>
        <p:spPr>
          <a:xfrm>
            <a:off x="1352600" y="2636912"/>
            <a:ext cx="4536504" cy="432048"/>
          </a:xfrm>
          <a:prstGeom prst="rect">
            <a:avLst/>
          </a:prstGeom>
          <a:solidFill>
            <a:srgbClr val="0A1E5A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1225" eaLnBrk="0" hangingPunct="0">
              <a:spcBef>
                <a:spcPts val="800"/>
              </a:spcBef>
              <a:spcAft>
                <a:spcPts val="1200"/>
              </a:spcAft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II.   Bayesian Hierarchical Modeling</a:t>
            </a:r>
          </a:p>
        </p:txBody>
      </p:sp>
    </p:spTree>
    <p:extLst>
      <p:ext uri="{BB962C8B-B14F-4D97-AF65-F5344CB8AC3E}">
        <p14:creationId xmlns:p14="http://schemas.microsoft.com/office/powerpoint/2010/main" val="84587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C382-899D-4B48-AA51-B96CEE74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Hierarchical Modeling</a:t>
            </a:r>
            <a:endParaRPr lang="ko-KR" altLang="en-US" dirty="0"/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7A0DCC04-474E-4AF6-8B12-EE55E8ECE18E}"/>
              </a:ext>
            </a:extLst>
          </p:cNvPr>
          <p:cNvSpPr txBox="1">
            <a:spLocks/>
          </p:cNvSpPr>
          <p:nvPr/>
        </p:nvSpPr>
        <p:spPr>
          <a:xfrm>
            <a:off x="200472" y="836712"/>
            <a:ext cx="9505503" cy="5718452"/>
          </a:xfrm>
          <a:prstGeom prst="rect">
            <a:avLst/>
          </a:prstGeom>
        </p:spPr>
        <p:txBody>
          <a:bodyPr/>
          <a:lstStyle>
            <a:lvl1pPr marL="449263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630238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6700" lvl="1" indent="0">
              <a:buNone/>
            </a:pPr>
            <a:r>
              <a:rPr lang="en-US" altLang="ko-KR" sz="1800" kern="0" dirty="0"/>
              <a:t>Bayesian hierarchical modeling</a:t>
            </a:r>
            <a:r>
              <a:rPr lang="en-US" altLang="ko-KR" sz="1800" b="0" kern="0" dirty="0"/>
              <a:t> is a statistical model written in multiple levels (hierarchical form) that estimates the parameters of the posterior distribution using the Bayesian method. </a:t>
            </a:r>
          </a:p>
          <a:p>
            <a:pPr marL="266700" lvl="1" indent="0">
              <a:buNone/>
            </a:pPr>
            <a:r>
              <a:rPr lang="en-US" altLang="ko-KR" sz="1800" b="0" kern="0" dirty="0"/>
              <a:t>The sub-models combine to form the hierarchical model, and Bayes' theorem is used to integrate them with the observed data and account for all the uncertainty that is present. </a:t>
            </a:r>
          </a:p>
          <a:p>
            <a:pPr marL="266700" lvl="1" indent="0">
              <a:buNone/>
            </a:pPr>
            <a:r>
              <a:rPr lang="en-US" altLang="ko-KR" sz="1800" b="0" kern="0" dirty="0"/>
              <a:t>The result of this integration is the </a:t>
            </a:r>
            <a:r>
              <a:rPr lang="en-US" altLang="ko-KR" sz="1800" kern="0" dirty="0"/>
              <a:t>posterior distribution</a:t>
            </a:r>
            <a:r>
              <a:rPr lang="en-US" altLang="ko-KR" sz="1800" b="0" kern="0" dirty="0"/>
              <a:t>, also known as the updated probability estimate, as additional evidence on the prior distribution is acquired.</a:t>
            </a:r>
          </a:p>
          <a:p>
            <a:pPr marL="266700" lvl="1" indent="0">
              <a:buNone/>
            </a:pPr>
            <a:endParaRPr lang="en-US" altLang="ko-KR" sz="1800" b="0" kern="0" dirty="0"/>
          </a:p>
          <a:p>
            <a:pPr marL="266700" lvl="1" indent="0">
              <a:buNone/>
            </a:pPr>
            <a:r>
              <a:rPr lang="en-US" altLang="ko-KR" sz="1800" b="0" dirty="0"/>
              <a:t>Bayesian hierarchical modeling makes use of two important concepts in deriving the posterior distribution,</a:t>
            </a:r>
          </a:p>
          <a:p>
            <a:pPr marL="180975" indent="0">
              <a:buNone/>
            </a:pPr>
            <a:r>
              <a:rPr lang="en-US" altLang="ko-KR" sz="1600" b="0" kern="0" dirty="0"/>
              <a:t>  1) </a:t>
            </a:r>
            <a:r>
              <a:rPr lang="en-US" altLang="ko-KR" sz="1600" dirty="0"/>
              <a:t>Hyperparameters</a:t>
            </a:r>
            <a:r>
              <a:rPr lang="en-US" altLang="ko-KR" sz="1600" b="0" dirty="0"/>
              <a:t>: parameters of the prior distribution</a:t>
            </a:r>
          </a:p>
          <a:p>
            <a:pPr marL="180975" indent="0">
              <a:buNone/>
            </a:pPr>
            <a:r>
              <a:rPr lang="en-US" altLang="ko-KR" sz="1600" b="0" dirty="0"/>
              <a:t>  2) </a:t>
            </a:r>
            <a:r>
              <a:rPr lang="en-US" altLang="ko-KR" sz="1600" dirty="0"/>
              <a:t>Hyperpriors</a:t>
            </a:r>
            <a:r>
              <a:rPr lang="en-US" altLang="ko-KR" sz="1600" b="0" dirty="0"/>
              <a:t>: distributions of Hyperparameters</a:t>
            </a:r>
          </a:p>
          <a:p>
            <a:pPr marL="266700" lvl="1" indent="0">
              <a:buNone/>
            </a:pPr>
            <a:endParaRPr lang="en-US" altLang="ko-KR" sz="2800" b="0" kern="0" dirty="0"/>
          </a:p>
        </p:txBody>
      </p:sp>
    </p:spTree>
    <p:extLst>
      <p:ext uri="{BB962C8B-B14F-4D97-AF65-F5344CB8AC3E}">
        <p14:creationId xmlns:p14="http://schemas.microsoft.com/office/powerpoint/2010/main" val="2284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A12DA-5CBF-496F-A7D0-A3269D71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Hierarchical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3">
                <a:extLst>
                  <a:ext uri="{FF2B5EF4-FFF2-40B4-BE49-F238E27FC236}">
                    <a16:creationId xmlns:a16="http://schemas.microsoft.com/office/drawing/2014/main" id="{089637D8-3A55-4BEA-9810-30A060EFDC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5" y="836712"/>
                <a:ext cx="9505503" cy="5718452"/>
              </a:xfrm>
              <a:prstGeom prst="rect">
                <a:avLst/>
              </a:prstGeom>
            </p:spPr>
            <p:txBody>
              <a:bodyPr/>
              <a:lstStyle>
                <a:lvl1pPr marL="449263" indent="-26828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kumimoji="1" sz="1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182563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kumimoji="1" sz="12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630238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801688" indent="-1714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9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982663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9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266700" lvl="1" indent="0">
                  <a:buNone/>
                </a:pPr>
                <a:endParaRPr lang="en-US" altLang="ko-KR" sz="1800" b="0" kern="0" dirty="0"/>
              </a:p>
              <a:p>
                <a:pPr marL="266700" lvl="1" indent="0">
                  <a:buNone/>
                </a:pPr>
                <a:r>
                  <a:rPr lang="en-US" altLang="ko-KR" sz="1800" b="0" kern="0" dirty="0"/>
                  <a:t>Suppose a random variable Y follows a normal distribution with parameter </a:t>
                </a:r>
                <a14:m>
                  <m:oMath xmlns:m="http://schemas.openxmlformats.org/officeDocument/2006/math">
                    <m:r>
                      <a:rPr lang="ko-KR" altLang="en-US" sz="1800" b="0" i="1" ker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800" b="0" kern="0" dirty="0"/>
                  <a:t> as the mean and 1 as the variance, that is </a:t>
                </a:r>
                <a14:m>
                  <m:oMath xmlns:m="http://schemas.openxmlformats.org/officeDocument/2006/math"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1800" b="1" i="1" kern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800" b="1" i="1" kern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kern="0" dirty="0"/>
              </a:p>
              <a:p>
                <a:pPr marL="266700" lvl="1" indent="0">
                  <a:buNone/>
                </a:pPr>
                <a:r>
                  <a:rPr lang="en-US" altLang="ko-KR" sz="1800" b="0" kern="0" dirty="0"/>
                  <a:t>Suppose also that the parameter </a:t>
                </a:r>
                <a14:m>
                  <m:oMath xmlns:m="http://schemas.openxmlformats.org/officeDocument/2006/math">
                    <m:r>
                      <a:rPr lang="ko-KR" altLang="en-US" sz="1800" b="0" i="1" ker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800" b="0" kern="0" dirty="0"/>
                  <a:t> has a distribution given by a normal distribution with mean </a:t>
                </a:r>
                <a14:m>
                  <m:oMath xmlns:m="http://schemas.openxmlformats.org/officeDocument/2006/math">
                    <m:r>
                      <a:rPr lang="ko-KR" altLang="en-US" sz="1800" b="0" i="1" kern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b="0" i="0" kern="0" dirty="0">
                    <a:latin typeface="Cambria Math" panose="02040503050406030204" pitchFamily="18" charset="0"/>
                  </a:rPr>
                  <a:t>, </a:t>
                </a:r>
                <a:r>
                  <a:rPr lang="en-US" altLang="ko-KR" sz="1800" b="0" i="0" kern="0" dirty="0"/>
                  <a:t>that is </a:t>
                </a:r>
                <a14:m>
                  <m:oMath xmlns:m="http://schemas.openxmlformats.org/officeDocument/2006/math">
                    <m:r>
                      <a:rPr lang="ko-KR" altLang="en-US" sz="1800" b="1" i="1" ker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1800" b="1" i="1" ker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800" b="1" i="1" ker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b="0" i="0" kern="0" dirty="0"/>
                  <a:t> , </a:t>
                </a:r>
                <a14:m>
                  <m:oMath xmlns:m="http://schemas.openxmlformats.org/officeDocument/2006/math">
                    <m:r>
                      <a:rPr lang="ko-KR" altLang="en-US" sz="1800" b="0" i="1" ker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b="0" i="0" kern="0" dirty="0"/>
                  <a:t> follows another distribution </a:t>
                </a:r>
                <a:r>
                  <a:rPr lang="en-US" altLang="ko-KR" sz="1800" b="0" kern="0" dirty="0"/>
                  <a:t>given by the standard normal distribution</a:t>
                </a:r>
                <a:r>
                  <a:rPr lang="en-US" altLang="ko-KR" sz="1800" b="0" i="0" kern="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ker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8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i="1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 ker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80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b="0" i="0" kern="0" dirty="0"/>
              </a:p>
              <a:p>
                <a:pPr marL="266700" lvl="1" indent="0">
                  <a:buNone/>
                </a:pPr>
                <a:endParaRPr lang="en-US" altLang="ko-KR" sz="1800" b="0" kern="0" dirty="0"/>
              </a:p>
              <a:p>
                <a:pPr marL="266700" lvl="1" indent="0">
                  <a:buNone/>
                </a:pPr>
                <a:r>
                  <a:rPr lang="en-US" altLang="ko-KR" sz="1800" b="0" kern="0" dirty="0"/>
                  <a:t>The notation of the distribution of Y changes as another parameter is added,</a:t>
                </a: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ker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800" b="1" i="1" ker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ko-KR" altLang="en-US" sz="1800" b="1" i="1" ker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1800" b="1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800" b="1" i="1" ker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800" b="1" i="1" ker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1800" b="1" i="1" ker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800" b="1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800" b="1" i="1" ker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1800" b="1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800" b="1" i="1" ker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kern="0" dirty="0"/>
              </a:p>
              <a:p>
                <a:pPr marL="266700" lvl="1" indent="0">
                  <a:buNone/>
                </a:pPr>
                <a:endParaRPr lang="en-US" altLang="ko-KR" sz="1800" kern="0" dirty="0"/>
              </a:p>
              <a:p>
                <a:pPr marL="266700" lvl="1" indent="0">
                  <a:buNone/>
                </a:pPr>
                <a:r>
                  <a:rPr lang="en-US" altLang="ko-KR" sz="1800" b="0" kern="0" dirty="0"/>
                  <a:t>In 8 schools problem, we’ll follow below models</a:t>
                </a: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dirty="0"/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2667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800" b="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dirty="0"/>
              </a:p>
              <a:p>
                <a:pPr marL="2667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𝐶𝑎𝑢𝑐h𝑦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 marL="266700" lvl="1" indent="0">
                  <a:buNone/>
                </a:pPr>
                <a:endParaRPr lang="en-US" altLang="ko-KR" sz="1800" b="0" kern="0" dirty="0"/>
              </a:p>
            </p:txBody>
          </p:sp>
        </mc:Choice>
        <mc:Fallback xmlns="">
          <p:sp>
            <p:nvSpPr>
              <p:cNvPr id="3" name="텍스트 개체 틀 3">
                <a:extLst>
                  <a:ext uri="{FF2B5EF4-FFF2-40B4-BE49-F238E27FC236}">
                    <a16:creationId xmlns:a16="http://schemas.microsoft.com/office/drawing/2014/main" id="{089637D8-3A55-4BEA-9810-30A060EFD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836712"/>
                <a:ext cx="9505503" cy="5718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9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8"/>
          <p:cNvSpPr txBox="1">
            <a:spLocks noChangeArrowheads="1"/>
          </p:cNvSpPr>
          <p:nvPr/>
        </p:nvSpPr>
        <p:spPr bwMode="gray">
          <a:xfrm>
            <a:off x="1352600" y="2137866"/>
            <a:ext cx="7056780" cy="2659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9969" tIns="46784" rIns="89969" bIns="46784">
            <a:spAutoFit/>
          </a:bodyPr>
          <a:lstStyle/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What Is 8 Schools Problem?</a:t>
            </a: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Bayesian Hierarchical Modeling</a:t>
            </a: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Bayesian</a:t>
            </a:r>
          </a:p>
          <a:p>
            <a:pPr defTabSz="911225" eaLnBrk="0" hangingPunct="0">
              <a:spcBef>
                <a:spcPts val="800"/>
              </a:spcBef>
              <a:spcAft>
                <a:spcPts val="1200"/>
              </a:spcAft>
            </a:pP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76536" y="692696"/>
            <a:ext cx="2016178" cy="721700"/>
            <a:chOff x="1280592" y="828086"/>
            <a:chExt cx="2016178" cy="7217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280592" y="908720"/>
              <a:ext cx="2016178" cy="576064"/>
            </a:xfrm>
            <a:prstGeom prst="roundRect">
              <a:avLst>
                <a:gd name="adj" fmla="val 7682"/>
              </a:avLst>
            </a:prstGeom>
            <a:noFill/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536575" indent="-176213" defTabSz="944563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0" kern="0">
                <a:solidFill>
                  <a:srgbClr val="000000"/>
                </a:solidFill>
                <a:latin typeface="Arial" charset="0"/>
                <a:ea typeface="돋움" pitchFamily="50" charset="-127"/>
                <a:cs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gray">
            <a:xfrm>
              <a:off x="1397594" y="828086"/>
              <a:ext cx="1782174" cy="7217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216000" tIns="144000" rIns="144000" bIns="144000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ko-KR" sz="2800" dirty="0">
                  <a:solidFill>
                    <a:srgbClr val="0A1E5A"/>
                  </a:solidFill>
                  <a:latin typeface="Arial" charset="0"/>
                  <a:ea typeface="맑은 고딕" panose="020B0503020000020004" pitchFamily="50" charset="-127"/>
                  <a:cs typeface="Arial" panose="020B0604020202020204" pitchFamily="34" charset="0"/>
                </a:rPr>
                <a:t>Agenda </a:t>
              </a:r>
              <a:endParaRPr lang="ko-KR" altLang="en-US" sz="2800" dirty="0">
                <a:solidFill>
                  <a:srgbClr val="0A1E5A"/>
                </a:solidFill>
                <a:latin typeface="Arial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C5C75C-0443-4D40-B7E0-2EAD21976589}"/>
              </a:ext>
            </a:extLst>
          </p:cNvPr>
          <p:cNvSpPr/>
          <p:nvPr/>
        </p:nvSpPr>
        <p:spPr>
          <a:xfrm>
            <a:off x="1352600" y="3212976"/>
            <a:ext cx="4536504" cy="432048"/>
          </a:xfrm>
          <a:prstGeom prst="rect">
            <a:avLst/>
          </a:prstGeom>
          <a:solidFill>
            <a:srgbClr val="0A1E5A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1225" eaLnBrk="0" hangingPunct="0">
              <a:spcBef>
                <a:spcPts val="800"/>
              </a:spcBef>
              <a:spcAft>
                <a:spcPts val="1200"/>
              </a:spcAft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III.  </a:t>
            </a:r>
            <a:r>
              <a:rPr lang="en-US" altLang="ko-KR" sz="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Solve to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Cmdstanpy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8F1-3E82-49A4-B4E2-FDE2E03B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73" y="734884"/>
            <a:ext cx="8280920" cy="4422308"/>
          </a:xfrm>
        </p:spPr>
        <p:txBody>
          <a:bodyPr/>
          <a:lstStyle/>
          <a:p>
            <a:pPr marL="266700" lvl="1" indent="0">
              <a:buNone/>
            </a:pPr>
            <a:r>
              <a:rPr lang="en-US" altLang="ko-KR" sz="2400" dirty="0"/>
              <a:t>Fitting model and data</a:t>
            </a:r>
          </a:p>
          <a:p>
            <a:pPr marL="266700" lvl="1" indent="0">
              <a:buNone/>
            </a:pPr>
            <a:r>
              <a:rPr lang="en-US" altLang="ko-KR" sz="1800" dirty="0"/>
              <a:t>		</a:t>
            </a:r>
          </a:p>
          <a:p>
            <a:pPr marL="266700" lvl="1" indent="0">
              <a:buNone/>
            </a:pPr>
            <a:r>
              <a:rPr lang="en-US" altLang="ko-KR" sz="1800" dirty="0"/>
              <a:t>	         </a:t>
            </a:r>
            <a:r>
              <a:rPr lang="en-US" altLang="ko-KR" sz="1800" dirty="0" err="1"/>
              <a:t>eight_schools.stan</a:t>
            </a:r>
            <a:r>
              <a:rPr lang="en-US" altLang="ko-KR" sz="1800" dirty="0"/>
              <a:t>                  </a:t>
            </a:r>
            <a:r>
              <a:rPr lang="en-US" altLang="ko-KR" sz="1800" dirty="0" err="1"/>
              <a:t>eight_schools.data.json</a:t>
            </a:r>
            <a:endParaRPr lang="en-US" altLang="ko-KR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Cmdstanpy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6260B-6006-4AC8-A08F-173880E04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59" y="2060848"/>
            <a:ext cx="2381582" cy="2902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154EA68-82BB-4161-A1DC-9502401EBE84}"/>
                  </a:ext>
                </a:extLst>
              </p:cNvPr>
              <p:cNvSpPr/>
              <p:nvPr/>
            </p:nvSpPr>
            <p:spPr>
              <a:xfrm>
                <a:off x="3366641" y="3746498"/>
                <a:ext cx="4953000" cy="12689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667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2667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𝐶𝑎𝑢𝑐h𝑦</m:t>
                      </m:r>
                      <m:d>
                        <m:dPr>
                          <m:ctrlP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2667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altLang="ko-KR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154EA68-82BB-4161-A1DC-9502401EB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641" y="3746498"/>
                <a:ext cx="4953000" cy="1268937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3E710B9-A039-4577-95D1-D50DD334D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992" y="1986829"/>
            <a:ext cx="3819193" cy="9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355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b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84427</TotalTime>
  <Words>994</Words>
  <Application>Microsoft Office PowerPoint</Application>
  <PresentationFormat>A4 용지(210x297mm)</PresentationFormat>
  <Paragraphs>155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ＭＳ Ｐゴシック</vt:lpstr>
      <vt:lpstr>新細明體</vt:lpstr>
      <vt:lpstr>굴림</vt:lpstr>
      <vt:lpstr>돋움</vt:lpstr>
      <vt:lpstr>맑은 고딕</vt:lpstr>
      <vt:lpstr>바탕</vt:lpstr>
      <vt:lpstr>Arial</vt:lpstr>
      <vt:lpstr>Calibri</vt:lpstr>
      <vt:lpstr>Cambria Math</vt:lpstr>
      <vt:lpstr>Verdana</vt:lpstr>
      <vt:lpstr>Wingdings</vt:lpstr>
      <vt:lpstr>3_기본 디자인</vt:lpstr>
      <vt:lpstr>8 Schools Problem</vt:lpstr>
      <vt:lpstr>PowerPoint 프레젠테이션</vt:lpstr>
      <vt:lpstr>What is 8 Schools Problem?</vt:lpstr>
      <vt:lpstr>What is 8 Schools Problem?</vt:lpstr>
      <vt:lpstr>PowerPoint 프레젠테이션</vt:lpstr>
      <vt:lpstr>Bayesian Hierarchical Modeling</vt:lpstr>
      <vt:lpstr>Bayesian Hierarchical Modeling</vt:lpstr>
      <vt:lpstr>PowerPoint 프레젠테이션</vt:lpstr>
      <vt:lpstr>Solve to Cmdstanpy</vt:lpstr>
      <vt:lpstr>Solve to Cmdstanpy</vt:lpstr>
      <vt:lpstr>Solve to Cmdstanpy</vt:lpstr>
      <vt:lpstr>Solve to Cmdstanpy</vt:lpstr>
      <vt:lpstr>Solve to Cmdstanpy</vt:lpstr>
      <vt:lpstr>PowerPoint 프레젠테이션</vt:lpstr>
    </vt:vector>
  </TitlesOfParts>
  <Company>자이오넥스 Zionex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LG그룹 PLM 제안서</dc:title>
  <dc:creator>PLM Consulting</dc:creator>
  <cp:lastModifiedBy>user</cp:lastModifiedBy>
  <cp:revision>1191</cp:revision>
  <cp:lastPrinted>2016-12-04T01:15:32Z</cp:lastPrinted>
  <dcterms:created xsi:type="dcterms:W3CDTF">2009-03-13T04:15:00Z</dcterms:created>
  <dcterms:modified xsi:type="dcterms:W3CDTF">2022-08-12T01:44:13Z</dcterms:modified>
</cp:coreProperties>
</file>