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3" r:id="rId1"/>
  </p:sldMasterIdLst>
  <p:notesMasterIdLst>
    <p:notesMasterId r:id="rId12"/>
  </p:notesMasterIdLst>
  <p:handoutMasterIdLst>
    <p:handoutMasterId r:id="rId13"/>
  </p:handoutMasterIdLst>
  <p:sldIdLst>
    <p:sldId id="2888" r:id="rId2"/>
    <p:sldId id="4713" r:id="rId3"/>
    <p:sldId id="5019" r:id="rId4"/>
    <p:sldId id="5038" r:id="rId5"/>
    <p:sldId id="5020" r:id="rId6"/>
    <p:sldId id="5027" r:id="rId7"/>
    <p:sldId id="5040" r:id="rId8"/>
    <p:sldId id="5039" r:id="rId9"/>
    <p:sldId id="5041" r:id="rId10"/>
    <p:sldId id="2813" r:id="rId1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8" pos="217" userDrawn="1">
          <p15:clr>
            <a:srgbClr val="A4A3A4"/>
          </p15:clr>
        </p15:guide>
        <p15:guide id="9" pos="6023" userDrawn="1">
          <p15:clr>
            <a:srgbClr val="A4A3A4"/>
          </p15:clr>
        </p15:guide>
        <p15:guide id="11" orient="horz" userDrawn="1">
          <p15:clr>
            <a:srgbClr val="A4A3A4"/>
          </p15:clr>
        </p15:guide>
        <p15:guide id="13" orient="horz" pos="2341" userDrawn="1">
          <p15:clr>
            <a:srgbClr val="A4A3A4"/>
          </p15:clr>
        </p15:guide>
        <p15:guide id="14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wan Song" initials="KS" lastIdx="3" clrIdx="0">
    <p:extLst>
      <p:ext uri="{19B8F6BF-5375-455C-9EA6-DF929625EA0E}">
        <p15:presenceInfo xmlns:p15="http://schemas.microsoft.com/office/powerpoint/2012/main" userId="90e9ea89f8b1ca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E5A"/>
    <a:srgbClr val="0000FF"/>
    <a:srgbClr val="F9FBFF"/>
    <a:srgbClr val="44546A"/>
    <a:srgbClr val="ADB9CA"/>
    <a:srgbClr val="FFCCFF"/>
    <a:srgbClr val="66FFCC"/>
    <a:srgbClr val="66FFFF"/>
    <a:srgbClr val="FFCCCC"/>
    <a:srgbClr val="632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 autoAdjust="0"/>
    <p:restoredTop sz="81064" autoAdjust="0"/>
  </p:normalViewPr>
  <p:slideViewPr>
    <p:cSldViewPr>
      <p:cViewPr>
        <p:scale>
          <a:sx n="75" d="100"/>
          <a:sy n="75" d="100"/>
        </p:scale>
        <p:origin x="1972" y="180"/>
      </p:cViewPr>
      <p:guideLst>
        <p:guide orient="horz" pos="4020"/>
        <p:guide orient="horz" pos="935"/>
        <p:guide orient="horz" pos="210"/>
        <p:guide pos="217"/>
        <p:guide pos="6023"/>
        <p:guide orient="horz"/>
        <p:guide orient="horz" pos="234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20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87F826-D470-4D43-B6C5-3B0CA0A6B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4F55F-2910-4F55-B3DB-9977FCFB44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6977-81CC-42D1-B8FD-A7A90AD5E6A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C5FA3-425A-432A-8EEA-C627F9366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CA114-0B5A-4AF2-A612-953CCEDF8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2FB2-C287-4C53-928D-3296A0228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1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2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8B758E5-474D-46C9-8D6D-2E6B37751831}" type="datetimeFigureOut">
              <a:rPr lang="ko-KR" altLang="en-US"/>
              <a:pPr>
                <a:defRPr/>
              </a:pPr>
              <a:t>2022-08-18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8" tIns="46044" rIns="92088" bIns="4604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28" y="4715034"/>
            <a:ext cx="5439422" cy="4467546"/>
          </a:xfrm>
          <a:prstGeom prst="rect">
            <a:avLst/>
          </a:prstGeom>
        </p:spPr>
        <p:txBody>
          <a:bodyPr vert="horz" lIns="92088" tIns="46044" rIns="92088" bIns="460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2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9B8906-6BBA-45A3-A98F-D06CF81ECF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32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1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44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Arma</a:t>
            </a:r>
            <a:r>
              <a:rPr lang="en-US" altLang="ko-KR" dirty="0"/>
              <a:t> </a:t>
            </a:r>
            <a:r>
              <a:rPr lang="ko-KR" altLang="en-US" dirty="0"/>
              <a:t>모델은 </a:t>
            </a:r>
            <a:r>
              <a:rPr lang="en-US" altLang="ko-KR" dirty="0" err="1"/>
              <a:t>ar</a:t>
            </a:r>
            <a:r>
              <a:rPr lang="ko-KR" altLang="en-US" dirty="0"/>
              <a:t>모델과 </a:t>
            </a:r>
            <a:r>
              <a:rPr lang="en-US" altLang="ko-KR" dirty="0"/>
              <a:t>ma</a:t>
            </a:r>
            <a:r>
              <a:rPr lang="ko-KR" altLang="en-US" dirty="0"/>
              <a:t>모델이 결합한 모델</a:t>
            </a:r>
            <a:endParaRPr lang="en-US" altLang="ko-KR" dirty="0"/>
          </a:p>
          <a:p>
            <a:pPr fontAlgn="base"/>
            <a:r>
              <a:rPr lang="en-US" altLang="ko-KR" dirty="0" err="1"/>
              <a:t>Ar</a:t>
            </a:r>
            <a:r>
              <a:rPr lang="ko-KR" altLang="en-US" dirty="0"/>
              <a:t>은 이전시점의 시계열을 독립변수로 갖는 모델</a:t>
            </a:r>
            <a:endParaRPr lang="en-US" altLang="ko-KR" dirty="0"/>
          </a:p>
          <a:p>
            <a:pPr fontAlgn="base"/>
            <a:r>
              <a:rPr lang="en-US" altLang="ko-KR" dirty="0"/>
              <a:t>Ma</a:t>
            </a:r>
            <a:r>
              <a:rPr lang="ko-KR" altLang="en-US" dirty="0"/>
              <a:t>는 해당시점과 그 과거의 </a:t>
            </a:r>
            <a:r>
              <a:rPr lang="en-US" altLang="ko-KR" dirty="0"/>
              <a:t>white noise </a:t>
            </a:r>
            <a:r>
              <a:rPr lang="ko-KR" altLang="en-US" dirty="0"/>
              <a:t>들을 독립변수로 갖는 모델</a:t>
            </a:r>
            <a:endParaRPr lang="en-US" altLang="ko-KR" dirty="0"/>
          </a:p>
          <a:p>
            <a:pPr fontAlgn="base"/>
            <a:r>
              <a:rPr lang="en-US" altLang="ko-KR" dirty="0" err="1"/>
              <a:t>Arma</a:t>
            </a:r>
            <a:r>
              <a:rPr lang="ko-KR" altLang="en-US" dirty="0"/>
              <a:t>는 </a:t>
            </a:r>
            <a:r>
              <a:rPr lang="en-US" altLang="ko-KR" dirty="0" err="1"/>
              <a:t>p,q</a:t>
            </a:r>
            <a:r>
              <a:rPr lang="ko-KR" altLang="en-US" dirty="0"/>
              <a:t> 두개의 파라미터가 있고</a:t>
            </a:r>
            <a:endParaRPr lang="en-US" altLang="ko-KR" dirty="0"/>
          </a:p>
          <a:p>
            <a:pPr fontAlgn="base"/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ar</a:t>
            </a:r>
            <a:r>
              <a:rPr lang="ko-KR" altLang="en-US" dirty="0"/>
              <a:t>과 같고</a:t>
            </a:r>
            <a:r>
              <a:rPr lang="en-US" altLang="ko-KR" dirty="0"/>
              <a:t>, 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ma</a:t>
            </a:r>
            <a:r>
              <a:rPr lang="ko-KR" altLang="en-US" dirty="0"/>
              <a:t>와 같음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6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모델링에 사용한 데이터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코로나 환자수 데이터로</a:t>
            </a:r>
            <a:r>
              <a:rPr lang="en-US" altLang="ko-KR" dirty="0"/>
              <a:t>, 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일부터 </a:t>
            </a: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월까지 </a:t>
            </a:r>
            <a:r>
              <a:rPr lang="ko-KR" altLang="en-US" dirty="0" err="1"/>
              <a:t>구성되어있음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를 구분해서 모델링은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10</a:t>
            </a:r>
            <a:r>
              <a:rPr lang="ko-KR" altLang="en-US" dirty="0"/>
              <a:t>일까지 </a:t>
            </a:r>
            <a:r>
              <a:rPr lang="en-US" altLang="ko-KR" dirty="0"/>
              <a:t>246</a:t>
            </a:r>
            <a:r>
              <a:rPr lang="ko-KR" altLang="en-US" dirty="0"/>
              <a:t>일의 데이터로 모델링함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53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코로나 환자수는 특정 시점에 급증하고 감소하는 경향을 보였음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32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Statsmodel</a:t>
            </a:r>
            <a:r>
              <a:rPr lang="en-US" altLang="ko-KR" dirty="0"/>
              <a:t> </a:t>
            </a:r>
            <a:r>
              <a:rPr lang="ko-KR" altLang="en-US" dirty="0"/>
              <a:t>패키지로 </a:t>
            </a:r>
            <a:r>
              <a:rPr lang="en-US" altLang="ko-KR" dirty="0" err="1"/>
              <a:t>arma</a:t>
            </a:r>
            <a:r>
              <a:rPr lang="ko-KR" altLang="en-US" dirty="0"/>
              <a:t>모델을 </a:t>
            </a:r>
            <a:r>
              <a:rPr lang="ko-KR" altLang="en-US" dirty="0" err="1"/>
              <a:t>피팅했고</a:t>
            </a:r>
            <a:r>
              <a:rPr lang="en-US" altLang="ko-KR" dirty="0"/>
              <a:t>, p</a:t>
            </a:r>
            <a:r>
              <a:rPr lang="ko-KR" altLang="en-US" dirty="0"/>
              <a:t>와 </a:t>
            </a:r>
            <a:r>
              <a:rPr lang="en-US" altLang="ko-KR" dirty="0"/>
              <a:t>q </a:t>
            </a:r>
            <a:r>
              <a:rPr lang="ko-KR" altLang="en-US" dirty="0"/>
              <a:t>계수를 각각 </a:t>
            </a:r>
            <a:r>
              <a:rPr lang="en-US" altLang="ko-KR" dirty="0"/>
              <a:t>1</a:t>
            </a:r>
            <a:r>
              <a:rPr lang="ko-KR" altLang="en-US" dirty="0"/>
              <a:t>로 설정하였음</a:t>
            </a:r>
            <a:endParaRPr lang="en-US" altLang="ko-KR" dirty="0"/>
          </a:p>
          <a:p>
            <a:r>
              <a:rPr lang="en-US" altLang="ko-KR" dirty="0" err="1"/>
              <a:t>Wape</a:t>
            </a:r>
            <a:r>
              <a:rPr lang="ko-KR" altLang="en-US" dirty="0"/>
              <a:t>과 </a:t>
            </a:r>
            <a:r>
              <a:rPr lang="en-US" altLang="ko-KR" dirty="0" err="1"/>
              <a:t>mape</a:t>
            </a:r>
            <a:r>
              <a:rPr lang="ko-KR" altLang="en-US" dirty="0"/>
              <a:t>값은 </a:t>
            </a:r>
            <a:r>
              <a:rPr lang="en-US" altLang="ko-KR" dirty="0"/>
              <a:t>0.3</a:t>
            </a:r>
            <a:r>
              <a:rPr lang="ko-KR" altLang="en-US" dirty="0"/>
              <a:t>정도 나왔음</a:t>
            </a:r>
            <a:endParaRPr lang="en-US" altLang="ko-KR" dirty="0"/>
          </a:p>
          <a:p>
            <a:r>
              <a:rPr lang="ko-KR" altLang="en-US" dirty="0"/>
              <a:t>모형의 파라미터 값은 빨간 박스안에 </a:t>
            </a:r>
            <a:r>
              <a:rPr lang="ko-KR" altLang="en-US" dirty="0" err="1"/>
              <a:t>표시되어있음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스탠 유저가이드에 있는 </a:t>
            </a:r>
            <a:r>
              <a:rPr lang="en-US" altLang="ko-KR" dirty="0" err="1"/>
              <a:t>arma</a:t>
            </a:r>
            <a:r>
              <a:rPr lang="ko-KR" altLang="en-US" dirty="0"/>
              <a:t>모델 예제 코드를 사용했음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 </a:t>
            </a:r>
            <a:r>
              <a:rPr lang="ko-KR" altLang="en-US" dirty="0"/>
              <a:t>계수는 각각 </a:t>
            </a:r>
            <a:r>
              <a:rPr lang="en-US" altLang="ko-KR" dirty="0"/>
              <a:t>1</a:t>
            </a:r>
            <a:r>
              <a:rPr lang="ko-KR" altLang="en-US" dirty="0"/>
              <a:t>로 동일함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3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웜업은</a:t>
            </a:r>
            <a:r>
              <a:rPr lang="ko-KR" altLang="en-US" dirty="0"/>
              <a:t> </a:t>
            </a:r>
            <a:r>
              <a:rPr lang="ko-KR" altLang="en-US" dirty="0" err="1"/>
              <a:t>만번</a:t>
            </a:r>
            <a:r>
              <a:rPr lang="en-US" altLang="ko-KR" dirty="0"/>
              <a:t>, </a:t>
            </a:r>
            <a:r>
              <a:rPr lang="ko-KR" altLang="en-US" dirty="0"/>
              <a:t>샘플링은 </a:t>
            </a:r>
            <a:r>
              <a:rPr lang="ko-KR" altLang="en-US" dirty="0" err="1"/>
              <a:t>체인별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만번을</a:t>
            </a:r>
            <a:r>
              <a:rPr lang="ko-KR" altLang="en-US" dirty="0"/>
              <a:t> 수행했음</a:t>
            </a:r>
            <a:endParaRPr lang="en-US" altLang="ko-KR" dirty="0"/>
          </a:p>
          <a:p>
            <a:r>
              <a:rPr lang="en-US" altLang="ko-KR" dirty="0"/>
              <a:t>Mu</a:t>
            </a:r>
            <a:r>
              <a:rPr lang="ko-KR" altLang="en-US" dirty="0"/>
              <a:t>값과 </a:t>
            </a:r>
            <a:r>
              <a:rPr lang="en-US" altLang="ko-KR" dirty="0"/>
              <a:t>sigma</a:t>
            </a:r>
            <a:r>
              <a:rPr lang="ko-KR" altLang="en-US" dirty="0"/>
              <a:t>값을 곱해 </a:t>
            </a:r>
            <a:r>
              <a:rPr lang="en-US" altLang="ko-KR" dirty="0"/>
              <a:t>const</a:t>
            </a:r>
            <a:r>
              <a:rPr lang="ko-KR" altLang="en-US" dirty="0"/>
              <a:t>라는 </a:t>
            </a:r>
            <a:r>
              <a:rPr lang="en-US" altLang="ko-KR" dirty="0"/>
              <a:t>column</a:t>
            </a:r>
            <a:r>
              <a:rPr lang="ko-KR" altLang="en-US" dirty="0"/>
              <a:t>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6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Mcmc</a:t>
            </a:r>
            <a:r>
              <a:rPr lang="ko-KR" altLang="en-US" dirty="0"/>
              <a:t>를 통해 나온 </a:t>
            </a:r>
            <a:r>
              <a:rPr lang="ko-KR" altLang="en-US" dirty="0" err="1"/>
              <a:t>결과중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값으로 모형의 파라미터를 고정했고</a:t>
            </a:r>
            <a:endParaRPr lang="en-US" altLang="ko-KR" dirty="0"/>
          </a:p>
          <a:p>
            <a:r>
              <a:rPr lang="ko-KR" altLang="en-US" dirty="0"/>
              <a:t>그 파라미터로 모형을 다시 </a:t>
            </a:r>
            <a:r>
              <a:rPr lang="ko-KR" altLang="en-US" dirty="0" err="1"/>
              <a:t>피팅함</a:t>
            </a:r>
            <a:endParaRPr lang="en-US" altLang="ko-KR" dirty="0"/>
          </a:p>
          <a:p>
            <a:r>
              <a:rPr lang="ko-KR" altLang="en-US" dirty="0"/>
              <a:t>그래프로 비교해보면 스탠으로 </a:t>
            </a:r>
            <a:r>
              <a:rPr lang="ko-KR" altLang="en-US" dirty="0" err="1"/>
              <a:t>피팅한</a:t>
            </a:r>
            <a:r>
              <a:rPr lang="ko-KR" altLang="en-US" dirty="0"/>
              <a:t>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ko-KR" altLang="en-US" dirty="0" err="1"/>
              <a:t>실제값을</a:t>
            </a:r>
            <a:r>
              <a:rPr lang="ko-KR" altLang="en-US" dirty="0"/>
              <a:t> </a:t>
            </a:r>
            <a:r>
              <a:rPr lang="en-US" altLang="ko-KR" dirty="0" err="1"/>
              <a:t>statsmodel</a:t>
            </a:r>
            <a:r>
              <a:rPr lang="ko-KR" altLang="en-US" dirty="0"/>
              <a:t>보다 </a:t>
            </a:r>
            <a:r>
              <a:rPr lang="ko-KR" altLang="en-US" dirty="0" err="1"/>
              <a:t>잘따라가는것을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asplm.co.k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zionex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zionex.com" TargetMode="External"/><Relationship Id="rId11" Type="http://schemas.openxmlformats.org/officeDocument/2006/relationships/hyperlink" Target="http://www.zionex.co.jp/" TargetMode="External"/><Relationship Id="rId5" Type="http://schemas.openxmlformats.org/officeDocument/2006/relationships/image" Target="../media/image8.png"/><Relationship Id="rId10" Type="http://schemas.openxmlformats.org/officeDocument/2006/relationships/hyperlink" Target="mailto:sales-j@zionex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mailto:taiwan_sales@zionex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4884"/>
            <a:ext cx="95055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88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97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0665"/>
            <a:ext cx="9906000" cy="3464719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8121352" y="339011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184034"/>
            <a:ext cx="1604296" cy="868702"/>
          </a:xfrm>
          <a:prstGeom prst="rect">
            <a:avLst/>
          </a:prstGeom>
        </p:spPr>
      </p:pic>
      <p:sp>
        <p:nvSpPr>
          <p:cNvPr id="20" name="Flowchart: Manual Input 14"/>
          <p:cNvSpPr/>
          <p:nvPr userDrawn="1"/>
        </p:nvSpPr>
        <p:spPr>
          <a:xfrm rot="10800000">
            <a:off x="0" y="2022396"/>
            <a:ext cx="9906000" cy="29446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6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6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363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36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Box 9"/>
          <p:cNvSpPr txBox="1">
            <a:spLocks noChangeArrowheads="1"/>
          </p:cNvSpPr>
          <p:nvPr userDrawn="1"/>
        </p:nvSpPr>
        <p:spPr bwMode="auto">
          <a:xfrm>
            <a:off x="3080792" y="6586509"/>
            <a:ext cx="3327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700" b="0" dirty="0">
                <a:solidFill>
                  <a:schemeClr val="bg1"/>
                </a:solidFill>
                <a:latin typeface="Arial" charset="0"/>
                <a:ea typeface="바탕" pitchFamily="18" charset="-127"/>
              </a:rPr>
              <a:t>Copyright ⓒ 2020 Zionex, Inc. All rights reserved  |  Confidential</a:t>
            </a:r>
            <a:endParaRPr lang="en-US" altLang="ko-KR" b="0" dirty="0">
              <a:solidFill>
                <a:schemeClr val="bg1"/>
              </a:solidFill>
            </a:endParaRPr>
          </a:p>
        </p:txBody>
      </p:sp>
      <p:sp>
        <p:nvSpPr>
          <p:cNvPr id="19" name="Freeform 15"/>
          <p:cNvSpPr/>
          <p:nvPr userDrawn="1"/>
        </p:nvSpPr>
        <p:spPr>
          <a:xfrm>
            <a:off x="1725340" y="3822700"/>
            <a:ext cx="8183788" cy="920501"/>
          </a:xfrm>
          <a:custGeom>
            <a:avLst/>
            <a:gdLst>
              <a:gd name="connsiteX0" fmla="*/ 9119892 w 9119892"/>
              <a:gd name="connsiteY0" fmla="*/ 0 h 1208609"/>
              <a:gd name="connsiteX1" fmla="*/ 9119892 w 9119892"/>
              <a:gd name="connsiteY1" fmla="*/ 46089 h 1208609"/>
              <a:gd name="connsiteX2" fmla="*/ 5785 w 9119892"/>
              <a:gd name="connsiteY2" fmla="*/ 1208609 h 1208609"/>
              <a:gd name="connsiteX3" fmla="*/ 0 w 9119892"/>
              <a:gd name="connsiteY3" fmla="*/ 1163257 h 1208609"/>
              <a:gd name="connsiteX4" fmla="*/ 9119892 w 9119892"/>
              <a:gd name="connsiteY4" fmla="*/ 0 h 120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892" h="1208609">
                <a:moveTo>
                  <a:pt x="9119892" y="0"/>
                </a:moveTo>
                <a:lnTo>
                  <a:pt x="9119892" y="46089"/>
                </a:lnTo>
                <a:lnTo>
                  <a:pt x="5785" y="1208609"/>
                </a:lnTo>
                <a:lnTo>
                  <a:pt x="0" y="1163257"/>
                </a:lnTo>
                <a:lnTo>
                  <a:pt x="9119892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reeform 12"/>
          <p:cNvSpPr/>
          <p:nvPr userDrawn="1"/>
        </p:nvSpPr>
        <p:spPr>
          <a:xfrm>
            <a:off x="-1" y="4229401"/>
            <a:ext cx="7257257" cy="820614"/>
          </a:xfrm>
          <a:custGeom>
            <a:avLst/>
            <a:gdLst>
              <a:gd name="connsiteX0" fmla="*/ 8894945 w 8900730"/>
              <a:gd name="connsiteY0" fmla="*/ 0 h 1180654"/>
              <a:gd name="connsiteX1" fmla="*/ 8900730 w 8900730"/>
              <a:gd name="connsiteY1" fmla="*/ 45351 h 1180654"/>
              <a:gd name="connsiteX2" fmla="*/ 0 w 8900730"/>
              <a:gd name="connsiteY2" fmla="*/ 1180654 h 1180654"/>
              <a:gd name="connsiteX3" fmla="*/ 0 w 8900730"/>
              <a:gd name="connsiteY3" fmla="*/ 1134565 h 1180654"/>
              <a:gd name="connsiteX4" fmla="*/ 8894945 w 8900730"/>
              <a:gd name="connsiteY4" fmla="*/ 0 h 11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730" h="1180654">
                <a:moveTo>
                  <a:pt x="8894945" y="0"/>
                </a:moveTo>
                <a:lnTo>
                  <a:pt x="8900730" y="45351"/>
                </a:lnTo>
                <a:lnTo>
                  <a:pt x="0" y="1180654"/>
                </a:lnTo>
                <a:lnTo>
                  <a:pt x="0" y="1134565"/>
                </a:lnTo>
                <a:lnTo>
                  <a:pt x="8894945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95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715995" y="5373216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64A5EE4C-8F43-4AAC-A4B5-C22A44B0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844824"/>
            <a:ext cx="8420100" cy="1298574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259614E5-E696-4902-BC32-6DDD2941D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160649"/>
            <a:ext cx="6934200" cy="63081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ko-KR" altLang="en-US" sz="2800" b="1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ED675-3BA3-40AA-A3B1-988D5F5D2A17}"/>
              </a:ext>
            </a:extLst>
          </p:cNvPr>
          <p:cNvSpPr/>
          <p:nvPr userDrawn="1"/>
        </p:nvSpPr>
        <p:spPr>
          <a:xfrm>
            <a:off x="488504" y="6230957"/>
            <a:ext cx="1276350" cy="353566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고객사 로고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GrpSpPr/>
          <p:nvPr userDrawn="1"/>
        </p:nvGrpSpPr>
        <p:grpSpPr>
          <a:xfrm>
            <a:off x="1983000" y="3143397"/>
            <a:ext cx="5940000" cy="0"/>
            <a:chOff x="2171573" y="2540361"/>
            <a:chExt cx="5048814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CxnSpPr/>
            <p:nvPr userDrawn="1"/>
          </p:nvCxnSpPr>
          <p:spPr bwMode="ltGray">
            <a:xfrm>
              <a:off x="2900387" y="2540361"/>
              <a:ext cx="3600000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CxnSpPr/>
            <p:nvPr userDrawn="1"/>
          </p:nvCxnSpPr>
          <p:spPr bwMode="gray">
            <a:xfrm>
              <a:off x="2171573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0000000-0008-0000-0000-00001C000000}"/>
                </a:ext>
              </a:extLst>
            </p:cNvPr>
            <p:cNvCxnSpPr/>
            <p:nvPr userDrawn="1"/>
          </p:nvCxnSpPr>
          <p:spPr bwMode="gray">
            <a:xfrm>
              <a:off x="6500387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BE411EEA-508E-4B9D-9D2C-1A4FDED21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746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9" name="Freeform 3">
            <a:extLst>
              <a:ext uri="{FF2B5EF4-FFF2-40B4-BE49-F238E27FC236}">
                <a16:creationId xmlns:a16="http://schemas.microsoft.com/office/drawing/2014/main" id="{42EA293A-ABD5-4686-A35E-2DD3615BCBA0}"/>
              </a:ext>
            </a:extLst>
          </p:cNvPr>
          <p:cNvSpPr/>
          <p:nvPr userDrawn="1"/>
        </p:nvSpPr>
        <p:spPr>
          <a:xfrm>
            <a:off x="-18365" y="0"/>
            <a:ext cx="8139718" cy="6858000"/>
          </a:xfrm>
          <a:custGeom>
            <a:avLst/>
            <a:gdLst>
              <a:gd name="connsiteX0" fmla="*/ 0 w 9712897"/>
              <a:gd name="connsiteY0" fmla="*/ 0 h 6858000"/>
              <a:gd name="connsiteX1" fmla="*/ 6581770 w 9712897"/>
              <a:gd name="connsiteY1" fmla="*/ 0 h 6858000"/>
              <a:gd name="connsiteX2" fmla="*/ 7778737 w 9712897"/>
              <a:gd name="connsiteY2" fmla="*/ 0 h 6858000"/>
              <a:gd name="connsiteX3" fmla="*/ 8482056 w 9712897"/>
              <a:gd name="connsiteY3" fmla="*/ 0 h 6858000"/>
              <a:gd name="connsiteX4" fmla="*/ 9712897 w 9712897"/>
              <a:gd name="connsiteY4" fmla="*/ 6858000 h 6858000"/>
              <a:gd name="connsiteX5" fmla="*/ 7778737 w 9712897"/>
              <a:gd name="connsiteY5" fmla="*/ 6858000 h 6858000"/>
              <a:gd name="connsiteX6" fmla="*/ 6581770 w 9712897"/>
              <a:gd name="connsiteY6" fmla="*/ 6858000 h 6858000"/>
              <a:gd name="connsiteX7" fmla="*/ 0 w 97128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12897" h="6858000">
                <a:moveTo>
                  <a:pt x="0" y="0"/>
                </a:moveTo>
                <a:lnTo>
                  <a:pt x="6581770" y="0"/>
                </a:lnTo>
                <a:lnTo>
                  <a:pt x="7778737" y="0"/>
                </a:lnTo>
                <a:lnTo>
                  <a:pt x="8482056" y="0"/>
                </a:lnTo>
                <a:lnTo>
                  <a:pt x="9712897" y="6858000"/>
                </a:lnTo>
                <a:lnTo>
                  <a:pt x="7778737" y="6858000"/>
                </a:lnTo>
                <a:lnTo>
                  <a:pt x="65817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671F6B6-61EB-4BF2-B369-920CA87B5849}"/>
              </a:ext>
            </a:extLst>
          </p:cNvPr>
          <p:cNvSpPr/>
          <p:nvPr userDrawn="1"/>
        </p:nvSpPr>
        <p:spPr>
          <a:xfrm rot="21082143">
            <a:off x="7799043" y="1774063"/>
            <a:ext cx="45719" cy="5118296"/>
          </a:xfrm>
          <a:custGeom>
            <a:avLst/>
            <a:gdLst>
              <a:gd name="connsiteX0" fmla="*/ 45719 w 45719"/>
              <a:gd name="connsiteY0" fmla="*/ 0 h 5118296"/>
              <a:gd name="connsiteX1" fmla="*/ 45719 w 45719"/>
              <a:gd name="connsiteY1" fmla="*/ 5118296 h 5118296"/>
              <a:gd name="connsiteX2" fmla="*/ 0 w 45719"/>
              <a:gd name="connsiteY2" fmla="*/ 5110130 h 5118296"/>
              <a:gd name="connsiteX3" fmla="*/ 0 w 45719"/>
              <a:gd name="connsiteY3" fmla="*/ 0 h 5118296"/>
              <a:gd name="connsiteX4" fmla="*/ 45719 w 45719"/>
              <a:gd name="connsiteY4" fmla="*/ 0 h 51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118296">
                <a:moveTo>
                  <a:pt x="45719" y="0"/>
                </a:moveTo>
                <a:lnTo>
                  <a:pt x="45719" y="5118296"/>
                </a:lnTo>
                <a:lnTo>
                  <a:pt x="0" y="5110130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AFBBB9D8-80B1-4968-AC0D-A1C41A42926A}"/>
              </a:ext>
            </a:extLst>
          </p:cNvPr>
          <p:cNvSpPr/>
          <p:nvPr userDrawn="1"/>
        </p:nvSpPr>
        <p:spPr>
          <a:xfrm rot="21082041">
            <a:off x="7215755" y="-26703"/>
            <a:ext cx="48143" cy="2885052"/>
          </a:xfrm>
          <a:custGeom>
            <a:avLst/>
            <a:gdLst>
              <a:gd name="connsiteX0" fmla="*/ 0 w 48142"/>
              <a:gd name="connsiteY0" fmla="*/ 0 h 2885052"/>
              <a:gd name="connsiteX1" fmla="*/ 48142 w 48142"/>
              <a:gd name="connsiteY1" fmla="*/ 8598 h 2885052"/>
              <a:gd name="connsiteX2" fmla="*/ 48141 w 48142"/>
              <a:gd name="connsiteY2" fmla="*/ 2885052 h 2885052"/>
              <a:gd name="connsiteX3" fmla="*/ 0 w 48142"/>
              <a:gd name="connsiteY3" fmla="*/ 2885052 h 2885052"/>
              <a:gd name="connsiteX4" fmla="*/ 0 w 48142"/>
              <a:gd name="connsiteY4" fmla="*/ 0 h 288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42" h="2885052">
                <a:moveTo>
                  <a:pt x="0" y="0"/>
                </a:moveTo>
                <a:lnTo>
                  <a:pt x="48142" y="8598"/>
                </a:lnTo>
                <a:lnTo>
                  <a:pt x="48141" y="2885052"/>
                </a:lnTo>
                <a:lnTo>
                  <a:pt x="0" y="2885052"/>
                </a:lnTo>
                <a:lnTo>
                  <a:pt x="0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5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0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gray">
          <a:xfrm>
            <a:off x="3260725" y="2781300"/>
            <a:ext cx="463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kumimoji="0" lang="en-US" altLang="ko-KR" sz="3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 of Document</a:t>
            </a:r>
            <a:endParaRPr kumimoji="0"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0"/>
          <p:cNvSpPr/>
          <p:nvPr userDrawn="1"/>
        </p:nvSpPr>
        <p:spPr bwMode="gray">
          <a:xfrm>
            <a:off x="0" y="2803525"/>
            <a:ext cx="3087688" cy="539750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/>
          <p:nvPr userDrawn="1"/>
        </p:nvSpPr>
        <p:spPr bwMode="gray">
          <a:xfrm>
            <a:off x="2792413" y="2803525"/>
            <a:ext cx="431800" cy="539750"/>
          </a:xfrm>
          <a:prstGeom prst="rect">
            <a:avLst/>
          </a:prstGeom>
          <a:solidFill>
            <a:srgbClr val="C1DDF0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83746" y="1331729"/>
            <a:ext cx="1927385" cy="415614"/>
            <a:chOff x="6494754" y="928834"/>
            <a:chExt cx="1927385" cy="415614"/>
          </a:xfrm>
        </p:grpSpPr>
        <p:pic>
          <p:nvPicPr>
            <p:cNvPr id="5" name="그림 4" descr="aaa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815" y="928834"/>
              <a:ext cx="1661538" cy="287710"/>
            </a:xfrm>
            <a:prstGeom prst="rect">
              <a:avLst/>
            </a:prstGeom>
          </p:spPr>
        </p:pic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6494754" y="1195305"/>
              <a:ext cx="1927385" cy="149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69" b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2" name="그림 11"/>
          <p:cNvPicPr preferRelativeResize="0">
            <a:picLocks/>
          </p:cNvPicPr>
          <p:nvPr userDrawn="1"/>
        </p:nvPicPr>
        <p:blipFill rotWithShape="1">
          <a:blip r:embed="rId3"/>
          <a:srcRect l="24308" t="25003" r="38059" b="41790"/>
          <a:stretch/>
        </p:blipFill>
        <p:spPr>
          <a:xfrm>
            <a:off x="2136549" y="2503885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/>
          <a:srcRect l="67285" t="10158" r="10553" b="72374"/>
          <a:stretch/>
        </p:blipFill>
        <p:spPr>
          <a:xfrm>
            <a:off x="5765797" y="1148134"/>
            <a:ext cx="2003637" cy="887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4" name="그림 13"/>
          <p:cNvPicPr preferRelativeResize="0">
            <a:picLocks/>
          </p:cNvPicPr>
          <p:nvPr userDrawn="1"/>
        </p:nvPicPr>
        <p:blipFill rotWithShape="1">
          <a:blip r:embed="rId5"/>
          <a:srcRect l="42392" t="10418" r="28028" b="69268"/>
          <a:stretch/>
        </p:blipFill>
        <p:spPr>
          <a:xfrm>
            <a:off x="5744328" y="2527839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grpSp>
        <p:nvGrpSpPr>
          <p:cNvPr id="15" name="그룹 14"/>
          <p:cNvGrpSpPr>
            <a:grpSpLocks noChangeAspect="1"/>
          </p:cNvGrpSpPr>
          <p:nvPr userDrawn="1"/>
        </p:nvGrpSpPr>
        <p:grpSpPr>
          <a:xfrm>
            <a:off x="-2288" y="4653856"/>
            <a:ext cx="9903600" cy="1410322"/>
            <a:chOff x="1359244" y="4432930"/>
            <a:chExt cx="7138378" cy="1016533"/>
          </a:xfrm>
        </p:grpSpPr>
        <p:sp>
          <p:nvSpPr>
            <p:cNvPr id="16" name="正方形/長方形 3"/>
            <p:cNvSpPr/>
            <p:nvPr/>
          </p:nvSpPr>
          <p:spPr>
            <a:xfrm>
              <a:off x="1359244" y="4432930"/>
              <a:ext cx="7138378" cy="1012352"/>
            </a:xfrm>
            <a:prstGeom prst="rect">
              <a:avLst/>
            </a:prstGeom>
            <a:solidFill>
              <a:srgbClr val="CA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108" b="0">
                <a:solidFill>
                  <a:srgbClr val="FFFFFF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41691" y="4437111"/>
              <a:ext cx="2491942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Zionex, Inc. (HQ)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R&amp;D Tower 9</a:t>
              </a:r>
              <a:r>
                <a:rPr lang="en-US" altLang="ko-KR" sz="1108" b="0" baseline="30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Floor, Nuritkum Square,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396 Worldcup buk-ro, Mapo-gu, 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Seoul, Korea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+82-2-523-1203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info@zionex.com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 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www.arasplm.co.kr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50143" y="4437111"/>
              <a:ext cx="202470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Taiwan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台灣耐力斯資訊有限公司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ko-KR" altLang="en-US" sz="1108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台湾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104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臺北市長春路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378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號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樓</a:t>
              </a:r>
              <a:endParaRPr lang="en-US" altLang="zh-TW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+886-981-439-681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9"/>
                </a:rPr>
                <a:t>taiwan_sales@zionex.com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18263" y="4437111"/>
              <a:ext cx="147905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Japan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ザイオネックス株式会社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東京都千代田区霞が関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3-2-5 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霞が関ビル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4F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+81-03-5157-5041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0"/>
                </a:rPr>
                <a:t>sales-j@zionex.com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1"/>
                </a:rPr>
                <a:t>www.zionex.co.jp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0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2456"/>
            <a:ext cx="9505503" cy="554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110012" y="700934"/>
            <a:ext cx="968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b="0" dirty="0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95812" y="6537325"/>
            <a:ext cx="712787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9F79C1-3DA4-4F62-B250-C21B57EACA1C}" type="slidenum">
              <a:rPr kumimoji="0" lang="en-US" altLang="ko-KR" sz="1200">
                <a:solidFill>
                  <a:prstClr val="black"/>
                </a:solidFill>
                <a:ea typeface="맑은 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82C577-B5A4-461D-B660-08D03BAF74AE}"/>
              </a:ext>
            </a:extLst>
          </p:cNvPr>
          <p:cNvGrpSpPr/>
          <p:nvPr userDrawn="1"/>
        </p:nvGrpSpPr>
        <p:grpSpPr>
          <a:xfrm>
            <a:off x="8443890" y="6481564"/>
            <a:ext cx="1354372" cy="287841"/>
            <a:chOff x="8179431" y="700581"/>
            <a:chExt cx="1565993" cy="409065"/>
          </a:xfrm>
        </p:grpSpPr>
        <p:pic>
          <p:nvPicPr>
            <p:cNvPr id="19" name="Picture 9" descr="회사로고">
              <a:extLst>
                <a:ext uri="{FF2B5EF4-FFF2-40B4-BE49-F238E27FC236}">
                  <a16:creationId xmlns:a16="http://schemas.microsoft.com/office/drawing/2014/main" id="{3F1C045A-8E6F-47AD-BD37-7B75D418C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464" y="700581"/>
              <a:ext cx="1335304" cy="2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76F27991-21AA-408F-B618-9B3D5D2A9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31" y="956557"/>
              <a:ext cx="1565993" cy="153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68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0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53" r:id="rId2"/>
    <p:sldLayoutId id="2147484114" r:id="rId3"/>
    <p:sldLayoutId id="2147484166" r:id="rId4"/>
    <p:sldLayoutId id="2147484109" r:id="rId5"/>
    <p:sldLayoutId id="2147484121" r:id="rId6"/>
    <p:sldLayoutId id="2147484116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49263" indent="-268288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2pPr>
      <a:lvl3pPr marL="630238" indent="-1809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F1111704-BB72-4E63-93F2-8FF593F4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04" y="883383"/>
            <a:ext cx="6480720" cy="2285512"/>
          </a:xfrm>
        </p:spPr>
        <p:txBody>
          <a:bodyPr/>
          <a:lstStyle/>
          <a:p>
            <a:pPr algn="l"/>
            <a:r>
              <a:rPr lang="en-US" altLang="ko-KR" sz="4400" dirty="0"/>
              <a:t>ARMA by STAN</a:t>
            </a:r>
            <a:endParaRPr lang="ko-KR" altLang="en-US" sz="4400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03D732D8-5EF3-4C96-9193-299B5B1467C0}"/>
              </a:ext>
            </a:extLst>
          </p:cNvPr>
          <p:cNvSpPr txBox="1">
            <a:spLocks/>
          </p:cNvSpPr>
          <p:nvPr/>
        </p:nvSpPr>
        <p:spPr bwMode="auto">
          <a:xfrm>
            <a:off x="1064568" y="5376903"/>
            <a:ext cx="5339308" cy="6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kumimoji="1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ko-KR" altLang="en-US" sz="2000" kern="0" dirty="0"/>
              <a:t>사원 윤준섭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21343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352600" y="2132856"/>
            <a:ext cx="7056780" cy="2095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69" tIns="46784" rIns="89969" bIns="46784">
            <a:spAutoFit/>
          </a:bodyPr>
          <a:lstStyle/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Introduce ARMA Models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statsmodel</a:t>
            </a: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Cmdstanpy</a:t>
            </a: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6536" y="692696"/>
            <a:ext cx="2016178" cy="721700"/>
            <a:chOff x="1280592" y="828086"/>
            <a:chExt cx="2016178" cy="7217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280592" y="908720"/>
              <a:ext cx="2016178" cy="576064"/>
            </a:xfrm>
            <a:prstGeom prst="roundRect">
              <a:avLst>
                <a:gd name="adj" fmla="val 7682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536575" indent="-176213" defTabSz="944563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0" kern="0">
                <a:solidFill>
                  <a:srgbClr val="000000"/>
                </a:solidFill>
                <a:latin typeface="Arial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1397594" y="828086"/>
              <a:ext cx="1782174" cy="7217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216000" tIns="144000" rIns="144000" bIns="144000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2800" dirty="0">
                  <a:solidFill>
                    <a:srgbClr val="0A1E5A"/>
                  </a:solidFill>
                  <a:latin typeface="Arial" charset="0"/>
                  <a:ea typeface="맑은 고딕" panose="020B0503020000020004" pitchFamily="50" charset="-127"/>
                  <a:cs typeface="Arial" panose="020B0604020202020204" pitchFamily="34" charset="0"/>
                </a:rPr>
                <a:t>Agenda </a:t>
              </a:r>
              <a:endParaRPr lang="ko-KR" altLang="en-US" sz="2800" dirty="0">
                <a:solidFill>
                  <a:srgbClr val="0A1E5A"/>
                </a:solidFill>
                <a:latin typeface="Arial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6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 ARMA Models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r>
              <a:rPr lang="en-US" altLang="ko-KR" sz="2000" b="1" dirty="0"/>
              <a:t>Autoregressive models(AR) </a:t>
            </a:r>
          </a:p>
          <a:p>
            <a:pPr marL="266700" lvl="1" indent="0">
              <a:buNone/>
            </a:pPr>
            <a:endParaRPr lang="en-US" altLang="ko-KR" sz="2000" b="1" dirty="0"/>
          </a:p>
          <a:p>
            <a:pPr marL="266700" lvl="1" indent="0">
              <a:buNone/>
            </a:pPr>
            <a:endParaRPr lang="en-US" altLang="ko-KR" sz="2000" b="1" dirty="0"/>
          </a:p>
          <a:p>
            <a:pPr marL="266700" lvl="1" indent="0">
              <a:buNone/>
            </a:pPr>
            <a:r>
              <a:rPr lang="en-US" altLang="ko-KR" sz="2000" b="1" dirty="0"/>
              <a:t>Moving average models(MA)</a:t>
            </a:r>
          </a:p>
          <a:p>
            <a:pPr marL="266700" lvl="1" indent="0">
              <a:buNone/>
            </a:pPr>
            <a:endParaRPr lang="en-US" altLang="ko-KR" sz="2000" b="1" dirty="0"/>
          </a:p>
          <a:p>
            <a:pPr marL="266700" lvl="1" indent="0">
              <a:buNone/>
            </a:pPr>
            <a:endParaRPr lang="en-US" altLang="ko-KR" sz="2000" b="1" dirty="0"/>
          </a:p>
          <a:p>
            <a:pPr marL="266700" lvl="1" indent="0">
              <a:buNone/>
            </a:pPr>
            <a:r>
              <a:rPr lang="en-US" altLang="ko-KR" sz="2000" b="1" dirty="0"/>
              <a:t>Autoregressive and moving average(ARMA)</a:t>
            </a:r>
          </a:p>
          <a:p>
            <a:pPr marL="266700" lvl="1" indent="0">
              <a:buNone/>
            </a:pPr>
            <a:endParaRPr lang="en-US" altLang="ko-KR" sz="2000" b="1" dirty="0"/>
          </a:p>
          <a:p>
            <a:pPr marL="266700" lvl="1" indent="0">
              <a:buNone/>
            </a:pPr>
            <a:endParaRPr lang="en-US" altLang="ko-KR" sz="2000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49B9395-D5B7-412A-A29A-B462AF88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6" y="1587754"/>
            <a:ext cx="6620268" cy="51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B93A7D8-34A0-47B8-AC6E-48439A0A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692524"/>
            <a:ext cx="6344752" cy="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B6E2B95A-BA5C-4DA1-9B5C-E8E94DB9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6" y="3845920"/>
            <a:ext cx="9005455" cy="4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 ARMA Models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r>
              <a:rPr lang="en-US" altLang="ko-KR" sz="2000" dirty="0"/>
              <a:t>Covid-19 patients (2020-04-09 ~ 2021-02-09, 307days)</a:t>
            </a:r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endParaRPr lang="en-US" altLang="ko-KR" sz="2000" dirty="0"/>
          </a:p>
          <a:p>
            <a:pPr marL="266700" lvl="1" indent="0">
              <a:buNone/>
            </a:pPr>
            <a:r>
              <a:rPr lang="en-US" altLang="ko-KR" sz="2000" dirty="0"/>
              <a:t>Train dataset (2020-04-09 ~ 2020-12-10, 246days)</a:t>
            </a:r>
          </a:p>
          <a:p>
            <a:pPr marL="266700" lvl="1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AEDB6-4A6D-42FD-8A44-E46EE8AF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279302"/>
            <a:ext cx="818197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3AA9A3-E45A-4A0D-AA8B-E5C7AF9E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4123494"/>
            <a:ext cx="8143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192218"/>
            <a:ext cx="7848872" cy="490538"/>
          </a:xfrm>
        </p:spPr>
        <p:txBody>
          <a:bodyPr/>
          <a:lstStyle/>
          <a:p>
            <a:r>
              <a:rPr lang="en-US" altLang="ko-KR" dirty="0"/>
              <a:t>Introduce ARMA Models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8BB7C-3899-4179-8162-A920714C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836712"/>
            <a:ext cx="7122605" cy="57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C382-899D-4B48-AA51-B96CEE74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statsmodel</a:t>
            </a:r>
            <a:endParaRPr lang="ko-KR" altLang="en-US" dirty="0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7A0DCC04-474E-4AF6-8B12-EE55E8ECE18E}"/>
              </a:ext>
            </a:extLst>
          </p:cNvPr>
          <p:cNvSpPr txBox="1">
            <a:spLocks/>
          </p:cNvSpPr>
          <p:nvPr/>
        </p:nvSpPr>
        <p:spPr>
          <a:xfrm>
            <a:off x="200472" y="836712"/>
            <a:ext cx="9505503" cy="5718452"/>
          </a:xfrm>
          <a:prstGeom prst="rect">
            <a:avLst/>
          </a:prstGeom>
        </p:spPr>
        <p:txBody>
          <a:bodyPr/>
          <a:lstStyle>
            <a:lvl1pPr marL="449263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630238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lvl="1" indent="0">
              <a:buNone/>
            </a:pPr>
            <a:endParaRPr lang="en-US" altLang="ko-KR" sz="2800" b="0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B151BD-9515-4B73-9ACA-4B57F5F4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5" y="1639431"/>
            <a:ext cx="3355442" cy="4684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7054A-19A1-4D3C-840B-F3C7A654D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5" y="836712"/>
            <a:ext cx="9005455" cy="66109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04BB923-D50E-42CA-B4FA-0C6905EB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09" y="2133864"/>
            <a:ext cx="5568882" cy="369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228DF8-6C0E-4622-A411-2D46910EE921}"/>
              </a:ext>
            </a:extLst>
          </p:cNvPr>
          <p:cNvSpPr/>
          <p:nvPr/>
        </p:nvSpPr>
        <p:spPr>
          <a:xfrm>
            <a:off x="581677" y="4246529"/>
            <a:ext cx="916465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C382-899D-4B48-AA51-B96CEE74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ko-KR" altLang="en-US" dirty="0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7A0DCC04-474E-4AF6-8B12-EE55E8ECE18E}"/>
              </a:ext>
            </a:extLst>
          </p:cNvPr>
          <p:cNvSpPr txBox="1">
            <a:spLocks/>
          </p:cNvSpPr>
          <p:nvPr/>
        </p:nvSpPr>
        <p:spPr>
          <a:xfrm>
            <a:off x="200472" y="836712"/>
            <a:ext cx="9505503" cy="5718452"/>
          </a:xfrm>
          <a:prstGeom prst="rect">
            <a:avLst/>
          </a:prstGeom>
        </p:spPr>
        <p:txBody>
          <a:bodyPr/>
          <a:lstStyle>
            <a:lvl1pPr marL="449263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630238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lvl="1" indent="0">
              <a:buNone/>
            </a:pPr>
            <a:endParaRPr lang="en-US" altLang="ko-KR" sz="2800" b="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A0CD29-3E79-46F8-90E1-0300C837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32" y="1119680"/>
            <a:ext cx="675004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C382-899D-4B48-AA51-B96CEE74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ko-KR" altLang="en-US" dirty="0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7A0DCC04-474E-4AF6-8B12-EE55E8ECE18E}"/>
              </a:ext>
            </a:extLst>
          </p:cNvPr>
          <p:cNvSpPr txBox="1">
            <a:spLocks/>
          </p:cNvSpPr>
          <p:nvPr/>
        </p:nvSpPr>
        <p:spPr>
          <a:xfrm>
            <a:off x="200472" y="836712"/>
            <a:ext cx="9505503" cy="5718452"/>
          </a:xfrm>
          <a:prstGeom prst="rect">
            <a:avLst/>
          </a:prstGeom>
        </p:spPr>
        <p:txBody>
          <a:bodyPr/>
          <a:lstStyle>
            <a:lvl1pPr marL="449263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630238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lvl="1" indent="0">
              <a:buNone/>
            </a:pPr>
            <a:endParaRPr lang="en-US" altLang="ko-KR" sz="2800" b="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D2994-CE5C-4459-8BC9-22690EB6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4" y="856115"/>
            <a:ext cx="6150847" cy="2158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C566D-AA97-4796-91C2-9AE0743D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34" y="3156027"/>
            <a:ext cx="6765932" cy="318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C382-899D-4B48-AA51-B96CEE74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ko-KR" altLang="en-US" dirty="0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7A0DCC04-474E-4AF6-8B12-EE55E8ECE18E}"/>
              </a:ext>
            </a:extLst>
          </p:cNvPr>
          <p:cNvSpPr txBox="1">
            <a:spLocks/>
          </p:cNvSpPr>
          <p:nvPr/>
        </p:nvSpPr>
        <p:spPr>
          <a:xfrm>
            <a:off x="200472" y="836712"/>
            <a:ext cx="9505503" cy="5718452"/>
          </a:xfrm>
          <a:prstGeom prst="rect">
            <a:avLst/>
          </a:prstGeom>
        </p:spPr>
        <p:txBody>
          <a:bodyPr/>
          <a:lstStyle>
            <a:lvl1pPr marL="449263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630238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lvl="1" indent="0">
              <a:buNone/>
            </a:pPr>
            <a:endParaRPr lang="en-US" altLang="ko-KR" sz="2800" b="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08811-2838-465B-8153-7663CE2C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836712"/>
            <a:ext cx="9005455" cy="115212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B773CA9-750A-4BCD-914E-DD38ED75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39620"/>
            <a:ext cx="6125770" cy="40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2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84631</TotalTime>
  <Words>264</Words>
  <Application>Microsoft Office PowerPoint</Application>
  <PresentationFormat>A4 용지(210x297mm)</PresentationFormat>
  <Paragraphs>58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ＭＳ Ｐゴシック</vt:lpstr>
      <vt:lpstr>新細明體</vt:lpstr>
      <vt:lpstr>굴림</vt:lpstr>
      <vt:lpstr>돋움</vt:lpstr>
      <vt:lpstr>맑은 고딕</vt:lpstr>
      <vt:lpstr>바탕</vt:lpstr>
      <vt:lpstr>Arial</vt:lpstr>
      <vt:lpstr>Calibri</vt:lpstr>
      <vt:lpstr>Verdana</vt:lpstr>
      <vt:lpstr>Wingdings</vt:lpstr>
      <vt:lpstr>3_기본 디자인</vt:lpstr>
      <vt:lpstr>ARMA by STAN</vt:lpstr>
      <vt:lpstr>PowerPoint 프레젠테이션</vt:lpstr>
      <vt:lpstr>Introduce ARMA Models</vt:lpstr>
      <vt:lpstr>Introduce ARMA Models</vt:lpstr>
      <vt:lpstr>Introduce ARMA Models</vt:lpstr>
      <vt:lpstr>Solve to statsmodel</vt:lpstr>
      <vt:lpstr>Solve to cmdstanpy</vt:lpstr>
      <vt:lpstr>Solve to cmdstanpy</vt:lpstr>
      <vt:lpstr>Solve to cmdstanpy</vt:lpstr>
      <vt:lpstr>PowerPoint 프레젠테이션</vt:lpstr>
    </vt:vector>
  </TitlesOfParts>
  <Company>자이오넥스 Zionex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LG그룹 PLM 제안서</dc:title>
  <dc:creator>PLM Consulting</dc:creator>
  <cp:lastModifiedBy>user</cp:lastModifiedBy>
  <cp:revision>1224</cp:revision>
  <cp:lastPrinted>2016-12-04T01:15:32Z</cp:lastPrinted>
  <dcterms:created xsi:type="dcterms:W3CDTF">2009-03-13T04:15:00Z</dcterms:created>
  <dcterms:modified xsi:type="dcterms:W3CDTF">2022-08-18T08:54:26Z</dcterms:modified>
</cp:coreProperties>
</file>