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03" r:id="rId1"/>
  </p:sldMasterIdLst>
  <p:notesMasterIdLst>
    <p:notesMasterId r:id="rId12"/>
  </p:notesMasterIdLst>
  <p:handoutMasterIdLst>
    <p:handoutMasterId r:id="rId13"/>
  </p:handoutMasterIdLst>
  <p:sldIdLst>
    <p:sldId id="2888" r:id="rId2"/>
    <p:sldId id="4713" r:id="rId3"/>
    <p:sldId id="5019" r:id="rId4"/>
    <p:sldId id="5020" r:id="rId5"/>
    <p:sldId id="5021" r:id="rId6"/>
    <p:sldId id="5023" r:id="rId7"/>
    <p:sldId id="5027" r:id="rId8"/>
    <p:sldId id="5026" r:id="rId9"/>
    <p:sldId id="5025" r:id="rId10"/>
    <p:sldId id="2813" r:id="rId11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rgbClr val="0000FF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20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8" pos="217" userDrawn="1">
          <p15:clr>
            <a:srgbClr val="A4A3A4"/>
          </p15:clr>
        </p15:guide>
        <p15:guide id="9" pos="6023" userDrawn="1">
          <p15:clr>
            <a:srgbClr val="A4A3A4"/>
          </p15:clr>
        </p15:guide>
        <p15:guide id="11" orient="horz" userDrawn="1">
          <p15:clr>
            <a:srgbClr val="A4A3A4"/>
          </p15:clr>
        </p15:guide>
        <p15:guide id="13" orient="horz" pos="2341" userDrawn="1">
          <p15:clr>
            <a:srgbClr val="A4A3A4"/>
          </p15:clr>
        </p15:guide>
        <p15:guide id="14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wan Song" initials="KS" lastIdx="3" clrIdx="0">
    <p:extLst>
      <p:ext uri="{19B8F6BF-5375-455C-9EA6-DF929625EA0E}">
        <p15:presenceInfo xmlns:p15="http://schemas.microsoft.com/office/powerpoint/2012/main" userId="90e9ea89f8b1ca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E5A"/>
    <a:srgbClr val="0000FF"/>
    <a:srgbClr val="F9FBFF"/>
    <a:srgbClr val="44546A"/>
    <a:srgbClr val="ADB9CA"/>
    <a:srgbClr val="FFCCFF"/>
    <a:srgbClr val="66FFCC"/>
    <a:srgbClr val="66FFFF"/>
    <a:srgbClr val="FFCCCC"/>
    <a:srgbClr val="632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3" autoAdjust="0"/>
    <p:restoredTop sz="81064" autoAdjust="0"/>
  </p:normalViewPr>
  <p:slideViewPr>
    <p:cSldViewPr>
      <p:cViewPr varScale="1">
        <p:scale>
          <a:sx n="81" d="100"/>
          <a:sy n="81" d="100"/>
        </p:scale>
        <p:origin x="1796" y="60"/>
      </p:cViewPr>
      <p:guideLst>
        <p:guide orient="horz" pos="4020"/>
        <p:guide orient="horz" pos="935"/>
        <p:guide orient="horz" pos="210"/>
        <p:guide pos="217"/>
        <p:guide pos="6023"/>
        <p:guide orient="horz"/>
        <p:guide orient="horz" pos="234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20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087F826-D470-4D43-B6C5-3B0CA0A6B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4F55F-2910-4F55-B3DB-9977FCFB44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B6977-81CC-42D1-B8FD-A7A90AD5E6A5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3C5FA3-425A-432A-8EEA-C627F9366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CA114-0B5A-4AF2-A612-953CCEDF8F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2FB2-C287-4C53-928D-3296A0228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1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154" cy="496572"/>
          </a:xfrm>
          <a:prstGeom prst="rect">
            <a:avLst/>
          </a:prstGeom>
        </p:spPr>
        <p:txBody>
          <a:bodyPr vert="horz" lIns="92088" tIns="46044" rIns="92088" bIns="46044" rtlCol="0"/>
          <a:lstStyle>
            <a:lvl1pPr algn="l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920" y="1"/>
            <a:ext cx="2947154" cy="496572"/>
          </a:xfrm>
          <a:prstGeom prst="rect">
            <a:avLst/>
          </a:prstGeom>
        </p:spPr>
        <p:txBody>
          <a:bodyPr vert="horz" lIns="92088" tIns="46044" rIns="92088" bIns="46044" rtlCol="0"/>
          <a:lstStyle>
            <a:lvl1pPr algn="r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8B758E5-474D-46C9-8D6D-2E6B37751831}" type="datetimeFigureOut">
              <a:rPr lang="ko-KR" altLang="en-US"/>
              <a:pPr>
                <a:defRPr/>
              </a:pPr>
              <a:t>2022-08-25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2950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88" tIns="46044" rIns="92088" bIns="4604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28" y="4715034"/>
            <a:ext cx="5439422" cy="4467546"/>
          </a:xfrm>
          <a:prstGeom prst="rect">
            <a:avLst/>
          </a:prstGeom>
        </p:spPr>
        <p:txBody>
          <a:bodyPr vert="horz" lIns="92088" tIns="46044" rIns="92088" bIns="460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470"/>
            <a:ext cx="2947154" cy="496571"/>
          </a:xfrm>
          <a:prstGeom prst="rect">
            <a:avLst/>
          </a:prstGeom>
        </p:spPr>
        <p:txBody>
          <a:bodyPr vert="horz" lIns="92088" tIns="46044" rIns="92088" bIns="46044" rtlCol="0" anchor="b"/>
          <a:lstStyle>
            <a:lvl1pPr algn="l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920" y="9428470"/>
            <a:ext cx="2947154" cy="496571"/>
          </a:xfrm>
          <a:prstGeom prst="rect">
            <a:avLst/>
          </a:prstGeom>
        </p:spPr>
        <p:txBody>
          <a:bodyPr vert="horz" lIns="92088" tIns="46044" rIns="92088" bIns="46044" rtlCol="0" anchor="b"/>
          <a:lstStyle>
            <a:lvl1pPr algn="r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9B8906-6BBA-45A3-A98F-D06CF81ECF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323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1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447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SIR </a:t>
            </a:r>
            <a:r>
              <a:rPr lang="ko-KR" altLang="en-US" dirty="0"/>
              <a:t>모델은 세개의 변수로 이루어진 모델로 전염병의 확산을 예측하는 대표적인 모델이다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S</a:t>
            </a:r>
            <a:r>
              <a:rPr lang="ko-KR" altLang="en-US" dirty="0"/>
              <a:t>는 </a:t>
            </a:r>
            <a:r>
              <a:rPr lang="en-US" altLang="ko-KR" dirty="0"/>
              <a:t>Susceptible</a:t>
            </a:r>
            <a:r>
              <a:rPr lang="ko-KR" altLang="en-US" dirty="0"/>
              <a:t>로 아직 감염되지 않았으나 위험성이 있는 집단</a:t>
            </a:r>
            <a:r>
              <a:rPr lang="en-US" altLang="ko-KR" dirty="0"/>
              <a:t>, </a:t>
            </a:r>
          </a:p>
          <a:p>
            <a:pPr fontAlgn="base"/>
            <a:r>
              <a:rPr lang="en-US" altLang="ko-KR" dirty="0"/>
              <a:t>I</a:t>
            </a:r>
            <a:r>
              <a:rPr lang="ko-KR" altLang="en-US" dirty="0"/>
              <a:t>는 </a:t>
            </a:r>
            <a:r>
              <a:rPr lang="en-US" altLang="ko-KR" dirty="0"/>
              <a:t>Infected</a:t>
            </a:r>
            <a:r>
              <a:rPr lang="ko-KR" altLang="en-US" dirty="0"/>
              <a:t>는 이미 감염되어 다른 개체들에게 전염시킬 수 있는 집단</a:t>
            </a:r>
            <a:r>
              <a:rPr lang="en-US" altLang="ko-KR" dirty="0"/>
              <a:t>, </a:t>
            </a:r>
          </a:p>
          <a:p>
            <a:pPr fontAlgn="base"/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/>
              <a:t>Recovered or Fatal</a:t>
            </a:r>
            <a:r>
              <a:rPr lang="ko-KR" altLang="en-US" dirty="0"/>
              <a:t>로 증세가 호전되어 면역력이 생겼거나 혹은 사망하여 다른 개체들과 상호작용이 불가한 집단인 세가지 집단으로 구분한다</a:t>
            </a:r>
            <a:endParaRPr lang="en-US" altLang="ko-KR" dirty="0"/>
          </a:p>
          <a:p>
            <a:pPr fontAlgn="base"/>
            <a:r>
              <a:rPr lang="ko-KR" altLang="en-US" dirty="0"/>
              <a:t>그리고 각 그룹에 속하는 인구수의 변화를 </a:t>
            </a:r>
            <a:r>
              <a:rPr lang="en-US" altLang="ko-KR" dirty="0"/>
              <a:t>ode(</a:t>
            </a:r>
            <a:r>
              <a:rPr lang="ko-KR" altLang="en-US" dirty="0"/>
              <a:t>상미분방정식</a:t>
            </a:r>
            <a:r>
              <a:rPr lang="en-US" altLang="ko-KR" dirty="0"/>
              <a:t>)</a:t>
            </a:r>
            <a:r>
              <a:rPr lang="ko-KR" altLang="en-US" dirty="0"/>
              <a:t>로 묘사하고 해를 구해 감염률과 제거율을 계산한다</a:t>
            </a:r>
            <a:endParaRPr lang="en-US" altLang="ko-KR" dirty="0"/>
          </a:p>
          <a:p>
            <a:pPr fontAlgn="base"/>
            <a:r>
              <a:rPr lang="en-US" altLang="ko-KR" dirty="0"/>
              <a:t>SIR </a:t>
            </a:r>
            <a:r>
              <a:rPr lang="ko-KR" altLang="en-US" dirty="0"/>
              <a:t>모델을 응용한 잠복기의 효과를 포함한 </a:t>
            </a:r>
            <a:r>
              <a:rPr lang="en-US" altLang="ko-KR" dirty="0"/>
              <a:t>SEIR</a:t>
            </a:r>
            <a:r>
              <a:rPr lang="ko-KR" altLang="en-US" dirty="0"/>
              <a:t>모델과 재감염 여부를 포함한 </a:t>
            </a:r>
            <a:r>
              <a:rPr lang="en-US" altLang="ko-KR" dirty="0"/>
              <a:t>SIRS </a:t>
            </a:r>
            <a:r>
              <a:rPr lang="ko-KR" altLang="en-US" dirty="0"/>
              <a:t>모델 등이 있으나 </a:t>
            </a:r>
            <a:endParaRPr lang="en-US" altLang="ko-KR" dirty="0"/>
          </a:p>
          <a:p>
            <a:pPr fontAlgn="base"/>
            <a:r>
              <a:rPr lang="en-US" altLang="ko-KR" dirty="0"/>
              <a:t>SIR </a:t>
            </a:r>
            <a:r>
              <a:rPr lang="ko-KR" altLang="en-US" dirty="0"/>
              <a:t>모델은 잠복기가 없고</a:t>
            </a:r>
            <a:r>
              <a:rPr lang="en-US" altLang="ko-KR" dirty="0"/>
              <a:t>, </a:t>
            </a:r>
            <a:r>
              <a:rPr lang="ko-KR" altLang="en-US" dirty="0"/>
              <a:t>완치 후 재감염이 되지 않는다는 가정을 기본으로 한다</a:t>
            </a:r>
            <a:endParaRPr lang="en-US" altLang="ko-KR" dirty="0"/>
          </a:p>
          <a:p>
            <a:pPr fontAlgn="base"/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6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SIR </a:t>
            </a:r>
            <a:r>
              <a:rPr lang="ko-KR" altLang="en-US" dirty="0"/>
              <a:t>모델에서 중요한 변수는 각 구획에서의 변화량들인데</a:t>
            </a:r>
            <a:r>
              <a:rPr lang="en-US" altLang="ko-KR" dirty="0"/>
              <a:t>, </a:t>
            </a:r>
            <a:r>
              <a:rPr lang="en-US" altLang="ko-KR" dirty="0" err="1"/>
              <a:t>dsdt</a:t>
            </a:r>
            <a:r>
              <a:rPr lang="ko-KR" altLang="en-US" dirty="0"/>
              <a:t>는 아직 감염되지 않은 사람 중 감염되어 감소한 변화량을 나타내고</a:t>
            </a:r>
            <a:endParaRPr lang="en-US" altLang="ko-KR" dirty="0"/>
          </a:p>
          <a:p>
            <a:r>
              <a:rPr lang="en-US" altLang="ko-KR" dirty="0" err="1"/>
              <a:t>Didt</a:t>
            </a:r>
            <a:r>
              <a:rPr lang="ko-KR" altLang="en-US" dirty="0"/>
              <a:t>는 새로운 감염자가 더해지고</a:t>
            </a:r>
            <a:r>
              <a:rPr lang="en-US" altLang="ko-KR" dirty="0"/>
              <a:t>, </a:t>
            </a:r>
            <a:r>
              <a:rPr lang="ko-KR" altLang="en-US" dirty="0"/>
              <a:t>죽거나 완치된 사람이 감소한 변화량을 나타내고</a:t>
            </a:r>
            <a:r>
              <a:rPr lang="en-US" altLang="ko-KR" dirty="0"/>
              <a:t>, </a:t>
            </a:r>
            <a:r>
              <a:rPr lang="en-US" altLang="ko-KR" dirty="0" err="1"/>
              <a:t>drdt</a:t>
            </a:r>
            <a:r>
              <a:rPr lang="ko-KR" altLang="en-US" dirty="0"/>
              <a:t>는 죽거나 완치된 사람의 변화량을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사용되는 베타는 쉽게 감염률</a:t>
            </a:r>
            <a:r>
              <a:rPr lang="en-US" altLang="ko-KR" dirty="0"/>
              <a:t>, </a:t>
            </a:r>
            <a:r>
              <a:rPr lang="ko-KR" altLang="en-US" dirty="0"/>
              <a:t>감마는 완치율로 생각한다</a:t>
            </a:r>
            <a:endParaRPr lang="en-US" altLang="ko-KR" dirty="0"/>
          </a:p>
          <a:p>
            <a:r>
              <a:rPr lang="ko-KR" altLang="en-US" dirty="0"/>
              <a:t>언론에서 코로나와 함께 주로 다루는 기초 감염 재생산수는 </a:t>
            </a:r>
            <a:r>
              <a:rPr lang="en-US" altLang="ko-KR" dirty="0"/>
              <a:t>R0</a:t>
            </a:r>
            <a:r>
              <a:rPr lang="ko-KR" altLang="en-US" dirty="0"/>
              <a:t>로 나타내며 베타를 감마로 나누는데 한 명이 감염된 후 그로 인해 나타나는 평균 감염자수를 나타내는 지표이다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R0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크면 감염병이 유행하고</a:t>
            </a:r>
            <a:r>
              <a:rPr lang="en-US" altLang="ko-KR" dirty="0"/>
              <a:t>, 1</a:t>
            </a:r>
            <a:r>
              <a:rPr lang="ko-KR" altLang="en-US" dirty="0"/>
              <a:t>보다 작으면 질병이 서서히 사라진다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30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Covsirphy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데이터이며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일부터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일까지의 감염자</a:t>
            </a:r>
            <a:r>
              <a:rPr lang="en-US" altLang="ko-KR" dirty="0"/>
              <a:t>, </a:t>
            </a:r>
            <a:r>
              <a:rPr lang="ko-KR" altLang="en-US" dirty="0"/>
              <a:t>완치자의 데이터가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대한민국에서 코로나는 크게 델타변이</a:t>
            </a:r>
            <a:r>
              <a:rPr lang="en-US" altLang="ko-KR" dirty="0"/>
              <a:t>, </a:t>
            </a:r>
            <a:r>
              <a:rPr lang="ko-KR" altLang="en-US" dirty="0" err="1"/>
              <a:t>오미크론</a:t>
            </a:r>
            <a:r>
              <a:rPr lang="ko-KR" altLang="en-US" dirty="0"/>
              <a:t> </a:t>
            </a:r>
            <a:r>
              <a:rPr lang="en-US" altLang="ko-KR" dirty="0"/>
              <a:t>ba2 </a:t>
            </a:r>
            <a:r>
              <a:rPr lang="ko-KR" altLang="en-US" dirty="0"/>
              <a:t>변이</a:t>
            </a:r>
            <a:r>
              <a:rPr lang="en-US" altLang="ko-KR" dirty="0"/>
              <a:t>, </a:t>
            </a:r>
            <a:r>
              <a:rPr lang="ko-KR" altLang="en-US" dirty="0" err="1"/>
              <a:t>오미크론</a:t>
            </a:r>
            <a:r>
              <a:rPr lang="ko-KR" altLang="en-US" dirty="0"/>
              <a:t> </a:t>
            </a:r>
            <a:r>
              <a:rPr lang="en-US" altLang="ko-KR" dirty="0"/>
              <a:t>ba5</a:t>
            </a:r>
            <a:r>
              <a:rPr lang="ko-KR" altLang="en-US" dirty="0"/>
              <a:t>변이의 세 가지 변이가 유행했었다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시간순으로 앞서 소개한 </a:t>
            </a:r>
            <a:r>
              <a:rPr lang="en-US" altLang="ko-KR" dirty="0"/>
              <a:t>r0</a:t>
            </a:r>
            <a:r>
              <a:rPr lang="ko-KR" altLang="en-US" dirty="0"/>
              <a:t>의 값을 세번 변화시켜 변이 별로 모델을 </a:t>
            </a:r>
            <a:r>
              <a:rPr lang="ko-KR" altLang="en-US" dirty="0" err="1"/>
              <a:t>피팅했다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73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첫번째구간은</a:t>
            </a:r>
            <a:r>
              <a:rPr lang="ko-KR" altLang="en-US" dirty="0"/>
              <a:t> 처음 발병부터 </a:t>
            </a:r>
            <a:r>
              <a:rPr lang="en-US" altLang="ko-KR" dirty="0"/>
              <a:t>21</a:t>
            </a:r>
            <a:r>
              <a:rPr lang="ko-KR" altLang="en-US" dirty="0" err="1"/>
              <a:t>년까지로</a:t>
            </a:r>
            <a:r>
              <a:rPr lang="ko-KR" altLang="en-US" dirty="0"/>
              <a:t> 설정했다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기간 </a:t>
            </a:r>
            <a:r>
              <a:rPr lang="en-US" altLang="ko-KR" dirty="0"/>
              <a:t>R0, </a:t>
            </a:r>
            <a:r>
              <a:rPr lang="ko-KR" altLang="en-US" dirty="0"/>
              <a:t>기초 감염 재생산수는 </a:t>
            </a:r>
            <a:r>
              <a:rPr lang="en-US" altLang="ko-KR" dirty="0"/>
              <a:t>1.09</a:t>
            </a:r>
            <a:r>
              <a:rPr lang="ko-KR" altLang="en-US" dirty="0"/>
              <a:t>로 설정되었다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8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번재</a:t>
            </a:r>
            <a:r>
              <a:rPr lang="ko-KR" altLang="en-US" dirty="0"/>
              <a:t> 구간은 </a:t>
            </a:r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 err="1"/>
              <a:t>월까지다</a:t>
            </a:r>
            <a:r>
              <a:rPr lang="en-US" altLang="ko-KR" dirty="0"/>
              <a:t>. </a:t>
            </a:r>
            <a:r>
              <a:rPr lang="ko-KR" altLang="en-US" dirty="0"/>
              <a:t>대한민국에 </a:t>
            </a:r>
            <a:r>
              <a:rPr lang="ko-KR" altLang="en-US" dirty="0" err="1"/>
              <a:t>오미크론이</a:t>
            </a:r>
            <a:r>
              <a:rPr lang="ko-KR" altLang="en-US" dirty="0"/>
              <a:t> 유행했던 시기로 하루 최대 약 </a:t>
            </a:r>
            <a:r>
              <a:rPr lang="en-US" altLang="ko-KR" dirty="0"/>
              <a:t>60</a:t>
            </a:r>
            <a:r>
              <a:rPr lang="ko-KR" altLang="en-US" dirty="0"/>
              <a:t>만명까지 </a:t>
            </a:r>
            <a:r>
              <a:rPr lang="ko-KR" altLang="en-US" dirty="0" err="1"/>
              <a:t>확진자가</a:t>
            </a:r>
            <a:r>
              <a:rPr lang="ko-KR" altLang="en-US" dirty="0"/>
              <a:t> 발생하기도 했던 구간이다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ko-KR" altLang="en-US" dirty="0" err="1"/>
              <a:t>이후로부터는</a:t>
            </a:r>
            <a:r>
              <a:rPr lang="ko-KR" altLang="en-US" dirty="0"/>
              <a:t> 감소하며 안정기에 접어들고 있고</a:t>
            </a:r>
            <a:r>
              <a:rPr lang="en-US" altLang="ko-KR" dirty="0"/>
              <a:t>, </a:t>
            </a:r>
            <a:r>
              <a:rPr lang="ko-KR" altLang="en-US" dirty="0"/>
              <a:t>기초 감염 재생산수는 </a:t>
            </a:r>
            <a:r>
              <a:rPr lang="en-US" altLang="ko-KR" dirty="0"/>
              <a:t>1.26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7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 구간은 </a:t>
            </a:r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월부터 </a:t>
            </a:r>
            <a:r>
              <a:rPr lang="en-US" altLang="ko-KR" dirty="0"/>
              <a:t>23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월까지 설정했다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유행하고 있는 </a:t>
            </a:r>
            <a:r>
              <a:rPr lang="ko-KR" altLang="en-US" dirty="0" err="1"/>
              <a:t>오미크론</a:t>
            </a:r>
            <a:r>
              <a:rPr lang="ko-KR" altLang="en-US" dirty="0"/>
              <a:t> </a:t>
            </a:r>
            <a:r>
              <a:rPr lang="en-US" altLang="ko-KR" dirty="0"/>
              <a:t>BA5</a:t>
            </a:r>
            <a:r>
              <a:rPr lang="ko-KR" altLang="en-US" dirty="0"/>
              <a:t> 변이로 가을까지 증가세를 보이고 </a:t>
            </a:r>
            <a:r>
              <a:rPr lang="en-US" altLang="ko-KR" dirty="0"/>
              <a:t>11</a:t>
            </a:r>
            <a:r>
              <a:rPr lang="ko-KR" altLang="en-US" dirty="0"/>
              <a:t>월부턴 감소하여 안정기에 접어드는 경향을 보여줄 것으로 예측하고</a:t>
            </a:r>
            <a:endParaRPr lang="en-US" altLang="ko-KR" dirty="0"/>
          </a:p>
          <a:p>
            <a:r>
              <a:rPr lang="ko-KR" altLang="en-US" dirty="0"/>
              <a:t>세 번째 기초 감염 재생산수는 </a:t>
            </a:r>
            <a:r>
              <a:rPr lang="en-US" altLang="ko-KR" dirty="0"/>
              <a:t>2.7</a:t>
            </a:r>
            <a:r>
              <a:rPr lang="ko-KR" altLang="en-US" dirty="0"/>
              <a:t>로 설정되었다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8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좌측이 실제 데이터고 우측이 </a:t>
            </a:r>
            <a:r>
              <a:rPr lang="en-US" altLang="ko-KR" dirty="0"/>
              <a:t>SIR</a:t>
            </a:r>
            <a:r>
              <a:rPr lang="ko-KR" altLang="en-US" dirty="0"/>
              <a:t>모델링으로 적합한 결과이다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비교적 증가세나 감소세</a:t>
            </a:r>
            <a:r>
              <a:rPr lang="en-US" altLang="ko-KR" dirty="0"/>
              <a:t>, </a:t>
            </a:r>
            <a:r>
              <a:rPr lang="ko-KR" altLang="en-US" dirty="0"/>
              <a:t>감염자수를 예측하는 모습은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거리두기 효과</a:t>
            </a:r>
            <a:r>
              <a:rPr lang="en-US" altLang="ko-KR" dirty="0"/>
              <a:t>, </a:t>
            </a:r>
            <a:r>
              <a:rPr lang="ko-KR" altLang="en-US" dirty="0"/>
              <a:t>백신접종</a:t>
            </a:r>
            <a:r>
              <a:rPr lang="en-US" altLang="ko-KR" dirty="0"/>
              <a:t>, </a:t>
            </a:r>
            <a:r>
              <a:rPr lang="ko-KR" altLang="en-US" dirty="0"/>
              <a:t>해외 유입</a:t>
            </a:r>
            <a:r>
              <a:rPr lang="en-US" altLang="ko-KR" dirty="0"/>
              <a:t>, </a:t>
            </a:r>
            <a:r>
              <a:rPr lang="ko-KR" altLang="en-US" dirty="0"/>
              <a:t>재감염</a:t>
            </a:r>
            <a:r>
              <a:rPr lang="en-US" altLang="ko-KR" dirty="0"/>
              <a:t> </a:t>
            </a:r>
            <a:r>
              <a:rPr lang="ko-KR" altLang="en-US" dirty="0"/>
              <a:t>등의 효과는 반영되지 않아 한계점이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B8906-6BBA-45A3-A98F-D06CF81ECF9B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51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asplm.co.k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www.zionex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info@zionex.com" TargetMode="External"/><Relationship Id="rId11" Type="http://schemas.openxmlformats.org/officeDocument/2006/relationships/hyperlink" Target="http://www.zionex.co.jp/" TargetMode="External"/><Relationship Id="rId5" Type="http://schemas.openxmlformats.org/officeDocument/2006/relationships/image" Target="../media/image8.png"/><Relationship Id="rId10" Type="http://schemas.openxmlformats.org/officeDocument/2006/relationships/hyperlink" Target="mailto:sales-j@zionex.com" TargetMode="External"/><Relationship Id="rId4" Type="http://schemas.openxmlformats.org/officeDocument/2006/relationships/image" Target="../media/image7.png"/><Relationship Id="rId9" Type="http://schemas.openxmlformats.org/officeDocument/2006/relationships/hyperlink" Target="mailto:taiwan_sales@zionex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734884"/>
            <a:ext cx="95055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488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97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0665"/>
            <a:ext cx="9906000" cy="3464719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8121352" y="339011"/>
            <a:ext cx="1539809" cy="353685"/>
            <a:chOff x="8322943" y="601305"/>
            <a:chExt cx="1780404" cy="502638"/>
          </a:xfrm>
        </p:grpSpPr>
        <p:pic>
          <p:nvPicPr>
            <p:cNvPr id="12" name="Picture 9" descr="회사로고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943" y="601305"/>
              <a:ext cx="1780404" cy="3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322943" y="907116"/>
              <a:ext cx="1780404" cy="1968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0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pic>
        <p:nvPicPr>
          <p:cNvPr id="1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72" y="184034"/>
            <a:ext cx="1604296" cy="868702"/>
          </a:xfrm>
          <a:prstGeom prst="rect">
            <a:avLst/>
          </a:prstGeom>
        </p:spPr>
      </p:pic>
      <p:sp>
        <p:nvSpPr>
          <p:cNvPr id="20" name="Flowchart: Manual Input 14"/>
          <p:cNvSpPr/>
          <p:nvPr userDrawn="1"/>
        </p:nvSpPr>
        <p:spPr>
          <a:xfrm rot="10800000">
            <a:off x="0" y="2022396"/>
            <a:ext cx="9906000" cy="29446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63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63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363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36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Box 9"/>
          <p:cNvSpPr txBox="1">
            <a:spLocks noChangeArrowheads="1"/>
          </p:cNvSpPr>
          <p:nvPr userDrawn="1"/>
        </p:nvSpPr>
        <p:spPr bwMode="auto">
          <a:xfrm>
            <a:off x="3080792" y="6586509"/>
            <a:ext cx="33274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ko-KR" sz="700" b="0" dirty="0">
                <a:solidFill>
                  <a:schemeClr val="bg1"/>
                </a:solidFill>
                <a:latin typeface="Arial" charset="0"/>
                <a:ea typeface="바탕" pitchFamily="18" charset="-127"/>
              </a:rPr>
              <a:t>Copyright ⓒ 2020 Zionex, Inc. All rights reserved  |  Confidential</a:t>
            </a:r>
            <a:endParaRPr lang="en-US" altLang="ko-KR" b="0" dirty="0">
              <a:solidFill>
                <a:schemeClr val="bg1"/>
              </a:solidFill>
            </a:endParaRPr>
          </a:p>
        </p:txBody>
      </p:sp>
      <p:sp>
        <p:nvSpPr>
          <p:cNvPr id="19" name="Freeform 15"/>
          <p:cNvSpPr/>
          <p:nvPr userDrawn="1"/>
        </p:nvSpPr>
        <p:spPr>
          <a:xfrm>
            <a:off x="1725340" y="3822700"/>
            <a:ext cx="8183788" cy="920501"/>
          </a:xfrm>
          <a:custGeom>
            <a:avLst/>
            <a:gdLst>
              <a:gd name="connsiteX0" fmla="*/ 9119892 w 9119892"/>
              <a:gd name="connsiteY0" fmla="*/ 0 h 1208609"/>
              <a:gd name="connsiteX1" fmla="*/ 9119892 w 9119892"/>
              <a:gd name="connsiteY1" fmla="*/ 46089 h 1208609"/>
              <a:gd name="connsiteX2" fmla="*/ 5785 w 9119892"/>
              <a:gd name="connsiteY2" fmla="*/ 1208609 h 1208609"/>
              <a:gd name="connsiteX3" fmla="*/ 0 w 9119892"/>
              <a:gd name="connsiteY3" fmla="*/ 1163257 h 1208609"/>
              <a:gd name="connsiteX4" fmla="*/ 9119892 w 9119892"/>
              <a:gd name="connsiteY4" fmla="*/ 0 h 120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9892" h="1208609">
                <a:moveTo>
                  <a:pt x="9119892" y="0"/>
                </a:moveTo>
                <a:lnTo>
                  <a:pt x="9119892" y="46089"/>
                </a:lnTo>
                <a:lnTo>
                  <a:pt x="5785" y="1208609"/>
                </a:lnTo>
                <a:lnTo>
                  <a:pt x="0" y="1163257"/>
                </a:lnTo>
                <a:lnTo>
                  <a:pt x="9119892" y="0"/>
                </a:lnTo>
                <a:close/>
              </a:path>
            </a:pathLst>
          </a:custGeom>
          <a:solidFill>
            <a:srgbClr val="5A5A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Freeform 12"/>
          <p:cNvSpPr/>
          <p:nvPr userDrawn="1"/>
        </p:nvSpPr>
        <p:spPr>
          <a:xfrm>
            <a:off x="-1" y="4229401"/>
            <a:ext cx="7257257" cy="820614"/>
          </a:xfrm>
          <a:custGeom>
            <a:avLst/>
            <a:gdLst>
              <a:gd name="connsiteX0" fmla="*/ 8894945 w 8900730"/>
              <a:gd name="connsiteY0" fmla="*/ 0 h 1180654"/>
              <a:gd name="connsiteX1" fmla="*/ 8900730 w 8900730"/>
              <a:gd name="connsiteY1" fmla="*/ 45351 h 1180654"/>
              <a:gd name="connsiteX2" fmla="*/ 0 w 8900730"/>
              <a:gd name="connsiteY2" fmla="*/ 1180654 h 1180654"/>
              <a:gd name="connsiteX3" fmla="*/ 0 w 8900730"/>
              <a:gd name="connsiteY3" fmla="*/ 1134565 h 1180654"/>
              <a:gd name="connsiteX4" fmla="*/ 8894945 w 8900730"/>
              <a:gd name="connsiteY4" fmla="*/ 0 h 118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730" h="1180654">
                <a:moveTo>
                  <a:pt x="8894945" y="0"/>
                </a:moveTo>
                <a:lnTo>
                  <a:pt x="8900730" y="45351"/>
                </a:lnTo>
                <a:lnTo>
                  <a:pt x="0" y="1180654"/>
                </a:lnTo>
                <a:lnTo>
                  <a:pt x="0" y="1134565"/>
                </a:lnTo>
                <a:lnTo>
                  <a:pt x="8894945" y="0"/>
                </a:lnTo>
                <a:close/>
              </a:path>
            </a:pathLst>
          </a:custGeom>
          <a:solidFill>
            <a:srgbClr val="CC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595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715995" y="5373216"/>
            <a:ext cx="1539809" cy="353685"/>
            <a:chOff x="8322943" y="601305"/>
            <a:chExt cx="1780404" cy="502638"/>
          </a:xfrm>
        </p:grpSpPr>
        <p:pic>
          <p:nvPicPr>
            <p:cNvPr id="12" name="Picture 9" descr="회사로고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2943" y="601305"/>
              <a:ext cx="1780404" cy="306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322943" y="907116"/>
              <a:ext cx="1780404" cy="1968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0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64A5EE4C-8F43-4AAC-A4B5-C22A44B0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844824"/>
            <a:ext cx="8420100" cy="1298574"/>
          </a:xfrm>
          <a:prstGeom prst="rect">
            <a:avLst/>
          </a:prstGeom>
        </p:spPr>
        <p:txBody>
          <a:bodyPr/>
          <a:lstStyle>
            <a:lvl1pPr algn="ctr">
              <a:defRPr sz="4800" b="1"/>
            </a:lvl1pPr>
          </a:lstStyle>
          <a:p>
            <a:endParaRPr lang="ko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259614E5-E696-4902-BC32-6DDD2941D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3160649"/>
            <a:ext cx="6934200" cy="63081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ko-KR" altLang="en-US" sz="2800" b="1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7ED675-3BA3-40AA-A3B1-988D5F5D2A17}"/>
              </a:ext>
            </a:extLst>
          </p:cNvPr>
          <p:cNvSpPr/>
          <p:nvPr userDrawn="1"/>
        </p:nvSpPr>
        <p:spPr>
          <a:xfrm>
            <a:off x="488504" y="6230957"/>
            <a:ext cx="1276350" cy="353566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고객사 로고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GrpSpPr/>
          <p:nvPr userDrawn="1"/>
        </p:nvGrpSpPr>
        <p:grpSpPr>
          <a:xfrm>
            <a:off x="1983000" y="3143397"/>
            <a:ext cx="5940000" cy="0"/>
            <a:chOff x="2171573" y="2540361"/>
            <a:chExt cx="5048814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0000000-0008-0000-0000-00001A000000}"/>
                </a:ext>
              </a:extLst>
            </p:cNvPr>
            <p:cNvCxnSpPr/>
            <p:nvPr userDrawn="1"/>
          </p:nvCxnSpPr>
          <p:spPr bwMode="ltGray">
            <a:xfrm>
              <a:off x="2900387" y="2540361"/>
              <a:ext cx="3600000" cy="0"/>
            </a:xfrm>
            <a:prstGeom prst="line">
              <a:avLst/>
            </a:prstGeom>
            <a:ln w="762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000000-0008-0000-0000-00001B000000}"/>
                </a:ext>
              </a:extLst>
            </p:cNvPr>
            <p:cNvCxnSpPr/>
            <p:nvPr userDrawn="1"/>
          </p:nvCxnSpPr>
          <p:spPr bwMode="gray">
            <a:xfrm>
              <a:off x="2171573" y="2540361"/>
              <a:ext cx="7200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0000000-0008-0000-0000-00001C000000}"/>
                </a:ext>
              </a:extLst>
            </p:cNvPr>
            <p:cNvCxnSpPr/>
            <p:nvPr userDrawn="1"/>
          </p:nvCxnSpPr>
          <p:spPr bwMode="gray">
            <a:xfrm>
              <a:off x="6500387" y="2540361"/>
              <a:ext cx="7200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>
            <a:extLst>
              <a:ext uri="{FF2B5EF4-FFF2-40B4-BE49-F238E27FC236}">
                <a16:creationId xmlns:a16="http://schemas.microsoft.com/office/drawing/2014/main" id="{BE411EEA-508E-4B9D-9D2C-1A4FDED21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4746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9" name="Freeform 3">
            <a:extLst>
              <a:ext uri="{FF2B5EF4-FFF2-40B4-BE49-F238E27FC236}">
                <a16:creationId xmlns:a16="http://schemas.microsoft.com/office/drawing/2014/main" id="{42EA293A-ABD5-4686-A35E-2DD3615BCBA0}"/>
              </a:ext>
            </a:extLst>
          </p:cNvPr>
          <p:cNvSpPr/>
          <p:nvPr userDrawn="1"/>
        </p:nvSpPr>
        <p:spPr>
          <a:xfrm>
            <a:off x="-18365" y="0"/>
            <a:ext cx="8139718" cy="6858000"/>
          </a:xfrm>
          <a:custGeom>
            <a:avLst/>
            <a:gdLst>
              <a:gd name="connsiteX0" fmla="*/ 0 w 9712897"/>
              <a:gd name="connsiteY0" fmla="*/ 0 h 6858000"/>
              <a:gd name="connsiteX1" fmla="*/ 6581770 w 9712897"/>
              <a:gd name="connsiteY1" fmla="*/ 0 h 6858000"/>
              <a:gd name="connsiteX2" fmla="*/ 7778737 w 9712897"/>
              <a:gd name="connsiteY2" fmla="*/ 0 h 6858000"/>
              <a:gd name="connsiteX3" fmla="*/ 8482056 w 9712897"/>
              <a:gd name="connsiteY3" fmla="*/ 0 h 6858000"/>
              <a:gd name="connsiteX4" fmla="*/ 9712897 w 9712897"/>
              <a:gd name="connsiteY4" fmla="*/ 6858000 h 6858000"/>
              <a:gd name="connsiteX5" fmla="*/ 7778737 w 9712897"/>
              <a:gd name="connsiteY5" fmla="*/ 6858000 h 6858000"/>
              <a:gd name="connsiteX6" fmla="*/ 6581770 w 9712897"/>
              <a:gd name="connsiteY6" fmla="*/ 6858000 h 6858000"/>
              <a:gd name="connsiteX7" fmla="*/ 0 w 971289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12897" h="6858000">
                <a:moveTo>
                  <a:pt x="0" y="0"/>
                </a:moveTo>
                <a:lnTo>
                  <a:pt x="6581770" y="0"/>
                </a:lnTo>
                <a:lnTo>
                  <a:pt x="7778737" y="0"/>
                </a:lnTo>
                <a:lnTo>
                  <a:pt x="8482056" y="0"/>
                </a:lnTo>
                <a:lnTo>
                  <a:pt x="9712897" y="6858000"/>
                </a:lnTo>
                <a:lnTo>
                  <a:pt x="7778737" y="6858000"/>
                </a:lnTo>
                <a:lnTo>
                  <a:pt x="65817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671F6B6-61EB-4BF2-B369-920CA87B5849}"/>
              </a:ext>
            </a:extLst>
          </p:cNvPr>
          <p:cNvSpPr/>
          <p:nvPr userDrawn="1"/>
        </p:nvSpPr>
        <p:spPr>
          <a:xfrm rot="21082143">
            <a:off x="7799043" y="1774063"/>
            <a:ext cx="45719" cy="5118296"/>
          </a:xfrm>
          <a:custGeom>
            <a:avLst/>
            <a:gdLst>
              <a:gd name="connsiteX0" fmla="*/ 45719 w 45719"/>
              <a:gd name="connsiteY0" fmla="*/ 0 h 5118296"/>
              <a:gd name="connsiteX1" fmla="*/ 45719 w 45719"/>
              <a:gd name="connsiteY1" fmla="*/ 5118296 h 5118296"/>
              <a:gd name="connsiteX2" fmla="*/ 0 w 45719"/>
              <a:gd name="connsiteY2" fmla="*/ 5110130 h 5118296"/>
              <a:gd name="connsiteX3" fmla="*/ 0 w 45719"/>
              <a:gd name="connsiteY3" fmla="*/ 0 h 5118296"/>
              <a:gd name="connsiteX4" fmla="*/ 45719 w 45719"/>
              <a:gd name="connsiteY4" fmla="*/ 0 h 511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118296">
                <a:moveTo>
                  <a:pt x="45719" y="0"/>
                </a:moveTo>
                <a:lnTo>
                  <a:pt x="45719" y="5118296"/>
                </a:lnTo>
                <a:lnTo>
                  <a:pt x="0" y="5110130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solidFill>
            <a:srgbClr val="CC1C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AFBBB9D8-80B1-4968-AC0D-A1C41A42926A}"/>
              </a:ext>
            </a:extLst>
          </p:cNvPr>
          <p:cNvSpPr/>
          <p:nvPr userDrawn="1"/>
        </p:nvSpPr>
        <p:spPr>
          <a:xfrm rot="21082041">
            <a:off x="7215755" y="-26703"/>
            <a:ext cx="48143" cy="2885052"/>
          </a:xfrm>
          <a:custGeom>
            <a:avLst/>
            <a:gdLst>
              <a:gd name="connsiteX0" fmla="*/ 0 w 48142"/>
              <a:gd name="connsiteY0" fmla="*/ 0 h 2885052"/>
              <a:gd name="connsiteX1" fmla="*/ 48142 w 48142"/>
              <a:gd name="connsiteY1" fmla="*/ 8598 h 2885052"/>
              <a:gd name="connsiteX2" fmla="*/ 48141 w 48142"/>
              <a:gd name="connsiteY2" fmla="*/ 2885052 h 2885052"/>
              <a:gd name="connsiteX3" fmla="*/ 0 w 48142"/>
              <a:gd name="connsiteY3" fmla="*/ 2885052 h 2885052"/>
              <a:gd name="connsiteX4" fmla="*/ 0 w 48142"/>
              <a:gd name="connsiteY4" fmla="*/ 0 h 288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42" h="2885052">
                <a:moveTo>
                  <a:pt x="0" y="0"/>
                </a:moveTo>
                <a:lnTo>
                  <a:pt x="48142" y="8598"/>
                </a:lnTo>
                <a:lnTo>
                  <a:pt x="48141" y="2885052"/>
                </a:lnTo>
                <a:lnTo>
                  <a:pt x="0" y="2885052"/>
                </a:lnTo>
                <a:lnTo>
                  <a:pt x="0" y="0"/>
                </a:lnTo>
                <a:close/>
              </a:path>
            </a:pathLst>
          </a:custGeom>
          <a:solidFill>
            <a:srgbClr val="5A5A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5154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0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gray">
          <a:xfrm>
            <a:off x="3260725" y="2781300"/>
            <a:ext cx="4633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kumimoj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kumimoji="0" lang="en-US" altLang="ko-KR" sz="3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 of Document</a:t>
            </a:r>
            <a:endParaRPr kumimoji="0"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10"/>
          <p:cNvSpPr/>
          <p:nvPr userDrawn="1"/>
        </p:nvSpPr>
        <p:spPr bwMode="gray">
          <a:xfrm>
            <a:off x="0" y="2803525"/>
            <a:ext cx="3087688" cy="539750"/>
          </a:xfrm>
          <a:prstGeom prst="rect">
            <a:avLst/>
          </a:prstGeom>
          <a:solidFill>
            <a:srgbClr val="0A1E5A"/>
          </a:solidFill>
          <a:ln>
            <a:noFill/>
          </a:ln>
          <a:effectLst/>
        </p:spPr>
        <p:txBody>
          <a:bodyPr tIns="0" rIns="0" bIns="0" anchor="ctr"/>
          <a:lstStyle/>
          <a:p>
            <a:pPr algn="ctr" eaLnBrk="0" fontAlgn="auto" latinLnBrk="0" hangingPunct="0">
              <a:spcBef>
                <a:spcPct val="50000"/>
              </a:spcBef>
              <a:defRPr/>
            </a:pPr>
            <a:endParaRPr kumimoji="0" lang="ko-KR" altLang="en-US" sz="1100" b="1" kern="0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/>
          <p:nvPr userDrawn="1"/>
        </p:nvSpPr>
        <p:spPr bwMode="gray">
          <a:xfrm>
            <a:off x="2792413" y="2803525"/>
            <a:ext cx="431800" cy="539750"/>
          </a:xfrm>
          <a:prstGeom prst="rect">
            <a:avLst/>
          </a:prstGeom>
          <a:solidFill>
            <a:srgbClr val="C1DDF0"/>
          </a:solidFill>
          <a:ln>
            <a:noFill/>
          </a:ln>
          <a:effectLst/>
        </p:spPr>
        <p:txBody>
          <a:bodyPr tIns="0" rIns="0" bIns="0" anchor="ctr"/>
          <a:lstStyle/>
          <a:p>
            <a:pPr algn="ctr" eaLnBrk="0" fontAlgn="auto" latinLnBrk="0" hangingPunct="0">
              <a:spcBef>
                <a:spcPct val="50000"/>
              </a:spcBef>
              <a:defRPr/>
            </a:pPr>
            <a:endParaRPr kumimoji="0" lang="ko-KR" altLang="en-US" sz="11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83746" y="1331729"/>
            <a:ext cx="1927385" cy="415614"/>
            <a:chOff x="6494754" y="928834"/>
            <a:chExt cx="1927385" cy="415614"/>
          </a:xfrm>
        </p:grpSpPr>
        <p:pic>
          <p:nvPicPr>
            <p:cNvPr id="5" name="그림 4" descr="aaa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815" y="928834"/>
              <a:ext cx="1661538" cy="287710"/>
            </a:xfrm>
            <a:prstGeom prst="rect">
              <a:avLst/>
            </a:prstGeom>
          </p:spPr>
        </p:pic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6494754" y="1195305"/>
              <a:ext cx="1927385" cy="1491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969" b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  <p:pic>
        <p:nvPicPr>
          <p:cNvPr id="12" name="그림 11"/>
          <p:cNvPicPr preferRelativeResize="0">
            <a:picLocks/>
          </p:cNvPicPr>
          <p:nvPr userDrawn="1"/>
        </p:nvPicPr>
        <p:blipFill rotWithShape="1">
          <a:blip r:embed="rId3"/>
          <a:srcRect l="24308" t="25003" r="38059" b="41790"/>
          <a:stretch/>
        </p:blipFill>
        <p:spPr>
          <a:xfrm>
            <a:off x="2136549" y="2503885"/>
            <a:ext cx="2005200" cy="8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/>
          <a:srcRect l="67285" t="10158" r="10553" b="72374"/>
          <a:stretch/>
        </p:blipFill>
        <p:spPr>
          <a:xfrm>
            <a:off x="5765797" y="1148134"/>
            <a:ext cx="2003637" cy="887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pic>
        <p:nvPicPr>
          <p:cNvPr id="14" name="그림 13"/>
          <p:cNvPicPr preferRelativeResize="0">
            <a:picLocks/>
          </p:cNvPicPr>
          <p:nvPr userDrawn="1"/>
        </p:nvPicPr>
        <p:blipFill rotWithShape="1">
          <a:blip r:embed="rId5"/>
          <a:srcRect l="42392" t="10418" r="28028" b="69268"/>
          <a:stretch/>
        </p:blipFill>
        <p:spPr>
          <a:xfrm>
            <a:off x="5744328" y="2527839"/>
            <a:ext cx="2005200" cy="8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grpSp>
        <p:nvGrpSpPr>
          <p:cNvPr id="15" name="그룹 14"/>
          <p:cNvGrpSpPr>
            <a:grpSpLocks noChangeAspect="1"/>
          </p:cNvGrpSpPr>
          <p:nvPr userDrawn="1"/>
        </p:nvGrpSpPr>
        <p:grpSpPr>
          <a:xfrm>
            <a:off x="-2288" y="4653856"/>
            <a:ext cx="9903600" cy="1410322"/>
            <a:chOff x="1359244" y="4432930"/>
            <a:chExt cx="7138378" cy="1016533"/>
          </a:xfrm>
        </p:grpSpPr>
        <p:sp>
          <p:nvSpPr>
            <p:cNvPr id="16" name="正方形/長方形 3"/>
            <p:cNvSpPr/>
            <p:nvPr/>
          </p:nvSpPr>
          <p:spPr>
            <a:xfrm>
              <a:off x="1359244" y="4432930"/>
              <a:ext cx="7138378" cy="1012352"/>
            </a:xfrm>
            <a:prstGeom prst="rect">
              <a:avLst/>
            </a:prstGeom>
            <a:solidFill>
              <a:srgbClr val="CAD9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108" b="0">
                <a:solidFill>
                  <a:srgbClr val="FFFFFF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41691" y="4437111"/>
              <a:ext cx="2491942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Zionex, Inc. (HQ)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R&amp;D Tower 9</a:t>
              </a:r>
              <a:r>
                <a:rPr lang="en-US" altLang="ko-KR" sz="1108" b="0" baseline="30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Floor, Nuritkum Square,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396 Worldcup buk-ro, Mapo-gu, </a:t>
              </a:r>
            </a:p>
            <a:p>
              <a:pPr>
                <a:tabLst>
                  <a:tab pos="66090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Seoul, Korea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+82-2-523-1203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info@zionex.com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7"/>
                </a:rPr>
                <a:t>www.zionex.com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 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8"/>
                </a:rPr>
                <a:t>www.arasplm.co.kr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50143" y="4437111"/>
              <a:ext cx="2024703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 Taiwan</a:t>
              </a:r>
            </a:p>
            <a:p>
              <a:pPr>
                <a:tabLst>
                  <a:tab pos="660905" algn="l"/>
                </a:tabLst>
              </a:pP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台灣耐力斯資訊有限公司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660905" algn="l"/>
                </a:tabLst>
              </a:pPr>
              <a:r>
                <a:rPr lang="ko-KR" altLang="en-US" sz="1108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台湾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104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臺北市長春路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378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號</a:t>
              </a:r>
              <a:r>
                <a:rPr lang="en-US" altLang="zh-TW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TW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樓</a:t>
              </a:r>
              <a:endParaRPr lang="en-US" altLang="zh-TW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+886-981-439-681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9"/>
                </a:rPr>
                <a:t>taiwan_sales@zionex.com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7"/>
                </a:rPr>
                <a:t>www.zionex.com</a:t>
              </a: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33118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18263" y="4437111"/>
              <a:ext cx="1479053" cy="101235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108" dirty="0">
                  <a:solidFill>
                    <a:srgbClr val="990033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Zionex Japan</a:t>
              </a:r>
            </a:p>
            <a:p>
              <a:pPr>
                <a:tabLst>
                  <a:tab pos="660905" algn="l"/>
                </a:tabLst>
              </a:pP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ザイオネックス株式会社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660905" algn="l"/>
                </a:tabLst>
              </a:pP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東京都千代田区霞が関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3-2-5 </a:t>
              </a:r>
              <a:r>
                <a:rPr lang="ja-JP" altLang="en-US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霞が関ビル</a:t>
              </a:r>
              <a:r>
                <a:rPr lang="en-US" altLang="ja-JP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4F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Tel:	+81-03-5157-5041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10"/>
                </a:rPr>
                <a:t>sales-j@zionex.com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331185" algn="l"/>
                </a:tabLst>
              </a:pP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Web: 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11"/>
                </a:rPr>
                <a:t>www.zionex.co.jp</a:t>
              </a:r>
              <a:r>
                <a:rPr lang="en-US" altLang="ko-KR" sz="1108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tabLst>
                  <a:tab pos="660905" algn="l"/>
                </a:tabLst>
              </a:pPr>
              <a:endParaRPr lang="en-US" altLang="ko-KR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58265" indent="-158265">
                <a:buFont typeface="Arial" panose="020B0604020202020204" pitchFamily="34" charset="0"/>
                <a:buChar char="•"/>
              </a:pPr>
              <a:endParaRPr lang="ko-KR" altLang="en-US" sz="1108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07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472" y="192218"/>
            <a:ext cx="784887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472" y="732456"/>
            <a:ext cx="9505503" cy="554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110012" y="700934"/>
            <a:ext cx="968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 b="0" dirty="0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95812" y="6537325"/>
            <a:ext cx="712787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D9F79C1-3DA4-4F62-B250-C21B57EACA1C}" type="slidenum">
              <a:rPr kumimoji="0" lang="en-US" altLang="ko-KR" sz="1200">
                <a:solidFill>
                  <a:prstClr val="black"/>
                </a:solidFill>
                <a:ea typeface="맑은 고딕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prstClr val="black"/>
              </a:solidFill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82C577-B5A4-461D-B660-08D03BAF74AE}"/>
              </a:ext>
            </a:extLst>
          </p:cNvPr>
          <p:cNvGrpSpPr/>
          <p:nvPr userDrawn="1"/>
        </p:nvGrpSpPr>
        <p:grpSpPr>
          <a:xfrm>
            <a:off x="8443890" y="6481564"/>
            <a:ext cx="1354372" cy="287841"/>
            <a:chOff x="8179431" y="700581"/>
            <a:chExt cx="1565993" cy="409065"/>
          </a:xfrm>
        </p:grpSpPr>
        <p:pic>
          <p:nvPicPr>
            <p:cNvPr id="19" name="Picture 9" descr="회사로고">
              <a:extLst>
                <a:ext uri="{FF2B5EF4-FFF2-40B4-BE49-F238E27FC236}">
                  <a16:creationId xmlns:a16="http://schemas.microsoft.com/office/drawing/2014/main" id="{3F1C045A-8E6F-47AD-BD37-7B75D418C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464" y="700581"/>
              <a:ext cx="1335304" cy="23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76F27991-21AA-408F-B618-9B3D5D2A9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31" y="956557"/>
              <a:ext cx="1565993" cy="1530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sz="680" i="1" dirty="0">
                  <a:solidFill>
                    <a:schemeClr val="accent5"/>
                  </a:solidFill>
                  <a:latin typeface="Verdana" pitchFamily="34" charset="0"/>
                </a:rPr>
                <a:t>Value Chain Innovator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0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53" r:id="rId2"/>
    <p:sldLayoutId id="2147484114" r:id="rId3"/>
    <p:sldLayoutId id="2147484166" r:id="rId4"/>
    <p:sldLayoutId id="2147484109" r:id="rId5"/>
    <p:sldLayoutId id="2147484121" r:id="rId6"/>
    <p:sldLayoutId id="2147484116" r:id="rId7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49263" indent="-268288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§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2pPr>
      <a:lvl3pPr marL="630238" indent="-1809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+mn-lt"/>
          <a:ea typeface="+mn-ea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>
          <a:solidFill>
            <a:schemeClr val="tx1"/>
          </a:solidFill>
          <a:latin typeface="+mn-lt"/>
          <a:ea typeface="+mn-ea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F1111704-BB72-4E63-93F2-8FF593F4D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04" y="883383"/>
            <a:ext cx="6480720" cy="2285512"/>
          </a:xfrm>
        </p:spPr>
        <p:txBody>
          <a:bodyPr/>
          <a:lstStyle/>
          <a:p>
            <a:pPr algn="l"/>
            <a:r>
              <a:rPr lang="en-US" altLang="ko-KR" sz="4400" dirty="0"/>
              <a:t>SIR Model</a:t>
            </a:r>
            <a:endParaRPr lang="ko-KR" altLang="en-US" sz="4400" dirty="0"/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03D732D8-5EF3-4C96-9193-299B5B1467C0}"/>
              </a:ext>
            </a:extLst>
          </p:cNvPr>
          <p:cNvSpPr txBox="1">
            <a:spLocks/>
          </p:cNvSpPr>
          <p:nvPr/>
        </p:nvSpPr>
        <p:spPr bwMode="auto">
          <a:xfrm>
            <a:off x="1064568" y="5376903"/>
            <a:ext cx="5339308" cy="63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  <a:tabLst/>
              <a:defRPr kumimoji="1" sz="1200" b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None/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ko-KR" altLang="en-US" sz="2000" kern="0" dirty="0"/>
              <a:t>사원 윤준섭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21343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>
            <a:spLocks noChangeArrowheads="1"/>
          </p:cNvSpPr>
          <p:nvPr/>
        </p:nvSpPr>
        <p:spPr bwMode="gray">
          <a:xfrm>
            <a:off x="1352600" y="2126059"/>
            <a:ext cx="7056780" cy="1530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9969" tIns="46784" rIns="89969" bIns="46784">
            <a:spAutoFit/>
          </a:bodyPr>
          <a:lstStyle/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Introduce SIR Model</a:t>
            </a:r>
          </a:p>
          <a:p>
            <a:pPr marL="514350" indent="-514350" defTabSz="911225" eaLnBrk="0" hangingPunct="0">
              <a:spcBef>
                <a:spcPts val="800"/>
              </a:spcBef>
              <a:spcAft>
                <a:spcPts val="1200"/>
              </a:spcAft>
              <a:buFont typeface="+mj-lt"/>
              <a:buAutoNum type="romanUcPeriod"/>
            </a:pPr>
            <a:r>
              <a:rPr lang="en-US" altLang="ko-KR" sz="2000" dirty="0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Solve to </a:t>
            </a:r>
            <a:r>
              <a:rPr lang="en-US" altLang="ko-KR" sz="2000" dirty="0" err="1">
                <a:solidFill>
                  <a:srgbClr val="0A1E5A"/>
                </a:solidFill>
                <a:ea typeface="맑은 고딕" pitchFamily="50" charset="-127"/>
                <a:cs typeface="Arial" pitchFamily="34" charset="0"/>
              </a:rPr>
              <a:t>covsirphy</a:t>
            </a: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  <a:p>
            <a:pPr defTabSz="911225" eaLnBrk="0" hangingPunct="0">
              <a:spcBef>
                <a:spcPts val="800"/>
              </a:spcBef>
              <a:spcAft>
                <a:spcPts val="1200"/>
              </a:spcAft>
            </a:pPr>
            <a:endParaRPr lang="en-US" altLang="ko-KR" sz="2000" dirty="0">
              <a:solidFill>
                <a:srgbClr val="0A1E5A"/>
              </a:solidFill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76536" y="692696"/>
            <a:ext cx="2016178" cy="721700"/>
            <a:chOff x="1280592" y="828086"/>
            <a:chExt cx="2016178" cy="7217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280592" y="908720"/>
              <a:ext cx="2016178" cy="576064"/>
            </a:xfrm>
            <a:prstGeom prst="roundRect">
              <a:avLst>
                <a:gd name="adj" fmla="val 7682"/>
              </a:avLst>
            </a:prstGeom>
            <a:noFill/>
            <a:ln w="571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536575" indent="-176213" defTabSz="944563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0" kern="0">
                <a:solidFill>
                  <a:srgbClr val="000000"/>
                </a:solidFill>
                <a:latin typeface="Arial" charset="0"/>
                <a:ea typeface="돋움" pitchFamily="50" charset="-127"/>
                <a:cs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gray">
            <a:xfrm>
              <a:off x="1397594" y="828086"/>
              <a:ext cx="1782174" cy="7217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216000" tIns="144000" rIns="144000" bIns="144000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ko-KR" sz="2800" dirty="0">
                  <a:solidFill>
                    <a:srgbClr val="0A1E5A"/>
                  </a:solidFill>
                  <a:latin typeface="Arial" charset="0"/>
                  <a:ea typeface="맑은 고딕" panose="020B0503020000020004" pitchFamily="50" charset="-127"/>
                  <a:cs typeface="Arial" panose="020B0604020202020204" pitchFamily="34" charset="0"/>
                </a:rPr>
                <a:t>Agenda </a:t>
              </a:r>
              <a:endParaRPr lang="ko-KR" altLang="en-US" sz="2800" dirty="0">
                <a:solidFill>
                  <a:srgbClr val="0A1E5A"/>
                </a:solidFill>
                <a:latin typeface="Arial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6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370-1575-4330-8968-5A5F5F2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 SIR Model</a:t>
            </a:r>
          </a:p>
        </p:txBody>
      </p:sp>
      <p:sp>
        <p:nvSpPr>
          <p:cNvPr id="3" name="AutoShape 2" descr="{\displaystyle \left\{{\begin{aligned}&amp;{\frac {dS}{dt}}=-{\frac {\beta IS}{N}},\\[6pt]&amp;{\frac {dI}{dt}}={\frac {\beta IS}{N}}-\gamma I,\\[6pt]&amp;{\frac {dR}{dt}}=\gamma I,\end{aligned}}\right.}">
            <a:extLst>
              <a:ext uri="{FF2B5EF4-FFF2-40B4-BE49-F238E27FC236}">
                <a16:creationId xmlns:a16="http://schemas.microsoft.com/office/drawing/2014/main" id="{091519C0-BED8-4BFB-847C-5C6A39FAD4CC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00025" y="735013"/>
            <a:ext cx="9505950" cy="57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 b="0" dirty="0"/>
              <a:t>The SIR Model is one of the simplest compartmental models, </a:t>
            </a:r>
          </a:p>
          <a:p>
            <a:r>
              <a:rPr lang="en-US" altLang="ko-KR" sz="2400" b="0" dirty="0"/>
              <a:t>and many models are derivatives of this basic form.</a:t>
            </a:r>
          </a:p>
          <a:p>
            <a:endParaRPr lang="en-US" altLang="ko-KR" sz="2400" b="0" dirty="0"/>
          </a:p>
          <a:p>
            <a:r>
              <a:rPr lang="en-US" altLang="ko-KR" sz="2400" b="0" dirty="0"/>
              <a:t>The model consists of three compartments:</a:t>
            </a:r>
          </a:p>
          <a:p>
            <a:endParaRPr lang="en-US" altLang="ko-KR" sz="3200" b="0" dirty="0"/>
          </a:p>
          <a:p>
            <a:pPr algn="ctr"/>
            <a:r>
              <a:rPr lang="en-US" altLang="ko-KR" sz="2400" dirty="0"/>
              <a:t>S</a:t>
            </a:r>
            <a:r>
              <a:rPr lang="en-US" altLang="ko-KR" sz="2400" b="0" dirty="0"/>
              <a:t>usceptible(</a:t>
            </a:r>
            <a:r>
              <a:rPr lang="ko-KR" altLang="en-US" sz="2400" b="0" dirty="0" err="1"/>
              <a:t>취약자</a:t>
            </a:r>
            <a:r>
              <a:rPr lang="en-US" altLang="ko-KR" sz="2400" b="0" dirty="0"/>
              <a:t>)</a:t>
            </a:r>
          </a:p>
          <a:p>
            <a:pPr algn="ctr"/>
            <a:r>
              <a:rPr lang="en-US" altLang="ko-KR" sz="2400" dirty="0"/>
              <a:t>I</a:t>
            </a:r>
            <a:r>
              <a:rPr lang="en-US" altLang="ko-KR" sz="2400" b="0" dirty="0"/>
              <a:t>nfected(</a:t>
            </a:r>
            <a:r>
              <a:rPr lang="ko-KR" altLang="en-US" sz="2400" b="0" dirty="0"/>
              <a:t>감염자</a:t>
            </a:r>
            <a:r>
              <a:rPr lang="en-US" altLang="ko-KR" sz="2400" b="0" dirty="0"/>
              <a:t>)</a:t>
            </a:r>
          </a:p>
          <a:p>
            <a:pPr algn="ctr"/>
            <a:r>
              <a:rPr lang="en-US" altLang="ko-KR" sz="2400" dirty="0"/>
              <a:t>R</a:t>
            </a:r>
            <a:r>
              <a:rPr lang="en-US" altLang="ko-KR" sz="2400" b="0" dirty="0"/>
              <a:t>ecovered or Fatal(</a:t>
            </a:r>
            <a:r>
              <a:rPr lang="ko-KR" altLang="en-US" sz="2400" b="0" dirty="0" err="1"/>
              <a:t>회복자</a:t>
            </a:r>
            <a:r>
              <a:rPr lang="en-US" altLang="ko-KR" sz="2400" b="0" dirty="0"/>
              <a:t>)</a:t>
            </a:r>
            <a:endParaRPr lang="ko-KR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7016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C22F-B570-43FC-8D98-5946416A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 SIR Model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D2AD65-1C3C-4282-B91E-F7FE9B50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1881187"/>
            <a:ext cx="3448050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1408C2-3CA4-4317-AF07-6EC7B34D3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136" y="2795586"/>
            <a:ext cx="1704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B4B0C-45C3-49FD-A140-F7DA492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covsirphy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25971B-DB79-478E-9A3F-7C3942CB1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4" y="1700422"/>
            <a:ext cx="6150847" cy="40814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45C076-B981-4FE6-9562-D3429059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60" y="1350992"/>
            <a:ext cx="3122295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5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B4B0C-45C3-49FD-A140-F7DA492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covsirphy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E0EC16-71EF-476B-A37E-A6B8333D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807490"/>
            <a:ext cx="5040000" cy="9734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0E0EA3-3980-4510-95FA-5B0ACB6ED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" y="1874879"/>
            <a:ext cx="7442525" cy="49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BBE9E-59D1-4657-98E8-A0599222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covsirphy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BE8D1-96A9-4994-8A3E-9854EE65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842999"/>
            <a:ext cx="5040000" cy="936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522AF-9644-4500-8079-F544F1272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1874879"/>
            <a:ext cx="7442525" cy="49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13BEC-0A16-4C10-ADE3-B7F0DB00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covsirphy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0FA682-4A8C-48AE-B0D4-39BC079F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4" y="836712"/>
            <a:ext cx="4265488" cy="10081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007538-90DF-4C6D-A2D1-45BDE4D4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874176"/>
            <a:ext cx="7443583" cy="49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72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5BC71-CE09-44EC-AF2B-1A07B0FB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 to </a:t>
            </a:r>
            <a:r>
              <a:rPr lang="en-US" altLang="ko-KR" dirty="0" err="1"/>
              <a:t>covsirphy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04F97-E14B-41DF-99B9-F7694E75A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05" y="1988840"/>
            <a:ext cx="4621223" cy="3066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FC4984-C1B7-46E7-8DA9-69320D689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988840"/>
            <a:ext cx="4621223" cy="30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7581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b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84698</TotalTime>
  <Words>461</Words>
  <Application>Microsoft Office PowerPoint</Application>
  <PresentationFormat>A4 용지(210x297mm)</PresentationFormat>
  <Paragraphs>55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ＭＳ Ｐゴシック</vt:lpstr>
      <vt:lpstr>新細明體</vt:lpstr>
      <vt:lpstr>굴림</vt:lpstr>
      <vt:lpstr>돋움</vt:lpstr>
      <vt:lpstr>맑은 고딕</vt:lpstr>
      <vt:lpstr>바탕</vt:lpstr>
      <vt:lpstr>Arial</vt:lpstr>
      <vt:lpstr>Calibri</vt:lpstr>
      <vt:lpstr>Verdana</vt:lpstr>
      <vt:lpstr>Wingdings</vt:lpstr>
      <vt:lpstr>3_기본 디자인</vt:lpstr>
      <vt:lpstr>SIR Model</vt:lpstr>
      <vt:lpstr>PowerPoint 프레젠테이션</vt:lpstr>
      <vt:lpstr>Introduce SIR Model</vt:lpstr>
      <vt:lpstr>Introduce SIR Model</vt:lpstr>
      <vt:lpstr>Solve to covsirphy</vt:lpstr>
      <vt:lpstr>Solve to covsirphy</vt:lpstr>
      <vt:lpstr>Solve to covsirphy</vt:lpstr>
      <vt:lpstr>Solve to covsirphy</vt:lpstr>
      <vt:lpstr>Solve to covsirphy</vt:lpstr>
      <vt:lpstr>PowerPoint 프레젠테이션</vt:lpstr>
    </vt:vector>
  </TitlesOfParts>
  <Company>자이오넥스 Zionex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LG그룹 PLM 제안서</dc:title>
  <dc:creator>PLM Consulting</dc:creator>
  <cp:lastModifiedBy>user</cp:lastModifiedBy>
  <cp:revision>1252</cp:revision>
  <cp:lastPrinted>2016-12-04T01:15:32Z</cp:lastPrinted>
  <dcterms:created xsi:type="dcterms:W3CDTF">2009-03-13T04:15:00Z</dcterms:created>
  <dcterms:modified xsi:type="dcterms:W3CDTF">2022-08-25T06:35:49Z</dcterms:modified>
</cp:coreProperties>
</file>