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74" r:id="rId6"/>
    <p:sldId id="263" r:id="rId7"/>
    <p:sldId id="264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5" r:id="rId16"/>
    <p:sldId id="27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44" autoAdjust="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89C46-2E1C-4F92-8A59-53FA0E038AF8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724EB-2290-493E-BCED-0B4A48786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98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724EB-2290-493E-BCED-0B4A487860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048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724EB-2290-493E-BCED-0B4A4878605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8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724EB-2290-493E-BCED-0B4A487860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726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724EB-2290-493E-BCED-0B4A4878605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823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724EB-2290-493E-BCED-0B4A4878605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897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724EB-2290-493E-BCED-0B4A4878605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73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724EB-2290-493E-BCED-0B4A4878605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67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1B360-5BBC-4C03-A93C-F4686BC01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18D60A-557A-4529-98F7-DC14EFED6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FE133-2A67-4650-95A0-9518E8F0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71BB-9863-4F76-B0F6-E20393AD4336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B0044-D1A8-4AD1-AE1C-9EB0EA18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1EB35-BCD9-48E1-BA2C-06C82E1A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1498-E4DF-44A9-BAE5-EFF060973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37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D283C-57D7-4517-AAC5-28DD9B40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9954DF-73B8-4025-9887-0C61C3BB2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7C135-40F4-4C7F-8669-4B0D1308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71BB-9863-4F76-B0F6-E20393AD4336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BCAD1-D3F6-409D-86EB-09F6DC0F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4B7BA-931F-4954-8328-041E7D44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1498-E4DF-44A9-BAE5-EFF060973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40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D9A77E-AE03-42F2-B362-5C5979026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D71C81-389C-480C-AF34-898A7344C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AF18D-873C-488F-9D5F-D0FDCE47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71BB-9863-4F76-B0F6-E20393AD4336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7461A-E65D-405E-8465-485A0A3C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18759-0AF6-477B-B664-C6C19D4F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1498-E4DF-44A9-BAE5-EFF060973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78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26959-039C-4139-AF3F-12D2FC19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FB04DE-86E5-4B99-B4C0-6C2B0AC1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855B1-E8BB-4E5F-A7E0-D2412C5A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71BB-9863-4F76-B0F6-E20393AD4336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D908E-25D1-49C7-9C5A-57A257D6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5DE775-DED6-49DA-8E7D-7AA5E4D0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1498-E4DF-44A9-BAE5-EFF060973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02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A0C19-828A-4936-A2FB-B26A7C75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1E9F6D-0188-48E0-BC79-327BF3320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7FDEB5-5C46-4EBB-82D5-F9A04A94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71BB-9863-4F76-B0F6-E20393AD4336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AA8D9-8491-40DE-AD08-C2F3F8AA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54DAF8-33F2-4343-BC48-109CFAFE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1498-E4DF-44A9-BAE5-EFF060973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6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D1C8D-82AD-4D77-BC2A-9A994380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9F608-3603-4464-B731-51F536416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F4FEF9-72D1-46CB-9EF1-1F8877BE8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D7EF34-B013-4AC6-9977-5BE7EED5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71BB-9863-4F76-B0F6-E20393AD4336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485CE1-B591-448E-9498-05023090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A65C0E-7F0D-429A-A1F0-BD4730F0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1498-E4DF-44A9-BAE5-EFF060973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3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97DAC-AA7D-449A-BD83-78850FD7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45B767-CE7F-4D39-ABE9-EA403F5DB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0A4C36-5D96-4313-978D-EFE873263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457D6B-B77C-4D72-85E1-763F18B69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3BE9EE-4E02-4E58-A9E5-E7FF98BB0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86D11E-C6AB-4B2E-BECC-CAB08C6A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71BB-9863-4F76-B0F6-E20393AD4336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AC82BF-5233-4E5C-BA12-20A7B0E4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382102-EDB9-4AD2-8C14-927F21D0B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1498-E4DF-44A9-BAE5-EFF060973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24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3F04A-3BDD-4D9E-AC24-73432E4A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81358F-A210-4DFE-8290-3A3EA0F0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71BB-9863-4F76-B0F6-E20393AD4336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DE19FD-8505-48CD-9100-FFEF54FB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016CFA-ABF8-4390-AF89-E13878D5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1498-E4DF-44A9-BAE5-EFF060973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24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C89CC5-3266-4A6A-A09B-B191A071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71BB-9863-4F76-B0F6-E20393AD4336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6FDBAF-5FB8-4EB7-953F-E67CFA04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949DC0-684E-47AD-8768-841E2648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1498-E4DF-44A9-BAE5-EFF060973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31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E752-F8CE-472B-B398-1DE0A6CE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8B910-FBA8-4A32-A910-2BD73B423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949977-69EA-41BA-9B44-79697E1B6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6DD17F-83A6-4FF5-AB73-FD0A55D3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71BB-9863-4F76-B0F6-E20393AD4336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FCF000-36AF-401D-B965-3F47E845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72D723-6695-4510-AE0E-AB0C2FA1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1498-E4DF-44A9-BAE5-EFF060973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8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42A0C-A69E-45DC-9CCF-45954027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BC2227-B7C8-4CB2-A5E6-8D494C618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0A8D30-52D3-46C2-BF44-7D6761AAB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AB2F3-253D-47AE-B1EA-91A64B5A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71BB-9863-4F76-B0F6-E20393AD4336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0D3ACD-4BCD-443D-98A2-CAB5E0A8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69CC75-EB45-420B-8488-DFF5D510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1498-E4DF-44A9-BAE5-EFF060973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87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90352F-3F12-4CFC-BECD-70D9DC53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62B2C-A448-426A-8F8D-A63A8F911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8A3C5-9DA6-4B58-99F4-9FE0BD905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571BB-9863-4F76-B0F6-E20393AD4336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DBE12-A325-4201-8224-7427C4802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F3B55-2B28-4DBF-953D-799BDDDC0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1498-E4DF-44A9-BAE5-EFF060973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49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nshengZhu666/KBQ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32600637_AgriKG_An_Agricultural_Knowledge_Graph_and_Its_Application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cholar.google.com/scholar?q=Neural+Relation+Extraction+with+Selective+Attention+over+Instances&amp;hl=en&amp;as_sdt=0&amp;as_vis=1&amp;oi=scholart" TargetMode="External"/><Relationship Id="rId5" Type="http://schemas.openxmlformats.org/officeDocument/2006/relationships/hyperlink" Target="https://iopscience.iop.org/article/10.1088/1742-6596/1756/1/012010/pdf" TargetMode="External"/><Relationship Id="rId4" Type="http://schemas.openxmlformats.org/officeDocument/2006/relationships/hyperlink" Target="https://www.google.com.hk/search?newwindow=1&amp;rlz=1C1CHWL_zh-CNUS941US941&amp;sxsrf=ALeKk02HLgSnWuJW4eWqAZ7onnxbhkja6w:1625747975471&amp;q=Giannis+Bakoulis,Johannes+Deleu.Joint+entity+recognition+and+relation+extraction+as+a+multi-head+selection+problem%5BJ%5D.+Ghent+University.2018&amp;spell=1&amp;sa=X&amp;ved=2ahUKEwjZrcmUv9PxAhWE4jgGHevsCGcQkeECKAB6BAgBEC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874D2-954B-42F5-8436-46067599E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4305"/>
            <a:ext cx="9144000" cy="1092936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Development of a Knowledge Graph for the Canadian Milking Industry (Meeting)</a:t>
            </a:r>
            <a:b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60673DC-B70F-4F8F-8E20-0D84D1C32BE4}"/>
              </a:ext>
            </a:extLst>
          </p:cNvPr>
          <p:cNvSpPr txBox="1">
            <a:spLocks/>
          </p:cNvSpPr>
          <p:nvPr/>
        </p:nvSpPr>
        <p:spPr>
          <a:xfrm>
            <a:off x="2607443" y="2783852"/>
            <a:ext cx="9144000" cy="24038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1, Three types of Question Answering Methods</a:t>
            </a:r>
          </a:p>
          <a:p>
            <a:pPr algn="l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2, Named Entities Recognition (NER) with LSTMs</a:t>
            </a:r>
          </a:p>
          <a:p>
            <a:pPr algn="l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3, Relation Extraction(RE) with Attention models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hlinkClick r:id="rId2"/>
            <a:extLst>
              <a:ext uri="{FF2B5EF4-FFF2-40B4-BE49-F238E27FC236}">
                <a16:creationId xmlns:a16="http://schemas.microsoft.com/office/drawing/2014/main" id="{DA936DCD-6BD5-4692-B078-FB42F2B6A83B}"/>
              </a:ext>
            </a:extLst>
          </p:cNvPr>
          <p:cNvSpPr txBox="1"/>
          <p:nvPr/>
        </p:nvSpPr>
        <p:spPr>
          <a:xfrm>
            <a:off x="3359825" y="236756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https://github.com/JunshengZhu666/KBQA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940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60673DC-B70F-4F8F-8E20-0D84D1C32BE4}"/>
              </a:ext>
            </a:extLst>
          </p:cNvPr>
          <p:cNvSpPr txBox="1">
            <a:spLocks/>
          </p:cNvSpPr>
          <p:nvPr/>
        </p:nvSpPr>
        <p:spPr>
          <a:xfrm>
            <a:off x="675588" y="131403"/>
            <a:ext cx="9144000" cy="10469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2, Named Entities Recognition (NER) with LSTMs</a:t>
            </a:r>
          </a:p>
          <a:p>
            <a:pPr algn="l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F0DD048-C4F1-4878-BF10-9FD9BAEB82F7}"/>
              </a:ext>
            </a:extLst>
          </p:cNvPr>
          <p:cNvSpPr txBox="1">
            <a:spLocks/>
          </p:cNvSpPr>
          <p:nvPr/>
        </p:nvSpPr>
        <p:spPr>
          <a:xfrm>
            <a:off x="2061327" y="2220014"/>
            <a:ext cx="9144000" cy="834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077C7A-428E-48E4-AFA6-89D119D22165}"/>
              </a:ext>
            </a:extLst>
          </p:cNvPr>
          <p:cNvSpPr txBox="1"/>
          <p:nvPr/>
        </p:nvSpPr>
        <p:spPr>
          <a:xfrm>
            <a:off x="1842495" y="908510"/>
            <a:ext cx="7872027" cy="834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2.1 Dataset 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91459B-4AD6-471F-BA96-1ABE0BECF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95" y="1742781"/>
            <a:ext cx="4361402" cy="484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7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60673DC-B70F-4F8F-8E20-0D84D1C32BE4}"/>
              </a:ext>
            </a:extLst>
          </p:cNvPr>
          <p:cNvSpPr txBox="1">
            <a:spLocks/>
          </p:cNvSpPr>
          <p:nvPr/>
        </p:nvSpPr>
        <p:spPr>
          <a:xfrm>
            <a:off x="675588" y="131403"/>
            <a:ext cx="9144000" cy="10469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2, Named Entities Recognition (NER) with LSTMs</a:t>
            </a:r>
          </a:p>
          <a:p>
            <a:pPr algn="l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F0DD048-C4F1-4878-BF10-9FD9BAEB82F7}"/>
              </a:ext>
            </a:extLst>
          </p:cNvPr>
          <p:cNvSpPr txBox="1">
            <a:spLocks/>
          </p:cNvSpPr>
          <p:nvPr/>
        </p:nvSpPr>
        <p:spPr>
          <a:xfrm>
            <a:off x="2061327" y="2220014"/>
            <a:ext cx="9144000" cy="834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077C7A-428E-48E4-AFA6-89D119D22165}"/>
              </a:ext>
            </a:extLst>
          </p:cNvPr>
          <p:cNvSpPr txBox="1"/>
          <p:nvPr/>
        </p:nvSpPr>
        <p:spPr>
          <a:xfrm>
            <a:off x="1842495" y="908510"/>
            <a:ext cx="7872027" cy="834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2.2 Model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3CEFE5-0A9D-4AFB-97E3-37C6D159C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11" y="1935864"/>
            <a:ext cx="10760372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87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60673DC-B70F-4F8F-8E20-0D84D1C32BE4}"/>
              </a:ext>
            </a:extLst>
          </p:cNvPr>
          <p:cNvSpPr txBox="1">
            <a:spLocks/>
          </p:cNvSpPr>
          <p:nvPr/>
        </p:nvSpPr>
        <p:spPr>
          <a:xfrm>
            <a:off x="675588" y="131403"/>
            <a:ext cx="9144000" cy="68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3, Relation Extraction(RE) with Attention models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F0DD048-C4F1-4878-BF10-9FD9BAEB82F7}"/>
              </a:ext>
            </a:extLst>
          </p:cNvPr>
          <p:cNvSpPr txBox="1">
            <a:spLocks/>
          </p:cNvSpPr>
          <p:nvPr/>
        </p:nvSpPr>
        <p:spPr>
          <a:xfrm>
            <a:off x="2061327" y="2220014"/>
            <a:ext cx="9144000" cy="834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16AF24-0A0E-43A1-8610-600B2FE06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986" y="1855384"/>
            <a:ext cx="6828112" cy="329974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D42961B-F3E4-4146-82A1-21AF01FF2EA0}"/>
              </a:ext>
            </a:extLst>
          </p:cNvPr>
          <p:cNvSpPr txBox="1"/>
          <p:nvPr/>
        </p:nvSpPr>
        <p:spPr>
          <a:xfrm>
            <a:off x="1842495" y="908510"/>
            <a:ext cx="7872027" cy="834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3.1 Model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9F4FC2-CE8F-4675-BDCC-D4EA87DD0F4E}"/>
              </a:ext>
            </a:extLst>
          </p:cNvPr>
          <p:cNvSpPr txBox="1"/>
          <p:nvPr/>
        </p:nvSpPr>
        <p:spPr>
          <a:xfrm>
            <a:off x="2159986" y="5392195"/>
            <a:ext cx="7872027" cy="834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To extract entity-relationship-entity pairs, which sometimes show up in different sentences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879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60673DC-B70F-4F8F-8E20-0D84D1C32BE4}"/>
              </a:ext>
            </a:extLst>
          </p:cNvPr>
          <p:cNvSpPr txBox="1">
            <a:spLocks/>
          </p:cNvSpPr>
          <p:nvPr/>
        </p:nvSpPr>
        <p:spPr>
          <a:xfrm>
            <a:off x="675588" y="131403"/>
            <a:ext cx="9144000" cy="68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3, Relation Extraction(RE) with Attention models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F0DD048-C4F1-4878-BF10-9FD9BAEB82F7}"/>
              </a:ext>
            </a:extLst>
          </p:cNvPr>
          <p:cNvSpPr txBox="1">
            <a:spLocks/>
          </p:cNvSpPr>
          <p:nvPr/>
        </p:nvSpPr>
        <p:spPr>
          <a:xfrm>
            <a:off x="2061327" y="2220014"/>
            <a:ext cx="9144000" cy="834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42961B-F3E4-4146-82A1-21AF01FF2EA0}"/>
              </a:ext>
            </a:extLst>
          </p:cNvPr>
          <p:cNvSpPr txBox="1"/>
          <p:nvPr/>
        </p:nvSpPr>
        <p:spPr>
          <a:xfrm>
            <a:off x="1842495" y="908510"/>
            <a:ext cx="7872027" cy="834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3.2 Transfer learning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141290-13FA-47C6-B098-DF46F7E53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458" y="1742781"/>
            <a:ext cx="4206852" cy="421750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3E0061B-992A-4013-91C5-4969ED8AEBF9}"/>
              </a:ext>
            </a:extLst>
          </p:cNvPr>
          <p:cNvSpPr txBox="1"/>
          <p:nvPr/>
        </p:nvSpPr>
        <p:spPr>
          <a:xfrm>
            <a:off x="2200328" y="596365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https://github.com/thunlp/OpenNRE</a:t>
            </a:r>
          </a:p>
        </p:txBody>
      </p:sp>
    </p:spTree>
    <p:extLst>
      <p:ext uri="{BB962C8B-B14F-4D97-AF65-F5344CB8AC3E}">
        <p14:creationId xmlns:p14="http://schemas.microsoft.com/office/powerpoint/2010/main" val="2191520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60673DC-B70F-4F8F-8E20-0D84D1C32BE4}"/>
              </a:ext>
            </a:extLst>
          </p:cNvPr>
          <p:cNvSpPr txBox="1">
            <a:spLocks/>
          </p:cNvSpPr>
          <p:nvPr/>
        </p:nvSpPr>
        <p:spPr>
          <a:xfrm>
            <a:off x="675588" y="131403"/>
            <a:ext cx="9144000" cy="68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4, Other things worth trying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F0DD048-C4F1-4878-BF10-9FD9BAEB82F7}"/>
              </a:ext>
            </a:extLst>
          </p:cNvPr>
          <p:cNvSpPr txBox="1">
            <a:spLocks/>
          </p:cNvSpPr>
          <p:nvPr/>
        </p:nvSpPr>
        <p:spPr>
          <a:xfrm>
            <a:off x="2061327" y="2220014"/>
            <a:ext cx="9144000" cy="834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42961B-F3E4-4146-82A1-21AF01FF2EA0}"/>
              </a:ext>
            </a:extLst>
          </p:cNvPr>
          <p:cNvSpPr txBox="1"/>
          <p:nvPr/>
        </p:nvSpPr>
        <p:spPr>
          <a:xfrm>
            <a:off x="1878006" y="2041495"/>
            <a:ext cx="7872027" cy="834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4.1 Use Bert + Bi-LSTM + CRF to jointly extract Entity-Relation-Attributes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D2B2DD-CC52-4185-BCA6-70EFD4B28151}"/>
              </a:ext>
            </a:extLst>
          </p:cNvPr>
          <p:cNvSpPr txBox="1"/>
          <p:nvPr/>
        </p:nvSpPr>
        <p:spPr>
          <a:xfrm>
            <a:off x="1878006" y="3429000"/>
            <a:ext cx="7872027" cy="834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4.1 Use Siamese Neural Network to compute question similarity (Question Ranking)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75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60673DC-B70F-4F8F-8E20-0D84D1C32BE4}"/>
              </a:ext>
            </a:extLst>
          </p:cNvPr>
          <p:cNvSpPr txBox="1">
            <a:spLocks/>
          </p:cNvSpPr>
          <p:nvPr/>
        </p:nvSpPr>
        <p:spPr>
          <a:xfrm>
            <a:off x="675588" y="131403"/>
            <a:ext cx="9144000" cy="68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4, Other things worth trying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F0DD048-C4F1-4878-BF10-9FD9BAEB82F7}"/>
              </a:ext>
            </a:extLst>
          </p:cNvPr>
          <p:cNvSpPr txBox="1">
            <a:spLocks/>
          </p:cNvSpPr>
          <p:nvPr/>
        </p:nvSpPr>
        <p:spPr>
          <a:xfrm>
            <a:off x="2061327" y="2220014"/>
            <a:ext cx="9144000" cy="834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AA6999-9BA6-4A8B-9F2A-FD270F4DE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73" y="920896"/>
            <a:ext cx="9018310" cy="576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41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0F0DD048-C4F1-4878-BF10-9FD9BAEB82F7}"/>
              </a:ext>
            </a:extLst>
          </p:cNvPr>
          <p:cNvSpPr txBox="1">
            <a:spLocks/>
          </p:cNvSpPr>
          <p:nvPr/>
        </p:nvSpPr>
        <p:spPr>
          <a:xfrm>
            <a:off x="2061327" y="2220014"/>
            <a:ext cx="9144000" cy="834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869EBE-C90E-48D7-82DF-F021F4BC82D9}"/>
              </a:ext>
            </a:extLst>
          </p:cNvPr>
          <p:cNvSpPr txBox="1"/>
          <p:nvPr/>
        </p:nvSpPr>
        <p:spPr>
          <a:xfrm>
            <a:off x="1397832" y="1402214"/>
            <a:ext cx="8840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 u="none" strike="noStrike">
                <a:solidFill>
                  <a:srgbClr val="1A0DAB"/>
                </a:solidFill>
                <a:effectLst/>
                <a:latin typeface="arial" panose="020B0604020202020204" pitchFamily="34" charset="0"/>
              </a:defRPr>
            </a:lvl1pPr>
          </a:lstStyle>
          <a:p>
            <a:br>
              <a:rPr lang="en-CA" altLang="zh-CN" dirty="0">
                <a:hlinkClick r:id="rId3"/>
              </a:rPr>
            </a:br>
            <a:r>
              <a:rPr lang="en-CA" altLang="zh-CN" dirty="0" err="1">
                <a:hlinkClick r:id="rId3"/>
              </a:rPr>
              <a:t>AgriKG</a:t>
            </a:r>
            <a:r>
              <a:rPr lang="en-CA" altLang="zh-CN" dirty="0">
                <a:hlinkClick r:id="rId3"/>
              </a:rPr>
              <a:t>: An Agricultural Knowledge Graph and Its Applications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283115-8982-49DC-BC65-5BEB2A1AAC5F}"/>
              </a:ext>
            </a:extLst>
          </p:cNvPr>
          <p:cNvSpPr txBox="1"/>
          <p:nvPr/>
        </p:nvSpPr>
        <p:spPr>
          <a:xfrm>
            <a:off x="1397832" y="4002730"/>
            <a:ext cx="9619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zh-CN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4"/>
              </a:rPr>
              <a:t>Joint entity recognition and relation extraction as a multi-head selection problem[J]. Ghent University.2018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7CB0FC-4D2F-4A09-B9F4-A694B76F56AB}"/>
              </a:ext>
            </a:extLst>
          </p:cNvPr>
          <p:cNvSpPr txBox="1"/>
          <p:nvPr/>
        </p:nvSpPr>
        <p:spPr>
          <a:xfrm>
            <a:off x="1397832" y="3205342"/>
            <a:ext cx="8375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CA" altLang="zh-CN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5"/>
              </a:rPr>
            </a:br>
            <a:r>
              <a:rPr lang="en-CA" altLang="zh-CN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5"/>
              </a:rPr>
              <a:t>Agriculture Knowledge Graph Construction and Application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6A4E08-D390-409A-9D98-665E349E1844}"/>
              </a:ext>
            </a:extLst>
          </p:cNvPr>
          <p:cNvSpPr txBox="1"/>
          <p:nvPr/>
        </p:nvSpPr>
        <p:spPr>
          <a:xfrm>
            <a:off x="1397832" y="2432472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 u="none" strike="noStrike">
                <a:solidFill>
                  <a:srgbClr val="1A0DAB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CA" altLang="zh-CN" dirty="0">
                <a:hlinkClick r:id="rId6"/>
              </a:rPr>
              <a:t>Neural Relation Extraction with Selective Attention </a:t>
            </a:r>
            <a:r>
              <a:rPr lang="en-CA" altLang="zh-CN">
                <a:hlinkClick r:id="rId6"/>
              </a:rPr>
              <a:t>over Instances</a:t>
            </a:r>
            <a:endParaRPr lang="zh-CN" altLang="en-US" dirty="0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883AD3AC-4C5F-4335-939B-4BF9B426F520}"/>
              </a:ext>
            </a:extLst>
          </p:cNvPr>
          <p:cNvSpPr txBox="1">
            <a:spLocks/>
          </p:cNvSpPr>
          <p:nvPr/>
        </p:nvSpPr>
        <p:spPr>
          <a:xfrm>
            <a:off x="1013709" y="331084"/>
            <a:ext cx="9144000" cy="68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5, Selected References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38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60673DC-B70F-4F8F-8E20-0D84D1C32BE4}"/>
              </a:ext>
            </a:extLst>
          </p:cNvPr>
          <p:cNvSpPr txBox="1">
            <a:spLocks/>
          </p:cNvSpPr>
          <p:nvPr/>
        </p:nvSpPr>
        <p:spPr>
          <a:xfrm>
            <a:off x="675588" y="131403"/>
            <a:ext cx="9144000" cy="10469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1, Three types of Question Answering Methods</a:t>
            </a:r>
          </a:p>
          <a:p>
            <a:pPr algn="l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D74A54F-4F69-424D-A9F0-D59ECD33FF66}"/>
              </a:ext>
            </a:extLst>
          </p:cNvPr>
          <p:cNvSpPr txBox="1">
            <a:spLocks/>
          </p:cNvSpPr>
          <p:nvPr/>
        </p:nvSpPr>
        <p:spPr>
          <a:xfrm>
            <a:off x="1655975" y="1667972"/>
            <a:ext cx="9144000" cy="24038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1.1 Template based (Knowledge Graph Alone)</a:t>
            </a:r>
          </a:p>
          <a:p>
            <a:pPr algn="l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1.2 Deep learning based</a:t>
            </a:r>
          </a:p>
          <a:p>
            <a:pPr algn="l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1.3 Knowledge Graph with Deep Learning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26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60673DC-B70F-4F8F-8E20-0D84D1C32BE4}"/>
              </a:ext>
            </a:extLst>
          </p:cNvPr>
          <p:cNvSpPr txBox="1">
            <a:spLocks/>
          </p:cNvSpPr>
          <p:nvPr/>
        </p:nvSpPr>
        <p:spPr>
          <a:xfrm>
            <a:off x="675588" y="131403"/>
            <a:ext cx="9144000" cy="10469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1, Three types of Question Answering Methods</a:t>
            </a:r>
          </a:p>
          <a:p>
            <a:pPr algn="l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D74A54F-4F69-424D-A9F0-D59ECD33FF66}"/>
              </a:ext>
            </a:extLst>
          </p:cNvPr>
          <p:cNvSpPr txBox="1">
            <a:spLocks/>
          </p:cNvSpPr>
          <p:nvPr/>
        </p:nvSpPr>
        <p:spPr>
          <a:xfrm>
            <a:off x="1665402" y="1185136"/>
            <a:ext cx="9144000" cy="10469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1.1 Template based (Knowledge Graph Alone) – Procedures </a:t>
            </a:r>
          </a:p>
          <a:p>
            <a:pPr algn="l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F0DD048-C4F1-4878-BF10-9FD9BAEB82F7}"/>
              </a:ext>
            </a:extLst>
          </p:cNvPr>
          <p:cNvSpPr txBox="1">
            <a:spLocks/>
          </p:cNvSpPr>
          <p:nvPr/>
        </p:nvSpPr>
        <p:spPr>
          <a:xfrm>
            <a:off x="2061327" y="2220014"/>
            <a:ext cx="9144000" cy="834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02E6578-2E3E-4A44-A5DB-73C794027C92}"/>
              </a:ext>
            </a:extLst>
          </p:cNvPr>
          <p:cNvSpPr txBox="1">
            <a:spLocks/>
          </p:cNvSpPr>
          <p:nvPr/>
        </p:nvSpPr>
        <p:spPr>
          <a:xfrm>
            <a:off x="2138314" y="3002150"/>
            <a:ext cx="9144000" cy="324753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(1) Manually create the entities, relationships and attributes.</a:t>
            </a:r>
          </a:p>
          <a:p>
            <a:pPr algn="l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(2) Upload the dataset into a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graph database (like neo4j)</a:t>
            </a:r>
          </a:p>
          <a:p>
            <a:pPr algn="l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(3) Set the question templates, match query questions key words with entities or/and relationship</a:t>
            </a:r>
          </a:p>
          <a:p>
            <a:pPr algn="l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(4) Match different neo4j query with question templates</a:t>
            </a:r>
          </a:p>
          <a:p>
            <a:pPr algn="l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CA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(5) Return the answers from the graph database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04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60673DC-B70F-4F8F-8E20-0D84D1C32BE4}"/>
              </a:ext>
            </a:extLst>
          </p:cNvPr>
          <p:cNvSpPr txBox="1">
            <a:spLocks/>
          </p:cNvSpPr>
          <p:nvPr/>
        </p:nvSpPr>
        <p:spPr>
          <a:xfrm>
            <a:off x="675588" y="131403"/>
            <a:ext cx="9144000" cy="10469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1, Three types of Question Answering Methods</a:t>
            </a:r>
          </a:p>
          <a:p>
            <a:pPr algn="l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D74A54F-4F69-424D-A9F0-D59ECD33FF66}"/>
              </a:ext>
            </a:extLst>
          </p:cNvPr>
          <p:cNvSpPr txBox="1">
            <a:spLocks/>
          </p:cNvSpPr>
          <p:nvPr/>
        </p:nvSpPr>
        <p:spPr>
          <a:xfrm>
            <a:off x="1665402" y="1185136"/>
            <a:ext cx="9144000" cy="10469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1.1 Template based (Knowledge Graph Alone)</a:t>
            </a:r>
          </a:p>
          <a:p>
            <a:pPr algn="l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F0DD048-C4F1-4878-BF10-9FD9BAEB82F7}"/>
              </a:ext>
            </a:extLst>
          </p:cNvPr>
          <p:cNvSpPr txBox="1">
            <a:spLocks/>
          </p:cNvSpPr>
          <p:nvPr/>
        </p:nvSpPr>
        <p:spPr>
          <a:xfrm>
            <a:off x="2061327" y="2220014"/>
            <a:ext cx="9144000" cy="834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872985D-FA5D-4D26-9A9B-1FDC5F7E9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24" y="-1"/>
            <a:ext cx="11438265" cy="6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4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60673DC-B70F-4F8F-8E20-0D84D1C32BE4}"/>
              </a:ext>
            </a:extLst>
          </p:cNvPr>
          <p:cNvSpPr txBox="1">
            <a:spLocks/>
          </p:cNvSpPr>
          <p:nvPr/>
        </p:nvSpPr>
        <p:spPr>
          <a:xfrm>
            <a:off x="675588" y="131403"/>
            <a:ext cx="9144000" cy="10469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1, Three types of Question Answering Methods</a:t>
            </a:r>
          </a:p>
          <a:p>
            <a:pPr algn="l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D74A54F-4F69-424D-A9F0-D59ECD33FF66}"/>
              </a:ext>
            </a:extLst>
          </p:cNvPr>
          <p:cNvSpPr txBox="1">
            <a:spLocks/>
          </p:cNvSpPr>
          <p:nvPr/>
        </p:nvSpPr>
        <p:spPr>
          <a:xfrm>
            <a:off x="1665402" y="1185136"/>
            <a:ext cx="9144000" cy="10469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1.1 Template based (Knowledge Graph Alone)</a:t>
            </a:r>
          </a:p>
          <a:p>
            <a:pPr algn="l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F0DD048-C4F1-4878-BF10-9FD9BAEB82F7}"/>
              </a:ext>
            </a:extLst>
          </p:cNvPr>
          <p:cNvSpPr txBox="1">
            <a:spLocks/>
          </p:cNvSpPr>
          <p:nvPr/>
        </p:nvSpPr>
        <p:spPr>
          <a:xfrm>
            <a:off x="2061327" y="2220014"/>
            <a:ext cx="9144000" cy="834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3490B4-E9E3-4D90-BE6F-89260AA81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5" y="131403"/>
            <a:ext cx="11840089" cy="679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9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60673DC-B70F-4F8F-8E20-0D84D1C32BE4}"/>
              </a:ext>
            </a:extLst>
          </p:cNvPr>
          <p:cNvSpPr txBox="1">
            <a:spLocks/>
          </p:cNvSpPr>
          <p:nvPr/>
        </p:nvSpPr>
        <p:spPr>
          <a:xfrm>
            <a:off x="675588" y="131403"/>
            <a:ext cx="9144000" cy="10469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1, Three types of Question Answering Methods</a:t>
            </a:r>
          </a:p>
          <a:p>
            <a:pPr algn="l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D74A54F-4F69-424D-A9F0-D59ECD33FF66}"/>
              </a:ext>
            </a:extLst>
          </p:cNvPr>
          <p:cNvSpPr txBox="1">
            <a:spLocks/>
          </p:cNvSpPr>
          <p:nvPr/>
        </p:nvSpPr>
        <p:spPr>
          <a:xfrm>
            <a:off x="1665402" y="1185136"/>
            <a:ext cx="9144000" cy="10469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1.1 Template based (Knowledge Graph Alone) -- Problems</a:t>
            </a:r>
          </a:p>
          <a:p>
            <a:pPr algn="l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F0DD048-C4F1-4878-BF10-9FD9BAEB82F7}"/>
              </a:ext>
            </a:extLst>
          </p:cNvPr>
          <p:cNvSpPr txBox="1">
            <a:spLocks/>
          </p:cNvSpPr>
          <p:nvPr/>
        </p:nvSpPr>
        <p:spPr>
          <a:xfrm>
            <a:off x="2061327" y="2220014"/>
            <a:ext cx="9144000" cy="834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02E6578-2E3E-4A44-A5DB-73C794027C92}"/>
              </a:ext>
            </a:extLst>
          </p:cNvPr>
          <p:cNvSpPr txBox="1">
            <a:spLocks/>
          </p:cNvSpPr>
          <p:nvPr/>
        </p:nvSpPr>
        <p:spPr>
          <a:xfrm>
            <a:off x="2457252" y="1230121"/>
            <a:ext cx="9144000" cy="32475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arenBoth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Labor Intensive</a:t>
            </a:r>
          </a:p>
          <a:p>
            <a:pPr algn="l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(2)  Not scalable, Hard to update</a:t>
            </a:r>
          </a:p>
          <a:p>
            <a:pPr algn="l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31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60673DC-B70F-4F8F-8E20-0D84D1C32BE4}"/>
              </a:ext>
            </a:extLst>
          </p:cNvPr>
          <p:cNvSpPr txBox="1">
            <a:spLocks/>
          </p:cNvSpPr>
          <p:nvPr/>
        </p:nvSpPr>
        <p:spPr>
          <a:xfrm>
            <a:off x="675588" y="131403"/>
            <a:ext cx="9144000" cy="10469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1, Three types of Question Answering Methods</a:t>
            </a:r>
          </a:p>
          <a:p>
            <a:pPr algn="l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D74A54F-4F69-424D-A9F0-D59ECD33FF66}"/>
              </a:ext>
            </a:extLst>
          </p:cNvPr>
          <p:cNvSpPr txBox="1">
            <a:spLocks/>
          </p:cNvSpPr>
          <p:nvPr/>
        </p:nvSpPr>
        <p:spPr>
          <a:xfrm>
            <a:off x="1665402" y="773814"/>
            <a:ext cx="9144000" cy="10469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1.2 Deep learning based</a:t>
            </a:r>
          </a:p>
          <a:p>
            <a:pPr algn="l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F0DD048-C4F1-4878-BF10-9FD9BAEB82F7}"/>
              </a:ext>
            </a:extLst>
          </p:cNvPr>
          <p:cNvSpPr txBox="1">
            <a:spLocks/>
          </p:cNvSpPr>
          <p:nvPr/>
        </p:nvSpPr>
        <p:spPr>
          <a:xfrm>
            <a:off x="2061327" y="2220014"/>
            <a:ext cx="9144000" cy="834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752074-C364-4141-9283-F1B11E916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54" y="1524000"/>
            <a:ext cx="10508891" cy="409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9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60673DC-B70F-4F8F-8E20-0D84D1C32BE4}"/>
              </a:ext>
            </a:extLst>
          </p:cNvPr>
          <p:cNvSpPr txBox="1">
            <a:spLocks/>
          </p:cNvSpPr>
          <p:nvPr/>
        </p:nvSpPr>
        <p:spPr>
          <a:xfrm>
            <a:off x="675588" y="131403"/>
            <a:ext cx="9144000" cy="10469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1, Three types of Question Answering Methods</a:t>
            </a:r>
          </a:p>
          <a:p>
            <a:pPr algn="l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D74A54F-4F69-424D-A9F0-D59ECD33FF66}"/>
              </a:ext>
            </a:extLst>
          </p:cNvPr>
          <p:cNvSpPr txBox="1">
            <a:spLocks/>
          </p:cNvSpPr>
          <p:nvPr/>
        </p:nvSpPr>
        <p:spPr>
          <a:xfrm>
            <a:off x="1665402" y="773814"/>
            <a:ext cx="9144000" cy="10469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1.2 Deep learning based</a:t>
            </a:r>
          </a:p>
          <a:p>
            <a:pPr algn="l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F0DD048-C4F1-4878-BF10-9FD9BAEB82F7}"/>
              </a:ext>
            </a:extLst>
          </p:cNvPr>
          <p:cNvSpPr txBox="1">
            <a:spLocks/>
          </p:cNvSpPr>
          <p:nvPr/>
        </p:nvSpPr>
        <p:spPr>
          <a:xfrm>
            <a:off x="2061327" y="2220014"/>
            <a:ext cx="9144000" cy="834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752074-C364-4141-9283-F1B11E916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402" y="1602154"/>
            <a:ext cx="8661954" cy="2696308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17D74A5F-A876-4892-A287-B8C475AB54F9}"/>
              </a:ext>
            </a:extLst>
          </p:cNvPr>
          <p:cNvSpPr txBox="1">
            <a:spLocks/>
          </p:cNvSpPr>
          <p:nvPr/>
        </p:nvSpPr>
        <p:spPr>
          <a:xfrm>
            <a:off x="2220294" y="4198791"/>
            <a:ext cx="9144000" cy="10469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Requires the answer to be in the text</a:t>
            </a:r>
          </a:p>
          <a:p>
            <a:pPr algn="l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2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60673DC-B70F-4F8F-8E20-0D84D1C32BE4}"/>
              </a:ext>
            </a:extLst>
          </p:cNvPr>
          <p:cNvSpPr txBox="1">
            <a:spLocks/>
          </p:cNvSpPr>
          <p:nvPr/>
        </p:nvSpPr>
        <p:spPr>
          <a:xfrm>
            <a:off x="675588" y="131403"/>
            <a:ext cx="9144000" cy="10469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1, Three types of Question Answering Methods</a:t>
            </a:r>
          </a:p>
          <a:p>
            <a:pPr algn="l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F0DD048-C4F1-4878-BF10-9FD9BAEB82F7}"/>
              </a:ext>
            </a:extLst>
          </p:cNvPr>
          <p:cNvSpPr txBox="1">
            <a:spLocks/>
          </p:cNvSpPr>
          <p:nvPr/>
        </p:nvSpPr>
        <p:spPr>
          <a:xfrm>
            <a:off x="2061327" y="2220014"/>
            <a:ext cx="9144000" cy="834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02E6578-2E3E-4A44-A5DB-73C794027C92}"/>
              </a:ext>
            </a:extLst>
          </p:cNvPr>
          <p:cNvSpPr txBox="1">
            <a:spLocks/>
          </p:cNvSpPr>
          <p:nvPr/>
        </p:nvSpPr>
        <p:spPr>
          <a:xfrm>
            <a:off x="2271175" y="2179949"/>
            <a:ext cx="9144000" cy="32475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arenBoth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Use Neural Network to help us extracting the entities and relationships from the text </a:t>
            </a:r>
          </a:p>
          <a:p>
            <a:pPr marL="457200" indent="-457200" algn="l">
              <a:buAutoNum type="arabicParenBoth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arenBoth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Named Entities Recognition (NER) with LSTMs</a:t>
            </a:r>
          </a:p>
          <a:p>
            <a:pPr marL="457200" indent="-457200" algn="l">
              <a:buAutoNum type="arabicParenBoth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arenBoth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Relation Extraction(RE) with Attention models</a:t>
            </a:r>
          </a:p>
          <a:p>
            <a:pPr algn="l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077C7A-428E-48E4-AFA6-89D119D22165}"/>
              </a:ext>
            </a:extLst>
          </p:cNvPr>
          <p:cNvSpPr txBox="1"/>
          <p:nvPr/>
        </p:nvSpPr>
        <p:spPr>
          <a:xfrm>
            <a:off x="1842495" y="908510"/>
            <a:ext cx="7872027" cy="834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1.3 Knowledge Graph with Deep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7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461</Words>
  <Application>Microsoft Office PowerPoint</Application>
  <PresentationFormat>宽屏</PresentationFormat>
  <Paragraphs>72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Arial</vt:lpstr>
      <vt:lpstr>Office 主题​​</vt:lpstr>
      <vt:lpstr>Development of a Knowledge Graph for the Canadian Milking Industry (Meeting)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Knowledge Graph for the Canadian Milking Industry (Meeting2)</dc:title>
  <dc:creator>Zhu Junsheng</dc:creator>
  <cp:lastModifiedBy>Zhu Junsheng</cp:lastModifiedBy>
  <cp:revision>22</cp:revision>
  <dcterms:created xsi:type="dcterms:W3CDTF">2021-07-02T12:46:56Z</dcterms:created>
  <dcterms:modified xsi:type="dcterms:W3CDTF">2021-07-08T12:49:59Z</dcterms:modified>
</cp:coreProperties>
</file>