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62" r:id="rId7"/>
    <p:sldId id="265" r:id="rId8"/>
    <p:sldId id="266" r:id="rId9"/>
    <p:sldId id="267" r:id="rId10"/>
    <p:sldId id="268" r:id="rId11"/>
    <p:sldId id="270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28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06D77-AA8E-4268-8B6B-08126FA3A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62D894-1B7F-403E-B3C2-24821CFC7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26138F-3740-48AE-B645-3331B6E01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689D-E853-437A-A1C8-A440D1880F52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9F98F0-4892-4A3F-8DD0-6BB27DD8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86F77-A308-4F83-98EA-CF72C263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BC64-855C-4782-BB4F-69040A620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21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BEBEA-4FCB-4487-AF3A-B180CFE8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FFEE12-726A-479A-92E9-75BB6140A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1A35C-4C8E-4991-9059-8CECF03C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689D-E853-437A-A1C8-A440D1880F52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5C4F10-EB6F-4EBB-83D2-94AC64B6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16BE7A-E50D-46F2-887F-D74B2028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BC64-855C-4782-BB4F-69040A620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90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EB9A93-B659-46B1-B48F-430B4AEBD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D0D0BE-7892-4EBB-8553-B7B67A4CF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BEDFC3-F90C-4EBA-8C65-D201304E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689D-E853-437A-A1C8-A440D1880F52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5D0B4-143F-4D04-A111-B74CCA7F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1F30F-A52C-4BEA-B57F-40E64691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BC64-855C-4782-BB4F-69040A620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52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4A370-39BC-4C84-8B35-8E27212D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2C608B-33FA-48A1-B647-06FE3A0D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9F3A2-C766-4092-8488-66CFDD5C1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689D-E853-437A-A1C8-A440D1880F52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E35C08-8782-4F47-BB4C-84352F41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90E20-A908-45B2-B90B-68FF97CA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BC64-855C-4782-BB4F-69040A620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30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67257-0573-4223-B30C-E7E2141B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203A76-E419-41B5-90A6-751D00E53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7A65CE-2037-4069-9213-32F8983A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689D-E853-437A-A1C8-A440D1880F52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017EF-F404-4D22-8DF9-3A050898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B7E29-5D49-4C2D-AC8A-0064DB75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BC64-855C-4782-BB4F-69040A620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72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AE835-6B8F-4A71-8407-3B7CE080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958F9-C558-4A2B-A50E-CEA18785C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7E2FB-5647-4B01-9DAC-B56A49681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A36FAB-C4A7-4C97-B55C-393B12F4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689D-E853-437A-A1C8-A440D1880F52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C949DB-498D-448F-8332-47703340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848C18-7437-40FB-B0CC-2FEB5565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BC64-855C-4782-BB4F-69040A620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19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9E486-4491-4AEC-B842-6515BDE7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DF7F16-893F-4B92-96BF-B54972906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962E91-38C3-409A-9620-593C9CF00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1AADE2-448E-4470-8607-9924132C3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0FABE1-2552-485C-8690-229BF40AB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92C00C-8746-4ACE-B06D-E29C22A4C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689D-E853-437A-A1C8-A440D1880F52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051662-469B-4B0F-82B5-77E065B52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8CE42F-FB6B-4EC3-B6EA-3C20760B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BC64-855C-4782-BB4F-69040A620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25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305EF-6714-412E-BF33-F2E82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A0287A-B2D0-4209-8EBD-E0E6E1554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689D-E853-437A-A1C8-A440D1880F52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06C288-C3FD-4068-9C2C-8E2EB8D4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AAC50D-8656-46C4-9C27-2BC78B2D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BC64-855C-4782-BB4F-69040A620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84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E876DD-B0F9-4CB7-8A01-EF2AFD7A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689D-E853-437A-A1C8-A440D1880F52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4FE145-3A28-4E80-B45A-3FE530CE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73ADD6-D96C-43F6-9A8A-E0910ED1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BC64-855C-4782-BB4F-69040A620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25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D6168-87B8-4335-A204-BF7888F2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9EF6A8-606D-4413-91ED-333A3ED7F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DA5814-5A88-466A-9469-690000787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27822F-30B1-4B3F-A56C-F280B26E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689D-E853-437A-A1C8-A440D1880F52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11CE3E-53B6-4121-9B7B-4E2FB280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43D44C-8C1E-4331-A77B-1CEFCB4E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BC64-855C-4782-BB4F-69040A620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38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79BE1-A1E2-4FD9-BBDB-2F3EDD85A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7A8C0A-1CD2-4F53-A9D4-E68EAB80B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C7560F-FA5D-4C8A-9802-D28360655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23BF7D-E9C6-4654-9195-5C8AAACD8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689D-E853-437A-A1C8-A440D1880F52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EAA6D5-F46B-4DC8-A1D0-3AF3C36B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502E42-692A-4CF2-BDAA-52366223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BC64-855C-4782-BB4F-69040A620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7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903827-E920-4F51-93E0-BF85B44D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B29F8D-DA1C-4BAE-A6FA-F6C7B0B27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A5CB4-E786-4D69-8997-315DED2C3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4689D-E853-437A-A1C8-A440D1880F52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30AE1-8312-406C-AB3C-1D8E2968D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CBDA08-D52E-4579-91EE-56663109B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6BC64-855C-4782-BB4F-69040A620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85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rxiv.org/pdf/1803.06643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clanthology.org/C16-1236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clanthology.org/C16-1236.pdf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tamp/stamp.jsp?arnumber=8047276&amp;casa_token=TchwYaymsHsAAAAA:l582UzrofIMBg4sJd1VbjKc3dZlu2EAzIJzKcGqgX_XFUlXMifXKNflUl5VaJSK9sM2l6l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pdf/10.1145/3289600.3290956?casa_token=Y38ZwnbRFKoAAAAA:szcFoBAOuRv_07qJ00wbSIYZfMmDtHap7rstVnSBOgJdnO28_QPrHeOQZm1RDZ56ZUa6IV16_F1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3.06643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4F281-A337-4388-9869-94DD0AB21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9725" y="0"/>
            <a:ext cx="9144000" cy="2387600"/>
          </a:xfrm>
        </p:spPr>
        <p:txBody>
          <a:bodyPr>
            <a:normAutofit/>
          </a:bodyPr>
          <a:lstStyle/>
          <a:p>
            <a:r>
              <a:rPr lang="en-CA" altLang="zh-CN" sz="4000" dirty="0">
                <a:latin typeface="Arial Black" panose="020B0A04020102020204" pitchFamily="34" charset="0"/>
              </a:rPr>
              <a:t>Knowledge Graph Answer Retrieval Methods</a:t>
            </a:r>
            <a:endParaRPr lang="zh-CN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290C0CC-BB9F-4622-AD25-3310A5754454}"/>
              </a:ext>
            </a:extLst>
          </p:cNvPr>
          <p:cNvSpPr txBox="1">
            <a:spLocks/>
          </p:cNvSpPr>
          <p:nvPr/>
        </p:nvSpPr>
        <p:spPr>
          <a:xfrm>
            <a:off x="2716530" y="2606356"/>
            <a:ext cx="6473190" cy="3954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AC91360-3A7D-43C1-8B06-EFA3D5CA280C}"/>
              </a:ext>
            </a:extLst>
          </p:cNvPr>
          <p:cNvSpPr txBox="1">
            <a:spLocks/>
          </p:cNvSpPr>
          <p:nvPr/>
        </p:nvSpPr>
        <p:spPr>
          <a:xfrm>
            <a:off x="2425065" y="3328829"/>
            <a:ext cx="9144000" cy="15862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Arial Black" panose="020B0A04020102020204" pitchFamily="34" charset="0"/>
              </a:rPr>
              <a:t>Ⅰ </a:t>
            </a:r>
            <a:r>
              <a:rPr lang="en-CA" altLang="zh-CN" sz="2400" dirty="0">
                <a:latin typeface="Arial Black" panose="020B0A04020102020204" pitchFamily="34" charset="0"/>
              </a:rPr>
              <a:t>Information Retrieval (embedding-based)</a:t>
            </a:r>
          </a:p>
          <a:p>
            <a:pPr algn="l"/>
            <a:endParaRPr lang="en-CA" altLang="zh-CN" sz="2400" dirty="0">
              <a:latin typeface="Arial Black" panose="020B0A04020102020204" pitchFamily="34" charset="0"/>
            </a:endParaRPr>
          </a:p>
          <a:p>
            <a:pPr algn="l"/>
            <a:r>
              <a:rPr lang="en-US" altLang="zh-CN" sz="2400" dirty="0">
                <a:latin typeface="Arial Black" panose="020B0A04020102020204" pitchFamily="34" charset="0"/>
              </a:rPr>
              <a:t>Ⅱ </a:t>
            </a:r>
            <a:r>
              <a:rPr lang="en-CA" altLang="zh-CN" sz="2400" dirty="0">
                <a:latin typeface="Arial Black" panose="020B0A04020102020204" pitchFamily="34" charset="0"/>
              </a:rPr>
              <a:t>Semantic Parsing (template-based)</a:t>
            </a:r>
          </a:p>
          <a:p>
            <a:pPr algn="l"/>
            <a:endParaRPr lang="zh-CN" alt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87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290C0CC-BB9F-4622-AD25-3310A5754454}"/>
              </a:ext>
            </a:extLst>
          </p:cNvPr>
          <p:cNvSpPr txBox="1">
            <a:spLocks/>
          </p:cNvSpPr>
          <p:nvPr/>
        </p:nvSpPr>
        <p:spPr>
          <a:xfrm>
            <a:off x="2716530" y="2606356"/>
            <a:ext cx="6473190" cy="3954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AC91360-3A7D-43C1-8B06-EFA3D5CA280C}"/>
              </a:ext>
            </a:extLst>
          </p:cNvPr>
          <p:cNvSpPr txBox="1">
            <a:spLocks/>
          </p:cNvSpPr>
          <p:nvPr/>
        </p:nvSpPr>
        <p:spPr>
          <a:xfrm>
            <a:off x="207644" y="57150"/>
            <a:ext cx="10399395" cy="982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Arial Black" panose="020B0A04020102020204" pitchFamily="34" charset="0"/>
              </a:rPr>
              <a:t>Ⅱ Semantic Parsing (template-based)</a:t>
            </a:r>
          </a:p>
          <a:p>
            <a:pPr algn="l"/>
            <a:endParaRPr lang="en-CA" altLang="zh-CN" sz="2400" dirty="0">
              <a:latin typeface="Arial Black" panose="020B0A04020102020204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DD73A17-4F45-49E9-9375-B8A5E7767343}"/>
              </a:ext>
            </a:extLst>
          </p:cNvPr>
          <p:cNvSpPr txBox="1">
            <a:spLocks/>
          </p:cNvSpPr>
          <p:nvPr/>
        </p:nvSpPr>
        <p:spPr>
          <a:xfrm>
            <a:off x="742666" y="1154430"/>
            <a:ext cx="10399396" cy="16082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CA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CA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2,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Complex Question – Subgraph matching &amp; Answering Ranking</a:t>
            </a:r>
          </a:p>
          <a:p>
            <a:pPr algn="l"/>
            <a:endParaRPr lang="en-CA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CA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 algn="l"/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FB7DC2-2D32-4935-80A7-3516C4DAC9A3}"/>
              </a:ext>
            </a:extLst>
          </p:cNvPr>
          <p:cNvSpPr txBox="1"/>
          <p:nvPr/>
        </p:nvSpPr>
        <p:spPr>
          <a:xfrm>
            <a:off x="1235413" y="5518904"/>
            <a:ext cx="6361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https://arxiv.org/pdf/1803.06643.pdf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8743F6-989B-4844-AEE6-A648DB02F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413" y="1943395"/>
            <a:ext cx="6099242" cy="43039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A02A4C1-159D-400A-B860-49EA45BDAFA4}"/>
              </a:ext>
            </a:extLst>
          </p:cNvPr>
          <p:cNvSpPr txBox="1"/>
          <p:nvPr/>
        </p:nvSpPr>
        <p:spPr>
          <a:xfrm>
            <a:off x="1369168" y="6057493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4"/>
              </a:rPr>
              <a:t>https://aclanthology.org/C16-1236.pdf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105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290C0CC-BB9F-4622-AD25-3310A5754454}"/>
              </a:ext>
            </a:extLst>
          </p:cNvPr>
          <p:cNvSpPr txBox="1">
            <a:spLocks/>
          </p:cNvSpPr>
          <p:nvPr/>
        </p:nvSpPr>
        <p:spPr>
          <a:xfrm>
            <a:off x="2716530" y="2606356"/>
            <a:ext cx="6473190" cy="3954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AC91360-3A7D-43C1-8B06-EFA3D5CA280C}"/>
              </a:ext>
            </a:extLst>
          </p:cNvPr>
          <p:cNvSpPr txBox="1">
            <a:spLocks/>
          </p:cNvSpPr>
          <p:nvPr/>
        </p:nvSpPr>
        <p:spPr>
          <a:xfrm>
            <a:off x="207644" y="57150"/>
            <a:ext cx="10399395" cy="982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Arial Black" panose="020B0A04020102020204" pitchFamily="34" charset="0"/>
              </a:rPr>
              <a:t>Ⅱ Semantic Parsing (template-based)</a:t>
            </a:r>
          </a:p>
          <a:p>
            <a:pPr algn="l"/>
            <a:endParaRPr lang="en-CA" altLang="zh-CN" sz="2400" dirty="0">
              <a:latin typeface="Arial Black" panose="020B0A04020102020204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DD73A17-4F45-49E9-9375-B8A5E7767343}"/>
              </a:ext>
            </a:extLst>
          </p:cNvPr>
          <p:cNvSpPr txBox="1">
            <a:spLocks/>
          </p:cNvSpPr>
          <p:nvPr/>
        </p:nvSpPr>
        <p:spPr>
          <a:xfrm>
            <a:off x="742666" y="1154430"/>
            <a:ext cx="10399396" cy="16082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CA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CA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2,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Complex Question – Subgraph matching &amp; Answering Ranking</a:t>
            </a:r>
          </a:p>
          <a:p>
            <a:pPr algn="l"/>
            <a:endParaRPr lang="en-CA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CA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 algn="l"/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A02A4C1-159D-400A-B860-49EA45BDAFA4}"/>
              </a:ext>
            </a:extLst>
          </p:cNvPr>
          <p:cNvSpPr txBox="1"/>
          <p:nvPr/>
        </p:nvSpPr>
        <p:spPr>
          <a:xfrm>
            <a:off x="1369168" y="6057493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https://aclanthology.org/C16-1236.pdf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4F2E36-F6D0-48D6-8947-ECBCA4DA8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036" y="1958543"/>
            <a:ext cx="9008462" cy="395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69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290C0CC-BB9F-4622-AD25-3310A5754454}"/>
              </a:ext>
            </a:extLst>
          </p:cNvPr>
          <p:cNvSpPr txBox="1">
            <a:spLocks/>
          </p:cNvSpPr>
          <p:nvPr/>
        </p:nvSpPr>
        <p:spPr>
          <a:xfrm>
            <a:off x="2716530" y="2606356"/>
            <a:ext cx="6473190" cy="3954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AC91360-3A7D-43C1-8B06-EFA3D5CA280C}"/>
              </a:ext>
            </a:extLst>
          </p:cNvPr>
          <p:cNvSpPr txBox="1">
            <a:spLocks/>
          </p:cNvSpPr>
          <p:nvPr/>
        </p:nvSpPr>
        <p:spPr>
          <a:xfrm>
            <a:off x="207644" y="57150"/>
            <a:ext cx="10399395" cy="982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Arial Black" panose="020B0A04020102020204" pitchFamily="34" charset="0"/>
              </a:rPr>
              <a:t>Ⅱ Semantic Parsing (template-based)</a:t>
            </a:r>
          </a:p>
          <a:p>
            <a:pPr algn="l"/>
            <a:endParaRPr lang="en-CA" altLang="zh-CN" sz="2400" dirty="0">
              <a:latin typeface="Arial Black" panose="020B0A04020102020204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DD73A17-4F45-49E9-9375-B8A5E7767343}"/>
              </a:ext>
            </a:extLst>
          </p:cNvPr>
          <p:cNvSpPr txBox="1">
            <a:spLocks/>
          </p:cNvSpPr>
          <p:nvPr/>
        </p:nvSpPr>
        <p:spPr>
          <a:xfrm>
            <a:off x="742666" y="1154430"/>
            <a:ext cx="10399396" cy="16082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CA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CA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2,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Complex Question</a:t>
            </a:r>
          </a:p>
          <a:p>
            <a:pPr algn="l"/>
            <a:endParaRPr lang="en-CA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CA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 algn="l"/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E0DC7055-E6FB-4D4F-96E2-9BBF8B16CBBA}"/>
              </a:ext>
            </a:extLst>
          </p:cNvPr>
          <p:cNvSpPr txBox="1">
            <a:spLocks/>
          </p:cNvSpPr>
          <p:nvPr/>
        </p:nvSpPr>
        <p:spPr>
          <a:xfrm>
            <a:off x="1049938" y="1958543"/>
            <a:ext cx="10399396" cy="16082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CA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CA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What is the suitable feed intake for a transition cow with BCs lower than 3.0?</a:t>
            </a:r>
          </a:p>
          <a:p>
            <a:pPr algn="l"/>
            <a:r>
              <a:rPr lang="en-CA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 algn="l"/>
            <a:endParaRPr lang="zh-CN" altLang="en-US" sz="2400" dirty="0">
              <a:latin typeface="Arial Black" panose="020B0A040201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BAB221-AD16-4508-8FC5-C390DEA03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25" y="3215679"/>
            <a:ext cx="5241557" cy="286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2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290C0CC-BB9F-4622-AD25-3310A5754454}"/>
              </a:ext>
            </a:extLst>
          </p:cNvPr>
          <p:cNvSpPr txBox="1">
            <a:spLocks/>
          </p:cNvSpPr>
          <p:nvPr/>
        </p:nvSpPr>
        <p:spPr>
          <a:xfrm>
            <a:off x="2716530" y="2606356"/>
            <a:ext cx="6473190" cy="3954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AC91360-3A7D-43C1-8B06-EFA3D5CA280C}"/>
              </a:ext>
            </a:extLst>
          </p:cNvPr>
          <p:cNvSpPr txBox="1">
            <a:spLocks/>
          </p:cNvSpPr>
          <p:nvPr/>
        </p:nvSpPr>
        <p:spPr>
          <a:xfrm>
            <a:off x="207644" y="57150"/>
            <a:ext cx="10399395" cy="982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Arial Black" panose="020B0A04020102020204" pitchFamily="34" charset="0"/>
              </a:rPr>
              <a:t>Ⅰ </a:t>
            </a:r>
            <a:r>
              <a:rPr lang="en-CA" altLang="zh-CN" sz="2400" dirty="0">
                <a:latin typeface="Arial Black" panose="020B0A04020102020204" pitchFamily="34" charset="0"/>
              </a:rPr>
              <a:t>Information Retrieval (embedding-based) – General Steps</a:t>
            </a:r>
          </a:p>
          <a:p>
            <a:pPr algn="l"/>
            <a:endParaRPr lang="en-CA" altLang="zh-CN" sz="2400" dirty="0">
              <a:latin typeface="Arial Black" panose="020B0A04020102020204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DD73A17-4F45-49E9-9375-B8A5E7767343}"/>
              </a:ext>
            </a:extLst>
          </p:cNvPr>
          <p:cNvSpPr txBox="1">
            <a:spLocks/>
          </p:cNvSpPr>
          <p:nvPr/>
        </p:nvSpPr>
        <p:spPr>
          <a:xfrm>
            <a:off x="318481" y="864292"/>
            <a:ext cx="11665875" cy="49723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CA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CA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1, The whole Knowledge Graph is embedded on a low dimension space. </a:t>
            </a:r>
          </a:p>
          <a:p>
            <a:pPr algn="l"/>
            <a:endParaRPr lang="en-CA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CA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2, Train the model to get the head entity and relationship embedding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from the questions</a:t>
            </a:r>
            <a:r>
              <a:rPr lang="en-CA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</a:p>
          <a:p>
            <a:pPr algn="l"/>
            <a:endParaRPr lang="en-CA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CA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3, Receive a question:</a:t>
            </a:r>
          </a:p>
          <a:p>
            <a:pPr algn="l"/>
            <a:r>
              <a:rPr lang="en-CA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 algn="l"/>
            <a:r>
              <a:rPr lang="en-CA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input to the model trained in step2, get the head entity and relationship 	embedding</a:t>
            </a:r>
          </a:p>
          <a:p>
            <a:pPr algn="l"/>
            <a:endParaRPr lang="en-CA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CA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search in the Knowledge Graph vector space to find the tail entity</a:t>
            </a:r>
          </a:p>
          <a:p>
            <a:pPr algn="l"/>
            <a:endParaRPr lang="en-CA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CA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 algn="l"/>
            <a:endParaRPr lang="zh-CN" alt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70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290C0CC-BB9F-4622-AD25-3310A5754454}"/>
              </a:ext>
            </a:extLst>
          </p:cNvPr>
          <p:cNvSpPr txBox="1">
            <a:spLocks/>
          </p:cNvSpPr>
          <p:nvPr/>
        </p:nvSpPr>
        <p:spPr>
          <a:xfrm>
            <a:off x="2716530" y="5463540"/>
            <a:ext cx="647319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AC91360-3A7D-43C1-8B06-EFA3D5CA280C}"/>
              </a:ext>
            </a:extLst>
          </p:cNvPr>
          <p:cNvSpPr txBox="1">
            <a:spLocks/>
          </p:cNvSpPr>
          <p:nvPr/>
        </p:nvSpPr>
        <p:spPr>
          <a:xfrm>
            <a:off x="207644" y="57150"/>
            <a:ext cx="10399395" cy="982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Arial Black" panose="020B0A04020102020204" pitchFamily="34" charset="0"/>
              </a:rPr>
              <a:t>Ⅰ </a:t>
            </a:r>
            <a:r>
              <a:rPr lang="en-CA" altLang="zh-CN" sz="2400" dirty="0">
                <a:latin typeface="Arial Black" panose="020B0A04020102020204" pitchFamily="34" charset="0"/>
              </a:rPr>
              <a:t>Information Retrieval (embedding-based) – General Steps</a:t>
            </a:r>
          </a:p>
          <a:p>
            <a:pPr algn="l"/>
            <a:endParaRPr lang="en-CA" altLang="zh-CN" sz="2400" dirty="0">
              <a:latin typeface="Arial Black" panose="020B0A04020102020204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DD73A17-4F45-49E9-9375-B8A5E7767343}"/>
              </a:ext>
            </a:extLst>
          </p:cNvPr>
          <p:cNvSpPr txBox="1">
            <a:spLocks/>
          </p:cNvSpPr>
          <p:nvPr/>
        </p:nvSpPr>
        <p:spPr>
          <a:xfrm>
            <a:off x="322916" y="1137285"/>
            <a:ext cx="9740832" cy="10744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CA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CA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1, The whole Knowledge Graph is embedded on a low dimension space. </a:t>
            </a:r>
          </a:p>
          <a:p>
            <a:pPr algn="l"/>
            <a:r>
              <a:rPr lang="en-CA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CA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(Typical methods) </a:t>
            </a:r>
          </a:p>
          <a:p>
            <a:pPr algn="l"/>
            <a:endParaRPr lang="zh-CN" altLang="en-US" sz="2400" dirty="0">
              <a:latin typeface="Arial Black" panose="020B0A040201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CB4A77-38CE-4FCB-AD0E-6593CFC2E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2308860"/>
            <a:ext cx="11338367" cy="315468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18E9B60-5354-4835-8E0B-76B1CD5CF238}"/>
              </a:ext>
            </a:extLst>
          </p:cNvPr>
          <p:cNvSpPr txBox="1"/>
          <p:nvPr/>
        </p:nvSpPr>
        <p:spPr>
          <a:xfrm>
            <a:off x="619126" y="5934670"/>
            <a:ext cx="114355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https://ieeexplore.ieee.org/stamp/stamp.jsp?arnumber=8047276&amp;casa_token=TchwYaymsHsAAAAA:l582UzrofIMBg4sJd1VbjKc3dZlu2EAzIJzKcGqgX_XFUlXMifXKNflUl5VaJSK9sM2l6lns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40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290C0CC-BB9F-4622-AD25-3310A5754454}"/>
              </a:ext>
            </a:extLst>
          </p:cNvPr>
          <p:cNvSpPr txBox="1">
            <a:spLocks/>
          </p:cNvSpPr>
          <p:nvPr/>
        </p:nvSpPr>
        <p:spPr>
          <a:xfrm>
            <a:off x="2716530" y="2606356"/>
            <a:ext cx="6473190" cy="3954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AC91360-3A7D-43C1-8B06-EFA3D5CA280C}"/>
              </a:ext>
            </a:extLst>
          </p:cNvPr>
          <p:cNvSpPr txBox="1">
            <a:spLocks/>
          </p:cNvSpPr>
          <p:nvPr/>
        </p:nvSpPr>
        <p:spPr>
          <a:xfrm>
            <a:off x="207644" y="57150"/>
            <a:ext cx="10399395" cy="982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Arial Black" panose="020B0A04020102020204" pitchFamily="34" charset="0"/>
              </a:rPr>
              <a:t>Ⅰ </a:t>
            </a:r>
            <a:r>
              <a:rPr lang="en-CA" altLang="zh-CN" sz="2400" dirty="0">
                <a:latin typeface="Arial Black" panose="020B0A04020102020204" pitchFamily="34" charset="0"/>
              </a:rPr>
              <a:t>Information Retrieval (embedding-based) – General Steps</a:t>
            </a:r>
          </a:p>
          <a:p>
            <a:pPr algn="l"/>
            <a:endParaRPr lang="en-CA" altLang="zh-CN" sz="2400" dirty="0">
              <a:latin typeface="Arial Black" panose="020B0A040201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1D66D5-129C-4710-8C49-C32A3FF56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38" y="1750978"/>
            <a:ext cx="10709399" cy="335604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7465094-07F1-4C38-845F-2AB5C94ADA8A}"/>
              </a:ext>
            </a:extLst>
          </p:cNvPr>
          <p:cNvSpPr txBox="1"/>
          <p:nvPr/>
        </p:nvSpPr>
        <p:spPr>
          <a:xfrm>
            <a:off x="960606" y="5351249"/>
            <a:ext cx="103623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https://dl.acm.org/doi/pdf/10.1145/3289600.3290956?casa_token=Y38ZwnbRFKoAAAAA:szcFoBAOuRv_07qJ00wbSIYZfMmDtHap7rstVnSBOgJdnO28_QPrHeOQZm1RDZ56ZUa6IV16_F10</a:t>
            </a:r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C6EE5A8-A279-4A62-886F-02220923C23A}"/>
              </a:ext>
            </a:extLst>
          </p:cNvPr>
          <p:cNvSpPr txBox="1">
            <a:spLocks/>
          </p:cNvSpPr>
          <p:nvPr/>
        </p:nvSpPr>
        <p:spPr>
          <a:xfrm>
            <a:off x="460564" y="855548"/>
            <a:ext cx="11984355" cy="1060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CA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CA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2, Train the model to learn to get the head entity and relationship embedding. </a:t>
            </a:r>
          </a:p>
          <a:p>
            <a:pPr algn="l"/>
            <a:endParaRPr lang="en-CA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370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290C0CC-BB9F-4622-AD25-3310A5754454}"/>
              </a:ext>
            </a:extLst>
          </p:cNvPr>
          <p:cNvSpPr txBox="1">
            <a:spLocks/>
          </p:cNvSpPr>
          <p:nvPr/>
        </p:nvSpPr>
        <p:spPr>
          <a:xfrm>
            <a:off x="2716530" y="2606356"/>
            <a:ext cx="6473190" cy="3954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AC91360-3A7D-43C1-8B06-EFA3D5CA280C}"/>
              </a:ext>
            </a:extLst>
          </p:cNvPr>
          <p:cNvSpPr txBox="1">
            <a:spLocks/>
          </p:cNvSpPr>
          <p:nvPr/>
        </p:nvSpPr>
        <p:spPr>
          <a:xfrm>
            <a:off x="207644" y="57150"/>
            <a:ext cx="10399395" cy="982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Arial Black" panose="020B0A04020102020204" pitchFamily="34" charset="0"/>
              </a:rPr>
              <a:t>Ⅰ </a:t>
            </a:r>
            <a:r>
              <a:rPr lang="en-CA" altLang="zh-CN" sz="2400" dirty="0">
                <a:latin typeface="Arial Black" panose="020B0A04020102020204" pitchFamily="34" charset="0"/>
              </a:rPr>
              <a:t>Information Retrieval (embedding-based) – General Steps</a:t>
            </a:r>
          </a:p>
          <a:p>
            <a:pPr algn="l"/>
            <a:endParaRPr lang="en-CA" altLang="zh-CN" sz="2400" dirty="0">
              <a:latin typeface="Arial Black" panose="020B0A04020102020204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DD73A17-4F45-49E9-9375-B8A5E7767343}"/>
              </a:ext>
            </a:extLst>
          </p:cNvPr>
          <p:cNvSpPr txBox="1">
            <a:spLocks/>
          </p:cNvSpPr>
          <p:nvPr/>
        </p:nvSpPr>
        <p:spPr>
          <a:xfrm>
            <a:off x="460564" y="855548"/>
            <a:ext cx="11984355" cy="1060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CA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CA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2, Train the model to learn to get the head entity and relationship embedding. </a:t>
            </a:r>
          </a:p>
          <a:p>
            <a:pPr algn="l"/>
            <a:endParaRPr lang="en-CA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8807DFB-0D49-4EC9-9035-BDA1688F0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717" y="1736415"/>
            <a:ext cx="7141653" cy="49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2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290C0CC-BB9F-4622-AD25-3310A5754454}"/>
              </a:ext>
            </a:extLst>
          </p:cNvPr>
          <p:cNvSpPr txBox="1">
            <a:spLocks/>
          </p:cNvSpPr>
          <p:nvPr/>
        </p:nvSpPr>
        <p:spPr>
          <a:xfrm>
            <a:off x="2716530" y="5463540"/>
            <a:ext cx="647319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AC91360-3A7D-43C1-8B06-EFA3D5CA280C}"/>
              </a:ext>
            </a:extLst>
          </p:cNvPr>
          <p:cNvSpPr txBox="1">
            <a:spLocks/>
          </p:cNvSpPr>
          <p:nvPr/>
        </p:nvSpPr>
        <p:spPr>
          <a:xfrm>
            <a:off x="207644" y="57150"/>
            <a:ext cx="10399395" cy="982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Arial Black" panose="020B0A04020102020204" pitchFamily="34" charset="0"/>
              </a:rPr>
              <a:t>Ⅰ </a:t>
            </a:r>
            <a:r>
              <a:rPr lang="en-CA" altLang="zh-CN" sz="2400" dirty="0">
                <a:latin typeface="Arial Black" panose="020B0A04020102020204" pitchFamily="34" charset="0"/>
              </a:rPr>
              <a:t>Information Retrieval (embedding-based) – General Steps</a:t>
            </a:r>
          </a:p>
          <a:p>
            <a:pPr algn="l"/>
            <a:endParaRPr lang="en-CA" altLang="zh-CN" sz="2400" dirty="0">
              <a:latin typeface="Arial Black" panose="020B0A04020102020204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DD73A17-4F45-49E9-9375-B8A5E7767343}"/>
              </a:ext>
            </a:extLst>
          </p:cNvPr>
          <p:cNvSpPr txBox="1">
            <a:spLocks/>
          </p:cNvSpPr>
          <p:nvPr/>
        </p:nvSpPr>
        <p:spPr>
          <a:xfrm>
            <a:off x="619126" y="960120"/>
            <a:ext cx="9740832" cy="10744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CA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CA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1, The whole Knowledge Graph is embedded on a low dimension space. </a:t>
            </a:r>
          </a:p>
          <a:p>
            <a:pPr algn="l"/>
            <a:r>
              <a:rPr lang="en-CA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CA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17E2573-0D59-4E05-8766-B3164B38766D}"/>
              </a:ext>
            </a:extLst>
          </p:cNvPr>
          <p:cNvSpPr txBox="1">
            <a:spLocks/>
          </p:cNvSpPr>
          <p:nvPr/>
        </p:nvSpPr>
        <p:spPr>
          <a:xfrm>
            <a:off x="1082709" y="1943100"/>
            <a:ext cx="9277249" cy="352044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CA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CA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1,1 Have existing tools like </a:t>
            </a:r>
            <a:r>
              <a:rPr lang="en-CA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TransE</a:t>
            </a:r>
            <a:r>
              <a:rPr lang="en-CA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CA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TransH</a:t>
            </a:r>
            <a:r>
              <a:rPr lang="en-CA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to embed the KG</a:t>
            </a:r>
          </a:p>
          <a:p>
            <a:pPr algn="l"/>
            <a:endParaRPr lang="en-CA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CA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1,2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Some areas have existing embedded KG</a:t>
            </a:r>
          </a:p>
          <a:p>
            <a:pPr algn="l"/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 algn="l"/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(e.g. general KG and medical KG)</a:t>
            </a:r>
          </a:p>
          <a:p>
            <a:pPr algn="l"/>
            <a:endParaRPr lang="en-CA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CA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1,3 Suitable for simple questions and general questions</a:t>
            </a:r>
          </a:p>
          <a:p>
            <a:pPr algn="l"/>
            <a:endParaRPr lang="en-CA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CA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CA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63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290C0CC-BB9F-4622-AD25-3310A5754454}"/>
              </a:ext>
            </a:extLst>
          </p:cNvPr>
          <p:cNvSpPr txBox="1">
            <a:spLocks/>
          </p:cNvSpPr>
          <p:nvPr/>
        </p:nvSpPr>
        <p:spPr>
          <a:xfrm>
            <a:off x="2716530" y="2606356"/>
            <a:ext cx="6473190" cy="3954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AC91360-3A7D-43C1-8B06-EFA3D5CA280C}"/>
              </a:ext>
            </a:extLst>
          </p:cNvPr>
          <p:cNvSpPr txBox="1">
            <a:spLocks/>
          </p:cNvSpPr>
          <p:nvPr/>
        </p:nvSpPr>
        <p:spPr>
          <a:xfrm>
            <a:off x="207644" y="57150"/>
            <a:ext cx="10399395" cy="982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Arial Black" panose="020B0A04020102020204" pitchFamily="34" charset="0"/>
              </a:rPr>
              <a:t>Ⅱ Semantic Parsing (template-based)</a:t>
            </a:r>
          </a:p>
          <a:p>
            <a:pPr algn="l"/>
            <a:endParaRPr lang="en-CA" altLang="zh-CN" sz="2400" dirty="0">
              <a:latin typeface="Arial Black" panose="020B0A04020102020204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DD73A17-4F45-49E9-9375-B8A5E7767343}"/>
              </a:ext>
            </a:extLst>
          </p:cNvPr>
          <p:cNvSpPr txBox="1">
            <a:spLocks/>
          </p:cNvSpPr>
          <p:nvPr/>
        </p:nvSpPr>
        <p:spPr>
          <a:xfrm>
            <a:off x="742665" y="1154429"/>
            <a:ext cx="11984355" cy="37969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CA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CA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1, Simple Question</a:t>
            </a:r>
          </a:p>
          <a:p>
            <a:pPr algn="l"/>
            <a:endParaRPr lang="en-CA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CA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 triple (</a:t>
            </a:r>
            <a:r>
              <a:rPr lang="en-CA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entity – relationship – entities) </a:t>
            </a:r>
          </a:p>
          <a:p>
            <a:pPr algn="l"/>
            <a:endParaRPr lang="en-CA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CA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2,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Complex Question (hard for most search engine to answer)</a:t>
            </a:r>
          </a:p>
          <a:p>
            <a:pPr algn="l"/>
            <a:endParaRPr lang="en-CA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CA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Multiple triples </a:t>
            </a:r>
          </a:p>
          <a:p>
            <a:pPr algn="l"/>
            <a:endParaRPr lang="en-CA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CA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 algn="l"/>
            <a:endParaRPr lang="zh-CN" altLang="en-US" sz="2400" dirty="0">
              <a:latin typeface="Arial Black" panose="020B0A040201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078677-589F-468B-A478-939F22A1D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803" y="4493981"/>
            <a:ext cx="8035560" cy="88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6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290C0CC-BB9F-4622-AD25-3310A5754454}"/>
              </a:ext>
            </a:extLst>
          </p:cNvPr>
          <p:cNvSpPr txBox="1">
            <a:spLocks/>
          </p:cNvSpPr>
          <p:nvPr/>
        </p:nvSpPr>
        <p:spPr>
          <a:xfrm>
            <a:off x="2716530" y="2606356"/>
            <a:ext cx="6473190" cy="3954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AC91360-3A7D-43C1-8B06-EFA3D5CA280C}"/>
              </a:ext>
            </a:extLst>
          </p:cNvPr>
          <p:cNvSpPr txBox="1">
            <a:spLocks/>
          </p:cNvSpPr>
          <p:nvPr/>
        </p:nvSpPr>
        <p:spPr>
          <a:xfrm>
            <a:off x="207644" y="57150"/>
            <a:ext cx="10399395" cy="982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Arial Black" panose="020B0A04020102020204" pitchFamily="34" charset="0"/>
              </a:rPr>
              <a:t>Ⅱ Semantic Parsing (template-based)</a:t>
            </a:r>
          </a:p>
          <a:p>
            <a:pPr algn="l"/>
            <a:endParaRPr lang="en-CA" altLang="zh-CN" sz="2400" dirty="0">
              <a:latin typeface="Arial Black" panose="020B0A04020102020204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DD73A17-4F45-49E9-9375-B8A5E7767343}"/>
              </a:ext>
            </a:extLst>
          </p:cNvPr>
          <p:cNvSpPr txBox="1">
            <a:spLocks/>
          </p:cNvSpPr>
          <p:nvPr/>
        </p:nvSpPr>
        <p:spPr>
          <a:xfrm>
            <a:off x="752393" y="1176560"/>
            <a:ext cx="10949982" cy="2548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CA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CA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1, Simple Question</a:t>
            </a:r>
          </a:p>
          <a:p>
            <a:pPr algn="l"/>
            <a:endParaRPr lang="en-CA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CA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 algn="l"/>
            <a:r>
              <a:rPr lang="en-CA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What is the suitable feed intake of a transition cow? </a:t>
            </a:r>
          </a:p>
          <a:p>
            <a:pPr algn="l"/>
            <a:r>
              <a:rPr lang="en-CA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 algn="l"/>
            <a:endParaRPr lang="zh-CN" altLang="en-US" sz="2400" dirty="0">
              <a:latin typeface="Arial Black" panose="020B0A040201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E2E31E-E7D9-4471-BE29-83F8AFA84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464" y="3725206"/>
            <a:ext cx="6980525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290C0CC-BB9F-4622-AD25-3310A5754454}"/>
              </a:ext>
            </a:extLst>
          </p:cNvPr>
          <p:cNvSpPr txBox="1">
            <a:spLocks/>
          </p:cNvSpPr>
          <p:nvPr/>
        </p:nvSpPr>
        <p:spPr>
          <a:xfrm>
            <a:off x="2716530" y="2606356"/>
            <a:ext cx="6473190" cy="3954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AC91360-3A7D-43C1-8B06-EFA3D5CA280C}"/>
              </a:ext>
            </a:extLst>
          </p:cNvPr>
          <p:cNvSpPr txBox="1">
            <a:spLocks/>
          </p:cNvSpPr>
          <p:nvPr/>
        </p:nvSpPr>
        <p:spPr>
          <a:xfrm>
            <a:off x="207644" y="57150"/>
            <a:ext cx="10399395" cy="982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latin typeface="Arial Black" panose="020B0A04020102020204" pitchFamily="34" charset="0"/>
              </a:rPr>
              <a:t>Ⅱ Semantic Parsing (template-based)</a:t>
            </a:r>
          </a:p>
          <a:p>
            <a:pPr algn="l"/>
            <a:endParaRPr lang="en-CA" altLang="zh-CN" sz="2400" dirty="0">
              <a:latin typeface="Arial Black" panose="020B0A04020102020204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DD73A17-4F45-49E9-9375-B8A5E7767343}"/>
              </a:ext>
            </a:extLst>
          </p:cNvPr>
          <p:cNvSpPr txBox="1">
            <a:spLocks/>
          </p:cNvSpPr>
          <p:nvPr/>
        </p:nvSpPr>
        <p:spPr>
          <a:xfrm>
            <a:off x="742665" y="1154430"/>
            <a:ext cx="11984355" cy="16082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CA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CA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2,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Complex Question – Decompose to simple questions  </a:t>
            </a:r>
          </a:p>
          <a:p>
            <a:pPr algn="l"/>
            <a:endParaRPr lang="en-CA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CA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 algn="l"/>
            <a:endParaRPr lang="zh-CN" altLang="en-US" sz="2400" dirty="0">
              <a:latin typeface="Arial Black" panose="020B0A040201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AFB87D-A75F-4A17-8929-F493E597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09" y="2202162"/>
            <a:ext cx="7463133" cy="32340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DFB7DC2-2D32-4935-80A7-3516C4DAC9A3}"/>
              </a:ext>
            </a:extLst>
          </p:cNvPr>
          <p:cNvSpPr txBox="1"/>
          <p:nvPr/>
        </p:nvSpPr>
        <p:spPr>
          <a:xfrm>
            <a:off x="1235413" y="5518904"/>
            <a:ext cx="6361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https://arxiv.org/pdf/1803.06643.pdf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8918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527</Words>
  <Application>Microsoft Office PowerPoint</Application>
  <PresentationFormat>宽屏</PresentationFormat>
  <Paragraphs>91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Microsoft YaHei</vt:lpstr>
      <vt:lpstr>Arial</vt:lpstr>
      <vt:lpstr>Arial Black</vt:lpstr>
      <vt:lpstr>Office 主题​​</vt:lpstr>
      <vt:lpstr>Knowledge Graph Answer Retrieval Methods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Graph Question Answering Methods</dc:title>
  <dc:creator>Zhu Junsheng</dc:creator>
  <cp:lastModifiedBy>Zhu Junsheng</cp:lastModifiedBy>
  <cp:revision>11</cp:revision>
  <dcterms:created xsi:type="dcterms:W3CDTF">2021-07-29T01:06:32Z</dcterms:created>
  <dcterms:modified xsi:type="dcterms:W3CDTF">2021-08-05T12:39:47Z</dcterms:modified>
</cp:coreProperties>
</file>