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5" r:id="rId1"/>
    <p:sldMasterId id="2147484324" r:id="rId2"/>
    <p:sldMasterId id="2147484422" r:id="rId3"/>
    <p:sldMasterId id="2147486436" r:id="rId4"/>
    <p:sldMasterId id="2147486450" r:id="rId5"/>
  </p:sldMasterIdLst>
  <p:notesMasterIdLst>
    <p:notesMasterId r:id="rId38"/>
  </p:notesMasterIdLst>
  <p:handoutMasterIdLst>
    <p:handoutMasterId r:id="rId39"/>
  </p:handoutMasterIdLst>
  <p:sldIdLst>
    <p:sldId id="1283" r:id="rId6"/>
    <p:sldId id="1314" r:id="rId7"/>
    <p:sldId id="1309" r:id="rId8"/>
    <p:sldId id="1310" r:id="rId9"/>
    <p:sldId id="1287" r:id="rId10"/>
    <p:sldId id="1288" r:id="rId11"/>
    <p:sldId id="1289" r:id="rId12"/>
    <p:sldId id="1290" r:id="rId13"/>
    <p:sldId id="1291" r:id="rId14"/>
    <p:sldId id="1292" r:id="rId15"/>
    <p:sldId id="1293" r:id="rId16"/>
    <p:sldId id="1294" r:id="rId17"/>
    <p:sldId id="1295" r:id="rId18"/>
    <p:sldId id="1296" r:id="rId19"/>
    <p:sldId id="1297" r:id="rId20"/>
    <p:sldId id="1298" r:id="rId21"/>
    <p:sldId id="1315" r:id="rId22"/>
    <p:sldId id="1299" r:id="rId23"/>
    <p:sldId id="1300" r:id="rId24"/>
    <p:sldId id="1301" r:id="rId25"/>
    <p:sldId id="1302" r:id="rId26"/>
    <p:sldId id="1303" r:id="rId27"/>
    <p:sldId id="1304" r:id="rId28"/>
    <p:sldId id="1305" r:id="rId29"/>
    <p:sldId id="1306" r:id="rId30"/>
    <p:sldId id="1316" r:id="rId31"/>
    <p:sldId id="1317" r:id="rId32"/>
    <p:sldId id="1307" r:id="rId33"/>
    <p:sldId id="1308" r:id="rId34"/>
    <p:sldId id="1313" r:id="rId35"/>
    <p:sldId id="1312" r:id="rId36"/>
    <p:sldId id="1311" r:id="rId37"/>
  </p:sldIdLst>
  <p:sldSz cx="12188825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200" kern="1200">
        <a:solidFill>
          <a:schemeClr val="hlink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374">
          <p15:clr>
            <a:srgbClr val="A4A3A4"/>
          </p15:clr>
        </p15:guide>
        <p15:guide id="4" pos="383">
          <p15:clr>
            <a:srgbClr val="A4A3A4"/>
          </p15:clr>
        </p15:guide>
        <p15:guide id="5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3358"/>
    <a:srgbClr val="0E79AA"/>
    <a:srgbClr val="CC6600"/>
    <a:srgbClr val="FF9900"/>
    <a:srgbClr val="3F5A1C"/>
    <a:srgbClr val="2B3682"/>
    <a:srgbClr val="8652E0"/>
    <a:srgbClr val="0E7BAE"/>
    <a:srgbClr val="468D79"/>
    <a:srgbClr val="468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88984" autoAdjust="0"/>
  </p:normalViewPr>
  <p:slideViewPr>
    <p:cSldViewPr>
      <p:cViewPr varScale="1">
        <p:scale>
          <a:sx n="83" d="100"/>
          <a:sy n="83" d="100"/>
        </p:scale>
        <p:origin x="678" y="90"/>
      </p:cViewPr>
      <p:guideLst>
        <p:guide orient="horz" pos="1200"/>
        <p:guide orient="horz" pos="4128"/>
        <p:guide orient="horz" pos="374"/>
        <p:guide pos="383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914" y="-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44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fld id="{8592375B-78DC-C04C-8DCF-95F7767D1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0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2375B-78DC-C04C-8DCF-95F7767D1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2375B-78DC-C04C-8DCF-95F7767D1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2375B-78DC-C04C-8DCF-95F7767D1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8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2375B-78DC-C04C-8DCF-95F7767D1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2375B-78DC-C04C-8DCF-95F7767D1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2375B-78DC-C04C-8DCF-95F7767D1F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2375B-78DC-C04C-8DCF-95F7767D1F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2375B-78DC-C04C-8DCF-95F7767D1F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9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66713" y="1050925"/>
            <a:ext cx="1145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3341" tIns="51669" rIns="103341" bIns="51669"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242888" y="6462713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058" tIns="52030" rIns="104058" bIns="52030"/>
          <a:lstStyle/>
          <a:p>
            <a:pPr eaLnBrk="1" hangingPunct="1"/>
            <a:r>
              <a:rPr lang="en-US" sz="900">
                <a:solidFill>
                  <a:srgbClr val="000000"/>
                </a:solidFill>
              </a:rPr>
              <a:t>© 2014 IBM Corporation</a:t>
            </a: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6" name="Picture 43" descr="37-degree-pos-tri-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6281738" y="1592263"/>
            <a:ext cx="5907087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357" y="528640"/>
            <a:ext cx="10356269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86219" y="1235079"/>
            <a:ext cx="9198755" cy="2193925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661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11352213" y="6553200"/>
            <a:ext cx="342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/>
          <a:lstStyle/>
          <a:p>
            <a:pPr eaLnBrk="1" hangingPunct="1">
              <a:lnSpc>
                <a:spcPct val="90000"/>
              </a:lnSpc>
            </a:pPr>
            <a:fld id="{7C8637F5-2BF4-C843-B2B6-D7A853A85E1C}" type="slidenum">
              <a:rPr lang="en-US" sz="800">
                <a:solidFill>
                  <a:srgbClr val="83D1F5"/>
                </a:solidFill>
                <a:cs typeface="Arial" charset="0"/>
              </a:rPr>
              <a:pPr eaLnBrk="1" hangingPunct="1">
                <a:lnSpc>
                  <a:spcPct val="90000"/>
                </a:lnSpc>
              </a:pPr>
              <a:t>‹#›</a:t>
            </a:fld>
            <a:endParaRPr lang="en-US" sz="800">
              <a:solidFill>
                <a:srgbClr val="83D1F5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800">
              <a:solidFill>
                <a:srgbClr val="83D1F5"/>
              </a:solidFill>
              <a:cs typeface="Arial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2067" y="1874839"/>
            <a:ext cx="11478502" cy="447992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11352213" y="6553200"/>
            <a:ext cx="342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/>
          <a:lstStyle/>
          <a:p>
            <a:pPr eaLnBrk="1" hangingPunct="1">
              <a:lnSpc>
                <a:spcPct val="90000"/>
              </a:lnSpc>
            </a:pPr>
            <a:fld id="{54A79E9B-FE2F-C74F-942E-711B712E6027}" type="slidenum">
              <a:rPr lang="en-US" sz="800">
                <a:solidFill>
                  <a:srgbClr val="83D1F5"/>
                </a:solidFill>
                <a:cs typeface="Arial" charset="0"/>
              </a:rPr>
              <a:pPr eaLnBrk="1" hangingPunct="1">
                <a:lnSpc>
                  <a:spcPct val="90000"/>
                </a:lnSpc>
              </a:pPr>
              <a:t>‹#›</a:t>
            </a:fld>
            <a:endParaRPr lang="en-US" sz="800">
              <a:solidFill>
                <a:srgbClr val="83D1F5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800">
              <a:solidFill>
                <a:srgbClr val="83D1F5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8838A-29A2-9548-8949-5B82DC96D1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0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0232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354" y="1874839"/>
            <a:ext cx="5688118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620" y="1874839"/>
            <a:ext cx="5688118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0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7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6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01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66713" y="1050925"/>
            <a:ext cx="1145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3341" tIns="51669" rIns="103341" bIns="51669"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black">
          <a:xfrm>
            <a:off x="242888" y="6462713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058" tIns="52030" rIns="104058" bIns="52030"/>
          <a:lstStyle/>
          <a:p>
            <a:pPr eaLnBrk="1" hangingPunct="1"/>
            <a:r>
              <a:rPr lang="en-US" sz="900">
                <a:solidFill>
                  <a:srgbClr val="000000"/>
                </a:solidFill>
              </a:rPr>
              <a:t>© 2014 IBM Corporation</a:t>
            </a:r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6" name="Picture 38" descr="blue-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5" y="673100"/>
            <a:ext cx="6111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53" b="32227"/>
          <a:stretch>
            <a:fillRect/>
          </a:stretch>
        </p:blipFill>
        <p:spPr bwMode="auto">
          <a:xfrm>
            <a:off x="7318375" y="1703388"/>
            <a:ext cx="48704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357" y="528640"/>
            <a:ext cx="10356269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86219" y="1235079"/>
            <a:ext cx="9198755" cy="2193925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521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5547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381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9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892" y="593725"/>
            <a:ext cx="2894846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355" y="593725"/>
            <a:ext cx="8481391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1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54" y="593725"/>
            <a:ext cx="11579384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354" y="1874839"/>
            <a:ext cx="5688118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620" y="1874839"/>
            <a:ext cx="5688118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7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54" y="593725"/>
            <a:ext cx="11579384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354" y="1874838"/>
            <a:ext cx="11579384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354" y="4191003"/>
            <a:ext cx="11579384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9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54" y="593725"/>
            <a:ext cx="11579384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3354" y="1874839"/>
            <a:ext cx="11579384" cy="4479925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4721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43354" y="593725"/>
            <a:ext cx="11579384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354" y="1874838"/>
            <a:ext cx="5688118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34620" y="1874838"/>
            <a:ext cx="5688118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43354" y="4191003"/>
            <a:ext cx="5688118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4620" y="4191003"/>
            <a:ext cx="5688118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362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54" y="593725"/>
            <a:ext cx="11579384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354" y="1874839"/>
            <a:ext cx="5688118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34620" y="1874838"/>
            <a:ext cx="5688118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34620" y="4191003"/>
            <a:ext cx="5688118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29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21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08AB4-44AA-2341-ADC6-EC2A54FF01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71688" y="6537325"/>
            <a:ext cx="79232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275905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868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9354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6883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1245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352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150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3103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785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5937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1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Intelligent_Security_ppt_1021-0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t="261" r="220" b="43800"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2239107"/>
            <a:ext cx="12188825" cy="2309448"/>
          </a:xfrm>
          <a:prstGeom prst="rect">
            <a:avLst/>
          </a:prstGeom>
          <a:solidFill>
            <a:srgbClr val="000000">
              <a:lumMod val="85000"/>
              <a:lumOff val="15000"/>
            </a:srgbClr>
          </a:solidFill>
          <a:ln w="12700">
            <a:noFill/>
            <a:miter lim="800000"/>
            <a:headEnd/>
            <a:tailEnd/>
          </a:ln>
          <a:effectLst>
            <a:glow rad="228600">
              <a:srgbClr val="83D1F5">
                <a:lumMod val="75000"/>
                <a:alpha val="40000"/>
              </a:srgbClr>
            </a:glow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smtClean="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5" name="Picture 6" descr="C:\Users\kskap\Desktop\Archive\IBM_DemandGen_SecurityDEF-Layered_Final_09292011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492375"/>
            <a:ext cx="1768475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974" y="2780910"/>
            <a:ext cx="8929239" cy="1296180"/>
          </a:xfr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2BC4-B28F-DE4D-AE6A-1C70941E5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41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3038" indent="-173038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■"/>
              <a:defRPr b="1"/>
            </a:lvl1pPr>
            <a:lvl3pPr>
              <a:defRPr sz="1400"/>
            </a:lvl3pPr>
            <a:lvl4pPr marL="1165225" indent="-136525">
              <a:buClrTx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BFB79-AB81-4584-93D3-259E0094EB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4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4"/>
            <a:ext cx="10360503" cy="1362075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3" cy="1500187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702" indent="0">
              <a:buNone/>
              <a:defRPr sz="2000"/>
            </a:lvl2pPr>
            <a:lvl3pPr marL="1033405" indent="0">
              <a:buNone/>
              <a:defRPr sz="1800"/>
            </a:lvl3pPr>
            <a:lvl4pPr marL="1550107" indent="0">
              <a:buNone/>
              <a:defRPr sz="1600"/>
            </a:lvl4pPr>
            <a:lvl5pPr marL="2066810" indent="0">
              <a:buNone/>
              <a:defRPr sz="1600"/>
            </a:lvl5pPr>
            <a:lvl6pPr marL="2583513" indent="0">
              <a:buNone/>
              <a:defRPr sz="1600"/>
            </a:lvl6pPr>
            <a:lvl7pPr marL="3100215" indent="0">
              <a:buNone/>
              <a:defRPr sz="1600"/>
            </a:lvl7pPr>
            <a:lvl8pPr marL="3616918" indent="0">
              <a:buNone/>
              <a:defRPr sz="1600"/>
            </a:lvl8pPr>
            <a:lvl9pPr marL="413362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04E56-075F-934A-9E18-C41D499305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71688" y="6537325"/>
            <a:ext cx="79232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244476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355" y="1874842"/>
            <a:ext cx="5688118" cy="447992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620" y="1874842"/>
            <a:ext cx="5688118" cy="447992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108FB-1FF0-6145-8EB0-1A4233111B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71688" y="6537325"/>
            <a:ext cx="79232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372137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1E83D-B060-104D-BD67-A02454EE5A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71688" y="6537325"/>
            <a:ext cx="79232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56740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DB310-D08B-4548-BC6F-ABF2005AF3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71688" y="6537325"/>
            <a:ext cx="79232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731838" y="6537325"/>
            <a:ext cx="1339850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2014-03-19</a:t>
            </a:r>
          </a:p>
        </p:txBody>
      </p:sp>
    </p:spTree>
    <p:extLst>
      <p:ext uri="{BB962C8B-B14F-4D97-AF65-F5344CB8AC3E}">
        <p14:creationId xmlns:p14="http://schemas.microsoft.com/office/powerpoint/2010/main" val="66289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8" descr="IVT_PPT_Cover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693863"/>
            <a:ext cx="7688262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2"/>
          <p:cNvGrpSpPr>
            <a:grpSpLocks/>
          </p:cNvGrpSpPr>
          <p:nvPr userDrawn="1"/>
        </p:nvGrpSpPr>
        <p:grpSpPr bwMode="auto">
          <a:xfrm>
            <a:off x="0" y="0"/>
            <a:ext cx="12188825" cy="1419225"/>
            <a:chOff x="0" y="0"/>
            <a:chExt cx="12188825" cy="1419765"/>
          </a:xfrm>
        </p:grpSpPr>
        <p:sp>
          <p:nvSpPr>
            <p:cNvPr id="6" name="Rectangle 20"/>
            <p:cNvSpPr>
              <a:spLocks noChangeArrowheads="1"/>
            </p:cNvSpPr>
            <p:nvPr userDrawn="1"/>
          </p:nvSpPr>
          <p:spPr bwMode="auto">
            <a:xfrm>
              <a:off x="0" y="0"/>
              <a:ext cx="12188825" cy="1303834"/>
            </a:xfrm>
            <a:prstGeom prst="rect">
              <a:avLst/>
            </a:prstGeom>
            <a:solidFill>
              <a:srgbClr val="0019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4D4D4D"/>
                </a:buClr>
                <a:defRPr/>
              </a:pPr>
              <a:endParaRPr lang="en-US" altLang="en-US" sz="1600" b="1" smtClean="0">
                <a:solidFill>
                  <a:srgbClr val="0000FF"/>
                </a:solidFill>
                <a:cs typeface="+mn-cs"/>
              </a:endParaRPr>
            </a:p>
          </p:txBody>
        </p:sp>
        <p:pic>
          <p:nvPicPr>
            <p:cNvPr id="7" name="Picture 21" descr="GTO2014.png"/>
            <p:cNvPicPr>
              <a:picLocks noChangeAspect="1"/>
            </p:cNvPicPr>
            <p:nvPr userDrawn="1"/>
          </p:nvPicPr>
          <p:blipFill>
            <a:blip r:embed="rId3" cstate="email">
              <a:lum brigh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94" y="1102571"/>
              <a:ext cx="4031311" cy="317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2066" y="1417639"/>
            <a:ext cx="11070336" cy="2011363"/>
          </a:xfrm>
        </p:spPr>
        <p:txBody>
          <a:bodyPr anchor="b"/>
          <a:lstStyle>
            <a:lvl1pPr>
              <a:defRPr sz="3500">
                <a:solidFill>
                  <a:srgbClr val="83D1F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12099" y="4760497"/>
            <a:ext cx="1026604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122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15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8" y="1874838"/>
            <a:ext cx="1157922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3355" tIns="51677" rIns="103355" bIns="516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 flipV="1">
            <a:off x="366713" y="549275"/>
            <a:ext cx="1145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03355" tIns="51677" rIns="103355" bIns="51677"/>
          <a:lstStyle/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2888" y="6537325"/>
            <a:ext cx="4889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072" tIns="52037" rIns="104072" bIns="5203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000000"/>
                </a:solidFill>
                <a:cs typeface="Arial" charset="0"/>
              </a:defRPr>
            </a:lvl1pPr>
          </a:lstStyle>
          <a:p>
            <a:fld id="{F9112F12-4452-FC4F-B733-4386737BA0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42888" y="593725"/>
            <a:ext cx="115792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3355" tIns="51677" rIns="103355" bIns="516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30" r:id="rId1"/>
    <p:sldLayoutId id="2147486431" r:id="rId2"/>
    <p:sldLayoutId id="2147486403" r:id="rId3"/>
    <p:sldLayoutId id="2147486432" r:id="rId4"/>
    <p:sldLayoutId id="2147486404" r:id="rId5"/>
    <p:sldLayoutId id="2147486405" r:id="rId6"/>
    <p:sldLayoutId id="2147486406" r:id="rId7"/>
    <p:sldLayoutId id="214748640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516773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6pPr>
      <a:lvl7pPr marL="1033546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7pPr>
      <a:lvl8pPr marL="1550319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8pPr>
      <a:lvl9pPr marL="2067093" algn="l" rtl="0" fontAlgn="base">
        <a:lnSpc>
          <a:spcPct val="90000"/>
        </a:lnSpc>
        <a:spcBef>
          <a:spcPct val="0"/>
        </a:spcBef>
        <a:spcAft>
          <a:spcPct val="0"/>
        </a:spcAft>
        <a:defRPr sz="2500">
          <a:solidFill>
            <a:schemeClr val="tx2"/>
          </a:solidFill>
          <a:latin typeface="Arial" charset="0"/>
        </a:defRPr>
      </a:lvl9pPr>
    </p:titleStyle>
    <p:bodyStyle>
      <a:lvl1pPr marL="195263" indent="-1952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8415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chemeClr val="tx1"/>
          </a:solidFill>
          <a:latin typeface="+mn-lt"/>
          <a:ea typeface="ＭＳ Ｐゴシック" charset="0"/>
        </a:defRPr>
      </a:lvl2pPr>
      <a:lvl3pPr marL="966788" indent="-19526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charset="0"/>
        </a:defRPr>
      </a:lvl3pPr>
      <a:lvl4pPr marL="1358900" indent="-19526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1"/>
          </a:solidFill>
          <a:latin typeface="+mn-lt"/>
          <a:ea typeface="ＭＳ Ｐゴシック" charset="0"/>
        </a:defRPr>
      </a:lvl4pPr>
      <a:lvl5pPr marL="1739900" indent="-1841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>
          <a:solidFill>
            <a:schemeClr val="bg1"/>
          </a:solidFill>
          <a:latin typeface="+mn-lt"/>
          <a:ea typeface="ＭＳ Ｐゴシック" charset="0"/>
        </a:defRPr>
      </a:lvl5pPr>
      <a:lvl6pPr marL="2257294" indent="-18481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6pPr>
      <a:lvl7pPr marL="2774067" indent="-18481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7pPr>
      <a:lvl8pPr marL="3290840" indent="-18481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8pPr>
      <a:lvl9pPr marL="3807613" indent="-18481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73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546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0319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7093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866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00639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7412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34185" algn="l" defTabSz="10335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IBM_100412-01.png"/>
          <p:cNvPicPr preferRelativeResize="0"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187325"/>
            <a:ext cx="6191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1874838"/>
            <a:ext cx="1145381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1158538" y="6537325"/>
            <a:ext cx="4889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036" rIns="92071" bIns="4603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83D1F5"/>
                </a:solidFill>
                <a:cs typeface="Arial" charset="0"/>
              </a:defRPr>
            </a:lvl1pPr>
          </a:lstStyle>
          <a:p>
            <a:fld id="{482EB218-8169-E648-9962-C11734B501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2763" y="593725"/>
            <a:ext cx="113188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0" y="0"/>
            <a:ext cx="606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en-US" altLang="en-US" sz="2300" smtClean="0">
              <a:solidFill>
                <a:srgbClr val="7889FB"/>
              </a:solidFill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512763" y="6537325"/>
            <a:ext cx="61198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1" tIns="46036" rIns="92071" bIns="46036"/>
          <a:lstStyle/>
          <a:p>
            <a:pPr eaLnBrk="1" hangingPunct="1"/>
            <a:r>
              <a:rPr lang="en-US" altLang="zh-CN" sz="800">
                <a:solidFill>
                  <a:srgbClr val="FFFFFF"/>
                </a:solidFill>
                <a:cs typeface="Arial" charset="0"/>
              </a:rPr>
              <a:t>Global Technology Outlook 2014  -  Integrated Briefing  -  </a:t>
            </a:r>
            <a:r>
              <a:rPr lang="en-US" sz="800">
                <a:solidFill>
                  <a:srgbClr val="FFFFFF"/>
                </a:solidFill>
                <a:cs typeface="Arial" charset="0"/>
              </a:rPr>
              <a:t>© 2014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33" r:id="rId1"/>
    <p:sldLayoutId id="2147486434" r:id="rId2"/>
    <p:sldLayoutId id="2147486435" r:id="rId3"/>
    <p:sldLayoutId id="2147486408" r:id="rId4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rgbClr val="83D1F5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rgbClr val="83D1F5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rgbClr val="83D1F5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rgbClr val="83D1F5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rgbClr val="83D1F5"/>
          </a:solidFill>
          <a:latin typeface="Arial" charset="0"/>
          <a:ea typeface="ＭＳ Ｐゴシック" charset="0"/>
          <a:cs typeface="Arial" charset="0"/>
        </a:defRPr>
      </a:lvl5pPr>
      <a:lvl6pPr marL="457181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hlink"/>
          </a:solidFill>
          <a:latin typeface="Arial" charset="0"/>
          <a:cs typeface="Arial" charset="0"/>
        </a:defRPr>
      </a:lvl6pPr>
      <a:lvl7pPr marL="914361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hlink"/>
          </a:solidFill>
          <a:latin typeface="Arial" charset="0"/>
          <a:cs typeface="Arial" charset="0"/>
        </a:defRPr>
      </a:lvl7pPr>
      <a:lvl8pPr marL="1371543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hlink"/>
          </a:solidFill>
          <a:latin typeface="Arial" charset="0"/>
          <a:cs typeface="Arial" charset="0"/>
        </a:defRPr>
      </a:lvl8pPr>
      <a:lvl9pPr marL="182872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1450" indent="-171450" algn="l" rtl="0" eaLnBrk="0" fontAlgn="base" hangingPunct="0">
        <a:spcBef>
          <a:spcPts val="1000"/>
        </a:spcBef>
        <a:spcAft>
          <a:spcPct val="0"/>
        </a:spcAft>
        <a:buClr>
          <a:schemeClr val="bg1"/>
        </a:buClr>
        <a:buFont typeface="Wingdings" charset="0"/>
        <a:buChar char="§"/>
        <a:defRPr sz="1600">
          <a:solidFill>
            <a:schemeClr val="bg1"/>
          </a:solidFill>
          <a:latin typeface="+mn-lt"/>
          <a:ea typeface="ＭＳ Ｐゴシック" charset="0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  <a:ea typeface="Arial" pitchFamily="-103" charset="0"/>
          <a:cs typeface="+mn-cs"/>
        </a:defRPr>
      </a:lvl2pPr>
      <a:lvl3pPr marL="854075" indent="-1714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Arial" pitchFamily="-103" charset="0"/>
          <a:cs typeface="+mn-cs"/>
        </a:defRPr>
      </a:lvl3pPr>
      <a:lvl4pPr marL="1201738" indent="-1714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Arial" pitchFamily="-103" charset="0"/>
          <a:cs typeface="+mn-cs"/>
        </a:defRPr>
      </a:lvl4pPr>
      <a:lvl5pPr marL="1538288" indent="-16192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Arial" pitchFamily="-103" charset="0"/>
          <a:cs typeface="+mn-cs"/>
        </a:defRPr>
      </a:lvl5pPr>
      <a:lvl6pPr marL="1996992" indent="-163506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173" indent="-163506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353" indent="-163506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534" indent="-163506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8" y="46038"/>
            <a:ext cx="1157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242888" y="685800"/>
            <a:ext cx="11579225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  <a:p>
            <a:pPr lvl="3"/>
            <a:endParaRPr lang="en-US"/>
          </a:p>
        </p:txBody>
      </p:sp>
      <p:sp>
        <p:nvSpPr>
          <p:cNvPr id="4100" name="Line 25"/>
          <p:cNvSpPr>
            <a:spLocks noChangeShapeType="1"/>
          </p:cNvSpPr>
          <p:nvPr/>
        </p:nvSpPr>
        <p:spPr bwMode="auto">
          <a:xfrm flipV="1">
            <a:off x="366713" y="549275"/>
            <a:ext cx="11455400" cy="0"/>
          </a:xfrm>
          <a:prstGeom prst="line">
            <a:avLst/>
          </a:prstGeom>
          <a:noFill/>
          <a:ln w="9525">
            <a:solidFill>
              <a:srgbClr val="004C9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black">
          <a:xfrm>
            <a:off x="9874250" y="6537325"/>
            <a:ext cx="20716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 eaLnBrk="1" hangingPunct="1"/>
            <a:r>
              <a:rPr lang="en-US" sz="800">
                <a:solidFill>
                  <a:srgbClr val="808080"/>
                </a:solidFill>
                <a:cs typeface="Arial" charset="0"/>
              </a:rPr>
              <a:t>© 2013-14 IBM Corporation</a:t>
            </a:r>
            <a:endParaRPr lang="en-US" sz="1800">
              <a:solidFill>
                <a:srgbClr val="808080"/>
              </a:solidFill>
              <a:cs typeface="Arial" charset="0"/>
            </a:endParaRPr>
          </a:p>
        </p:txBody>
      </p:sp>
      <p:sp>
        <p:nvSpPr>
          <p:cNvPr id="1030" name="Text Box 46"/>
          <p:cNvSpPr txBox="1">
            <a:spLocks noChangeArrowheads="1"/>
          </p:cNvSpPr>
          <p:nvPr/>
        </p:nvSpPr>
        <p:spPr bwMode="auto">
          <a:xfrm>
            <a:off x="242888" y="136525"/>
            <a:ext cx="5729287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endParaRPr lang="en-GB" sz="1800" smtClean="0">
              <a:solidFill>
                <a:srgbClr val="000000"/>
              </a:solidFill>
            </a:endParaRPr>
          </a:p>
        </p:txBody>
      </p:sp>
      <p:sp>
        <p:nvSpPr>
          <p:cNvPr id="2055" name="VCT_Marker_ID_1036" hidden="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92275" y="127000"/>
            <a:ext cx="169863" cy="127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de-DE" altLang="en-US" sz="160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56" name="VctStamp_ID_1037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10953750" y="1411288"/>
            <a:ext cx="868363" cy="26670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/>
        </p:spPr>
        <p:txBody>
          <a:bodyPr wrap="none" lIns="0" tIns="25400" rIns="0" bIns="254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en-US" sz="1400" b="1" smtClean="0">
                <a:solidFill>
                  <a:srgbClr val="000000"/>
                </a:solidFill>
                <a:cs typeface="+mn-cs"/>
              </a:rPr>
              <a:t>EXAMPLE</a:t>
            </a:r>
          </a:p>
        </p:txBody>
      </p:sp>
      <p:cxnSp>
        <p:nvCxnSpPr>
          <p:cNvPr id="4105" name="VctTopStpCtr_ID_1038" hidden="1"/>
          <p:cNvCxnSpPr>
            <a:cxnSpLocks noChangeShapeType="1"/>
            <a:stCxn id="2056" idx="2"/>
            <a:endCxn id="2056" idx="0"/>
          </p:cNvCxnSpPr>
          <p:nvPr>
            <p:custDataLst>
              <p:tags r:id="rId21"/>
            </p:custDataLst>
          </p:nvPr>
        </p:nvCxnSpPr>
        <p:spPr bwMode="auto">
          <a:xfrm>
            <a:off x="10953750" y="1411288"/>
            <a:ext cx="8683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06" name="VctBtmStpCtr_ID_1039" hidden="1"/>
          <p:cNvCxnSpPr>
            <a:cxnSpLocks noChangeShapeType="1"/>
            <a:stCxn id="2056" idx="4"/>
            <a:endCxn id="2056" idx="6"/>
          </p:cNvCxnSpPr>
          <p:nvPr>
            <p:custDataLst>
              <p:tags r:id="rId22"/>
            </p:custDataLst>
          </p:nvPr>
        </p:nvCxnSpPr>
        <p:spPr bwMode="auto">
          <a:xfrm>
            <a:off x="10953750" y="1677988"/>
            <a:ext cx="8683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9" name="Rectangle 6"/>
          <p:cNvSpPr>
            <a:spLocks noChangeArrowheads="1"/>
          </p:cNvSpPr>
          <p:nvPr userDrawn="1"/>
        </p:nvSpPr>
        <p:spPr bwMode="gray">
          <a:xfrm>
            <a:off x="2193925" y="6537325"/>
            <a:ext cx="7800975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smtClean="0">
                <a:solidFill>
                  <a:srgbClr val="808080"/>
                </a:solidFill>
                <a:cs typeface="+mn-cs"/>
              </a:rPr>
              <a:t>IBM Confidential</a:t>
            </a:r>
          </a:p>
        </p:txBody>
      </p:sp>
      <p:sp>
        <p:nvSpPr>
          <p:cNvPr id="2060" name="Rectangle 36"/>
          <p:cNvSpPr txBox="1">
            <a:spLocks noChangeArrowheads="1"/>
          </p:cNvSpPr>
          <p:nvPr userDrawn="1"/>
        </p:nvSpPr>
        <p:spPr bwMode="auto">
          <a:xfrm>
            <a:off x="242888" y="6537325"/>
            <a:ext cx="527050" cy="1841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FD5670-3E30-AC42-8230-11217E8BB278}" type="slidenum">
              <a:rPr lang="en-US" sz="800">
                <a:solidFill>
                  <a:srgbClr val="808080"/>
                </a:solidFill>
                <a:cs typeface="Arial" charset="0"/>
              </a:rPr>
              <a:pPr eaLnBrk="1" hangingPunct="1"/>
              <a:t>‹#›</a:t>
            </a:fld>
            <a:endParaRPr lang="en-US" sz="800">
              <a:solidFill>
                <a:srgbClr val="808080"/>
              </a:solidFill>
              <a:cs typeface="Arial" charset="0"/>
            </a:endParaRPr>
          </a:p>
        </p:txBody>
      </p:sp>
      <p:sp>
        <p:nvSpPr>
          <p:cNvPr id="4109" name="Line 24"/>
          <p:cNvSpPr>
            <a:spLocks noChangeShapeType="1"/>
          </p:cNvSpPr>
          <p:nvPr userDrawn="1"/>
        </p:nvSpPr>
        <p:spPr bwMode="gray">
          <a:xfrm>
            <a:off x="10785475" y="228600"/>
            <a:ext cx="0" cy="22860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10" name="Picture 9"/>
          <p:cNvPicPr>
            <a:picLocks noChangeAspect="1" noChangeArrowheads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228600"/>
            <a:ext cx="833438" cy="233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409" r:id="rId1"/>
    <p:sldLayoutId id="2147486410" r:id="rId2"/>
    <p:sldLayoutId id="2147486411" r:id="rId3"/>
    <p:sldLayoutId id="2147486412" r:id="rId4"/>
    <p:sldLayoutId id="2147486413" r:id="rId5"/>
    <p:sldLayoutId id="2147486414" r:id="rId6"/>
    <p:sldLayoutId id="2147486415" r:id="rId7"/>
    <p:sldLayoutId id="2147486416" r:id="rId8"/>
    <p:sldLayoutId id="2147486417" r:id="rId9"/>
    <p:sldLayoutId id="2147486418" r:id="rId10"/>
    <p:sldLayoutId id="2147486419" r:id="rId11"/>
    <p:sldLayoutId id="2147486420" r:id="rId12"/>
    <p:sldLayoutId id="2147486421" r:id="rId13"/>
    <p:sldLayoutId id="2147486422" r:id="rId14"/>
    <p:sldLayoutId id="2147486423" r:id="rId15"/>
    <p:sldLayoutId id="2147486424" r:id="rId16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09588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ＭＳ Ｐゴシック" pitchFamily="34" charset="-128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49317B36-E170-A74E-B6E9-A6780195406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1/21/2016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8AE487F-7C3E-6246-8CA9-C7971A14F09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72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37" r:id="rId1"/>
    <p:sldLayoutId id="2147486438" r:id="rId2"/>
    <p:sldLayoutId id="2147486439" r:id="rId3"/>
    <p:sldLayoutId id="2147486440" r:id="rId4"/>
    <p:sldLayoutId id="2147486441" r:id="rId5"/>
    <p:sldLayoutId id="2147486442" r:id="rId6"/>
    <p:sldLayoutId id="2147486443" r:id="rId7"/>
    <p:sldLayoutId id="2147486444" r:id="rId8"/>
    <p:sldLayoutId id="2147486445" r:id="rId9"/>
    <p:sldLayoutId id="2147486446" r:id="rId10"/>
    <p:sldLayoutId id="214748644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3354" y="6537325"/>
            <a:ext cx="48882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787DBC76-036B-49B9-8629-8E706616A246}" type="slidenum">
              <a:rPr 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8" name="Line 4"/>
          <p:cNvSpPr>
            <a:spLocks noChangeShapeType="1"/>
          </p:cNvSpPr>
          <p:nvPr userDrawn="1"/>
        </p:nvSpPr>
        <p:spPr bwMode="auto">
          <a:xfrm flipV="1">
            <a:off x="366089" y="549275"/>
            <a:ext cx="114566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solidFill>
                <a:srgbClr val="7889FB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 userDrawn="1"/>
        </p:nvGrpSpPr>
        <p:grpSpPr bwMode="auto">
          <a:xfrm>
            <a:off x="366089" y="685801"/>
            <a:ext cx="11456649" cy="6003925"/>
            <a:chOff x="173" y="432"/>
            <a:chExt cx="5414" cy="3782"/>
          </a:xfrm>
        </p:grpSpPr>
        <p:sp>
          <p:nvSpPr>
            <p:cNvPr id="67598" name="Rectangle 14" hidden="1"/>
            <p:cNvSpPr>
              <a:spLocks noChangeArrowheads="1"/>
            </p:cNvSpPr>
            <p:nvPr userDrawn="1"/>
          </p:nvSpPr>
          <p:spPr bwMode="auto">
            <a:xfrm>
              <a:off x="173" y="432"/>
              <a:ext cx="5414" cy="346"/>
            </a:xfrm>
            <a:prstGeom prst="rect">
              <a:avLst/>
            </a:prstGeom>
            <a:noFill/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>
                <a:solidFill>
                  <a:srgbClr val="7889FB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599" name="Rectangle 15" hidden="1"/>
            <p:cNvSpPr>
              <a:spLocks noChangeArrowheads="1"/>
            </p:cNvSpPr>
            <p:nvPr userDrawn="1"/>
          </p:nvSpPr>
          <p:spPr bwMode="auto">
            <a:xfrm>
              <a:off x="173" y="1238"/>
              <a:ext cx="2707" cy="1383"/>
            </a:xfrm>
            <a:prstGeom prst="rect">
              <a:avLst/>
            </a:prstGeom>
            <a:noFill/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>
                <a:solidFill>
                  <a:srgbClr val="7889FB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0" name="Rectangle 16" hidden="1"/>
            <p:cNvSpPr>
              <a:spLocks noChangeArrowheads="1"/>
            </p:cNvSpPr>
            <p:nvPr userDrawn="1"/>
          </p:nvSpPr>
          <p:spPr bwMode="auto">
            <a:xfrm>
              <a:off x="173" y="2620"/>
              <a:ext cx="2707" cy="1383"/>
            </a:xfrm>
            <a:prstGeom prst="rect">
              <a:avLst/>
            </a:prstGeom>
            <a:noFill/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>
                <a:solidFill>
                  <a:srgbClr val="7889FB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1" name="Rectangle 17" hidden="1"/>
            <p:cNvSpPr>
              <a:spLocks noChangeArrowheads="1"/>
            </p:cNvSpPr>
            <p:nvPr userDrawn="1"/>
          </p:nvSpPr>
          <p:spPr bwMode="auto">
            <a:xfrm>
              <a:off x="2880" y="1238"/>
              <a:ext cx="2707" cy="1383"/>
            </a:xfrm>
            <a:prstGeom prst="rect">
              <a:avLst/>
            </a:prstGeom>
            <a:noFill/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>
                <a:solidFill>
                  <a:srgbClr val="7889FB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2" name="Rectangle 18" hidden="1"/>
            <p:cNvSpPr>
              <a:spLocks noChangeArrowheads="1"/>
            </p:cNvSpPr>
            <p:nvPr userDrawn="1"/>
          </p:nvSpPr>
          <p:spPr bwMode="auto">
            <a:xfrm>
              <a:off x="2880" y="2620"/>
              <a:ext cx="2707" cy="1383"/>
            </a:xfrm>
            <a:prstGeom prst="rect">
              <a:avLst/>
            </a:prstGeom>
            <a:noFill/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>
                <a:solidFill>
                  <a:srgbClr val="7889FB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3" name="Rectangle 19" hidden="1"/>
            <p:cNvSpPr>
              <a:spLocks noChangeArrowheads="1"/>
            </p:cNvSpPr>
            <p:nvPr userDrawn="1"/>
          </p:nvSpPr>
          <p:spPr bwMode="auto">
            <a:xfrm>
              <a:off x="173" y="4156"/>
              <a:ext cx="124" cy="58"/>
            </a:xfrm>
            <a:prstGeom prst="rect">
              <a:avLst/>
            </a:prstGeom>
            <a:noFill/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>
                <a:solidFill>
                  <a:srgbClr val="7889FB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5" name="Rectangle 21" hidden="1"/>
            <p:cNvSpPr>
              <a:spLocks noChangeArrowheads="1"/>
            </p:cNvSpPr>
            <p:nvPr userDrawn="1"/>
          </p:nvSpPr>
          <p:spPr bwMode="auto">
            <a:xfrm>
              <a:off x="173" y="4022"/>
              <a:ext cx="315" cy="58"/>
            </a:xfrm>
            <a:prstGeom prst="rect">
              <a:avLst/>
            </a:prstGeom>
            <a:noFill/>
            <a:ln w="9525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90000"/>
                </a:lnSpc>
                <a:defRPr/>
              </a:pPr>
              <a:endParaRPr lang="en-US">
                <a:solidFill>
                  <a:srgbClr val="7889FB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33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354" y="1874839"/>
            <a:ext cx="11579384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243354" y="593726"/>
            <a:ext cx="11579384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63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5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14.emf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2.png"/><Relationship Id="rId7" Type="http://schemas.openxmlformats.org/officeDocument/2006/relationships/image" Target="../media/image4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3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11.emf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.emf"/><Relationship Id="rId5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2" y="2590800"/>
            <a:ext cx="990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Arial" panose="020B0604020202020204" pitchFamily="34" charset="0"/>
              </a:rPr>
              <a:t>A Brief Introduction to Machine Learning  -- Part II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17612" y="3733800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  <a:ea typeface="MS PGothic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i="0" kern="0" dirty="0" smtClean="0">
                <a:latin typeface="Arial" panose="020B0604020202020204" pitchFamily="34" charset="0"/>
              </a:rPr>
              <a:t>Contact : Jun Song Wang </a:t>
            </a:r>
            <a:r>
              <a:rPr lang="en-US" altLang="zh-CN" sz="1600" i="0" kern="0" dirty="0">
                <a:latin typeface="Arial" panose="020B0604020202020204" pitchFamily="34" charset="0"/>
              </a:rPr>
              <a:t>	</a:t>
            </a:r>
            <a:endParaRPr lang="en-US" altLang="zh-CN" sz="1600" i="0" kern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354" y="1167194"/>
                <a:ext cx="6765458" cy="3414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Unsupervised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learning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algorithm.</a:t>
                </a:r>
                <a:endPara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Apply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BP to optimize the net so that target values are equal to inputs </a:t>
                </a:r>
                <a:endParaRPr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It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tries to learn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:endParaRPr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Seems a particularly trivial function to be trying to learn…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But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by placing constraints on the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network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we can discover interesting structure about the data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E.g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. learn a compressed representation of input data </a:t>
                </a:r>
              </a:p>
              <a:p>
                <a:endPara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4" y="1167194"/>
                <a:ext cx="6765458" cy="3414333"/>
              </a:xfrm>
              <a:prstGeom prst="rect">
                <a:avLst/>
              </a:prstGeom>
              <a:blipFill rotWithShape="0">
                <a:blip r:embed="rId3"/>
                <a:stretch>
                  <a:fillRect l="-811" t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3354" y="643974"/>
            <a:ext cx="4667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Autoencoder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Neural Network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354" y="4690408"/>
            <a:ext cx="71003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Think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of a neuron (assuming a sigmoid activation function) 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as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being "active" if its output value is close to 1 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as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being "inactive" if its output value is close to 0 </a:t>
            </a:r>
          </a:p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We’d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like to constrain neurons to be inactive most of the time 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Activation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becomes sparse in the network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137" y="4064683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2400" i="1" dirty="0">
                <a:latin typeface="Calibri" panose="020F0502020204030204" pitchFamily="34" charset="0"/>
              </a:rPr>
              <a:t>Sparsity Constraint </a:t>
            </a:r>
            <a:endParaRPr lang="zh-CN" alt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622" y="1752600"/>
            <a:ext cx="4872961" cy="3726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69903" y="1863481"/>
                <a:ext cx="565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903" y="1863481"/>
                <a:ext cx="56560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704004" y="2854081"/>
                <a:ext cx="565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04" y="2854081"/>
                <a:ext cx="56560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04004" y="3844681"/>
                <a:ext cx="565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04" y="3844681"/>
                <a:ext cx="56560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04004" y="4835281"/>
            <a:ext cx="5068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75103" y="1986592"/>
                <a:ext cx="380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103" y="1986592"/>
                <a:ext cx="38093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5873" t="-15000" r="-41270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175103" y="2946414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103" y="2946414"/>
                <a:ext cx="38805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063" t="-13115" r="-4375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17057" y="3890847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057" y="3890847"/>
                <a:ext cx="3880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5873" t="-13115" r="-44444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75103" y="4896836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103" y="4896836"/>
                <a:ext cx="38805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4063" t="-13115" r="-4375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637312" y="3436512"/>
                <a:ext cx="1201931" cy="445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312" y="3436512"/>
                <a:ext cx="1201931" cy="445699"/>
              </a:xfrm>
              <a:prstGeom prst="rect">
                <a:avLst/>
              </a:prstGeom>
              <a:blipFill rotWithShape="0">
                <a:blip r:embed="rId12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8439897" y="3882211"/>
            <a:ext cx="5068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74479" y="1073184"/>
                <a:ext cx="10807575" cy="2673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Average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activation of hidden unit 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j,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averaged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over the training set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denotes the activation of this hidden unit when the network is given a specific input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.</a:t>
                </a:r>
                <a:endParaRPr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We’d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like to (approximately) enforce the constraint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  – 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ρ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is a 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sparsity parameter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typically a small value close to zero (say 0.05) </a:t>
                </a: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  –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To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satisfy this constraint, hidden unit's activations must mostly be near zero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9" y="1073184"/>
                <a:ext cx="10807575" cy="2673361"/>
              </a:xfrm>
              <a:prstGeom prst="rect">
                <a:avLst/>
              </a:prstGeom>
              <a:blipFill rotWithShape="0">
                <a:blip r:embed="rId2"/>
                <a:stretch>
                  <a:fillRect l="-564" b="-3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2632" y="685800"/>
            <a:ext cx="260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Mathematically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476" y="3786608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typical form: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summing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over the hidden units in network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0476" y="4929266"/>
            <a:ext cx="1162451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fact, it is the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Kullback-Leibler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(KL) divergence between a Bernoulli random variable with mean 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</a:rPr>
              <a:t>ρ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and a Bernoulli random variable with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mean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93875" y="1846221"/>
                <a:ext cx="2762136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75" y="1846221"/>
                <a:ext cx="2762136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057563" y="4089277"/>
                <a:ext cx="3133807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63" y="4089277"/>
                <a:ext cx="3133807" cy="7875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788939" y="5765677"/>
                <a:ext cx="1409873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39" y="5765677"/>
                <a:ext cx="1409873" cy="7875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198812" y="5795877"/>
                <a:ext cx="5483039" cy="757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12" y="5795877"/>
                <a:ext cx="5483039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265612" y="5399554"/>
                <a:ext cx="46346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612" y="5399554"/>
                <a:ext cx="463460" cy="391646"/>
              </a:xfrm>
              <a:prstGeom prst="rect">
                <a:avLst/>
              </a:prstGeom>
              <a:blipFill rotWithShape="0">
                <a:blip r:embed="rId7"/>
                <a:stretch>
                  <a:fillRect t="-4688" r="-14474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25" y="1998218"/>
            <a:ext cx="3211551" cy="25597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294812" y="2455683"/>
                <a:ext cx="12490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812" y="2455683"/>
                <a:ext cx="1249060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28262" y="3216414"/>
            <a:ext cx="5967924" cy="4108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88192" y="685800"/>
            <a:ext cx="4703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Cost 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Function of </a:t>
            </a:r>
            <a:r>
              <a:rPr lang="en-US" altLang="zh-CN" sz="2800" b="1" dirty="0" err="1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Autoencoder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</a:t>
            </a:r>
            <a:endParaRPr lang="zh-CN" altLang="en-US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192" y="3227133"/>
            <a:ext cx="6196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Compressed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representation (or say, features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043" y="4623238"/>
            <a:ext cx="82539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Suppose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an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autoencoder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with 100 hidden units </a:t>
            </a:r>
          </a:p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–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One image per hidden unit </a:t>
            </a:r>
          </a:p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Different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hidden units have learned to 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detect edges 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–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at different positions and orientations in the image </a:t>
            </a:r>
          </a:p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These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features are useful for object recognition and other vision tasks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15" y="838199"/>
            <a:ext cx="5047397" cy="50593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3354" y="1112199"/>
            <a:ext cx="6536858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overall cost function with adding the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sparsity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penalty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Then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, we can use BP to train an </a:t>
            </a:r>
            <a:r>
              <a:rPr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autoencoder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043" y="4038463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</a:rPr>
              <a:t>Visually…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7144" y="1709549"/>
                <a:ext cx="4558620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𝑠𝑝𝑎𝑟𝑠𝑒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44" y="1709549"/>
                <a:ext cx="4558620" cy="8751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9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5624" y="609600"/>
            <a:ext cx="3192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Softmax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Regression </a:t>
            </a:r>
            <a:endParaRPr lang="zh-CN" altLang="en-US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354" y="1132820"/>
                <a:ext cx="5241458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2400" i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Generalize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logistic regression (LR) to multi-classification problems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–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class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label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y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can take on more than two possible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values</a:t>
                </a:r>
              </a:p>
              <a:p>
                <a:pPr>
                  <a:spcAft>
                    <a:spcPts val="600"/>
                  </a:spcAft>
                </a:pPr>
                <a:endPara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Logistic regression: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1}</m:t>
                    </m:r>
                  </m:oMath>
                </a14:m>
                <a:endParaRPr lang="el-GR" altLang="zh-CN" sz="2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–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Hypothesis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function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endParaRPr lang="en-US" altLang="zh-CN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–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Cost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function (MLE):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54" y="1132820"/>
                <a:ext cx="5241458" cy="4278094"/>
              </a:xfrm>
              <a:prstGeom prst="rect">
                <a:avLst/>
              </a:prstGeom>
              <a:blipFill rotWithShape="0">
                <a:blip r:embed="rId2"/>
                <a:stretch>
                  <a:fillRect l="-1860" t="-1140" b="-2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484812" y="653441"/>
            <a:ext cx="678180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sz="1100" dirty="0">
              <a:latin typeface="Arial" panose="020B0604020202020204" pitchFamily="34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Hypothesis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function: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Output is a vector: estimate the probability that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0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|</a:t>
            </a:r>
            <a:r>
              <a:rPr lang="en-US" altLang="zh-CN" sz="20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) for each value of j=1, …, k </a:t>
            </a: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Let’s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use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θ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to denote all the parameters of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softmax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model 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332412" y="609600"/>
            <a:ext cx="0" cy="441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2544" y="4021734"/>
                <a:ext cx="2715039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44" y="4021734"/>
                <a:ext cx="2715039" cy="6328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8616" y="5508579"/>
                <a:ext cx="617489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16" y="5508579"/>
                <a:ext cx="6174896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29836" y="2207498"/>
                <a:ext cx="5774081" cy="13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zh-CN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  <m:r>
                        <a:rPr lang="en-US" altLang="zh-CN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  <m:e>
                              <m: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36" y="2207498"/>
                <a:ext cx="5774081" cy="1373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42212" y="4618723"/>
                <a:ext cx="1642053" cy="142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4618723"/>
                <a:ext cx="1642053" cy="14278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32120" y="1295400"/>
            <a:ext cx="1150109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Cross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entropy: </a:t>
            </a:r>
            <a:endParaRPr lang="en-US" altLang="zh-CN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It is the generalization of LR cost function: </a:t>
            </a: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No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known closed-form way to minimize </a:t>
            </a:r>
            <a:r>
              <a:rPr lang="en-US" altLang="zh-CN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(θ) 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Iterative optimization algorithm such as gradient descent or L-BFGS 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But, minimizer of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(θ) is not unique!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354" y="833735"/>
            <a:ext cx="2242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Cost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5412" y="1687358"/>
                <a:ext cx="4990597" cy="921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12" y="1687358"/>
                <a:ext cx="4990597" cy="9212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0571" y="3356869"/>
                <a:ext cx="937260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1" y="3356869"/>
                <a:ext cx="9372600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6412" y="4265346"/>
                <a:ext cx="4554388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𝑙𝑜𝑔𝑝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12" y="4265346"/>
                <a:ext cx="4554388" cy="8095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49483" y="1143000"/>
            <a:ext cx="1148985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Adding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a weight decay term </a:t>
            </a:r>
            <a:endParaRPr lang="en-US" altLang="zh-CN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4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J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(θ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) is now strictly convex, and is guaranteed to have a unique solution </a:t>
            </a:r>
          </a:p>
          <a:p>
            <a:pPr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algorithms such as gradient descent, L-BFGS, etc. are guaranteed to converge to the global minimum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354" y="681335"/>
            <a:ext cx="3474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Cost function (cont’d)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89212" y="1752600"/>
                <a:ext cx="6665286" cy="921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752600"/>
                <a:ext cx="6665286" cy="9212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35988" y="3769661"/>
                <a:ext cx="7971734" cy="9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988" y="3769661"/>
                <a:ext cx="7971734" cy="924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92793" y="1524000"/>
            <a:ext cx="11896032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Should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you use 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 </a:t>
            </a:r>
            <a:r>
              <a:rPr lang="en-US" altLang="zh-CN" sz="2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softmax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classifier, or should you build </a:t>
            </a:r>
            <a:r>
              <a:rPr lang="en-US" altLang="zh-CN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k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separate binary classifiers using LR? </a:t>
            </a: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Depend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on whether the classes are </a:t>
            </a:r>
            <a:r>
              <a:rPr lang="en-US" altLang="zh-CN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mutually exclusive </a:t>
            </a: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–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each training example is labeled with exactly one class label: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Softmax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– 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Otherwise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: k LR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814" y="762000"/>
            <a:ext cx="6540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Softmax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Regression vs. k Binary Classifiers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142" y="3320807"/>
            <a:ext cx="1003941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2400" b="1" i="1" dirty="0">
                <a:solidFill>
                  <a:schemeClr val="tx1"/>
                </a:solidFill>
                <a:latin typeface="Calibri" panose="020F0502020204030204" pitchFamily="34" charset="0"/>
              </a:rPr>
              <a:t>Consider a computer vision example…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classify images into 3 different classes: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r>
              <a:rPr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indoor_scene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outdoor_urban_scene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, and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outdoor_wilderness_scene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 </a:t>
            </a:r>
            <a:r>
              <a:rPr lang="en-US" altLang="zh-CN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softmax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II.indoor_scene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black_and_white_image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, and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image_has_people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</a:rPr>
              <a:t>LR </a:t>
            </a:r>
          </a:p>
        </p:txBody>
      </p:sp>
    </p:spTree>
    <p:extLst>
      <p:ext uri="{BB962C8B-B14F-4D97-AF65-F5344CB8AC3E}">
        <p14:creationId xmlns:p14="http://schemas.microsoft.com/office/powerpoint/2010/main" val="15901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612" y="2819400"/>
            <a:ext cx="2362200" cy="685800"/>
          </a:xfrm>
        </p:spPr>
        <p:txBody>
          <a:bodyPr/>
          <a:lstStyle/>
          <a:p>
            <a:r>
              <a:rPr lang="en-US" altLang="zh-CN" sz="4800" i="1" dirty="0" smtClean="0"/>
              <a:t>Break</a:t>
            </a:r>
            <a:endParaRPr lang="zh-CN" altLang="en-US" sz="4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3354" y="1219200"/>
            <a:ext cx="1148985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 Learn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a good feature representation from a large amount of unlabeled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data.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Take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the learned feature representation and whatever (perhaps small amount of) labeled data we have, apply supervised learning on labeled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data.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354" y="695980"/>
            <a:ext cx="3299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Self-Taught Learning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518" y="2743200"/>
            <a:ext cx="1163709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Replacement and Concatenation Representations 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• Labeled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training set 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• Replacement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representation: 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• Concatenation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representation: 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60612" y="3765342"/>
                <a:ext cx="4351063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]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3765342"/>
                <a:ext cx="4351063" cy="353302"/>
              </a:xfrm>
              <a:prstGeom prst="rect">
                <a:avLst/>
              </a:prstGeom>
              <a:blipFill rotWithShape="0">
                <a:blip r:embed="rId2"/>
                <a:stretch>
                  <a:fillRect l="-3501" t="-15517" r="-2801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66921" y="4848135"/>
                <a:ext cx="4347024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]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21" y="4848135"/>
                <a:ext cx="4347024" cy="353302"/>
              </a:xfrm>
              <a:prstGeom prst="rect">
                <a:avLst/>
              </a:prstGeom>
              <a:blipFill rotWithShape="0">
                <a:blip r:embed="rId3"/>
                <a:stretch>
                  <a:fillRect l="-3506" t="-15517" r="-2805" b="-37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60612" y="5905510"/>
                <a:ext cx="6843348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), 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]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5905510"/>
                <a:ext cx="6843348" cy="460639"/>
              </a:xfrm>
              <a:prstGeom prst="rect">
                <a:avLst/>
              </a:prstGeom>
              <a:blipFill rotWithShape="0">
                <a:blip r:embed="rId4"/>
                <a:stretch>
                  <a:fillRect l="-2226" t="-1333" r="-142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97086" y="1150932"/>
            <a:ext cx="115123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• In STL framework, we can use a sparse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autoencoder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to learn features, and feed them as inputs to a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softmax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/logistic regression classifier 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– Features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are learned using only unlabeled data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844" y="576590"/>
            <a:ext cx="318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STL and Fine-tuning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581" y="3081420"/>
            <a:ext cx="68593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• Further modify all the parameters in the network, i.e., weights on all layers, to try to further reduce training error on labeled training set 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–Perform gradient descent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from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the current setting of the parameters 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–Labeled data can be used to modify W(1) as well, so that adjustments can be made to the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features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• The original learning steps (i.e., training the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autoencoder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and the logistic classifier) are called pre-training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205" y="2564952"/>
            <a:ext cx="6171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Fine-tuning:  </a:t>
            </a:r>
            <a:r>
              <a:rPr lang="en-US" altLang="zh-CN" sz="2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Further </a:t>
            </a:r>
            <a:r>
              <a:rPr lang="en-US" altLang="zh-CN" sz="20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improve the learned </a:t>
            </a:r>
            <a:r>
              <a:rPr lang="en-US" altLang="zh-CN" sz="2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features.</a:t>
            </a:r>
            <a:endParaRPr lang="en-US" altLang="zh-CN" sz="20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1" y="1676399"/>
            <a:ext cx="4552037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54" y="1143000"/>
            <a:ext cx="11579384" cy="639763"/>
          </a:xfrm>
        </p:spPr>
        <p:txBody>
          <a:bodyPr/>
          <a:lstStyle/>
          <a:p>
            <a:r>
              <a:rPr lang="en-US" altLang="zh-CN" sz="2800" dirty="0" smtClean="0"/>
              <a:t>What we learned in last class?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17653" y="1070815"/>
            <a:ext cx="1151556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Deep neural networks: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multiple hidden layers </a:t>
            </a:r>
          </a:p>
          <a:p>
            <a:pPr>
              <a:spcAft>
                <a:spcPts val="1200"/>
              </a:spcAft>
            </a:pPr>
            <a:r>
              <a:rPr lang="en-US" altLang="zh-CN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Each </a:t>
            </a:r>
            <a:r>
              <a:rPr lang="en-US" altLang="zh-CN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hidden layer computes a non-linear transformation of the previous layer, so a deep network can have significantly greater representational power than a shallow </a:t>
            </a:r>
            <a:r>
              <a:rPr lang="en-US" altLang="zh-CN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one, which can </a:t>
            </a:r>
            <a:r>
              <a:rPr lang="en-US" altLang="zh-CN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learn significantly more complex functions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199" y="547595"/>
            <a:ext cx="4933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Deep Neural Network Overview</a:t>
            </a:r>
            <a:endParaRPr lang="zh-CN" altLang="en-US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354" y="2855919"/>
            <a:ext cx="1152231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Key: Non-linear Activation Function </a:t>
            </a:r>
          </a:p>
          <a:p>
            <a:r>
              <a:rPr lang="en-US" altLang="zh-CN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Because </a:t>
            </a:r>
            <a:r>
              <a:rPr lang="en-US" altLang="zh-CN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multiple layers of linear functions would itself compute only a linear function of the </a:t>
            </a:r>
            <a:r>
              <a:rPr lang="en-US" altLang="zh-CN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input. Composing </a:t>
            </a:r>
            <a:r>
              <a:rPr lang="en-US" altLang="zh-CN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multiple linear functions together results in just another linear function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354" y="4303455"/>
            <a:ext cx="1194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Advantages of Deep Networks</a:t>
            </a:r>
            <a:r>
              <a:rPr lang="en-US" altLang="zh-CN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altLang="zh-CN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Can compactly represent a significantly larger set of functions than shallow </a:t>
            </a:r>
            <a:r>
              <a:rPr lang="en-US" altLang="zh-CN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networks. Formally</a:t>
            </a:r>
            <a:r>
              <a:rPr lang="en-US" altLang="zh-CN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, one can show that there are functions which a k-layer network can represent compactly (with a number of hidden units that is polynomial in the number of inputs), that a (k − 1)-layer network cannot represent unless it has an exponentially large number of hidden units </a:t>
            </a:r>
          </a:p>
        </p:txBody>
      </p:sp>
    </p:spTree>
    <p:extLst>
      <p:ext uri="{BB962C8B-B14F-4D97-AF65-F5344CB8AC3E}">
        <p14:creationId xmlns:p14="http://schemas.microsoft.com/office/powerpoint/2010/main" val="7280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3354" y="914400"/>
            <a:ext cx="3639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In the case of images…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354" y="1600200"/>
            <a:ext cx="685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Deep networks can learn part-whole decompositions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224445"/>
            <a:ext cx="11461219" cy="40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66013" y="1295401"/>
            <a:ext cx="1151959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Availability 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of data 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labeled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data is often scarce 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Local optima 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training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with gradient descent no longer work well 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Diffusion of gradients 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when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using gradient descent, the weights of earlier layers change slowly, 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and the earlier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layers fail to learn much </a:t>
            </a:r>
          </a:p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• How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can we train a deep network?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354" y="605135"/>
            <a:ext cx="6215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Difficulty of Training Deep Architectures </a:t>
            </a:r>
          </a:p>
        </p:txBody>
      </p:sp>
    </p:spTree>
    <p:extLst>
      <p:ext uri="{BB962C8B-B14F-4D97-AF65-F5344CB8AC3E}">
        <p14:creationId xmlns:p14="http://schemas.microsoft.com/office/powerpoint/2010/main" val="12759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59128" y="1312431"/>
            <a:ext cx="120836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• Train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the layers of the network one at a time, Stacked </a:t>
            </a: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Autoencoders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• Availability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of data 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– Unlabeled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data is cheap and plentiful 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– STL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: By using unlabeled data to learn a good initial value for the weights in all the </a:t>
            </a:r>
            <a:endParaRPr lang="en-US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layers (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except for the final classification layer) </a:t>
            </a: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• Better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local optima 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– After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having trained the network on the unlabeled data, the weights are now starting at </a:t>
            </a:r>
            <a:endParaRPr lang="en-US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a better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location in parameter space than if they had been randomly initialized 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– Empirically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gradient descent from this location (fine-tuning) is much more likely to lead </a:t>
            </a:r>
            <a:endParaRPr lang="en-US" altLang="zh-C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to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 good local minimum </a:t>
            </a: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• Unlabeled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</a:rPr>
              <a:t>data has already provided a significant amount of "prior" information about what patterns there are in the input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data.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660" y="642630"/>
            <a:ext cx="4285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Greedy Layer-wise Training </a:t>
            </a:r>
          </a:p>
        </p:txBody>
      </p:sp>
    </p:spTree>
    <p:extLst>
      <p:ext uri="{BB962C8B-B14F-4D97-AF65-F5344CB8AC3E}">
        <p14:creationId xmlns:p14="http://schemas.microsoft.com/office/powerpoint/2010/main" val="13984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315253"/>
            <a:ext cx="3830683" cy="548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487507"/>
            <a:ext cx="3819525" cy="50196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8012" y="533400"/>
            <a:ext cx="35970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Stacked </a:t>
            </a:r>
            <a:r>
              <a:rPr lang="en-US" altLang="zh-CN" sz="2400" dirty="0" err="1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Autoencoders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(1): 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Learn First-order Features 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7412" y="533400"/>
            <a:ext cx="38597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Stacked </a:t>
            </a:r>
            <a:r>
              <a:rPr lang="en-US" altLang="zh-CN" sz="2400" dirty="0" err="1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Autoencoders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(2): 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Learn Second-order Features 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3353" y="646012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i="1" dirty="0">
                <a:solidFill>
                  <a:schemeClr val="tx1"/>
                </a:solidFill>
              </a:rPr>
              <a:t>http://ufldl.stanford.edu/wiki/index.php/Stacked_Autoencoders</a:t>
            </a:r>
          </a:p>
        </p:txBody>
      </p:sp>
    </p:spTree>
    <p:extLst>
      <p:ext uri="{BB962C8B-B14F-4D97-AF65-F5344CB8AC3E}">
        <p14:creationId xmlns:p14="http://schemas.microsoft.com/office/powerpoint/2010/main" val="1378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498716" y="571017"/>
            <a:ext cx="45277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Stacked </a:t>
            </a:r>
            <a:r>
              <a:rPr lang="en-US" altLang="zh-CN" sz="2400" dirty="0" err="1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Autoencoders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(3): 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Map Secondary Features to Labels 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6012" y="580663"/>
            <a:ext cx="35071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Stacked </a:t>
            </a:r>
            <a:r>
              <a:rPr lang="en-US" altLang="zh-CN" sz="2400" dirty="0" err="1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Autoencoders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(4):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Combine All Layers </a:t>
            </a:r>
            <a:endParaRPr lang="zh-CN" altLang="en-US" sz="2400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23" y="1752600"/>
            <a:ext cx="4495800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402014"/>
            <a:ext cx="6096000" cy="48698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1812" y="6350509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i="1" dirty="0">
                <a:solidFill>
                  <a:schemeClr val="tx1"/>
                </a:solidFill>
              </a:rPr>
              <a:t>http://ufldl.stanford.edu/wiki/index.php/Stacked_Autoencoders</a:t>
            </a:r>
          </a:p>
        </p:txBody>
      </p:sp>
    </p:spTree>
    <p:extLst>
      <p:ext uri="{BB962C8B-B14F-4D97-AF65-F5344CB8AC3E}">
        <p14:creationId xmlns:p14="http://schemas.microsoft.com/office/powerpoint/2010/main" val="35171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374567"/>
            <a:ext cx="3312747" cy="236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412" y="3962400"/>
            <a:ext cx="35434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Convolve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the learned features (or say “filter”) with the larger image to obtain a different feature activation value at each location in the image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1813"/>
              </p:ext>
            </p:extLst>
          </p:nvPr>
        </p:nvGraphicFramePr>
        <p:xfrm>
          <a:off x="4280306" y="1249680"/>
          <a:ext cx="2728506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502"/>
                <a:gridCol w="909502"/>
                <a:gridCol w="909502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446" y="3779690"/>
            <a:ext cx="2867025" cy="264795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617"/>
              </p:ext>
            </p:extLst>
          </p:nvPr>
        </p:nvGraphicFramePr>
        <p:xfrm>
          <a:off x="8242706" y="1249680"/>
          <a:ext cx="2728506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502"/>
                <a:gridCol w="909502"/>
                <a:gridCol w="909502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306" y="3736767"/>
            <a:ext cx="2924175" cy="2686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5897" y="676975"/>
            <a:ext cx="3827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What is Convolution?</a:t>
            </a:r>
            <a:endParaRPr lang="zh-CN" alt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284412" y="6529220"/>
            <a:ext cx="105140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i="1" dirty="0">
                <a:solidFill>
                  <a:schemeClr val="tx1"/>
                </a:solidFill>
              </a:rPr>
              <a:t>http://mp.weixin.qq.com/s?__biz=MzA4Mzc0NjkwNA==&amp;mid=400578686&amp;idx=1&amp;sn=a7249b2887cb9efbc9b977bb075cf460&amp;scene=0#wechat_redirect</a:t>
            </a:r>
          </a:p>
        </p:txBody>
      </p:sp>
    </p:spTree>
    <p:extLst>
      <p:ext uri="{BB962C8B-B14F-4D97-AF65-F5344CB8AC3E}">
        <p14:creationId xmlns:p14="http://schemas.microsoft.com/office/powerpoint/2010/main" val="28746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56" y="1524000"/>
            <a:ext cx="7391400" cy="4210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897" y="676975"/>
            <a:ext cx="4387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What is 3D Convolution?</a:t>
            </a:r>
            <a:endParaRPr lang="zh-CN" alt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77227" y="5921772"/>
            <a:ext cx="96758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Accelerating Deep Convolutional Neural Networks Using Specialized Hardware </a:t>
            </a:r>
          </a:p>
          <a:p>
            <a:r>
              <a:rPr lang="en-US" altLang="zh-CN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Kalin</a:t>
            </a:r>
            <a:r>
              <a:rPr lang="en-US" altLang="zh-C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Ovtcharov</a:t>
            </a:r>
            <a:r>
              <a:rPr lang="en-US" altLang="zh-C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Olatunji</a:t>
            </a:r>
            <a:r>
              <a:rPr lang="en-US" altLang="zh-C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Ruwase</a:t>
            </a:r>
            <a:r>
              <a:rPr lang="en-US" altLang="zh-C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Joo</a:t>
            </a:r>
            <a:r>
              <a:rPr lang="en-US" altLang="zh-C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-Young Kim, Jeremy </a:t>
            </a:r>
            <a:r>
              <a:rPr lang="en-US" altLang="zh-CN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Fowers</a:t>
            </a:r>
            <a:r>
              <a:rPr lang="en-US" altLang="zh-C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, Karin Strauss, Eric S. Chung Microsoft Research 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457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3354" y="609600"/>
            <a:ext cx="5720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Deep </a:t>
            </a:r>
            <a:r>
              <a:rPr lang="en-US" altLang="zh-CN" sz="2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Convolutional 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Neural Networks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4" y="1239075"/>
            <a:ext cx="8175302" cy="5208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596" y="1239075"/>
            <a:ext cx="3312747" cy="2362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60247" y="3687762"/>
            <a:ext cx="3543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Convolve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the learned features (or say “filter”) with the larger image to obtain a different feature activation value at each location in the image 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532812" y="838200"/>
            <a:ext cx="0" cy="5699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87765" y="6447468"/>
            <a:ext cx="98989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chemeClr val="tx1"/>
                </a:solidFill>
              </a:rPr>
              <a:t>Chen Zhang, Optimizing FPGA-based Accelerator Design for Deep Convolutional Neural Networks</a:t>
            </a:r>
            <a:endParaRPr lang="zh-CN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79412" y="838200"/>
            <a:ext cx="590988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Many tricks!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Initialization 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of weights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Selection 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of activation functions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#layers and #feature 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maps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Filter 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size &amp; shape, pooling shape </a:t>
            </a:r>
            <a:r>
              <a:rPr lang="en-US" altLang="zh-CN" sz="2800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… 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3645542"/>
            <a:ext cx="9694682" cy="3124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98812" y="6352055"/>
            <a:ext cx="91408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1" dirty="0">
                <a:solidFill>
                  <a:schemeClr val="tx1"/>
                </a:solidFill>
              </a:rPr>
              <a:t>Imagenet classification with deep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56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379412" y="914400"/>
            <a:ext cx="110490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sz="11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alibri" panose="020F0502020204030204" pitchFamily="34" charset="0"/>
              </a:rPr>
              <a:t>Mainly </a:t>
            </a:r>
            <a:r>
              <a:rPr lang="en-US" altLang="zh-CN" sz="2000" dirty="0">
                <a:latin typeface="Calibri" panose="020F0502020204030204" pitchFamily="34" charset="0"/>
              </a:rPr>
              <a:t>based on Stanford University Prof. Andrew Ng's </a:t>
            </a:r>
            <a:r>
              <a:rPr lang="en-US" altLang="zh-CN" sz="2000" b="1" dirty="0">
                <a:latin typeface="Calibri" panose="020F0502020204030204" pitchFamily="34" charset="0"/>
              </a:rPr>
              <a:t>U</a:t>
            </a:r>
            <a:r>
              <a:rPr lang="en-US" altLang="zh-CN" sz="2000" dirty="0">
                <a:latin typeface="Calibri" panose="020F0502020204030204" pitchFamily="34" charset="0"/>
              </a:rPr>
              <a:t>nsupervised </a:t>
            </a:r>
            <a:r>
              <a:rPr lang="en-US" altLang="zh-CN" sz="2000" b="1" dirty="0">
                <a:latin typeface="Calibri" panose="020F0502020204030204" pitchFamily="34" charset="0"/>
              </a:rPr>
              <a:t>F</a:t>
            </a:r>
            <a:r>
              <a:rPr lang="en-US" altLang="zh-CN" sz="2000" dirty="0">
                <a:latin typeface="Calibri" panose="020F0502020204030204" pitchFamily="34" charset="0"/>
              </a:rPr>
              <a:t>eature </a:t>
            </a:r>
            <a:r>
              <a:rPr lang="en-US" altLang="zh-CN" sz="2000" b="1" dirty="0">
                <a:latin typeface="Calibri" panose="020F0502020204030204" pitchFamily="34" charset="0"/>
              </a:rPr>
              <a:t>L</a:t>
            </a:r>
            <a:r>
              <a:rPr lang="en-US" altLang="zh-CN" sz="2000" dirty="0">
                <a:latin typeface="Calibri" panose="020F0502020204030204" pitchFamily="34" charset="0"/>
              </a:rPr>
              <a:t>earning and </a:t>
            </a:r>
            <a:r>
              <a:rPr lang="en-US" altLang="zh-CN" sz="2000" b="1" dirty="0">
                <a:latin typeface="Calibri" panose="020F0502020204030204" pitchFamily="34" charset="0"/>
              </a:rPr>
              <a:t>D</a:t>
            </a:r>
            <a:r>
              <a:rPr lang="en-US" altLang="zh-CN" sz="2000" dirty="0">
                <a:latin typeface="Calibri" panose="020F0502020204030204" pitchFamily="34" charset="0"/>
              </a:rPr>
              <a:t>eep </a:t>
            </a:r>
            <a:r>
              <a:rPr lang="en-US" altLang="zh-CN" sz="2000" b="1" dirty="0">
                <a:latin typeface="Calibri" panose="020F0502020204030204" pitchFamily="34" charset="0"/>
              </a:rPr>
              <a:t>L</a:t>
            </a:r>
            <a:r>
              <a:rPr lang="en-US" altLang="zh-CN" sz="2000" dirty="0">
                <a:latin typeface="Calibri" panose="020F0502020204030204" pitchFamily="34" charset="0"/>
              </a:rPr>
              <a:t>earning (</a:t>
            </a:r>
            <a:r>
              <a:rPr lang="en-US" altLang="zh-CN" sz="2000" b="1" dirty="0">
                <a:latin typeface="Calibri" panose="020F0502020204030204" pitchFamily="34" charset="0"/>
              </a:rPr>
              <a:t>UFLDL</a:t>
            </a:r>
            <a:r>
              <a:rPr lang="en-US" altLang="zh-CN" sz="2000" dirty="0">
                <a:latin typeface="Calibri" panose="020F0502020204030204" pitchFamily="34" charset="0"/>
              </a:rPr>
              <a:t>) online tutorial: 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http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</a:rPr>
              <a:t>://ufldl.stanford.edu/wiki/index.php/UFLDL_Tutorial </a:t>
            </a:r>
            <a:endParaRPr lang="en-US" altLang="zh-CN" sz="18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</a:rPr>
              <a:t>Thanks for Wei Shan Dong’s Lecture.</a:t>
            </a:r>
          </a:p>
        </p:txBody>
      </p:sp>
    </p:spTree>
    <p:extLst>
      <p:ext uri="{BB962C8B-B14F-4D97-AF65-F5344CB8AC3E}">
        <p14:creationId xmlns:p14="http://schemas.microsoft.com/office/powerpoint/2010/main" val="41602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608012" y="1219200"/>
            <a:ext cx="1081881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etting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to zero the output of each hidden neuron with probability 0.5. The neurons which are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“dropped out” in this way do not contribute to the forward pass and do not participate in backpropagation.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This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technique reduces complex co-adaptations of </a:t>
            </a: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neurons, since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a neuron cannot rely on the presence of particular other neurons</a:t>
            </a: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..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We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use dropout in the first two fully-connected </a:t>
            </a: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layers.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Dropout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roughly doubles the number of iterations required to converge.</a:t>
            </a:r>
            <a:endParaRPr lang="zh-CN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453" y="685800"/>
            <a:ext cx="1429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Dropout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3665418"/>
            <a:ext cx="4071194" cy="31925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1453" y="3726378"/>
            <a:ext cx="2940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err="1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ReLU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Nonlinearity</a:t>
            </a:r>
            <a:endParaRPr lang="zh-CN" altLang="en-US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4612" y="4671656"/>
            <a:ext cx="434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 smtClean="0">
                <a:solidFill>
                  <a:schemeClr val="tx1"/>
                </a:solidFill>
              </a:rPr>
              <a:t>Ref. </a:t>
            </a:r>
            <a:r>
              <a:rPr lang="zh-CN" altLang="en-US" sz="1600" i="1" dirty="0" smtClean="0">
                <a:solidFill>
                  <a:schemeClr val="tx1"/>
                </a:solidFill>
              </a:rPr>
              <a:t>Imagenet </a:t>
            </a:r>
            <a:r>
              <a:rPr lang="zh-CN" altLang="en-US" sz="1600" i="1" dirty="0">
                <a:solidFill>
                  <a:schemeClr val="tx1"/>
                </a:solidFill>
              </a:rPr>
              <a:t>classification with deep convolutional neural networks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9679" y="4344760"/>
            <a:ext cx="31801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A four-layer convolutional </a:t>
            </a: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neural network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with 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</a:rPr>
              <a:t>ReLUs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 (solid line) reaches a </a:t>
            </a: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25% training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error rate on CIFAR-10 six times </a:t>
            </a: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faster than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an equivalent network with </a:t>
            </a:r>
            <a:r>
              <a:rPr lang="en-US" altLang="zh-CN" sz="1800" dirty="0" err="1">
                <a:solidFill>
                  <a:schemeClr val="tx1"/>
                </a:solidFill>
                <a:latin typeface="+mj-lt"/>
              </a:rPr>
              <a:t>tanh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+mj-lt"/>
              </a:rPr>
              <a:t>neurons (dashed </a:t>
            </a:r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line).</a:t>
            </a:r>
            <a:endParaRPr lang="zh-CN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25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402962"/>
            <a:ext cx="6753225" cy="4257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2176" y="5829756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i="1" dirty="0">
                <a:solidFill>
                  <a:schemeClr val="tx1"/>
                </a:solidFill>
              </a:rPr>
              <a:t>Spatial Pyramid Pooling in Deep Convolutional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453" y="685800"/>
            <a:ext cx="3706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Spatial Pyramid Pooling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65" y="565429"/>
            <a:ext cx="8077200" cy="61560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45050" y="838200"/>
            <a:ext cx="609282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Object Detection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with Deep Learning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+mj-lt"/>
              </a:rPr>
              <a:t>CVPR 2014 Tutorial</a:t>
            </a:r>
          </a:p>
          <a:p>
            <a:r>
              <a:rPr lang="en-US" altLang="zh-CN" sz="1200" b="1" dirty="0">
                <a:solidFill>
                  <a:schemeClr val="tx1"/>
                </a:solidFill>
                <a:latin typeface="+mj-lt"/>
              </a:rPr>
              <a:t>Pierre </a:t>
            </a:r>
            <a:r>
              <a:rPr lang="en-US" altLang="zh-CN" sz="1200" b="1" dirty="0" err="1">
                <a:solidFill>
                  <a:schemeClr val="tx1"/>
                </a:solidFill>
                <a:latin typeface="+mj-lt"/>
              </a:rPr>
              <a:t>Sermanet</a:t>
            </a:r>
            <a:r>
              <a:rPr lang="en-US" altLang="zh-CN" sz="1200" b="1" dirty="0">
                <a:solidFill>
                  <a:schemeClr val="tx1"/>
                </a:solidFill>
                <a:latin typeface="+mj-lt"/>
              </a:rPr>
              <a:t>, Google Research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4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608012" y="1447800"/>
            <a:ext cx="437536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Neural Networks (NN</a:t>
            </a:r>
            <a:r>
              <a:rPr lang="en-US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) and BP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Autoencoder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Neural </a:t>
            </a:r>
            <a:r>
              <a:rPr lang="en-US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Softmax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 Regression </a:t>
            </a:r>
            <a:endParaRPr lang="en-US" altLang="zh-CN" sz="2400" b="1" dirty="0" smtClean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Self-Taught </a:t>
            </a:r>
            <a:r>
              <a:rPr lang="en-US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Deep Neural </a:t>
            </a:r>
            <a:r>
              <a:rPr lang="en-US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CNN 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765" y="572869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Outline</a:t>
            </a:r>
            <a:endParaRPr lang="en-US" altLang="zh-CN" sz="36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8616" y="1209020"/>
                <a:ext cx="11743195" cy="1478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zh-CN" altLang="en-US" sz="11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Consider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 supervised learning problem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-- Labeled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training examples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 </a:t>
                </a:r>
                <a:endParaRPr lang="en-US" altLang="zh-CN" sz="2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eural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networks give a way of defining a complex, non-linear form of hypotheses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with parameters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b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that we can fit to our data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6" y="1209020"/>
                <a:ext cx="11743195" cy="1478097"/>
              </a:xfrm>
              <a:prstGeom prst="rect">
                <a:avLst/>
              </a:prstGeom>
              <a:blipFill rotWithShape="0">
                <a:blip r:embed="rId3"/>
                <a:stretch>
                  <a:fillRect l="-727" r="-1090" b="-8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8419" y="688694"/>
            <a:ext cx="3483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Neural Networks (</a:t>
            </a:r>
            <a:r>
              <a:rPr lang="en-US" altLang="zh-CN" sz="2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NN)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9581" y="5083227"/>
                <a:ext cx="6110199" cy="360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81" y="5083227"/>
                <a:ext cx="6110199" cy="360420"/>
              </a:xfrm>
              <a:prstGeom prst="rect">
                <a:avLst/>
              </a:prstGeom>
              <a:blipFill rotWithShape="0">
                <a:blip r:embed="rId5"/>
                <a:stretch>
                  <a:fillRect l="-499" r="-1098" b="-2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 bwMode="auto">
          <a:xfrm>
            <a:off x="1827212" y="3794872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Arrow Connector 8"/>
          <p:cNvCxnSpPr>
            <a:endCxn id="3" idx="2"/>
          </p:cNvCxnSpPr>
          <p:nvPr/>
        </p:nvCxnSpPr>
        <p:spPr bwMode="auto">
          <a:xfrm>
            <a:off x="732176" y="3657600"/>
            <a:ext cx="1095036" cy="403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endCxn id="3" idx="2"/>
          </p:cNvCxnSpPr>
          <p:nvPr/>
        </p:nvCxnSpPr>
        <p:spPr bwMode="auto">
          <a:xfrm>
            <a:off x="732176" y="3978898"/>
            <a:ext cx="1095036" cy="8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endCxn id="3" idx="2"/>
          </p:cNvCxnSpPr>
          <p:nvPr/>
        </p:nvCxnSpPr>
        <p:spPr bwMode="auto">
          <a:xfrm flipV="1">
            <a:off x="738655" y="4061572"/>
            <a:ext cx="1088557" cy="219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endCxn id="3" idx="2"/>
          </p:cNvCxnSpPr>
          <p:nvPr/>
        </p:nvCxnSpPr>
        <p:spPr bwMode="auto">
          <a:xfrm flipV="1">
            <a:off x="738655" y="4061572"/>
            <a:ext cx="1088557" cy="549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360612" y="4069798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7034" y="3407186"/>
                <a:ext cx="3502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4" y="3407186"/>
                <a:ext cx="350289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8772" r="-701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9412" y="3765286"/>
                <a:ext cx="35682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3765286"/>
                <a:ext cx="356828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6780" r="-678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7358" y="4070700"/>
                <a:ext cx="35682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8" y="4070700"/>
                <a:ext cx="356828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6780" r="-678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89399" y="4486509"/>
            <a:ext cx="32220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915769" y="3770181"/>
                <a:ext cx="1201931" cy="445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69" y="3770181"/>
                <a:ext cx="1201931" cy="445699"/>
              </a:xfrm>
              <a:prstGeom prst="rect">
                <a:avLst/>
              </a:prstGeom>
              <a:blipFill rotWithShape="0">
                <a:blip r:embed="rId9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04232" y="3262650"/>
                <a:ext cx="2266518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232" y="3262650"/>
                <a:ext cx="2266518" cy="63280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5012" y="4080863"/>
            <a:ext cx="3581400" cy="2223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9157" y="2772248"/>
                <a:ext cx="36863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𝒂𝒄𝒕𝒊𝒗𝒂𝒕𝒊𝒐𝒏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𝒇𝒖𝒏𝒄𝒕𝒊𝒐𝒏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157" y="2772248"/>
                <a:ext cx="3686394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1488" t="-6154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7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3354" y="1179899"/>
            <a:ext cx="116882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</a:rPr>
              <a:t>Put 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</a:rPr>
              <a:t>together by hooking together many </a:t>
            </a:r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</a:rPr>
              <a:t>simple "neurons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</a:rPr>
              <a:t>," so that the output of a neuron can be the input of </a:t>
            </a:r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</a:rPr>
              <a:t>another. 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354" y="685800"/>
            <a:ext cx="7557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Neural Network M</a:t>
            </a:r>
            <a:r>
              <a:rPr lang="en-US" altLang="zh-CN" sz="2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odel and Forward Propagation 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56905" y="1647581"/>
                <a:ext cx="7618413" cy="562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denotes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the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activation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(output value) of unit </a:t>
                </a:r>
                <a:r>
                  <a:rPr lang="en-US" altLang="zh-CN" sz="2400" i="1" dirty="0" err="1">
                    <a:solidFill>
                      <a:srgbClr val="0070C0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in layer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l </a:t>
                </a:r>
                <a:endParaRPr lang="en-US" altLang="zh-CN" sz="2400" dirty="0">
                  <a:solidFill>
                    <a:srgbClr val="0070C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05" y="1647581"/>
                <a:ext cx="7618413" cy="562462"/>
              </a:xfrm>
              <a:prstGeom prst="rect">
                <a:avLst/>
              </a:prstGeom>
              <a:blipFill rotWithShape="0">
                <a:blip r:embed="rId3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581240" y="5730450"/>
            <a:ext cx="4134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How to train the network?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89612" y="2383642"/>
                <a:ext cx="4720203" cy="1473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6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12" y="2383642"/>
                <a:ext cx="4720203" cy="1473993"/>
              </a:xfrm>
              <a:prstGeom prst="rect">
                <a:avLst/>
              </a:prstGeom>
              <a:blipFill rotWithShape="0">
                <a:blip r:embed="rId4"/>
                <a:stretch>
                  <a:fillRect l="-1550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648537" y="4084450"/>
                <a:ext cx="1678728" cy="431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537" y="4084450"/>
                <a:ext cx="1678728" cy="4310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32615" y="4958023"/>
                <a:ext cx="4847994" cy="595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615" y="4958023"/>
                <a:ext cx="4847994" cy="595484"/>
              </a:xfrm>
              <a:prstGeom prst="rect">
                <a:avLst/>
              </a:prstGeom>
              <a:blipFill rotWithShape="0">
                <a:blip r:embed="rId6"/>
                <a:stretch>
                  <a:fillRect l="-126" t="-3061" r="-1258" b="-13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 bwMode="auto">
          <a:xfrm>
            <a:off x="8075612" y="3927027"/>
            <a:ext cx="381000" cy="8735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86" y="2455556"/>
            <a:ext cx="4733371" cy="3688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2812" y="2590800"/>
                <a:ext cx="565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12" y="2590800"/>
                <a:ext cx="565603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2812" y="3558681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12" y="3558681"/>
                <a:ext cx="572721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05694" y="4534521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4" y="4534521"/>
                <a:ext cx="572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905694" y="5499617"/>
            <a:ext cx="5068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89484" y="5515006"/>
            <a:ext cx="5068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535637" y="2540662"/>
                <a:ext cx="777199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37" y="2540662"/>
                <a:ext cx="777199" cy="5536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548986" y="3517555"/>
                <a:ext cx="777199" cy="570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86" y="3517555"/>
                <a:ext cx="777199" cy="57034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572590" y="4451655"/>
                <a:ext cx="777199" cy="570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90" y="4451655"/>
                <a:ext cx="777199" cy="57034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09530" y="3932374"/>
                <a:ext cx="110908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30" y="3932374"/>
                <a:ext cx="1109085" cy="41351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53770" y="6111867"/>
            <a:ext cx="1690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FF0000"/>
                </a:solidFill>
              </a:rPr>
              <a:t>Input layer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5108" y="6096000"/>
            <a:ext cx="188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FF0000"/>
                </a:solidFill>
              </a:rPr>
              <a:t>Hidden layer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3314" y="4536774"/>
            <a:ext cx="188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FF0000"/>
                </a:solidFill>
              </a:rPr>
              <a:t>Output layer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43354" y="639221"/>
            <a:ext cx="578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Firstly, define the cost/loss function…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35460" y="2116963"/>
                <a:ext cx="4351063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]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60" y="2116963"/>
                <a:ext cx="4351063" cy="353302"/>
              </a:xfrm>
              <a:prstGeom prst="rect">
                <a:avLst/>
              </a:prstGeom>
              <a:blipFill rotWithShape="0">
                <a:blip r:embed="rId3"/>
                <a:stretch>
                  <a:fillRect l="-3647" t="-15517" r="-2805" b="-37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06621" y="3156974"/>
                <a:ext cx="3470181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621" y="3156974"/>
                <a:ext cx="3470181" cy="576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2176" y="4426980"/>
                <a:ext cx="7551683" cy="122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76" y="4426980"/>
                <a:ext cx="7551683" cy="1229888"/>
              </a:xfrm>
              <a:prstGeom prst="rect">
                <a:avLst/>
              </a:prstGeom>
              <a:blipFill rotWithShape="0">
                <a:blip r:embed="rId5"/>
                <a:stretch>
                  <a:fillRect l="-323" t="-495"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5968" y="1465528"/>
            <a:ext cx="586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Training 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Cost function to a single </a:t>
            </a:r>
            <a:r>
              <a:rPr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Minimize the overall cost function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212" y="801983"/>
            <a:ext cx="4444122" cy="35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487765" y="736276"/>
            <a:ext cx="3636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Secondly, Minimize it…</a:t>
            </a:r>
            <a:endParaRPr lang="en-US" altLang="zh-CN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914400"/>
            <a:ext cx="4267200" cy="3373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3412" y="2009495"/>
                <a:ext cx="3745962" cy="1666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12" y="2009495"/>
                <a:ext cx="3745962" cy="1666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2418" y="1572820"/>
                <a:ext cx="3973439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Batch gradient decent</a:t>
                </a: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: Learning rate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8" y="1572820"/>
                <a:ext cx="3973439" cy="2462213"/>
              </a:xfrm>
              <a:prstGeom prst="rect">
                <a:avLst/>
              </a:prstGeom>
              <a:blipFill rotWithShape="0">
                <a:blip r:embed="rId4"/>
                <a:stretch>
                  <a:fillRect l="-1994" t="-1485" b="-4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7764" y="4767400"/>
            <a:ext cx="8959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How to efficiently compute these partial derivatives?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Backpropagation (BP) 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BFB79-AB81-4584-93D3-259E0094EBD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48518" y="685800"/>
            <a:ext cx="5056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Backpropagation (BP) Algorithm </a:t>
            </a:r>
            <a:endParaRPr lang="zh-CN" altLang="en-US" sz="2800" b="1" dirty="0">
              <a:solidFill>
                <a:schemeClr val="accent1"/>
              </a:solidFill>
              <a:latin typeface="Calibri" panose="020F0502020204030204" pitchFamily="34" charset="0"/>
              <a:ea typeface="Cambria Math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13" y="1039220"/>
            <a:ext cx="7157161" cy="52788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>
            <a:off x="4805113" y="1120546"/>
            <a:ext cx="0" cy="55706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0348" y="4419600"/>
                <a:ext cx="4327058" cy="109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:Measure how much that node was “responsible” for any errors in the output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8" y="4419600"/>
                <a:ext cx="4327058" cy="1099660"/>
              </a:xfrm>
              <a:prstGeom prst="rect">
                <a:avLst/>
              </a:prstGeom>
              <a:blipFill rotWithShape="0">
                <a:blip r:embed="rId4"/>
                <a:stretch>
                  <a:fillRect l="-1549" b="-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0896" y="1981197"/>
                <a:ext cx="3745962" cy="1666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96" y="1981197"/>
                <a:ext cx="3745962" cy="1666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103812" y="6383436"/>
            <a:ext cx="60928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i="1" dirty="0">
                <a:solidFill>
                  <a:schemeClr val="tx1"/>
                </a:solidFill>
              </a:rPr>
              <a:t>http://ufldl.stanford.edu/wiki/index.php/Backpropagation_Algorithm</a:t>
            </a:r>
          </a:p>
        </p:txBody>
      </p:sp>
    </p:spTree>
    <p:extLst>
      <p:ext uri="{BB962C8B-B14F-4D97-AF65-F5344CB8AC3E}">
        <p14:creationId xmlns:p14="http://schemas.microsoft.com/office/powerpoint/2010/main" val="514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13.625;27.25;40.125;53.75;67.375;81.125;94.75;108.375;121.25;"/>
  <p:tag name="VCT-BULLETVISIBILITY" val="G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4.07.2011 08:49:41"/>
  <p:tag name="VCTMASTER" val="IBM2009"/>
  <p:tag name="VCT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Stamp"/>
  <p:tag name="DATE" val="30.08.2011 19:21: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TopStpCtr"/>
  <p:tag name="DATE" val="30.08.2011 19:21:33"/>
  <p:tag name="VCT_BEGINID" val="1037"/>
  <p:tag name="VCT_ENDID" val="10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BtmStpCtr"/>
  <p:tag name="DATE" val="30.08.2011 19:21:33"/>
  <p:tag name="VCT_BEGINID" val="1037"/>
  <p:tag name="VCT_ENDID" val="1037"/>
</p:tagLst>
</file>

<file path=ppt/theme/theme1.xml><?xml version="1.0" encoding="utf-8"?>
<a:theme xmlns:a="http://schemas.openxmlformats.org/drawingml/2006/main" name="January 2013">
  <a:themeElements>
    <a:clrScheme name="IBM 2014-02-14">
      <a:dk1>
        <a:srgbClr val="000000"/>
      </a:dk1>
      <a:lt1>
        <a:srgbClr val="FFFFFF"/>
      </a:lt1>
      <a:dk2>
        <a:srgbClr val="00B2EF"/>
      </a:dk2>
      <a:lt2>
        <a:srgbClr val="D5DFE3"/>
      </a:lt2>
      <a:accent1>
        <a:srgbClr val="00649D"/>
      </a:accent1>
      <a:accent2>
        <a:srgbClr val="F04E37"/>
      </a:accent2>
      <a:accent3>
        <a:srgbClr val="8CC640"/>
      </a:accent3>
      <a:accent4>
        <a:srgbClr val="AB1A86"/>
      </a:accent4>
      <a:accent5>
        <a:srgbClr val="00A6A0"/>
      </a:accent5>
      <a:accent6>
        <a:srgbClr val="F19027"/>
      </a:accent6>
      <a:hlink>
        <a:srgbClr val="00649D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10 September 2009">
  <a:themeElements>
    <a:clrScheme name="4_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4_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0">
          <a:gsLst>
            <a:gs pos="11000">
              <a:srgbClr val="336699"/>
            </a:gs>
            <a:gs pos="0">
              <a:srgbClr val="577AC1">
                <a:alpha val="89000"/>
              </a:srgbClr>
            </a:gs>
            <a:gs pos="77000">
              <a:srgbClr val="D4DEFF"/>
            </a:gs>
            <a:gs pos="73000">
              <a:srgbClr val="D4DEFF"/>
            </a:gs>
            <a:gs pos="100000">
              <a:schemeClr val="bg1"/>
            </a:gs>
          </a:gsLst>
          <a:lin ang="16200000" scaled="1"/>
          <a:tileRect/>
        </a:gradFill>
        <a:ln w="19050">
          <a:noFill/>
        </a:ln>
        <a:effectLst/>
        <a:extLst/>
      </a:spPr>
      <a:bodyPr/>
      <a:lstStyle>
        <a:defPPr algn="ctr">
          <a:lnSpc>
            <a:spcPct val="80000"/>
          </a:lnSpc>
          <a:spcBef>
            <a:spcPct val="50000"/>
          </a:spcBef>
          <a:buClr>
            <a:srgbClr val="4D4D4D"/>
          </a:buClr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sz="1600" b="1">
            <a:solidFill>
              <a:srgbClr val="0000FF"/>
            </a:solidFill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BM2009">
  <a:themeElements>
    <a:clrScheme name="3_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3_IBM2009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77270</TotalTime>
  <Words>1637</Words>
  <Application>Microsoft Office PowerPoint</Application>
  <PresentationFormat>Custom</PresentationFormat>
  <Paragraphs>353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ＭＳ Ｐゴシック</vt:lpstr>
      <vt:lpstr>ＭＳ Ｐゴシック</vt:lpstr>
      <vt:lpstr>Arial</vt:lpstr>
      <vt:lpstr>Calibri</vt:lpstr>
      <vt:lpstr>Cambria Math</vt:lpstr>
      <vt:lpstr>Corbel</vt:lpstr>
      <vt:lpstr>Wingdings</vt:lpstr>
      <vt:lpstr>January 2013</vt:lpstr>
      <vt:lpstr>7_10 September 2009</vt:lpstr>
      <vt:lpstr>3_IBM2009</vt:lpstr>
      <vt:lpstr>Office Theme</vt:lpstr>
      <vt:lpstr>10 September 2009</vt:lpstr>
      <vt:lpstr>PowerPoint Presentation</vt:lpstr>
      <vt:lpstr>What we learned in last class?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ADMINIBM</cp:lastModifiedBy>
  <cp:revision>2621</cp:revision>
  <cp:lastPrinted>2015-04-13T21:14:22Z</cp:lastPrinted>
  <dcterms:created xsi:type="dcterms:W3CDTF">2009-05-28T20:28:13Z</dcterms:created>
  <dcterms:modified xsi:type="dcterms:W3CDTF">2016-01-21T13:22:37Z</dcterms:modified>
</cp:coreProperties>
</file>