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 id="2147483696" r:id="rId2"/>
    <p:sldMasterId id="2147483708" r:id="rId3"/>
  </p:sldMasterIdLst>
  <p:notesMasterIdLst>
    <p:notesMasterId r:id="rId29"/>
  </p:notesMasterIdLst>
  <p:sldIdLst>
    <p:sldId id="256" r:id="rId4"/>
    <p:sldId id="714" r:id="rId5"/>
    <p:sldId id="702" r:id="rId6"/>
    <p:sldId id="715" r:id="rId7"/>
    <p:sldId id="704" r:id="rId8"/>
    <p:sldId id="706" r:id="rId9"/>
    <p:sldId id="707" r:id="rId10"/>
    <p:sldId id="727" r:id="rId11"/>
    <p:sldId id="266" r:id="rId12"/>
    <p:sldId id="708" r:id="rId13"/>
    <p:sldId id="709" r:id="rId14"/>
    <p:sldId id="716" r:id="rId15"/>
    <p:sldId id="717" r:id="rId16"/>
    <p:sldId id="719" r:id="rId17"/>
    <p:sldId id="718" r:id="rId18"/>
    <p:sldId id="720" r:id="rId19"/>
    <p:sldId id="721" r:id="rId20"/>
    <p:sldId id="722" r:id="rId21"/>
    <p:sldId id="723" r:id="rId22"/>
    <p:sldId id="724" r:id="rId23"/>
    <p:sldId id="726" r:id="rId24"/>
    <p:sldId id="725" r:id="rId25"/>
    <p:sldId id="705" r:id="rId26"/>
    <p:sldId id="713" r:id="rId27"/>
    <p:sldId id="710"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E40C238-613E-F834-02E2-057D47611E7C}" name="Clara A. Sava-Segal" initials="CS" userId="S::f004p59@dartmouth.edu::310b2a3b-b264-4306-a180-32cc4c1429f9"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C508A"/>
    <a:srgbClr val="709B8A"/>
    <a:srgbClr val="435D8D"/>
    <a:srgbClr val="7FABC7"/>
    <a:srgbClr val="DD3497"/>
    <a:srgbClr val="FF9400"/>
    <a:srgbClr val="E36B74"/>
    <a:srgbClr val="3683B5"/>
    <a:srgbClr val="E59FA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817" autoAdjust="0"/>
    <p:restoredTop sz="76563" autoAdjust="0"/>
  </p:normalViewPr>
  <p:slideViewPr>
    <p:cSldViewPr snapToGrid="0">
      <p:cViewPr varScale="1">
        <p:scale>
          <a:sx n="85" d="100"/>
          <a:sy n="85" d="100"/>
        </p:scale>
        <p:origin x="384" y="90"/>
      </p:cViewPr>
      <p:guideLst/>
    </p:cSldViewPr>
  </p:slideViewPr>
  <p:notesTextViewPr>
    <p:cViewPr>
      <p:scale>
        <a:sx n="125" d="100"/>
        <a:sy n="125" d="100"/>
      </p:scale>
      <p:origin x="0" y="0"/>
    </p:cViewPr>
  </p:notesTextViewPr>
  <p:sorterViewPr>
    <p:cViewPr>
      <p:scale>
        <a:sx n="100" d="100"/>
        <a:sy n="100" d="100"/>
      </p:scale>
      <p:origin x="0" y="-279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microsoft.com/office/2018/10/relationships/authors" Target="author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AA5FE7-C8D8-1349-BB54-609D32F5789D}" type="datetimeFigureOut">
              <a:rPr lang="en-US" smtClean="0"/>
              <a:t>4/23/2025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A871B2-BE4F-F648-8AB7-F82F9B2FBA88}" type="slidenum">
              <a:rPr lang="en-US" smtClean="0"/>
              <a:t>‹#›</a:t>
            </a:fld>
            <a:endParaRPr lang="en-US"/>
          </a:p>
        </p:txBody>
      </p:sp>
    </p:spTree>
    <p:extLst>
      <p:ext uri="{BB962C8B-B14F-4D97-AF65-F5344CB8AC3E}">
        <p14:creationId xmlns:p14="http://schemas.microsoft.com/office/powerpoint/2010/main" val="1278885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0" i="0" dirty="0">
                <a:solidFill>
                  <a:srgbClr val="B8BFC6"/>
                </a:solidFill>
                <a:effectLst/>
                <a:latin typeface="Helvetica Neue" panose="02000503000000020004"/>
              </a:rPr>
              <a:t>The current review paper focus on the subjectively perceived and measured correlation between attractiveness and traits like warmth, competence.</a:t>
            </a:r>
            <a:endParaRPr lang="en-US" dirty="0"/>
          </a:p>
        </p:txBody>
      </p:sp>
      <p:sp>
        <p:nvSpPr>
          <p:cNvPr id="4" name="Slide Number Placeholder 3"/>
          <p:cNvSpPr>
            <a:spLocks noGrp="1"/>
          </p:cNvSpPr>
          <p:nvPr>
            <p:ph type="sldNum" sz="quarter" idx="5"/>
          </p:nvPr>
        </p:nvSpPr>
        <p:spPr/>
        <p:txBody>
          <a:bodyPr/>
          <a:lstStyle/>
          <a:p>
            <a:fld id="{CFA871B2-BE4F-F648-8AB7-F82F9B2FBA88}" type="slidenum">
              <a:rPr lang="en-US" smtClean="0"/>
              <a:t>1</a:t>
            </a:fld>
            <a:endParaRPr lang="en-US"/>
          </a:p>
        </p:txBody>
      </p:sp>
    </p:spTree>
    <p:extLst>
      <p:ext uri="{BB962C8B-B14F-4D97-AF65-F5344CB8AC3E}">
        <p14:creationId xmlns:p14="http://schemas.microsoft.com/office/powerpoint/2010/main" val="3168437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Mate value = overall desirability</a:t>
            </a:r>
          </a:p>
          <a:p>
            <a:endParaRPr lang="en-US" dirty="0"/>
          </a:p>
          <a:p>
            <a:r>
              <a:rPr lang="en-US" dirty="0"/>
              <a:t>There is another version of the </a:t>
            </a:r>
            <a:r>
              <a:rPr lang="en-US" dirty="0" err="1"/>
              <a:t>AMH</a:t>
            </a:r>
            <a:r>
              <a:rPr lang="en-US" dirty="0"/>
              <a:t>. Unlike the prior version, this version does not focus on covariation in traits themselves but on covariation in desirability</a:t>
            </a:r>
          </a:p>
          <a:p>
            <a:endParaRPr lang="en-US" dirty="0"/>
          </a:p>
          <a:p>
            <a:r>
              <a:rPr lang="en-US" dirty="0"/>
              <a:t>one sex's ideal preference is not maximal on a trait dimension. </a:t>
            </a:r>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26921480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Both"/>
            </a:pPr>
            <a:r>
              <a:rPr lang="en-US" dirty="0"/>
              <a:t>people mate </a:t>
            </a:r>
            <a:r>
              <a:rPr lang="en-US" dirty="0" err="1"/>
              <a:t>assortatively</a:t>
            </a:r>
            <a:r>
              <a:rPr lang="en-US" dirty="0"/>
              <a:t> for some trait (e.g. physical attractiveness) (2) this trait can be accurately perceived, but (3) perceptions of this trait inspire biased ratings for other traits such that, for instance, physically attractive people are spuriously rated as possessing other desirable characteristics.</a:t>
            </a:r>
          </a:p>
          <a:p>
            <a:pPr marL="228600" indent="-228600">
              <a:buAutoNum type="arabicParenBoth"/>
            </a:pPr>
            <a:endParaRPr lang="en-US" dirty="0"/>
          </a:p>
          <a:p>
            <a:pPr marL="0" indent="0">
              <a:buNone/>
            </a:pPr>
            <a:r>
              <a:rPr lang="en-US" dirty="0"/>
              <a:t>To rule out the alternative of the beauty-is-good effect, the author performed another simulation in which only facial attractiveness can be accurately evaluated, but other trait should be inferred from attractiveness. Indeed, they also found a single d-factor can account for most variance of traits, but…</a:t>
            </a:r>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21993967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C4CE3E-DA79-F1F1-1C1D-A6D19B2282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A81CC7B-80DE-719A-693E-2CFC83E6FDE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1A69017-0FEB-7117-EDB7-A11303B6EE5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rgbClr val="504C49"/>
                </a:solidFill>
                <a:latin typeface="Source Serif Pro" pitchFamily="34" charset="0"/>
                <a:ea typeface="Source Serif Pro" pitchFamily="34" charset="-122"/>
                <a:cs typeface="Source Serif Pro" pitchFamily="34" charset="-120"/>
              </a:rPr>
              <a:t>Besides the relationship between I and A, researchers also focus on health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rgbClr val="504C49"/>
                </a:solidFill>
                <a:latin typeface="Source Serif Pro" pitchFamily="34" charset="0"/>
                <a:ea typeface="Source Serif Pro" pitchFamily="34" charset="-122"/>
                <a:cs typeface="Source Serif Pro" pitchFamily="34" charset="-120"/>
              </a:rPr>
              <a:t>Facial symmetry is hypothesized to affect positive beauty judgments because symmetry is a certification of overall phenotypic quality and developmental health, which may be importantly influenced by parasites.</a:t>
            </a:r>
          </a:p>
          <a:p>
            <a:endParaRPr lang="en-US" dirty="0"/>
          </a:p>
        </p:txBody>
      </p:sp>
      <p:sp>
        <p:nvSpPr>
          <p:cNvPr id="4" name="Slide Number Placeholder 3">
            <a:extLst>
              <a:ext uri="{FF2B5EF4-FFF2-40B4-BE49-F238E27FC236}">
                <a16:creationId xmlns:a16="http://schemas.microsoft.com/office/drawing/2014/main" id="{DCA7765A-46CC-DF1C-C0D0-313131724B75}"/>
              </a:ext>
            </a:extLst>
          </p:cNvPr>
          <p:cNvSpPr>
            <a:spLocks noGrp="1"/>
          </p:cNvSpPr>
          <p:nvPr>
            <p:ph type="sldNum" sz="quarter" idx="5"/>
          </p:nvPr>
        </p:nvSpPr>
        <p:spPr/>
        <p:txBody>
          <a:bodyPr/>
          <a:lstStyle/>
          <a:p>
            <a:fld id="{CFA871B2-BE4F-F648-8AB7-F82F9B2FBA88}" type="slidenum">
              <a:rPr lang="en-US" smtClean="0"/>
              <a:t>12</a:t>
            </a:fld>
            <a:endParaRPr lang="en-US"/>
          </a:p>
        </p:txBody>
      </p:sp>
    </p:spTree>
    <p:extLst>
      <p:ext uri="{BB962C8B-B14F-4D97-AF65-F5344CB8AC3E}">
        <p14:creationId xmlns:p14="http://schemas.microsoft.com/office/powerpoint/2010/main" val="18497536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D6BE02-76F0-7509-0F49-333DA20AC3C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3375D5-5928-D242-2C0E-16ABB56E645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86FCB30-3A90-7BDD-FFF8-33864381473A}"/>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504C49"/>
                </a:solidFill>
                <a:latin typeface="Source Serif Pro" pitchFamily="34" charset="0"/>
                <a:ea typeface="Source Serif Pro" pitchFamily="34" charset="-122"/>
                <a:cs typeface="Source Serif Pro" pitchFamily="34" charset="-120"/>
              </a:rPr>
              <a:t>作者没解释为什么</a:t>
            </a:r>
            <a:r>
              <a:rPr lang="en-US" altLang="zh-CN" sz="1200" dirty="0">
                <a:solidFill>
                  <a:srgbClr val="504C49"/>
                </a:solidFill>
                <a:latin typeface="Source Serif Pro" pitchFamily="34" charset="0"/>
                <a:ea typeface="Source Serif Pro" pitchFamily="34" charset="-122"/>
                <a:cs typeface="Source Serif Pro" pitchFamily="34" charset="-120"/>
              </a:rPr>
              <a:t>adolescence</a:t>
            </a:r>
            <a:r>
              <a:rPr lang="zh-CN" altLang="en-US" sz="1200" dirty="0">
                <a:solidFill>
                  <a:srgbClr val="504C49"/>
                </a:solidFill>
                <a:latin typeface="Source Serif Pro" pitchFamily="34" charset="0"/>
                <a:ea typeface="Source Serif Pro" pitchFamily="34" charset="-122"/>
                <a:cs typeface="Source Serif Pro" pitchFamily="34" charset="-120"/>
              </a:rPr>
              <a:t>这里不符合预测</a:t>
            </a:r>
            <a:endParaRPr lang="en-US" altLang="zh-CN" sz="1200" dirty="0">
              <a:solidFill>
                <a:srgbClr val="504C49"/>
              </a:solidFill>
              <a:latin typeface="Source Serif Pro" pitchFamily="34" charset="0"/>
              <a:ea typeface="Source Serif Pro" pitchFamily="34" charset="-122"/>
              <a:cs typeface="Source Serif Pro" pitchFamily="34" charset="-120"/>
            </a:endParaRPr>
          </a:p>
          <a:p>
            <a:endParaRPr lang="en-US" dirty="0"/>
          </a:p>
        </p:txBody>
      </p:sp>
      <p:sp>
        <p:nvSpPr>
          <p:cNvPr id="4" name="Slide Number Placeholder 3">
            <a:extLst>
              <a:ext uri="{FF2B5EF4-FFF2-40B4-BE49-F238E27FC236}">
                <a16:creationId xmlns:a16="http://schemas.microsoft.com/office/drawing/2014/main" id="{445E489D-6BF2-C96A-D2EC-F76AC5EC8181}"/>
              </a:ext>
            </a:extLst>
          </p:cNvPr>
          <p:cNvSpPr>
            <a:spLocks noGrp="1"/>
          </p:cNvSpPr>
          <p:nvPr>
            <p:ph type="sldNum" sz="quarter" idx="5"/>
          </p:nvPr>
        </p:nvSpPr>
        <p:spPr/>
        <p:txBody>
          <a:bodyPr/>
          <a:lstStyle/>
          <a:p>
            <a:fld id="{CFA871B2-BE4F-F648-8AB7-F82F9B2FBA88}" type="slidenum">
              <a:rPr lang="en-US" smtClean="0"/>
              <a:t>13</a:t>
            </a:fld>
            <a:endParaRPr lang="en-US"/>
          </a:p>
        </p:txBody>
      </p:sp>
    </p:spTree>
    <p:extLst>
      <p:ext uri="{BB962C8B-B14F-4D97-AF65-F5344CB8AC3E}">
        <p14:creationId xmlns:p14="http://schemas.microsoft.com/office/powerpoint/2010/main" val="25393652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7BF11B-9D5D-C93C-EB29-EE615F241A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3F36A7-2C95-46B9-2209-888B0B17493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9EB26B6-ADAA-FF6B-A72F-20998FFE4B56}"/>
              </a:ext>
            </a:extLst>
          </p:cNvPr>
          <p:cNvSpPr>
            <a:spLocks noGrp="1"/>
          </p:cNvSpPr>
          <p:nvPr>
            <p:ph type="body" idx="1"/>
          </p:nvPr>
        </p:nvSpPr>
        <p:spPr/>
        <p:txBody>
          <a:bodyPr/>
          <a:lstStyle/>
          <a:p>
            <a:r>
              <a:rPr lang="en-US" dirty="0"/>
              <a:t>And there is also a face overgeneralization hypothesis like in one of intelligence</a:t>
            </a:r>
          </a:p>
        </p:txBody>
      </p:sp>
      <p:sp>
        <p:nvSpPr>
          <p:cNvPr id="4" name="Slide Number Placeholder 3">
            <a:extLst>
              <a:ext uri="{FF2B5EF4-FFF2-40B4-BE49-F238E27FC236}">
                <a16:creationId xmlns:a16="http://schemas.microsoft.com/office/drawing/2014/main" id="{8621DBA9-05ED-B83D-E002-B2E6748CE226}"/>
              </a:ext>
            </a:extLst>
          </p:cNvPr>
          <p:cNvSpPr>
            <a:spLocks noGrp="1"/>
          </p:cNvSpPr>
          <p:nvPr>
            <p:ph type="sldNum" sz="quarter" idx="5"/>
          </p:nvPr>
        </p:nvSpPr>
        <p:spPr/>
        <p:txBody>
          <a:bodyPr/>
          <a:lstStyle/>
          <a:p>
            <a:fld id="{CFA871B2-BE4F-F648-8AB7-F82F9B2FBA88}" type="slidenum">
              <a:rPr lang="en-US" smtClean="0"/>
              <a:t>14</a:t>
            </a:fld>
            <a:endParaRPr lang="en-US"/>
          </a:p>
        </p:txBody>
      </p:sp>
    </p:spTree>
    <p:extLst>
      <p:ext uri="{BB962C8B-B14F-4D97-AF65-F5344CB8AC3E}">
        <p14:creationId xmlns:p14="http://schemas.microsoft.com/office/powerpoint/2010/main" val="20551960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FB033A-4AC7-F8A8-C9F7-2F9AC04767E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5B6967-E02E-F97E-D6AD-3FC5D602CDD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E78411D-039D-65E3-189D-43CD83E77AB9}"/>
              </a:ext>
            </a:extLst>
          </p:cNvPr>
          <p:cNvSpPr>
            <a:spLocks noGrp="1"/>
          </p:cNvSpPr>
          <p:nvPr>
            <p:ph type="body" idx="1"/>
          </p:nvPr>
        </p:nvSpPr>
        <p:spPr/>
        <p:txBody>
          <a:bodyPr/>
          <a:lstStyle/>
          <a:p>
            <a:pPr>
              <a:lnSpc>
                <a:spcPts val="2700"/>
              </a:lnSpc>
            </a:pPr>
            <a:r>
              <a:rPr lang="en-US" altLang="zh-CN" sz="1200" dirty="0">
                <a:latin typeface="Source Serif Pro" panose="02040603050405020204" pitchFamily="18" charset="0"/>
                <a:ea typeface="Source Serif Pro" panose="02040603050405020204" pitchFamily="18" charset="0"/>
              </a:rPr>
              <a:t>Subsequent meta-analysis synthesis these associations, however, they only found weak correlations between attractiveness and health.</a:t>
            </a:r>
          </a:p>
          <a:p>
            <a:pPr>
              <a:lnSpc>
                <a:spcPts val="2700"/>
              </a:lnSpc>
            </a:pPr>
            <a:endParaRPr lang="en-US" altLang="zh-CN" sz="1200" dirty="0">
              <a:latin typeface="Source Serif Pro" panose="02040603050405020204" pitchFamily="18" charset="0"/>
              <a:ea typeface="Source Serif Pro" panose="02040603050405020204" pitchFamily="18" charset="0"/>
            </a:endParaRPr>
          </a:p>
          <a:p>
            <a:pPr>
              <a:lnSpc>
                <a:spcPts val="2700"/>
              </a:lnSpc>
            </a:pPr>
            <a:r>
              <a:rPr lang="en-US" altLang="zh-CN" sz="1200" dirty="0">
                <a:latin typeface="Source Serif Pro" panose="02040603050405020204" pitchFamily="18" charset="0"/>
                <a:ea typeface="Source Serif Pro" panose="02040603050405020204" pitchFamily="18" charset="0"/>
              </a:rPr>
              <a:t>Implications from Studies on Bodily Morphological Indicators may help understand this low correlation. These studies found that </a:t>
            </a:r>
            <a:r>
              <a:rPr lang="en-US" altLang="zh-CN" sz="1200" dirty="0" err="1">
                <a:latin typeface="Source Serif Pro" panose="02040603050405020204" pitchFamily="18" charset="0"/>
                <a:ea typeface="Source Serif Pro" panose="02040603050405020204" pitchFamily="18" charset="0"/>
              </a:rPr>
              <a:t>WHR</a:t>
            </a:r>
            <a:r>
              <a:rPr lang="en-US" altLang="zh-CN" sz="1200" dirty="0">
                <a:latin typeface="Source Serif Pro" panose="02040603050405020204" pitchFamily="18" charset="0"/>
                <a:ea typeface="Source Serif Pro" panose="02040603050405020204" pitchFamily="18" charset="0"/>
              </a:rPr>
              <a:t> and BMI are better predictors of physical health. These indicators are also correlated with facial A and adiposity. Therefore, A may serve as a distal rather than a proximal cue of physical health</a:t>
            </a:r>
          </a:p>
          <a:p>
            <a:endParaRPr lang="en-US" dirty="0"/>
          </a:p>
        </p:txBody>
      </p:sp>
      <p:sp>
        <p:nvSpPr>
          <p:cNvPr id="4" name="Slide Number Placeholder 3">
            <a:extLst>
              <a:ext uri="{FF2B5EF4-FFF2-40B4-BE49-F238E27FC236}">
                <a16:creationId xmlns:a16="http://schemas.microsoft.com/office/drawing/2014/main" id="{E1CA8E5D-C389-BFB3-47E3-4E484A212713}"/>
              </a:ext>
            </a:extLst>
          </p:cNvPr>
          <p:cNvSpPr>
            <a:spLocks noGrp="1"/>
          </p:cNvSpPr>
          <p:nvPr>
            <p:ph type="sldNum" sz="quarter" idx="5"/>
          </p:nvPr>
        </p:nvSpPr>
        <p:spPr/>
        <p:txBody>
          <a:bodyPr/>
          <a:lstStyle/>
          <a:p>
            <a:fld id="{CFA871B2-BE4F-F648-8AB7-F82F9B2FBA88}" type="slidenum">
              <a:rPr lang="en-US" smtClean="0"/>
              <a:t>15</a:t>
            </a:fld>
            <a:endParaRPr lang="en-US"/>
          </a:p>
        </p:txBody>
      </p:sp>
    </p:spTree>
    <p:extLst>
      <p:ext uri="{BB962C8B-B14F-4D97-AF65-F5344CB8AC3E}">
        <p14:creationId xmlns:p14="http://schemas.microsoft.com/office/powerpoint/2010/main" val="31111926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9E4E01-7CD9-83AF-7241-5A7D4B3131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0086477-3280-75F1-A822-24E9730A7C0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B47C14C-10B4-0B6A-A445-C183A2F66C46}"/>
              </a:ext>
            </a:extLst>
          </p:cNvPr>
          <p:cNvSpPr>
            <a:spLocks noGrp="1"/>
          </p:cNvSpPr>
          <p:nvPr>
            <p:ph type="body" idx="1"/>
          </p:nvPr>
        </p:nvSpPr>
        <p:spPr/>
        <p:txBody>
          <a:bodyPr/>
          <a:lstStyle/>
          <a:p>
            <a:r>
              <a:rPr lang="en-US" dirty="0"/>
              <a:t>Researchers also investigated traits other intelligence and health. What they found is that </a:t>
            </a:r>
          </a:p>
        </p:txBody>
      </p:sp>
      <p:sp>
        <p:nvSpPr>
          <p:cNvPr id="4" name="Slide Number Placeholder 3">
            <a:extLst>
              <a:ext uri="{FF2B5EF4-FFF2-40B4-BE49-F238E27FC236}">
                <a16:creationId xmlns:a16="http://schemas.microsoft.com/office/drawing/2014/main" id="{1D59B442-D189-5B37-1C17-EEDE1A02B6FD}"/>
              </a:ext>
            </a:extLst>
          </p:cNvPr>
          <p:cNvSpPr>
            <a:spLocks noGrp="1"/>
          </p:cNvSpPr>
          <p:nvPr>
            <p:ph type="sldNum" sz="quarter" idx="5"/>
          </p:nvPr>
        </p:nvSpPr>
        <p:spPr/>
        <p:txBody>
          <a:bodyPr/>
          <a:lstStyle/>
          <a:p>
            <a:fld id="{CFA871B2-BE4F-F648-8AB7-F82F9B2FBA88}" type="slidenum">
              <a:rPr lang="en-US" smtClean="0"/>
              <a:t>16</a:t>
            </a:fld>
            <a:endParaRPr lang="en-US"/>
          </a:p>
        </p:txBody>
      </p:sp>
    </p:spTree>
    <p:extLst>
      <p:ext uri="{BB962C8B-B14F-4D97-AF65-F5344CB8AC3E}">
        <p14:creationId xmlns:p14="http://schemas.microsoft.com/office/powerpoint/2010/main" val="15268396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E30F4C-8DB6-D0C4-8EAC-94DDEC3BD44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9BF0A58-1575-0019-F6C2-6FAF56F464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ABBA8E5-86A2-4078-7AAD-EAF3E3A3D13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E03B113-02FE-A911-9214-934E850D30DF}"/>
              </a:ext>
            </a:extLst>
          </p:cNvPr>
          <p:cNvSpPr>
            <a:spLocks noGrp="1"/>
          </p:cNvSpPr>
          <p:nvPr>
            <p:ph type="sldNum" sz="quarter" idx="5"/>
          </p:nvPr>
        </p:nvSpPr>
        <p:spPr/>
        <p:txBody>
          <a:bodyPr/>
          <a:lstStyle/>
          <a:p>
            <a:fld id="{CFA871B2-BE4F-F648-8AB7-F82F9B2FBA88}" type="slidenum">
              <a:rPr lang="en-US" smtClean="0"/>
              <a:t>17</a:t>
            </a:fld>
            <a:endParaRPr lang="en-US"/>
          </a:p>
        </p:txBody>
      </p:sp>
    </p:spTree>
    <p:extLst>
      <p:ext uri="{BB962C8B-B14F-4D97-AF65-F5344CB8AC3E}">
        <p14:creationId xmlns:p14="http://schemas.microsoft.com/office/powerpoint/2010/main" val="8008457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40FA4C-6C23-A1CD-DC30-A52FB1309F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A340BC-8B47-F58D-2F32-F10C3D012E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98E4EC-168A-8823-68B2-E0564FB6E750}"/>
              </a:ext>
            </a:extLst>
          </p:cNvPr>
          <p:cNvSpPr>
            <a:spLocks noGrp="1"/>
          </p:cNvSpPr>
          <p:nvPr>
            <p:ph type="body" idx="1"/>
          </p:nvPr>
        </p:nvSpPr>
        <p:spPr/>
        <p:txBody>
          <a:bodyPr/>
          <a:lstStyle/>
          <a:p>
            <a:r>
              <a:rPr lang="en-US" dirty="0"/>
              <a:t>To recap, there are 4 hypothesis</a:t>
            </a:r>
          </a:p>
        </p:txBody>
      </p:sp>
      <p:sp>
        <p:nvSpPr>
          <p:cNvPr id="4" name="Slide Number Placeholder 3">
            <a:extLst>
              <a:ext uri="{FF2B5EF4-FFF2-40B4-BE49-F238E27FC236}">
                <a16:creationId xmlns:a16="http://schemas.microsoft.com/office/drawing/2014/main" id="{6D38DA67-B830-7C29-2A02-50C75388BB9A}"/>
              </a:ext>
            </a:extLst>
          </p:cNvPr>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733333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033F5A-1D58-04D5-C4DB-FCD8C29003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D265B3-3703-AE49-40A2-AD9D3AF4659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D422B6-66D5-9D4C-A404-C9DAEB960302}"/>
              </a:ext>
            </a:extLst>
          </p:cNvPr>
          <p:cNvSpPr>
            <a:spLocks noGrp="1"/>
          </p:cNvSpPr>
          <p:nvPr>
            <p:ph type="body" idx="1"/>
          </p:nvPr>
        </p:nvSpPr>
        <p:spPr/>
        <p:txBody>
          <a:bodyPr/>
          <a:lstStyle/>
          <a:p>
            <a:pPr marL="0" indent="0" algn="l">
              <a:lnSpc>
                <a:spcPts val="3000"/>
              </a:lnSpc>
              <a:buNone/>
            </a:pPr>
            <a:r>
              <a:rPr lang="en-US" altLang="zh-CN" sz="1200" dirty="0">
                <a:solidFill>
                  <a:srgbClr val="504C49"/>
                </a:solidFill>
                <a:latin typeface="Source Serif Pro" pitchFamily="34" charset="0"/>
                <a:ea typeface="Source Serif Pro" pitchFamily="34" charset="-122"/>
                <a:cs typeface="Source Serif Pro" pitchFamily="34" charset="-120"/>
              </a:rPr>
              <a:t>The discrepancy between perception and reality </a:t>
            </a:r>
            <a:r>
              <a:rPr lang="en-US" altLang="zh-CN" sz="1200" dirty="0">
                <a:solidFill>
                  <a:srgbClr val="BC508A"/>
                </a:solidFill>
                <a:latin typeface="Source Serif Pro" pitchFamily="34" charset="0"/>
                <a:ea typeface="Source Serif Pro" pitchFamily="34" charset="-122"/>
                <a:cs typeface="Source Serif Pro" pitchFamily="34" charset="-120"/>
              </a:rPr>
              <a:t>suggests a separate mechanism may underpin the beauty-is-good stereotype</a:t>
            </a:r>
            <a:r>
              <a:rPr lang="en-US" altLang="zh-CN" sz="1200" dirty="0">
                <a:solidFill>
                  <a:srgbClr val="504C49"/>
                </a:solidFill>
                <a:latin typeface="Source Serif Pro" pitchFamily="34" charset="0"/>
                <a:ea typeface="Source Serif Pro" pitchFamily="34" charset="-122"/>
                <a:cs typeface="Source Serif Pro" pitchFamily="34" charset="-120"/>
              </a:rPr>
              <a:t>.</a:t>
            </a:r>
          </a:p>
          <a:p>
            <a:endParaRPr lang="en-US" dirty="0"/>
          </a:p>
          <a:p>
            <a:r>
              <a:rPr lang="en-US" altLang="zh-CN" b="0" i="0" dirty="0">
                <a:solidFill>
                  <a:srgbClr val="404040"/>
                </a:solidFill>
                <a:effectLst/>
                <a:latin typeface="DeepSeek-CJK-patch"/>
              </a:rPr>
              <a:t>Men may overperceive sexual interest in women (sexual </a:t>
            </a:r>
            <a:r>
              <a:rPr lang="en-US" altLang="zh-CN" b="0" i="0" dirty="0" err="1">
                <a:solidFill>
                  <a:srgbClr val="404040"/>
                </a:solidFill>
                <a:effectLst/>
                <a:latin typeface="DeepSeek-CJK-patch"/>
              </a:rPr>
              <a:t>overperception</a:t>
            </a:r>
            <a:r>
              <a:rPr lang="en-US" altLang="zh-CN" b="0" i="0" dirty="0">
                <a:solidFill>
                  <a:srgbClr val="404040"/>
                </a:solidFill>
                <a:effectLst/>
                <a:latin typeface="DeepSeek-CJK-patch"/>
              </a:rPr>
              <a:t> bias) to avoid missing mating opportunities, while women may underperceive commitment (commitment skepticism bias) to avoid costly pregnancies without paternal support</a:t>
            </a:r>
            <a:endParaRPr lang="en-US" dirty="0"/>
          </a:p>
        </p:txBody>
      </p:sp>
      <p:sp>
        <p:nvSpPr>
          <p:cNvPr id="4" name="Slide Number Placeholder 3">
            <a:extLst>
              <a:ext uri="{FF2B5EF4-FFF2-40B4-BE49-F238E27FC236}">
                <a16:creationId xmlns:a16="http://schemas.microsoft.com/office/drawing/2014/main" id="{C67226E1-EC89-EA80-D991-8A81465F736E}"/>
              </a:ext>
            </a:extLst>
          </p:cNvPr>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430383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kern="0" dirty="0">
                <a:effectLst/>
                <a:latin typeface="Times New Roman" panose="02020603050405020304" pitchFamily="18" charset="0"/>
                <a:ea typeface="DengXian" panose="02010600030101010101" pitchFamily="2" charset="-122"/>
              </a:rPr>
              <a:t>The key concept is the beauty-is-good effect, indicating that people tend to attribute positive qualities to physically attractive individuals. For example, attractive people are attributed to being more socially desirable and competent.</a:t>
            </a:r>
            <a:endParaRPr lang="zh-CN" altLang="en-US" dirty="0"/>
          </a:p>
        </p:txBody>
      </p:sp>
      <p:sp>
        <p:nvSpPr>
          <p:cNvPr id="4" name="灯片编号占位符 3"/>
          <p:cNvSpPr>
            <a:spLocks noGrp="1"/>
          </p:cNvSpPr>
          <p:nvPr>
            <p:ph type="sldNum" sz="quarter" idx="5"/>
          </p:nvPr>
        </p:nvSpPr>
        <p:spPr/>
        <p:txBody>
          <a:bodyPr/>
          <a:lstStyle/>
          <a:p>
            <a:fld id="{CFA871B2-BE4F-F648-8AB7-F82F9B2FBA88}" type="slidenum">
              <a:rPr lang="en-US" smtClean="0"/>
              <a:t>2</a:t>
            </a:fld>
            <a:endParaRPr lang="en-US"/>
          </a:p>
        </p:txBody>
      </p:sp>
    </p:spTree>
    <p:extLst>
      <p:ext uri="{BB962C8B-B14F-4D97-AF65-F5344CB8AC3E}">
        <p14:creationId xmlns:p14="http://schemas.microsoft.com/office/powerpoint/2010/main" val="35682778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33B199-16BD-D1BC-30FB-0A23952F30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DA3CDE4-9E20-2BAB-1DA1-E37F52794A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6B0D9E3-7873-1697-CCC8-2D2C297A5692}"/>
              </a:ext>
            </a:extLst>
          </p:cNvPr>
          <p:cNvSpPr>
            <a:spLocks noGrp="1"/>
          </p:cNvSpPr>
          <p:nvPr>
            <p:ph type="body" idx="1"/>
          </p:nvPr>
        </p:nvSpPr>
        <p:spPr/>
        <p:txBody>
          <a:bodyPr/>
          <a:lstStyle/>
          <a:p>
            <a:r>
              <a:rPr lang="en-US" dirty="0"/>
              <a:t>Despite these theoretical insights, </a:t>
            </a:r>
            <a:r>
              <a:rPr lang="en-US" sz="1800" kern="0" dirty="0">
                <a:effectLst/>
                <a:latin typeface="Times New Roman" panose="02020603050405020304" pitchFamily="18" charset="0"/>
                <a:ea typeface="DengXian" panose="02010600030101010101" pitchFamily="2" charset="-122"/>
              </a:rPr>
              <a:t>w</a:t>
            </a:r>
            <a:r>
              <a:rPr lang="en-US" altLang="zh-CN" sz="1800" kern="0" dirty="0">
                <a:effectLst/>
                <a:latin typeface="Times New Roman" panose="02020603050405020304" pitchFamily="18" charset="0"/>
                <a:ea typeface="DengXian" panose="02010600030101010101" pitchFamily="2" charset="-122"/>
              </a:rPr>
              <a:t>e also raised an alternative perspective suggesting the beauty-is-good stereotype may partially reflect methodological artifacts rather than meaningful psychological associations.</a:t>
            </a:r>
            <a:endParaRPr lang="en-US" dirty="0"/>
          </a:p>
        </p:txBody>
      </p:sp>
      <p:sp>
        <p:nvSpPr>
          <p:cNvPr id="4" name="Slide Number Placeholder 3">
            <a:extLst>
              <a:ext uri="{FF2B5EF4-FFF2-40B4-BE49-F238E27FC236}">
                <a16:creationId xmlns:a16="http://schemas.microsoft.com/office/drawing/2014/main" id="{99B4014F-AF03-FF9D-4517-72E6E0C89F8B}"/>
              </a:ext>
            </a:extLst>
          </p:cNvPr>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42315874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F959CE-13FE-F783-4B2F-1729B142598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95438F-0410-62AE-3B9A-ED8D351902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5B61E9F-3000-1992-1E39-9CB2DBCFC37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B1114F9-44FB-8C91-949D-579183B9632F}"/>
              </a:ext>
            </a:extLst>
          </p:cNvPr>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840865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CEB853-9B3B-A9DA-19E5-541C7133D8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D87D64-6DBA-714B-E693-AD7F68EE32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0AF17D3-8926-2C24-53FB-6873BAC1F02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7E03490-2691-1E82-7340-C6D9CF21FB0F}"/>
              </a:ext>
            </a:extLst>
          </p:cNvPr>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38916821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A871B2-BE4F-F648-8AB7-F82F9B2FBA88}" type="slidenum">
              <a:rPr lang="en-US" smtClean="0"/>
              <a:t>24</a:t>
            </a:fld>
            <a:endParaRPr lang="en-US"/>
          </a:p>
        </p:txBody>
      </p:sp>
    </p:spTree>
    <p:extLst>
      <p:ext uri="{BB962C8B-B14F-4D97-AF65-F5344CB8AC3E}">
        <p14:creationId xmlns:p14="http://schemas.microsoft.com/office/powerpoint/2010/main" val="9812902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A871B2-BE4F-F648-8AB7-F82F9B2FBA88}" type="slidenum">
              <a:rPr lang="en-US" smtClean="0"/>
              <a:t>25</a:t>
            </a:fld>
            <a:endParaRPr lang="en-US"/>
          </a:p>
        </p:txBody>
      </p:sp>
    </p:spTree>
    <p:extLst>
      <p:ext uri="{BB962C8B-B14F-4D97-AF65-F5344CB8AC3E}">
        <p14:creationId xmlns:p14="http://schemas.microsoft.com/office/powerpoint/2010/main" val="3893187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idea was first introduced by Dion and Walster back in 1972. Over the years, studies—especially large meta-analyses in the </a:t>
            </a:r>
            <a:r>
              <a:rPr lang="en-US" dirty="0" err="1"/>
              <a:t>1990s</a:t>
            </a:r>
            <a:r>
              <a:rPr lang="en-US" dirty="0"/>
              <a:t>—consistently supported it, concluding that the 'beauty-is-good' effect is mostly a stereotype. However, in recent decades, new theories have emerged suggesting the effect may also reflect \*some\* truth. The debate remains unresolved.</a:t>
            </a:r>
          </a:p>
        </p:txBody>
      </p:sp>
      <p:sp>
        <p:nvSpPr>
          <p:cNvPr id="4" name="Slide Number Placeholder 3"/>
          <p:cNvSpPr>
            <a:spLocks noGrp="1"/>
          </p:cNvSpPr>
          <p:nvPr>
            <p:ph type="sldNum" sz="quarter" idx="5"/>
          </p:nvPr>
        </p:nvSpPr>
        <p:spPr/>
        <p:txBody>
          <a:bodyPr/>
          <a:lstStyle/>
          <a:p>
            <a:fld id="{CFA871B2-BE4F-F648-8AB7-F82F9B2FBA88}" type="slidenum">
              <a:rPr lang="en-US" smtClean="0"/>
              <a:t>3</a:t>
            </a:fld>
            <a:endParaRPr lang="en-US"/>
          </a:p>
        </p:txBody>
      </p:sp>
    </p:spTree>
    <p:extLst>
      <p:ext uri="{BB962C8B-B14F-4D97-AF65-F5344CB8AC3E}">
        <p14:creationId xmlns:p14="http://schemas.microsoft.com/office/powerpoint/2010/main" val="1869245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E18EE2-E962-88BC-0FFB-45E2E089683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53A775-E212-FCDF-3787-0D8BA722685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4F4F97-453C-CA10-E4C5-7C9EA6912B37}"/>
              </a:ext>
            </a:extLst>
          </p:cNvPr>
          <p:cNvSpPr>
            <a:spLocks noGrp="1"/>
          </p:cNvSpPr>
          <p:nvPr>
            <p:ph type="body" idx="1"/>
          </p:nvPr>
        </p:nvSpPr>
        <p:spPr/>
        <p:txBody>
          <a:bodyPr/>
          <a:lstStyle/>
          <a:p>
            <a:r>
              <a:rPr lang="en-US" dirty="0"/>
              <a:t>Given the ongoing debate, the current review aims to synthesize empirical evidence on both perceived and measured associations between physical attractiveness and key traits. While intelligence and health have dominated the literature, we also examine less studied traits to provide a more complete understanding of the topic. This combined analysis allows for direct comparison between stereotypical beliefs and empirical realities. Second, we evaluated these findings through theoretical lenses and propose new insights on why some theories predict empirical findings while others do not.</a:t>
            </a:r>
          </a:p>
        </p:txBody>
      </p:sp>
      <p:sp>
        <p:nvSpPr>
          <p:cNvPr id="4" name="Slide Number Placeholder 3">
            <a:extLst>
              <a:ext uri="{FF2B5EF4-FFF2-40B4-BE49-F238E27FC236}">
                <a16:creationId xmlns:a16="http://schemas.microsoft.com/office/drawing/2014/main" id="{8023763C-B585-1DAD-8C61-F468D555AD6C}"/>
              </a:ext>
            </a:extLst>
          </p:cNvPr>
          <p:cNvSpPr>
            <a:spLocks noGrp="1"/>
          </p:cNvSpPr>
          <p:nvPr>
            <p:ph type="sldNum" sz="quarter" idx="5"/>
          </p:nvPr>
        </p:nvSpPr>
        <p:spPr/>
        <p:txBody>
          <a:bodyPr/>
          <a:lstStyle/>
          <a:p>
            <a:fld id="{CFA871B2-BE4F-F648-8AB7-F82F9B2FBA88}" type="slidenum">
              <a:rPr lang="en-US" smtClean="0"/>
              <a:t>4</a:t>
            </a:fld>
            <a:endParaRPr lang="en-US"/>
          </a:p>
        </p:txBody>
      </p:sp>
    </p:spTree>
    <p:extLst>
      <p:ext uri="{BB962C8B-B14F-4D97-AF65-F5344CB8AC3E}">
        <p14:creationId xmlns:p14="http://schemas.microsoft.com/office/powerpoint/2010/main" val="349102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0" i="0" dirty="0">
                <a:solidFill>
                  <a:srgbClr val="B8BFC6"/>
                </a:solidFill>
                <a:effectLst/>
                <a:latin typeface="Helvetica Neue"/>
              </a:rPr>
              <a:t>Before going to the first association between intelligence and attractiveness, I want to briefly review some early findings. In a meta-analysis, </a:t>
            </a:r>
            <a:r>
              <a:rPr lang="en-US" altLang="zh-CN" b="0" i="0" dirty="0" err="1">
                <a:solidFill>
                  <a:srgbClr val="B8BFC6"/>
                </a:solidFill>
                <a:effectLst/>
                <a:latin typeface="Helvetica Neue"/>
              </a:rPr>
              <a:t>Eagjy</a:t>
            </a:r>
            <a:r>
              <a:rPr lang="en-US" altLang="zh-CN" b="0" i="0" dirty="0">
                <a:solidFill>
                  <a:srgbClr val="B8BFC6"/>
                </a:solidFill>
                <a:effectLst/>
                <a:latin typeface="Helvetica Neue"/>
              </a:rPr>
              <a:t> et al. (1991) synthesized prior studies and demonstrated that the effect is not a uniformly generalizable phenomenon but is more pronounced in domains such as social competence and interpersonal ease. Rather than consider the beauty-is-good effect is a pure stereotype, the authors also suggest that social reality also contributes to the perceived association. However, in the subsequent study by Feingold, the author found little to null correlation between attractiveness and measure traits like intelligence and mental health. This result was further refuted by Jackson, who identified significant attractiveness-intelligence association among children. </a:t>
            </a:r>
            <a:endParaRPr lang="en-US" dirty="0"/>
          </a:p>
        </p:txBody>
      </p:sp>
      <p:sp>
        <p:nvSpPr>
          <p:cNvPr id="4" name="Slide Number Placeholder 3"/>
          <p:cNvSpPr>
            <a:spLocks noGrp="1"/>
          </p:cNvSpPr>
          <p:nvPr>
            <p:ph type="sldNum" sz="quarter" idx="5"/>
          </p:nvPr>
        </p:nvSpPr>
        <p:spPr/>
        <p:txBody>
          <a:bodyPr/>
          <a:lstStyle/>
          <a:p>
            <a:fld id="{CFA871B2-BE4F-F648-8AB7-F82F9B2FBA88}" type="slidenum">
              <a:rPr lang="en-US" smtClean="0"/>
              <a:t>5</a:t>
            </a:fld>
            <a:endParaRPr lang="en-US"/>
          </a:p>
        </p:txBody>
      </p:sp>
    </p:spTree>
    <p:extLst>
      <p:ext uri="{BB962C8B-B14F-4D97-AF65-F5344CB8AC3E}">
        <p14:creationId xmlns:p14="http://schemas.microsoft.com/office/powerpoint/2010/main" val="2708289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404040"/>
                </a:solidFill>
                <a:effectLst/>
                <a:latin typeface="DeepSeek-CJK-patch"/>
              </a:rPr>
              <a:t>A central topic of the debate revolves around the association between attractiveness (A) and intelligence (I). In response to inconsistent findings, </a:t>
            </a:r>
            <a:r>
              <a:rPr lang="en-US" altLang="zh-CN" b="0" i="0" dirty="0" err="1">
                <a:solidFill>
                  <a:srgbClr val="404040"/>
                </a:solidFill>
                <a:effectLst/>
                <a:latin typeface="DeepSeek-CJK-patch"/>
              </a:rPr>
              <a:t>Zebrowitz</a:t>
            </a:r>
            <a:r>
              <a:rPr lang="en-US" altLang="zh-CN" b="0" i="0" dirty="0">
                <a:solidFill>
                  <a:srgbClr val="404040"/>
                </a:solidFill>
                <a:effectLst/>
                <a:latin typeface="DeepSeek-CJK-patch"/>
              </a:rPr>
              <a:t> et al. (2002) proposed an integrative developmental model identifying four distinct pathways that may explain the A-I relationship</a:t>
            </a:r>
            <a:endParaRPr lang="en-US" dirty="0"/>
          </a:p>
        </p:txBody>
      </p:sp>
      <p:sp>
        <p:nvSpPr>
          <p:cNvPr id="4" name="Slide Number Placeholder 3"/>
          <p:cNvSpPr>
            <a:spLocks noGrp="1"/>
          </p:cNvSpPr>
          <p:nvPr>
            <p:ph type="sldNum" sz="quarter" idx="5"/>
          </p:nvPr>
        </p:nvSpPr>
        <p:spPr/>
        <p:txBody>
          <a:bodyPr/>
          <a:lstStyle/>
          <a:p>
            <a:fld id="{CFA871B2-BE4F-F648-8AB7-F82F9B2FBA88}" type="slidenum">
              <a:rPr lang="en-US" smtClean="0"/>
              <a:t>6</a:t>
            </a:fld>
            <a:endParaRPr lang="en-US"/>
          </a:p>
        </p:txBody>
      </p:sp>
    </p:spTree>
    <p:extLst>
      <p:ext uri="{BB962C8B-B14F-4D97-AF65-F5344CB8AC3E}">
        <p14:creationId xmlns:p14="http://schemas.microsoft.com/office/powerpoint/2010/main" val="4847463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A871B2-BE4F-F648-8AB7-F82F9B2FBA88}" type="slidenum">
              <a:rPr lang="en-US" smtClean="0"/>
              <a:t>7</a:t>
            </a:fld>
            <a:endParaRPr lang="en-US"/>
          </a:p>
        </p:txBody>
      </p:sp>
    </p:spTree>
    <p:extLst>
      <p:ext uri="{BB962C8B-B14F-4D97-AF65-F5344CB8AC3E}">
        <p14:creationId xmlns:p14="http://schemas.microsoft.com/office/powerpoint/2010/main" val="36506630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774656-6534-2945-B0D7-5377F4C60F2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64DEAE-D738-F41D-5265-BFB6526BAC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F6834C-6329-A0AE-9DE0-E73982349A8F}"/>
              </a:ext>
            </a:extLst>
          </p:cNvPr>
          <p:cNvSpPr>
            <a:spLocks noGrp="1"/>
          </p:cNvSpPr>
          <p:nvPr>
            <p:ph type="body" idx="1"/>
          </p:nvPr>
        </p:nvSpPr>
        <p:spPr/>
        <p:txBody>
          <a:bodyPr/>
          <a:lstStyle/>
          <a:p>
            <a:r>
              <a:rPr lang="en-US" dirty="0"/>
              <a:t>Related to the bad genes hypothesis is the anomalous face overgeneralization hypothesis, which holds that the evolutionary importance of recognizing individuals with bad genes may have produced a strong preparedness to respond to their anomalous facial qualities that is overgeneralized to normal adults whose faces merely resemble those who are unfit</a:t>
            </a:r>
          </a:p>
        </p:txBody>
      </p:sp>
      <p:sp>
        <p:nvSpPr>
          <p:cNvPr id="4" name="Slide Number Placeholder 3">
            <a:extLst>
              <a:ext uri="{FF2B5EF4-FFF2-40B4-BE49-F238E27FC236}">
                <a16:creationId xmlns:a16="http://schemas.microsoft.com/office/drawing/2014/main" id="{EBC61EB0-F416-CC88-B290-BB9983490D32}"/>
              </a:ext>
            </a:extLst>
          </p:cNvPr>
          <p:cNvSpPr>
            <a:spLocks noGrp="1"/>
          </p:cNvSpPr>
          <p:nvPr>
            <p:ph type="sldNum" sz="quarter" idx="5"/>
          </p:nvPr>
        </p:nvSpPr>
        <p:spPr/>
        <p:txBody>
          <a:bodyPr/>
          <a:lstStyle/>
          <a:p>
            <a:fld id="{CFA871B2-BE4F-F648-8AB7-F82F9B2FBA88}" type="slidenum">
              <a:rPr lang="en-US" smtClean="0"/>
              <a:t>8</a:t>
            </a:fld>
            <a:endParaRPr lang="en-US"/>
          </a:p>
        </p:txBody>
      </p:sp>
    </p:spTree>
    <p:extLst>
      <p:ext uri="{BB962C8B-B14F-4D97-AF65-F5344CB8AC3E}">
        <p14:creationId xmlns:p14="http://schemas.microsoft.com/office/powerpoint/2010/main" val="27488737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800" kern="0" dirty="0">
                <a:effectLst/>
                <a:latin typeface="Times New Roman" panose="02020603050405020304" pitchFamily="18" charset="0"/>
                <a:ea typeface="DengXian" panose="02010600030101010101" pitchFamily="2" charset="-122"/>
              </a:rPr>
              <a:t>An alternative evolutionary perspective, the assortative mating hypothesis (Kanazawa, 2004, 2006), offers distinct explanations for attractiveness-trait correlations.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2131884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AEDD61-E31F-6B40-AC07-4D8D73421283}" type="datetimeFigureOut">
              <a:rPr lang="en-US" smtClean="0"/>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6431-0C74-EE45-8C94-F7F914A36EC6}" type="slidenum">
              <a:rPr lang="en-US" smtClean="0"/>
              <a:t>‹#›</a:t>
            </a:fld>
            <a:endParaRPr lang="en-US"/>
          </a:p>
        </p:txBody>
      </p:sp>
    </p:spTree>
    <p:extLst>
      <p:ext uri="{BB962C8B-B14F-4D97-AF65-F5344CB8AC3E}">
        <p14:creationId xmlns:p14="http://schemas.microsoft.com/office/powerpoint/2010/main" val="641747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AEDD61-E31F-6B40-AC07-4D8D73421283}" type="datetimeFigureOut">
              <a:rPr lang="en-US" smtClean="0"/>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6431-0C74-EE45-8C94-F7F914A36EC6}" type="slidenum">
              <a:rPr lang="en-US" smtClean="0"/>
              <a:t>‹#›</a:t>
            </a:fld>
            <a:endParaRPr lang="en-US"/>
          </a:p>
        </p:txBody>
      </p:sp>
    </p:spTree>
    <p:extLst>
      <p:ext uri="{BB962C8B-B14F-4D97-AF65-F5344CB8AC3E}">
        <p14:creationId xmlns:p14="http://schemas.microsoft.com/office/powerpoint/2010/main" val="3711707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AEDD61-E31F-6B40-AC07-4D8D73421283}" type="datetimeFigureOut">
              <a:rPr lang="en-US" smtClean="0"/>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6431-0C74-EE45-8C94-F7F914A36EC6}" type="slidenum">
              <a:rPr lang="en-US" smtClean="0"/>
              <a:t>‹#›</a:t>
            </a:fld>
            <a:endParaRPr lang="en-US"/>
          </a:p>
        </p:txBody>
      </p:sp>
    </p:spTree>
    <p:extLst>
      <p:ext uri="{BB962C8B-B14F-4D97-AF65-F5344CB8AC3E}">
        <p14:creationId xmlns:p14="http://schemas.microsoft.com/office/powerpoint/2010/main" val="27005924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lide 6 master">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F7F3F0"/>
          </a:solidFill>
          <a:ln/>
        </p:spPr>
      </p:sp>
      <p:sp>
        <p:nvSpPr>
          <p:cNvPr id="3" name="Shape 1"/>
          <p:cNvSpPr/>
          <p:nvPr/>
        </p:nvSpPr>
        <p:spPr>
          <a:xfrm>
            <a:off x="0" y="0"/>
            <a:ext cx="12192000" cy="68580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0699346" y="6457950"/>
            <a:ext cx="1435504" cy="342900"/>
          </a:xfrm>
          <a:prstGeom prst="rect">
            <a:avLst/>
          </a:prstGeom>
        </p:spPr>
      </p:pic>
    </p:spTree>
    <p:extLst>
      <p:ext uri="{BB962C8B-B14F-4D97-AF65-F5344CB8AC3E}">
        <p14:creationId xmlns:p14="http://schemas.microsoft.com/office/powerpoint/2010/main" val="2237017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AEDD61-E31F-6B40-AC07-4D8D73421283}" type="datetimeFigureOut">
              <a:rPr lang="en-US" smtClean="0"/>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6431-0C74-EE45-8C94-F7F914A36EC6}" type="slidenum">
              <a:rPr lang="en-US" smtClean="0"/>
              <a:t>‹#›</a:t>
            </a:fld>
            <a:endParaRPr lang="en-US"/>
          </a:p>
        </p:txBody>
      </p:sp>
    </p:spTree>
    <p:extLst>
      <p:ext uri="{BB962C8B-B14F-4D97-AF65-F5344CB8AC3E}">
        <p14:creationId xmlns:p14="http://schemas.microsoft.com/office/powerpoint/2010/main" val="2163326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AEDD61-E31F-6B40-AC07-4D8D73421283}" type="datetimeFigureOut">
              <a:rPr lang="en-US" smtClean="0"/>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6431-0C74-EE45-8C94-F7F914A36EC6}" type="slidenum">
              <a:rPr lang="en-US" smtClean="0"/>
              <a:t>‹#›</a:t>
            </a:fld>
            <a:endParaRPr lang="en-US"/>
          </a:p>
        </p:txBody>
      </p:sp>
    </p:spTree>
    <p:extLst>
      <p:ext uri="{BB962C8B-B14F-4D97-AF65-F5344CB8AC3E}">
        <p14:creationId xmlns:p14="http://schemas.microsoft.com/office/powerpoint/2010/main" val="343884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AEDD61-E31F-6B40-AC07-4D8D73421283}" type="datetimeFigureOut">
              <a:rPr lang="en-US" smtClean="0"/>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6431-0C74-EE45-8C94-F7F914A36EC6}" type="slidenum">
              <a:rPr lang="en-US" smtClean="0"/>
              <a:t>‹#›</a:t>
            </a:fld>
            <a:endParaRPr lang="en-US"/>
          </a:p>
        </p:txBody>
      </p:sp>
    </p:spTree>
    <p:extLst>
      <p:ext uri="{BB962C8B-B14F-4D97-AF65-F5344CB8AC3E}">
        <p14:creationId xmlns:p14="http://schemas.microsoft.com/office/powerpoint/2010/main" val="1198806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AEDD61-E31F-6B40-AC07-4D8D73421283}" type="datetimeFigureOut">
              <a:rPr lang="en-US" smtClean="0"/>
              <a:t>4/23/2025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976431-0C74-EE45-8C94-F7F914A36EC6}" type="slidenum">
              <a:rPr lang="en-US" smtClean="0"/>
              <a:t>‹#›</a:t>
            </a:fld>
            <a:endParaRPr lang="en-US"/>
          </a:p>
        </p:txBody>
      </p:sp>
      <p:cxnSp>
        <p:nvCxnSpPr>
          <p:cNvPr id="9" name="Google Shape;254;p26">
            <a:extLst>
              <a:ext uri="{FF2B5EF4-FFF2-40B4-BE49-F238E27FC236}">
                <a16:creationId xmlns:a16="http://schemas.microsoft.com/office/drawing/2014/main" id="{B6E7EA52-E362-F7D2-F045-5055DE63DA14}"/>
              </a:ext>
            </a:extLst>
          </p:cNvPr>
          <p:cNvCxnSpPr>
            <a:cxnSpLocks/>
          </p:cNvCxnSpPr>
          <p:nvPr/>
        </p:nvCxnSpPr>
        <p:spPr>
          <a:xfrm>
            <a:off x="9412014" y="607090"/>
            <a:ext cx="2628365" cy="0"/>
          </a:xfrm>
          <a:prstGeom prst="straightConnector1">
            <a:avLst/>
          </a:prstGeom>
          <a:noFill/>
          <a:ln w="63500" cap="flat" cmpd="sng">
            <a:solidFill>
              <a:schemeClr val="accent2">
                <a:lumMod val="75000"/>
              </a:schemeClr>
            </a:solidFill>
            <a:prstDash val="solid"/>
            <a:round/>
            <a:headEnd type="none" w="med" len="med"/>
            <a:tailEnd type="none" w="med" len="med"/>
          </a:ln>
        </p:spPr>
      </p:cxnSp>
      <p:cxnSp>
        <p:nvCxnSpPr>
          <p:cNvPr id="8" name="Google Shape;254;p26">
            <a:extLst>
              <a:ext uri="{FF2B5EF4-FFF2-40B4-BE49-F238E27FC236}">
                <a16:creationId xmlns:a16="http://schemas.microsoft.com/office/drawing/2014/main" id="{21998160-66C8-65DF-B016-4EF9B361212F}"/>
              </a:ext>
            </a:extLst>
          </p:cNvPr>
          <p:cNvCxnSpPr>
            <a:cxnSpLocks/>
          </p:cNvCxnSpPr>
          <p:nvPr userDrawn="1"/>
        </p:nvCxnSpPr>
        <p:spPr>
          <a:xfrm>
            <a:off x="9412014" y="607090"/>
            <a:ext cx="2628365" cy="0"/>
          </a:xfrm>
          <a:prstGeom prst="straightConnector1">
            <a:avLst/>
          </a:prstGeom>
          <a:noFill/>
          <a:ln w="63500" cap="flat" cmpd="sng">
            <a:solidFill>
              <a:schemeClr val="accent2">
                <a:lumMod val="75000"/>
              </a:schemeClr>
            </a:solidFill>
            <a:prstDash val="solid"/>
            <a:round/>
            <a:headEnd type="none" w="med" len="med"/>
            <a:tailEnd type="none" w="med" len="med"/>
          </a:ln>
        </p:spPr>
      </p:cxnSp>
    </p:spTree>
    <p:extLst>
      <p:ext uri="{BB962C8B-B14F-4D97-AF65-F5344CB8AC3E}">
        <p14:creationId xmlns:p14="http://schemas.microsoft.com/office/powerpoint/2010/main" val="42832827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AEDD61-E31F-6B40-AC07-4D8D73421283}" type="datetimeFigureOut">
              <a:rPr lang="en-US" smtClean="0"/>
              <a:t>4/23/2025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976431-0C74-EE45-8C94-F7F914A36EC6}" type="slidenum">
              <a:rPr lang="en-US" smtClean="0"/>
              <a:t>‹#›</a:t>
            </a:fld>
            <a:endParaRPr lang="en-US"/>
          </a:p>
        </p:txBody>
      </p:sp>
    </p:spTree>
    <p:extLst>
      <p:ext uri="{BB962C8B-B14F-4D97-AF65-F5344CB8AC3E}">
        <p14:creationId xmlns:p14="http://schemas.microsoft.com/office/powerpoint/2010/main" val="15419948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AEDD61-E31F-6B40-AC07-4D8D73421283}" type="datetimeFigureOut">
              <a:rPr lang="en-US" smtClean="0"/>
              <a:t>4/23/2025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976431-0C74-EE45-8C94-F7F914A36EC6}" type="slidenum">
              <a:rPr lang="en-US" smtClean="0"/>
              <a:t>‹#›</a:t>
            </a:fld>
            <a:endParaRPr lang="en-US"/>
          </a:p>
        </p:txBody>
      </p:sp>
      <p:cxnSp>
        <p:nvCxnSpPr>
          <p:cNvPr id="6" name="Google Shape;254;p26">
            <a:extLst>
              <a:ext uri="{FF2B5EF4-FFF2-40B4-BE49-F238E27FC236}">
                <a16:creationId xmlns:a16="http://schemas.microsoft.com/office/drawing/2014/main" id="{805682D2-AB61-7D65-EB7E-E68B25B3D50B}"/>
              </a:ext>
            </a:extLst>
          </p:cNvPr>
          <p:cNvCxnSpPr>
            <a:cxnSpLocks/>
          </p:cNvCxnSpPr>
          <p:nvPr/>
        </p:nvCxnSpPr>
        <p:spPr>
          <a:xfrm>
            <a:off x="9412014" y="607090"/>
            <a:ext cx="2628365" cy="0"/>
          </a:xfrm>
          <a:prstGeom prst="straightConnector1">
            <a:avLst/>
          </a:prstGeom>
          <a:noFill/>
          <a:ln w="38100" cap="flat" cmpd="sng">
            <a:solidFill>
              <a:schemeClr val="accent2">
                <a:lumMod val="75000"/>
              </a:schemeClr>
            </a:solidFill>
            <a:prstDash val="solid"/>
            <a:round/>
            <a:headEnd type="none" w="med" len="med"/>
            <a:tailEnd type="none" w="med" len="med"/>
          </a:ln>
        </p:spPr>
      </p:cxnSp>
      <p:cxnSp>
        <p:nvCxnSpPr>
          <p:cNvPr id="7" name="Google Shape;254;p26">
            <a:extLst>
              <a:ext uri="{FF2B5EF4-FFF2-40B4-BE49-F238E27FC236}">
                <a16:creationId xmlns:a16="http://schemas.microsoft.com/office/drawing/2014/main" id="{27D9B7A4-0647-3411-894C-348D86E9E803}"/>
              </a:ext>
            </a:extLst>
          </p:cNvPr>
          <p:cNvCxnSpPr>
            <a:cxnSpLocks/>
          </p:cNvCxnSpPr>
          <p:nvPr userDrawn="1"/>
        </p:nvCxnSpPr>
        <p:spPr>
          <a:xfrm>
            <a:off x="9412014" y="607090"/>
            <a:ext cx="2628365" cy="0"/>
          </a:xfrm>
          <a:prstGeom prst="straightConnector1">
            <a:avLst/>
          </a:prstGeom>
          <a:noFill/>
          <a:ln w="38100" cap="flat" cmpd="sng">
            <a:solidFill>
              <a:schemeClr val="accent2">
                <a:lumMod val="75000"/>
              </a:schemeClr>
            </a:solidFill>
            <a:prstDash val="solid"/>
            <a:round/>
            <a:headEnd type="none" w="med" len="med"/>
            <a:tailEnd type="none" w="med" len="med"/>
          </a:ln>
        </p:spPr>
      </p:cxnSp>
    </p:spTree>
    <p:extLst>
      <p:ext uri="{BB962C8B-B14F-4D97-AF65-F5344CB8AC3E}">
        <p14:creationId xmlns:p14="http://schemas.microsoft.com/office/powerpoint/2010/main" val="16716346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AEDD61-E31F-6B40-AC07-4D8D73421283}" type="datetimeFigureOut">
              <a:rPr lang="en-US" smtClean="0"/>
              <a:t>4/23/2025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976431-0C74-EE45-8C94-F7F914A36EC6}" type="slidenum">
              <a:rPr lang="en-US" smtClean="0"/>
              <a:t>‹#›</a:t>
            </a:fld>
            <a:endParaRPr lang="en-US"/>
          </a:p>
        </p:txBody>
      </p:sp>
    </p:spTree>
    <p:extLst>
      <p:ext uri="{BB962C8B-B14F-4D97-AF65-F5344CB8AC3E}">
        <p14:creationId xmlns:p14="http://schemas.microsoft.com/office/powerpoint/2010/main" val="4116597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AEDD61-E31F-6B40-AC07-4D8D73421283}" type="datetimeFigureOut">
              <a:rPr lang="en-US" smtClean="0"/>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6431-0C74-EE45-8C94-F7F914A36EC6}" type="slidenum">
              <a:rPr lang="en-US" smtClean="0"/>
              <a:t>‹#›</a:t>
            </a:fld>
            <a:endParaRPr lang="en-US"/>
          </a:p>
        </p:txBody>
      </p:sp>
    </p:spTree>
    <p:extLst>
      <p:ext uri="{BB962C8B-B14F-4D97-AF65-F5344CB8AC3E}">
        <p14:creationId xmlns:p14="http://schemas.microsoft.com/office/powerpoint/2010/main" val="35198806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AEDD61-E31F-6B40-AC07-4D8D73421283}" type="datetimeFigureOut">
              <a:rPr lang="en-US" smtClean="0"/>
              <a:t>4/23/2025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976431-0C74-EE45-8C94-F7F914A36EC6}" type="slidenum">
              <a:rPr lang="en-US" smtClean="0"/>
              <a:t>‹#›</a:t>
            </a:fld>
            <a:endParaRPr lang="en-US"/>
          </a:p>
        </p:txBody>
      </p:sp>
    </p:spTree>
    <p:extLst>
      <p:ext uri="{BB962C8B-B14F-4D97-AF65-F5344CB8AC3E}">
        <p14:creationId xmlns:p14="http://schemas.microsoft.com/office/powerpoint/2010/main" val="48264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AEDD61-E31F-6B40-AC07-4D8D73421283}" type="datetimeFigureOut">
              <a:rPr lang="en-US" smtClean="0"/>
              <a:t>4/23/2025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976431-0C74-EE45-8C94-F7F914A36EC6}" type="slidenum">
              <a:rPr lang="en-US" smtClean="0"/>
              <a:t>‹#›</a:t>
            </a:fld>
            <a:endParaRPr lang="en-US"/>
          </a:p>
        </p:txBody>
      </p:sp>
    </p:spTree>
    <p:extLst>
      <p:ext uri="{BB962C8B-B14F-4D97-AF65-F5344CB8AC3E}">
        <p14:creationId xmlns:p14="http://schemas.microsoft.com/office/powerpoint/2010/main" val="17538632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AEDD61-E31F-6B40-AC07-4D8D73421283}" type="datetimeFigureOut">
              <a:rPr lang="en-US" smtClean="0"/>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6431-0C74-EE45-8C94-F7F914A36EC6}" type="slidenum">
              <a:rPr lang="en-US" smtClean="0"/>
              <a:t>‹#›</a:t>
            </a:fld>
            <a:endParaRPr lang="en-US"/>
          </a:p>
        </p:txBody>
      </p:sp>
    </p:spTree>
    <p:extLst>
      <p:ext uri="{BB962C8B-B14F-4D97-AF65-F5344CB8AC3E}">
        <p14:creationId xmlns:p14="http://schemas.microsoft.com/office/powerpoint/2010/main" val="18888636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AEDD61-E31F-6B40-AC07-4D8D73421283}" type="datetimeFigureOut">
              <a:rPr lang="en-US" smtClean="0"/>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6431-0C74-EE45-8C94-F7F914A36EC6}" type="slidenum">
              <a:rPr lang="en-US" smtClean="0"/>
              <a:t>‹#›</a:t>
            </a:fld>
            <a:endParaRPr lang="en-US"/>
          </a:p>
        </p:txBody>
      </p:sp>
    </p:spTree>
    <p:extLst>
      <p:ext uri="{BB962C8B-B14F-4D97-AF65-F5344CB8AC3E}">
        <p14:creationId xmlns:p14="http://schemas.microsoft.com/office/powerpoint/2010/main" val="11361216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AEDD61-E31F-6B40-AC07-4D8D73421283}" type="datetimeFigureOut">
              <a:rPr lang="en-US" smtClean="0"/>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6431-0C74-EE45-8C94-F7F914A36EC6}" type="slidenum">
              <a:rPr lang="en-US" smtClean="0"/>
              <a:t>‹#›</a:t>
            </a:fld>
            <a:endParaRPr lang="en-US"/>
          </a:p>
        </p:txBody>
      </p:sp>
    </p:spTree>
    <p:extLst>
      <p:ext uri="{BB962C8B-B14F-4D97-AF65-F5344CB8AC3E}">
        <p14:creationId xmlns:p14="http://schemas.microsoft.com/office/powerpoint/2010/main" val="17076086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AEDD61-E31F-6B40-AC07-4D8D73421283}" type="datetimeFigureOut">
              <a:rPr lang="en-US" smtClean="0"/>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6431-0C74-EE45-8C94-F7F914A36EC6}" type="slidenum">
              <a:rPr lang="en-US" smtClean="0"/>
              <a:t>‹#›</a:t>
            </a:fld>
            <a:endParaRPr lang="en-US"/>
          </a:p>
        </p:txBody>
      </p:sp>
    </p:spTree>
    <p:extLst>
      <p:ext uri="{BB962C8B-B14F-4D97-AF65-F5344CB8AC3E}">
        <p14:creationId xmlns:p14="http://schemas.microsoft.com/office/powerpoint/2010/main" val="20702963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AEDD61-E31F-6B40-AC07-4D8D73421283}" type="datetimeFigureOut">
              <a:rPr lang="en-US" smtClean="0"/>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6431-0C74-EE45-8C94-F7F914A36EC6}" type="slidenum">
              <a:rPr lang="en-US" smtClean="0"/>
              <a:t>‹#›</a:t>
            </a:fld>
            <a:endParaRPr lang="en-US"/>
          </a:p>
        </p:txBody>
      </p:sp>
    </p:spTree>
    <p:extLst>
      <p:ext uri="{BB962C8B-B14F-4D97-AF65-F5344CB8AC3E}">
        <p14:creationId xmlns:p14="http://schemas.microsoft.com/office/powerpoint/2010/main" val="26425366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AEDD61-E31F-6B40-AC07-4D8D73421283}" type="datetimeFigureOut">
              <a:rPr lang="en-US" smtClean="0"/>
              <a:t>4/23/2025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976431-0C74-EE45-8C94-F7F914A36EC6}" type="slidenum">
              <a:rPr lang="en-US" smtClean="0"/>
              <a:t>‹#›</a:t>
            </a:fld>
            <a:endParaRPr lang="en-US"/>
          </a:p>
        </p:txBody>
      </p:sp>
      <p:cxnSp>
        <p:nvCxnSpPr>
          <p:cNvPr id="9" name="Google Shape;254;p26">
            <a:extLst>
              <a:ext uri="{FF2B5EF4-FFF2-40B4-BE49-F238E27FC236}">
                <a16:creationId xmlns:a16="http://schemas.microsoft.com/office/drawing/2014/main" id="{B6E7EA52-E362-F7D2-F045-5055DE63DA14}"/>
              </a:ext>
            </a:extLst>
          </p:cNvPr>
          <p:cNvCxnSpPr>
            <a:cxnSpLocks/>
          </p:cNvCxnSpPr>
          <p:nvPr/>
        </p:nvCxnSpPr>
        <p:spPr>
          <a:xfrm>
            <a:off x="9412014" y="607090"/>
            <a:ext cx="2628365" cy="0"/>
          </a:xfrm>
          <a:prstGeom prst="straightConnector1">
            <a:avLst/>
          </a:prstGeom>
          <a:noFill/>
          <a:ln w="63500" cap="flat" cmpd="sng">
            <a:solidFill>
              <a:schemeClr val="accent2">
                <a:lumMod val="75000"/>
              </a:schemeClr>
            </a:solidFill>
            <a:prstDash val="solid"/>
            <a:round/>
            <a:headEnd type="none" w="med" len="med"/>
            <a:tailEnd type="none" w="med" len="med"/>
          </a:ln>
        </p:spPr>
      </p:cxnSp>
      <p:cxnSp>
        <p:nvCxnSpPr>
          <p:cNvPr id="8" name="Google Shape;254;p26">
            <a:extLst>
              <a:ext uri="{FF2B5EF4-FFF2-40B4-BE49-F238E27FC236}">
                <a16:creationId xmlns:a16="http://schemas.microsoft.com/office/drawing/2014/main" id="{25114672-264E-C5F9-E7C5-2DB4CAF0AA54}"/>
              </a:ext>
            </a:extLst>
          </p:cNvPr>
          <p:cNvCxnSpPr>
            <a:cxnSpLocks/>
          </p:cNvCxnSpPr>
          <p:nvPr userDrawn="1"/>
        </p:nvCxnSpPr>
        <p:spPr>
          <a:xfrm>
            <a:off x="9412014" y="607090"/>
            <a:ext cx="2628365" cy="0"/>
          </a:xfrm>
          <a:prstGeom prst="straightConnector1">
            <a:avLst/>
          </a:prstGeom>
          <a:noFill/>
          <a:ln w="63500" cap="flat" cmpd="sng">
            <a:solidFill>
              <a:schemeClr val="accent2">
                <a:lumMod val="75000"/>
              </a:schemeClr>
            </a:solidFill>
            <a:prstDash val="solid"/>
            <a:round/>
            <a:headEnd type="none" w="med" len="med"/>
            <a:tailEnd type="none" w="med" len="med"/>
          </a:ln>
        </p:spPr>
      </p:cxnSp>
    </p:spTree>
    <p:extLst>
      <p:ext uri="{BB962C8B-B14F-4D97-AF65-F5344CB8AC3E}">
        <p14:creationId xmlns:p14="http://schemas.microsoft.com/office/powerpoint/2010/main" val="247062012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AEDD61-E31F-6B40-AC07-4D8D73421283}" type="datetimeFigureOut">
              <a:rPr lang="en-US" smtClean="0"/>
              <a:t>4/23/2025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976431-0C74-EE45-8C94-F7F914A36EC6}" type="slidenum">
              <a:rPr lang="en-US" smtClean="0"/>
              <a:t>‹#›</a:t>
            </a:fld>
            <a:endParaRPr lang="en-US"/>
          </a:p>
        </p:txBody>
      </p:sp>
    </p:spTree>
    <p:extLst>
      <p:ext uri="{BB962C8B-B14F-4D97-AF65-F5344CB8AC3E}">
        <p14:creationId xmlns:p14="http://schemas.microsoft.com/office/powerpoint/2010/main" val="26747512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AEDD61-E31F-6B40-AC07-4D8D73421283}" type="datetimeFigureOut">
              <a:rPr lang="en-US" smtClean="0"/>
              <a:t>4/23/2025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976431-0C74-EE45-8C94-F7F914A36EC6}" type="slidenum">
              <a:rPr lang="en-US" smtClean="0"/>
              <a:t>‹#›</a:t>
            </a:fld>
            <a:endParaRPr lang="en-US"/>
          </a:p>
        </p:txBody>
      </p:sp>
      <p:cxnSp>
        <p:nvCxnSpPr>
          <p:cNvPr id="6" name="Google Shape;254;p26">
            <a:extLst>
              <a:ext uri="{FF2B5EF4-FFF2-40B4-BE49-F238E27FC236}">
                <a16:creationId xmlns:a16="http://schemas.microsoft.com/office/drawing/2014/main" id="{805682D2-AB61-7D65-EB7E-E68B25B3D50B}"/>
              </a:ext>
            </a:extLst>
          </p:cNvPr>
          <p:cNvCxnSpPr>
            <a:cxnSpLocks/>
          </p:cNvCxnSpPr>
          <p:nvPr/>
        </p:nvCxnSpPr>
        <p:spPr>
          <a:xfrm>
            <a:off x="9412014" y="607090"/>
            <a:ext cx="2628365" cy="0"/>
          </a:xfrm>
          <a:prstGeom prst="straightConnector1">
            <a:avLst/>
          </a:prstGeom>
          <a:noFill/>
          <a:ln w="38100" cap="flat" cmpd="sng">
            <a:solidFill>
              <a:schemeClr val="accent2">
                <a:lumMod val="75000"/>
              </a:schemeClr>
            </a:solidFill>
            <a:prstDash val="solid"/>
            <a:round/>
            <a:headEnd type="none" w="med" len="med"/>
            <a:tailEnd type="none" w="med" len="med"/>
          </a:ln>
        </p:spPr>
      </p:cxnSp>
      <p:cxnSp>
        <p:nvCxnSpPr>
          <p:cNvPr id="7" name="Google Shape;254;p26">
            <a:extLst>
              <a:ext uri="{FF2B5EF4-FFF2-40B4-BE49-F238E27FC236}">
                <a16:creationId xmlns:a16="http://schemas.microsoft.com/office/drawing/2014/main" id="{0BBE184A-AC65-7DD4-F3C0-9737E51ADD4F}"/>
              </a:ext>
            </a:extLst>
          </p:cNvPr>
          <p:cNvCxnSpPr>
            <a:cxnSpLocks/>
          </p:cNvCxnSpPr>
          <p:nvPr userDrawn="1"/>
        </p:nvCxnSpPr>
        <p:spPr>
          <a:xfrm>
            <a:off x="9412014" y="607090"/>
            <a:ext cx="2628365" cy="0"/>
          </a:xfrm>
          <a:prstGeom prst="straightConnector1">
            <a:avLst/>
          </a:prstGeom>
          <a:noFill/>
          <a:ln w="38100" cap="flat" cmpd="sng">
            <a:solidFill>
              <a:schemeClr val="accent2">
                <a:lumMod val="75000"/>
              </a:schemeClr>
            </a:solidFill>
            <a:prstDash val="solid"/>
            <a:round/>
            <a:headEnd type="none" w="med" len="med"/>
            <a:tailEnd type="none" w="med" len="med"/>
          </a:ln>
        </p:spPr>
      </p:cxnSp>
    </p:spTree>
    <p:extLst>
      <p:ext uri="{BB962C8B-B14F-4D97-AF65-F5344CB8AC3E}">
        <p14:creationId xmlns:p14="http://schemas.microsoft.com/office/powerpoint/2010/main" val="3307425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AEDD61-E31F-6B40-AC07-4D8D73421283}" type="datetimeFigureOut">
              <a:rPr lang="en-US" smtClean="0"/>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6431-0C74-EE45-8C94-F7F914A36EC6}" type="slidenum">
              <a:rPr lang="en-US" smtClean="0"/>
              <a:t>‹#›</a:t>
            </a:fld>
            <a:endParaRPr lang="en-US"/>
          </a:p>
        </p:txBody>
      </p:sp>
    </p:spTree>
    <p:extLst>
      <p:ext uri="{BB962C8B-B14F-4D97-AF65-F5344CB8AC3E}">
        <p14:creationId xmlns:p14="http://schemas.microsoft.com/office/powerpoint/2010/main" val="10275185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AEDD61-E31F-6B40-AC07-4D8D73421283}" type="datetimeFigureOut">
              <a:rPr lang="en-US" smtClean="0"/>
              <a:t>4/23/2025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976431-0C74-EE45-8C94-F7F914A36EC6}" type="slidenum">
              <a:rPr lang="en-US" smtClean="0"/>
              <a:t>‹#›</a:t>
            </a:fld>
            <a:endParaRPr lang="en-US"/>
          </a:p>
        </p:txBody>
      </p:sp>
    </p:spTree>
    <p:extLst>
      <p:ext uri="{BB962C8B-B14F-4D97-AF65-F5344CB8AC3E}">
        <p14:creationId xmlns:p14="http://schemas.microsoft.com/office/powerpoint/2010/main" val="28761083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AEDD61-E31F-6B40-AC07-4D8D73421283}" type="datetimeFigureOut">
              <a:rPr lang="en-US" smtClean="0"/>
              <a:t>4/23/2025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976431-0C74-EE45-8C94-F7F914A36EC6}" type="slidenum">
              <a:rPr lang="en-US" smtClean="0"/>
              <a:t>‹#›</a:t>
            </a:fld>
            <a:endParaRPr lang="en-US"/>
          </a:p>
        </p:txBody>
      </p:sp>
    </p:spTree>
    <p:extLst>
      <p:ext uri="{BB962C8B-B14F-4D97-AF65-F5344CB8AC3E}">
        <p14:creationId xmlns:p14="http://schemas.microsoft.com/office/powerpoint/2010/main" val="219780713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AEDD61-E31F-6B40-AC07-4D8D73421283}" type="datetimeFigureOut">
              <a:rPr lang="en-US" smtClean="0"/>
              <a:t>4/23/2025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976431-0C74-EE45-8C94-F7F914A36EC6}" type="slidenum">
              <a:rPr lang="en-US" smtClean="0"/>
              <a:t>‹#›</a:t>
            </a:fld>
            <a:endParaRPr lang="en-US"/>
          </a:p>
        </p:txBody>
      </p:sp>
    </p:spTree>
    <p:extLst>
      <p:ext uri="{BB962C8B-B14F-4D97-AF65-F5344CB8AC3E}">
        <p14:creationId xmlns:p14="http://schemas.microsoft.com/office/powerpoint/2010/main" val="267387490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AEDD61-E31F-6B40-AC07-4D8D73421283}" type="datetimeFigureOut">
              <a:rPr lang="en-US" smtClean="0"/>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6431-0C74-EE45-8C94-F7F914A36EC6}" type="slidenum">
              <a:rPr lang="en-US" smtClean="0"/>
              <a:t>‹#›</a:t>
            </a:fld>
            <a:endParaRPr lang="en-US"/>
          </a:p>
        </p:txBody>
      </p:sp>
    </p:spTree>
    <p:extLst>
      <p:ext uri="{BB962C8B-B14F-4D97-AF65-F5344CB8AC3E}">
        <p14:creationId xmlns:p14="http://schemas.microsoft.com/office/powerpoint/2010/main" val="127520125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AEDD61-E31F-6B40-AC07-4D8D73421283}" type="datetimeFigureOut">
              <a:rPr lang="en-US" smtClean="0"/>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6431-0C74-EE45-8C94-F7F914A36EC6}" type="slidenum">
              <a:rPr lang="en-US" smtClean="0"/>
              <a:t>‹#›</a:t>
            </a:fld>
            <a:endParaRPr lang="en-US"/>
          </a:p>
        </p:txBody>
      </p:sp>
    </p:spTree>
    <p:extLst>
      <p:ext uri="{BB962C8B-B14F-4D97-AF65-F5344CB8AC3E}">
        <p14:creationId xmlns:p14="http://schemas.microsoft.com/office/powerpoint/2010/main" val="2385134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AEDD61-E31F-6B40-AC07-4D8D73421283}" type="datetimeFigureOut">
              <a:rPr lang="en-US" smtClean="0"/>
              <a:t>4/23/2025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976431-0C74-EE45-8C94-F7F914A36EC6}" type="slidenum">
              <a:rPr lang="en-US" smtClean="0"/>
              <a:t>‹#›</a:t>
            </a:fld>
            <a:endParaRPr lang="en-US"/>
          </a:p>
        </p:txBody>
      </p:sp>
      <p:cxnSp>
        <p:nvCxnSpPr>
          <p:cNvPr id="9" name="Google Shape;254;p26">
            <a:extLst>
              <a:ext uri="{FF2B5EF4-FFF2-40B4-BE49-F238E27FC236}">
                <a16:creationId xmlns:a16="http://schemas.microsoft.com/office/drawing/2014/main" id="{B6E7EA52-E362-F7D2-F045-5055DE63DA14}"/>
              </a:ext>
            </a:extLst>
          </p:cNvPr>
          <p:cNvCxnSpPr>
            <a:cxnSpLocks/>
          </p:cNvCxnSpPr>
          <p:nvPr userDrawn="1"/>
        </p:nvCxnSpPr>
        <p:spPr>
          <a:xfrm>
            <a:off x="9412014" y="607090"/>
            <a:ext cx="2628365" cy="0"/>
          </a:xfrm>
          <a:prstGeom prst="straightConnector1">
            <a:avLst/>
          </a:prstGeom>
          <a:noFill/>
          <a:ln w="63500" cap="flat" cmpd="sng">
            <a:solidFill>
              <a:schemeClr val="accent2">
                <a:lumMod val="75000"/>
              </a:schemeClr>
            </a:solidFill>
            <a:prstDash val="solid"/>
            <a:round/>
            <a:headEnd type="none" w="med" len="med"/>
            <a:tailEnd type="none" w="med" len="med"/>
          </a:ln>
        </p:spPr>
      </p:cxnSp>
    </p:spTree>
    <p:extLst>
      <p:ext uri="{BB962C8B-B14F-4D97-AF65-F5344CB8AC3E}">
        <p14:creationId xmlns:p14="http://schemas.microsoft.com/office/powerpoint/2010/main" val="1111413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AEDD61-E31F-6B40-AC07-4D8D73421283}" type="datetimeFigureOut">
              <a:rPr lang="en-US" smtClean="0"/>
              <a:t>4/23/2025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976431-0C74-EE45-8C94-F7F914A36EC6}" type="slidenum">
              <a:rPr lang="en-US" smtClean="0"/>
              <a:t>‹#›</a:t>
            </a:fld>
            <a:endParaRPr lang="en-US"/>
          </a:p>
        </p:txBody>
      </p:sp>
    </p:spTree>
    <p:extLst>
      <p:ext uri="{BB962C8B-B14F-4D97-AF65-F5344CB8AC3E}">
        <p14:creationId xmlns:p14="http://schemas.microsoft.com/office/powerpoint/2010/main" val="3535634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AEDD61-E31F-6B40-AC07-4D8D73421283}" type="datetimeFigureOut">
              <a:rPr lang="en-US" smtClean="0"/>
              <a:t>4/23/2025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976431-0C74-EE45-8C94-F7F914A36EC6}" type="slidenum">
              <a:rPr lang="en-US" smtClean="0"/>
              <a:t>‹#›</a:t>
            </a:fld>
            <a:endParaRPr lang="en-US"/>
          </a:p>
        </p:txBody>
      </p:sp>
      <p:cxnSp>
        <p:nvCxnSpPr>
          <p:cNvPr id="6" name="Google Shape;254;p26">
            <a:extLst>
              <a:ext uri="{FF2B5EF4-FFF2-40B4-BE49-F238E27FC236}">
                <a16:creationId xmlns:a16="http://schemas.microsoft.com/office/drawing/2014/main" id="{805682D2-AB61-7D65-EB7E-E68B25B3D50B}"/>
              </a:ext>
            </a:extLst>
          </p:cNvPr>
          <p:cNvCxnSpPr>
            <a:cxnSpLocks/>
          </p:cNvCxnSpPr>
          <p:nvPr userDrawn="1"/>
        </p:nvCxnSpPr>
        <p:spPr>
          <a:xfrm>
            <a:off x="9412014" y="607090"/>
            <a:ext cx="2628365" cy="0"/>
          </a:xfrm>
          <a:prstGeom prst="straightConnector1">
            <a:avLst/>
          </a:prstGeom>
          <a:noFill/>
          <a:ln w="38100" cap="flat" cmpd="sng">
            <a:solidFill>
              <a:schemeClr val="accent2">
                <a:lumMod val="75000"/>
              </a:schemeClr>
            </a:solidFill>
            <a:prstDash val="solid"/>
            <a:round/>
            <a:headEnd type="none" w="med" len="med"/>
            <a:tailEnd type="none" w="med" len="med"/>
          </a:ln>
        </p:spPr>
      </p:cxnSp>
    </p:spTree>
    <p:extLst>
      <p:ext uri="{BB962C8B-B14F-4D97-AF65-F5344CB8AC3E}">
        <p14:creationId xmlns:p14="http://schemas.microsoft.com/office/powerpoint/2010/main" val="1202653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AEDD61-E31F-6B40-AC07-4D8D73421283}" type="datetimeFigureOut">
              <a:rPr lang="en-US" smtClean="0"/>
              <a:t>4/23/2025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976431-0C74-EE45-8C94-F7F914A36EC6}" type="slidenum">
              <a:rPr lang="en-US" smtClean="0"/>
              <a:t>‹#›</a:t>
            </a:fld>
            <a:endParaRPr lang="en-US"/>
          </a:p>
        </p:txBody>
      </p:sp>
    </p:spTree>
    <p:extLst>
      <p:ext uri="{BB962C8B-B14F-4D97-AF65-F5344CB8AC3E}">
        <p14:creationId xmlns:p14="http://schemas.microsoft.com/office/powerpoint/2010/main" val="455038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AEDD61-E31F-6B40-AC07-4D8D73421283}" type="datetimeFigureOut">
              <a:rPr lang="en-US" smtClean="0"/>
              <a:t>4/23/2025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976431-0C74-EE45-8C94-F7F914A36EC6}" type="slidenum">
              <a:rPr lang="en-US" smtClean="0"/>
              <a:t>‹#›</a:t>
            </a:fld>
            <a:endParaRPr lang="en-US"/>
          </a:p>
        </p:txBody>
      </p:sp>
    </p:spTree>
    <p:extLst>
      <p:ext uri="{BB962C8B-B14F-4D97-AF65-F5344CB8AC3E}">
        <p14:creationId xmlns:p14="http://schemas.microsoft.com/office/powerpoint/2010/main" val="3266414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AEDD61-E31F-6B40-AC07-4D8D73421283}" type="datetimeFigureOut">
              <a:rPr lang="en-US" smtClean="0"/>
              <a:t>4/23/2025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976431-0C74-EE45-8C94-F7F914A36EC6}" type="slidenum">
              <a:rPr lang="en-US" smtClean="0"/>
              <a:t>‹#›</a:t>
            </a:fld>
            <a:endParaRPr lang="en-US"/>
          </a:p>
        </p:txBody>
      </p:sp>
    </p:spTree>
    <p:extLst>
      <p:ext uri="{BB962C8B-B14F-4D97-AF65-F5344CB8AC3E}">
        <p14:creationId xmlns:p14="http://schemas.microsoft.com/office/powerpoint/2010/main" val="2593826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6314" y="-1587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Helvetica Neue" panose="02000503000000020004" pitchFamily="2" charset="0"/>
                <a:ea typeface="Helvetica Neue" panose="02000503000000020004" pitchFamily="2" charset="0"/>
                <a:cs typeface="Helvetica Neue" panose="02000503000000020004" pitchFamily="2" charset="0"/>
              </a:defRPr>
            </a:lvl1pPr>
          </a:lstStyle>
          <a:p>
            <a:fld id="{AEAEDD61-E31F-6B40-AC07-4D8D73421283}" type="datetimeFigureOut">
              <a:rPr lang="en-US" smtClean="0"/>
              <a:pPr/>
              <a:t>4/23/2025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Helvetica Neue" panose="02000503000000020004" pitchFamily="2" charset="0"/>
                <a:ea typeface="Helvetica Neue" panose="02000503000000020004" pitchFamily="2" charset="0"/>
                <a:cs typeface="Helvetica Neue" panose="02000503000000020004" pitchFamily="2"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Helvetica Neue" panose="02000503000000020004" pitchFamily="2" charset="0"/>
                <a:ea typeface="Helvetica Neue" panose="02000503000000020004" pitchFamily="2" charset="0"/>
                <a:cs typeface="Helvetica Neue" panose="02000503000000020004" pitchFamily="2" charset="0"/>
              </a:defRPr>
            </a:lvl1pPr>
          </a:lstStyle>
          <a:p>
            <a:fld id="{88976431-0C74-EE45-8C94-F7F914A36EC6}" type="slidenum">
              <a:rPr lang="en-US" smtClean="0"/>
              <a:pPr/>
              <a:t>‹#›</a:t>
            </a:fld>
            <a:endParaRPr lang="en-US"/>
          </a:p>
        </p:txBody>
      </p:sp>
      <p:sp>
        <p:nvSpPr>
          <p:cNvPr id="9" name="Rectangle 8">
            <a:extLst>
              <a:ext uri="{FF2B5EF4-FFF2-40B4-BE49-F238E27FC236}">
                <a16:creationId xmlns:a16="http://schemas.microsoft.com/office/drawing/2014/main" id="{C4A44EFF-3F6A-BC04-C84F-3ABE6FBE5190}"/>
              </a:ext>
            </a:extLst>
          </p:cNvPr>
          <p:cNvSpPr/>
          <p:nvPr userDrawn="1"/>
        </p:nvSpPr>
        <p:spPr>
          <a:xfrm>
            <a:off x="0" y="0"/>
            <a:ext cx="12192000" cy="1325563"/>
          </a:xfrm>
          <a:prstGeom prst="rect">
            <a:avLst/>
          </a:prstGeom>
          <a:solidFill>
            <a:srgbClr val="498F5E">
              <a:alpha val="1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698516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720" r:id="rId12"/>
  </p:sldLayoutIdLst>
  <p:txStyles>
    <p:titleStyle>
      <a:lvl1pPr algn="l" defTabSz="914400" rtl="0" eaLnBrk="1" latinLnBrk="0" hangingPunct="1">
        <a:lnSpc>
          <a:spcPct val="90000"/>
        </a:lnSpc>
        <a:spcBef>
          <a:spcPct val="0"/>
        </a:spcBef>
        <a:buNone/>
        <a:defRPr sz="32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587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Helvetica Neue" panose="02000503000000020004" pitchFamily="2" charset="0"/>
                <a:ea typeface="Helvetica Neue" panose="02000503000000020004" pitchFamily="2" charset="0"/>
                <a:cs typeface="Helvetica Neue" panose="02000503000000020004" pitchFamily="2" charset="0"/>
              </a:defRPr>
            </a:lvl1pPr>
          </a:lstStyle>
          <a:p>
            <a:fld id="{AEAEDD61-E31F-6B40-AC07-4D8D73421283}" type="datetimeFigureOut">
              <a:rPr lang="en-US" smtClean="0"/>
              <a:pPr/>
              <a:t>4/23/2025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Helvetica Neue" panose="02000503000000020004" pitchFamily="2" charset="0"/>
                <a:ea typeface="Helvetica Neue" panose="02000503000000020004" pitchFamily="2" charset="0"/>
                <a:cs typeface="Helvetica Neue" panose="02000503000000020004" pitchFamily="2"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Helvetica Neue" panose="02000503000000020004" pitchFamily="2" charset="0"/>
                <a:ea typeface="Helvetica Neue" panose="02000503000000020004" pitchFamily="2" charset="0"/>
                <a:cs typeface="Helvetica Neue" panose="02000503000000020004" pitchFamily="2" charset="0"/>
              </a:defRPr>
            </a:lvl1pPr>
          </a:lstStyle>
          <a:p>
            <a:fld id="{88976431-0C74-EE45-8C94-F7F914A36EC6}" type="slidenum">
              <a:rPr lang="en-US" smtClean="0"/>
              <a:pPr/>
              <a:t>‹#›</a:t>
            </a:fld>
            <a:endParaRPr lang="en-US"/>
          </a:p>
        </p:txBody>
      </p:sp>
      <p:cxnSp>
        <p:nvCxnSpPr>
          <p:cNvPr id="8" name="Google Shape;254;p26">
            <a:extLst>
              <a:ext uri="{FF2B5EF4-FFF2-40B4-BE49-F238E27FC236}">
                <a16:creationId xmlns:a16="http://schemas.microsoft.com/office/drawing/2014/main" id="{3F209234-10ED-53E5-2F90-5DE495A55468}"/>
              </a:ext>
            </a:extLst>
          </p:cNvPr>
          <p:cNvCxnSpPr>
            <a:cxnSpLocks/>
          </p:cNvCxnSpPr>
          <p:nvPr/>
        </p:nvCxnSpPr>
        <p:spPr>
          <a:xfrm>
            <a:off x="7416800" y="962690"/>
            <a:ext cx="4623579" cy="0"/>
          </a:xfrm>
          <a:prstGeom prst="straightConnector1">
            <a:avLst/>
          </a:prstGeom>
          <a:noFill/>
          <a:ln w="63500" cap="flat" cmpd="sng">
            <a:solidFill>
              <a:schemeClr val="accent2">
                <a:lumMod val="75000"/>
              </a:schemeClr>
            </a:solidFill>
            <a:prstDash val="solid"/>
            <a:round/>
            <a:headEnd type="none" w="med" len="med"/>
            <a:tailEnd type="none" w="med" len="med"/>
          </a:ln>
        </p:spPr>
      </p:cxnSp>
      <p:cxnSp>
        <p:nvCxnSpPr>
          <p:cNvPr id="7" name="Google Shape;254;p26">
            <a:extLst>
              <a:ext uri="{FF2B5EF4-FFF2-40B4-BE49-F238E27FC236}">
                <a16:creationId xmlns:a16="http://schemas.microsoft.com/office/drawing/2014/main" id="{2FC58A50-9F00-7989-6498-2693B74D80E9}"/>
              </a:ext>
            </a:extLst>
          </p:cNvPr>
          <p:cNvCxnSpPr>
            <a:cxnSpLocks/>
          </p:cNvCxnSpPr>
          <p:nvPr userDrawn="1"/>
        </p:nvCxnSpPr>
        <p:spPr>
          <a:xfrm>
            <a:off x="7416800" y="962690"/>
            <a:ext cx="4623579" cy="0"/>
          </a:xfrm>
          <a:prstGeom prst="straightConnector1">
            <a:avLst/>
          </a:prstGeom>
          <a:noFill/>
          <a:ln w="63500" cap="flat" cmpd="sng">
            <a:solidFill>
              <a:schemeClr val="accent2">
                <a:lumMod val="75000"/>
              </a:schemeClr>
            </a:solidFill>
            <a:prstDash val="solid"/>
            <a:round/>
            <a:headEnd type="none" w="med" len="med"/>
            <a:tailEnd type="none" w="med" len="med"/>
          </a:ln>
        </p:spPr>
      </p:cxnSp>
    </p:spTree>
    <p:extLst>
      <p:ext uri="{BB962C8B-B14F-4D97-AF65-F5344CB8AC3E}">
        <p14:creationId xmlns:p14="http://schemas.microsoft.com/office/powerpoint/2010/main" val="329539745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32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587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Helvetica Neue" panose="02000503000000020004" pitchFamily="2" charset="0"/>
                <a:ea typeface="Helvetica Neue" panose="02000503000000020004" pitchFamily="2" charset="0"/>
                <a:cs typeface="Helvetica Neue" panose="02000503000000020004" pitchFamily="2" charset="0"/>
              </a:defRPr>
            </a:lvl1pPr>
          </a:lstStyle>
          <a:p>
            <a:fld id="{AEAEDD61-E31F-6B40-AC07-4D8D73421283}" type="datetimeFigureOut">
              <a:rPr lang="en-US" smtClean="0"/>
              <a:pPr/>
              <a:t>4/23/2025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Helvetica Neue" panose="02000503000000020004" pitchFamily="2" charset="0"/>
                <a:ea typeface="Helvetica Neue" panose="02000503000000020004" pitchFamily="2" charset="0"/>
                <a:cs typeface="Helvetica Neue" panose="02000503000000020004" pitchFamily="2"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Helvetica Neue" panose="02000503000000020004" pitchFamily="2" charset="0"/>
                <a:ea typeface="Helvetica Neue" panose="02000503000000020004" pitchFamily="2" charset="0"/>
                <a:cs typeface="Helvetica Neue" panose="02000503000000020004" pitchFamily="2" charset="0"/>
              </a:defRPr>
            </a:lvl1pPr>
          </a:lstStyle>
          <a:p>
            <a:fld id="{88976431-0C74-EE45-8C94-F7F914A36EC6}" type="slidenum">
              <a:rPr lang="en-US" smtClean="0"/>
              <a:pPr/>
              <a:t>‹#›</a:t>
            </a:fld>
            <a:endParaRPr lang="en-US"/>
          </a:p>
        </p:txBody>
      </p:sp>
      <p:cxnSp>
        <p:nvCxnSpPr>
          <p:cNvPr id="8" name="Google Shape;254;p26">
            <a:extLst>
              <a:ext uri="{FF2B5EF4-FFF2-40B4-BE49-F238E27FC236}">
                <a16:creationId xmlns:a16="http://schemas.microsoft.com/office/drawing/2014/main" id="{3F209234-10ED-53E5-2F90-5DE495A55468}"/>
              </a:ext>
            </a:extLst>
          </p:cNvPr>
          <p:cNvCxnSpPr>
            <a:cxnSpLocks/>
          </p:cNvCxnSpPr>
          <p:nvPr/>
        </p:nvCxnSpPr>
        <p:spPr>
          <a:xfrm>
            <a:off x="7416800" y="962690"/>
            <a:ext cx="4623579" cy="0"/>
          </a:xfrm>
          <a:prstGeom prst="straightConnector1">
            <a:avLst/>
          </a:prstGeom>
          <a:noFill/>
          <a:ln w="63500" cap="flat" cmpd="sng">
            <a:solidFill>
              <a:schemeClr val="accent2">
                <a:lumMod val="75000"/>
              </a:schemeClr>
            </a:solidFill>
            <a:prstDash val="solid"/>
            <a:round/>
            <a:headEnd type="none" w="med" len="med"/>
            <a:tailEnd type="none" w="med" len="med"/>
          </a:ln>
        </p:spPr>
      </p:cxnSp>
      <p:cxnSp>
        <p:nvCxnSpPr>
          <p:cNvPr id="7" name="Google Shape;254;p26">
            <a:extLst>
              <a:ext uri="{FF2B5EF4-FFF2-40B4-BE49-F238E27FC236}">
                <a16:creationId xmlns:a16="http://schemas.microsoft.com/office/drawing/2014/main" id="{B2514682-B318-AFEB-4A93-3542E6636FA0}"/>
              </a:ext>
            </a:extLst>
          </p:cNvPr>
          <p:cNvCxnSpPr>
            <a:cxnSpLocks/>
          </p:cNvCxnSpPr>
          <p:nvPr userDrawn="1"/>
        </p:nvCxnSpPr>
        <p:spPr>
          <a:xfrm>
            <a:off x="7416800" y="962690"/>
            <a:ext cx="4623579" cy="0"/>
          </a:xfrm>
          <a:prstGeom prst="straightConnector1">
            <a:avLst/>
          </a:prstGeom>
          <a:noFill/>
          <a:ln w="63500" cap="flat" cmpd="sng">
            <a:solidFill>
              <a:schemeClr val="accent2">
                <a:lumMod val="75000"/>
              </a:schemeClr>
            </a:solidFill>
            <a:prstDash val="solid"/>
            <a:round/>
            <a:headEnd type="none" w="med" len="med"/>
            <a:tailEnd type="none" w="med" len="med"/>
          </a:ln>
        </p:spPr>
      </p:cxnSp>
    </p:spTree>
    <p:extLst>
      <p:ext uri="{BB962C8B-B14F-4D97-AF65-F5344CB8AC3E}">
        <p14:creationId xmlns:p14="http://schemas.microsoft.com/office/powerpoint/2010/main" val="54642923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32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4.sv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9.png"/><Relationship Id="rId4" Type="http://schemas.openxmlformats.org/officeDocument/2006/relationships/image" Target="../media/image4.sv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4.sv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3.png"/><Relationship Id="rId7"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4.sv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4.sv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4.sv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2.xml"/><Relationship Id="rId5" Type="http://schemas.openxmlformats.org/officeDocument/2006/relationships/image" Target="../media/image22.png"/><Relationship Id="rId4" Type="http://schemas.openxmlformats.org/officeDocument/2006/relationships/image" Target="../media/image4.sv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4.sv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2.xml"/><Relationship Id="rId5" Type="http://schemas.openxmlformats.org/officeDocument/2006/relationships/image" Target="../media/image23.png"/><Relationship Id="rId4" Type="http://schemas.openxmlformats.org/officeDocument/2006/relationships/image" Target="../media/image4.sv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4.sv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4.xml"/><Relationship Id="rId5" Type="http://schemas.openxmlformats.org/officeDocument/2006/relationships/image" Target="../media/image4.sv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4073F-2B8E-4979-7C8F-FAC79D9B30E0}"/>
              </a:ext>
            </a:extLst>
          </p:cNvPr>
          <p:cNvSpPr>
            <a:spLocks noGrp="1"/>
          </p:cNvSpPr>
          <p:nvPr>
            <p:ph type="ctrTitle"/>
          </p:nvPr>
        </p:nvSpPr>
        <p:spPr>
          <a:xfrm>
            <a:off x="684487" y="1546882"/>
            <a:ext cx="10823024" cy="594107"/>
          </a:xfrm>
        </p:spPr>
        <p:txBody>
          <a:bodyPr>
            <a:normAutofit fontScale="90000"/>
          </a:bodyPr>
          <a:lstStyle/>
          <a:p>
            <a:pPr>
              <a:lnSpc>
                <a:spcPct val="100000"/>
              </a:lnSpc>
              <a:spcBef>
                <a:spcPts val="1200"/>
              </a:spcBef>
              <a:spcAft>
                <a:spcPts val="1200"/>
              </a:spcAft>
            </a:pPr>
            <a:r>
              <a:rPr lang="en-US" sz="4000" dirty="0">
                <a:latin typeface="Source Serif Pro" panose="02040603050405020204" pitchFamily="18" charset="0"/>
                <a:ea typeface="Source Serif Pro" panose="02040603050405020204" pitchFamily="18" charset="0"/>
              </a:rPr>
              <a:t>Perception versus Reality</a:t>
            </a:r>
          </a:p>
        </p:txBody>
      </p:sp>
      <p:sp>
        <p:nvSpPr>
          <p:cNvPr id="3" name="Subtitle 2">
            <a:extLst>
              <a:ext uri="{FF2B5EF4-FFF2-40B4-BE49-F238E27FC236}">
                <a16:creationId xmlns:a16="http://schemas.microsoft.com/office/drawing/2014/main" id="{9A8A9C40-F195-F275-DAB4-54359364C9BC}"/>
              </a:ext>
            </a:extLst>
          </p:cNvPr>
          <p:cNvSpPr>
            <a:spLocks noGrp="1"/>
          </p:cNvSpPr>
          <p:nvPr>
            <p:ph type="subTitle" idx="1"/>
          </p:nvPr>
        </p:nvSpPr>
        <p:spPr>
          <a:xfrm>
            <a:off x="1523999" y="5130608"/>
            <a:ext cx="9144000" cy="1660485"/>
          </a:xfrm>
        </p:spPr>
        <p:txBody>
          <a:bodyPr>
            <a:normAutofit/>
          </a:bodyPr>
          <a:lstStyle/>
          <a:p>
            <a:r>
              <a:rPr lang="en-US" dirty="0">
                <a:latin typeface="Source Serif Pro" panose="02040603050405020204" pitchFamily="18" charset="0"/>
                <a:ea typeface="Source Serif Pro" panose="02040603050405020204" pitchFamily="18" charset="0"/>
              </a:rPr>
              <a:t>J</a:t>
            </a:r>
            <a:r>
              <a:rPr lang="en-US" altLang="zh-CN" dirty="0">
                <a:latin typeface="Source Serif Pro" panose="02040603050405020204" pitchFamily="18" charset="0"/>
                <a:ea typeface="Source Serif Pro" panose="02040603050405020204" pitchFamily="18" charset="0"/>
              </a:rPr>
              <a:t>unsong Lu</a:t>
            </a:r>
            <a:endParaRPr lang="en-US" dirty="0">
              <a:latin typeface="Source Serif Pro" panose="02040603050405020204" pitchFamily="18" charset="0"/>
              <a:ea typeface="Source Serif Pro" panose="02040603050405020204" pitchFamily="18" charset="0"/>
            </a:endParaRPr>
          </a:p>
          <a:p>
            <a:r>
              <a:rPr lang="en-US" sz="1800" dirty="0"/>
              <a:t>Department of Psychology</a:t>
            </a:r>
          </a:p>
          <a:p>
            <a:r>
              <a:rPr lang="en-US" sz="1800" dirty="0"/>
              <a:t>University of California San Diego</a:t>
            </a:r>
          </a:p>
          <a:p>
            <a:r>
              <a:rPr lang="en-US" sz="1800" dirty="0">
                <a:solidFill>
                  <a:srgbClr val="498F5E"/>
                </a:solidFill>
              </a:rPr>
              <a:t>April 23</a:t>
            </a:r>
            <a:r>
              <a:rPr lang="en-US" sz="1800" baseline="30000" dirty="0">
                <a:solidFill>
                  <a:srgbClr val="498F5E"/>
                </a:solidFill>
              </a:rPr>
              <a:t>rd</a:t>
            </a:r>
            <a:r>
              <a:rPr lang="en-US" sz="1800" dirty="0">
                <a:solidFill>
                  <a:srgbClr val="498F5E"/>
                </a:solidFill>
              </a:rPr>
              <a:t>, 2025</a:t>
            </a:r>
          </a:p>
        </p:txBody>
      </p:sp>
      <p:sp>
        <p:nvSpPr>
          <p:cNvPr id="6" name="文本框 5">
            <a:extLst>
              <a:ext uri="{FF2B5EF4-FFF2-40B4-BE49-F238E27FC236}">
                <a16:creationId xmlns:a16="http://schemas.microsoft.com/office/drawing/2014/main" id="{6A1B9179-A3CC-E36C-1836-42DC6FE8D51A}"/>
              </a:ext>
            </a:extLst>
          </p:cNvPr>
          <p:cNvSpPr txBox="1"/>
          <p:nvPr/>
        </p:nvSpPr>
        <p:spPr>
          <a:xfrm>
            <a:off x="716477" y="2275105"/>
            <a:ext cx="10823024" cy="1107996"/>
          </a:xfrm>
          <a:prstGeom prst="rect">
            <a:avLst/>
          </a:prstGeom>
          <a:noFill/>
        </p:spPr>
        <p:txBody>
          <a:bodyPr wrap="square">
            <a:spAutoFit/>
          </a:bodyPr>
          <a:lstStyle/>
          <a:p>
            <a:pPr algn="ctr"/>
            <a:r>
              <a:rPr lang="en-US" altLang="zh-CN" sz="3300" dirty="0">
                <a:solidFill>
                  <a:schemeClr val="bg1">
                    <a:lumMod val="65000"/>
                  </a:schemeClr>
                </a:solidFill>
                <a:latin typeface="Source Serif Pro" panose="02040603050405020204" pitchFamily="18" charset="0"/>
                <a:ea typeface="Source Serif Pro" panose="02040603050405020204" pitchFamily="18" charset="0"/>
              </a:rPr>
              <a:t>Comparing Subjective Perceptions and Objective Measurements of Attractiveness-Trait Correlations</a:t>
            </a:r>
            <a:endParaRPr lang="zh-CN" altLang="en-US" sz="3300" dirty="0">
              <a:solidFill>
                <a:schemeClr val="bg1">
                  <a:lumMod val="65000"/>
                </a:schemeClr>
              </a:solidFill>
            </a:endParaRPr>
          </a:p>
        </p:txBody>
      </p:sp>
      <p:sp>
        <p:nvSpPr>
          <p:cNvPr id="11" name="文本框 10">
            <a:extLst>
              <a:ext uri="{FF2B5EF4-FFF2-40B4-BE49-F238E27FC236}">
                <a16:creationId xmlns:a16="http://schemas.microsoft.com/office/drawing/2014/main" id="{7FDA16BA-9835-714F-AD6F-914F8E0A4E8F}"/>
              </a:ext>
            </a:extLst>
          </p:cNvPr>
          <p:cNvSpPr txBox="1"/>
          <p:nvPr/>
        </p:nvSpPr>
        <p:spPr>
          <a:xfrm>
            <a:off x="1347393" y="66907"/>
            <a:ext cx="1957893" cy="1200329"/>
          </a:xfrm>
          <a:prstGeom prst="rect">
            <a:avLst/>
          </a:prstGeom>
          <a:noFill/>
        </p:spPr>
        <p:txBody>
          <a:bodyPr wrap="square" rtlCol="0">
            <a:spAutoFit/>
          </a:bodyPr>
          <a:lstStyle/>
          <a:p>
            <a:r>
              <a:rPr lang="en-US" altLang="zh-CN" b="1" dirty="0">
                <a:latin typeface="Source Sans Pro" panose="020B0503030403020204" pitchFamily="34" charset="0"/>
              </a:rPr>
              <a:t>IMPACT LAB</a:t>
            </a:r>
          </a:p>
          <a:p>
            <a:r>
              <a:rPr lang="en-US" altLang="zh-CN" b="1" dirty="0">
                <a:latin typeface="Source Sans Pro" panose="020B0503030403020204" pitchFamily="34" charset="0"/>
              </a:rPr>
              <a:t>PRINCIPAL INVESTIGATOR: </a:t>
            </a:r>
            <a:r>
              <a:rPr lang="en-US" altLang="zh-CN" b="1" dirty="0" err="1">
                <a:solidFill>
                  <a:srgbClr val="498F5E"/>
                </a:solidFill>
                <a:latin typeface="Source Sans Pro" panose="020B0503030403020204" pitchFamily="34" charset="0"/>
              </a:rPr>
              <a:t>Chujun</a:t>
            </a:r>
            <a:r>
              <a:rPr lang="en-US" altLang="zh-CN" b="1" dirty="0">
                <a:solidFill>
                  <a:srgbClr val="498F5E"/>
                </a:solidFill>
                <a:latin typeface="Source Sans Pro" panose="020B0503030403020204" pitchFamily="34" charset="0"/>
              </a:rPr>
              <a:t> Lin</a:t>
            </a:r>
            <a:endParaRPr lang="zh-CN" altLang="en-US" b="1" dirty="0">
              <a:solidFill>
                <a:srgbClr val="498F5E"/>
              </a:solidFill>
              <a:latin typeface="Source Sans Pro" panose="020B0503030403020204" pitchFamily="34" charset="0"/>
            </a:endParaRPr>
          </a:p>
        </p:txBody>
      </p:sp>
      <p:pic>
        <p:nvPicPr>
          <p:cNvPr id="17" name="图片 16" descr="白色的伞&#10;&#10;低可信度描述已自动生成">
            <a:extLst>
              <a:ext uri="{FF2B5EF4-FFF2-40B4-BE49-F238E27FC236}">
                <a16:creationId xmlns:a16="http://schemas.microsoft.com/office/drawing/2014/main" id="{CD3C1A2E-C30C-B370-04E3-3D0FE12B13B1}"/>
              </a:ext>
            </a:extLst>
          </p:cNvPr>
          <p:cNvPicPr>
            <a:picLocks noChangeAspect="1"/>
          </p:cNvPicPr>
          <p:nvPr/>
        </p:nvPicPr>
        <p:blipFill>
          <a:blip r:embed="rId3"/>
          <a:stretch>
            <a:fillRect/>
          </a:stretch>
        </p:blipFill>
        <p:spPr>
          <a:xfrm>
            <a:off x="5463652" y="3742870"/>
            <a:ext cx="1264695" cy="1264695"/>
          </a:xfrm>
          <a:prstGeom prst="rect">
            <a:avLst/>
          </a:prstGeom>
        </p:spPr>
      </p:pic>
      <p:pic>
        <p:nvPicPr>
          <p:cNvPr id="19" name="图形 18">
            <a:extLst>
              <a:ext uri="{FF2B5EF4-FFF2-40B4-BE49-F238E27FC236}">
                <a16:creationId xmlns:a16="http://schemas.microsoft.com/office/drawing/2014/main" id="{C89CC7DC-2FE4-59A4-D15C-544B563D6542}"/>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t="5305" b="16336"/>
          <a:stretch/>
        </p:blipFill>
        <p:spPr>
          <a:xfrm>
            <a:off x="192602" y="146295"/>
            <a:ext cx="1047750" cy="1007595"/>
          </a:xfrm>
          <a:prstGeom prst="rect">
            <a:avLst/>
          </a:prstGeom>
        </p:spPr>
      </p:pic>
    </p:spTree>
    <p:extLst>
      <p:ext uri="{BB962C8B-B14F-4D97-AF65-F5344CB8AC3E}">
        <p14:creationId xmlns:p14="http://schemas.microsoft.com/office/powerpoint/2010/main" val="3070518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1679586" y="443381"/>
            <a:ext cx="7137036" cy="1285875"/>
          </a:xfrm>
          <a:prstGeom prst="rect">
            <a:avLst/>
          </a:prstGeom>
          <a:noFill/>
          <a:ln/>
        </p:spPr>
        <p:txBody>
          <a:bodyPr wrap="square" lIns="0" tIns="0" rIns="0" bIns="0" rtlCol="0" anchor="t"/>
          <a:lstStyle/>
          <a:p>
            <a:pPr>
              <a:lnSpc>
                <a:spcPts val="5041"/>
              </a:lnSpc>
            </a:pPr>
            <a:r>
              <a:rPr lang="en-US" sz="3200" dirty="0">
                <a:solidFill>
                  <a:srgbClr val="201B18"/>
                </a:solidFill>
                <a:latin typeface="Source Sans Pro" panose="020B0503030403020204" pitchFamily="34" charset="0"/>
                <a:ea typeface="Source Sans Pro" panose="020B0503030403020204" pitchFamily="34" charset="0"/>
                <a:cs typeface="Platypi" pitchFamily="34" charset="-120"/>
              </a:rPr>
              <a:t>Assortative Mating Hypothesis II</a:t>
            </a:r>
            <a:endParaRPr lang="en-US" sz="3200" dirty="0">
              <a:latin typeface="Source Sans Pro" panose="020B0503030403020204" pitchFamily="34" charset="0"/>
              <a:ea typeface="Source Sans Pro" panose="020B0503030403020204" pitchFamily="34" charset="0"/>
            </a:endParaRPr>
          </a:p>
        </p:txBody>
      </p:sp>
      <p:sp>
        <p:nvSpPr>
          <p:cNvPr id="5" name="Text 2"/>
          <p:cNvSpPr/>
          <p:nvPr/>
        </p:nvSpPr>
        <p:spPr>
          <a:xfrm>
            <a:off x="1038601" y="2143222"/>
            <a:ext cx="2571750" cy="321469"/>
          </a:xfrm>
          <a:prstGeom prst="rect">
            <a:avLst/>
          </a:prstGeom>
          <a:noFill/>
          <a:ln/>
        </p:spPr>
        <p:txBody>
          <a:bodyPr wrap="none" lIns="0" tIns="0" rIns="0" bIns="0" rtlCol="0" anchor="t"/>
          <a:lstStyle/>
          <a:p>
            <a:pPr>
              <a:lnSpc>
                <a:spcPts val="2500"/>
              </a:lnSpc>
            </a:pPr>
            <a:r>
              <a:rPr lang="en-US" sz="2000" dirty="0">
                <a:solidFill>
                  <a:srgbClr val="504C49"/>
                </a:solidFill>
                <a:latin typeface="Platypi" pitchFamily="34" charset="0"/>
                <a:ea typeface="Platypi" pitchFamily="34" charset="-122"/>
              </a:rPr>
              <a:t>A</a:t>
            </a:r>
            <a:r>
              <a:rPr lang="en-US" altLang="zh-CN" sz="2000" dirty="0">
                <a:solidFill>
                  <a:srgbClr val="504C49"/>
                </a:solidFill>
                <a:latin typeface="Platypi" pitchFamily="34" charset="0"/>
                <a:ea typeface="Platypi" pitchFamily="34" charset="-122"/>
              </a:rPr>
              <a:t>ssortative mating</a:t>
            </a:r>
            <a:endParaRPr lang="en-US" sz="2000" dirty="0"/>
          </a:p>
        </p:txBody>
      </p:sp>
      <p:sp>
        <p:nvSpPr>
          <p:cNvPr id="8" name="Text 5"/>
          <p:cNvSpPr/>
          <p:nvPr/>
        </p:nvSpPr>
        <p:spPr>
          <a:xfrm>
            <a:off x="1038601" y="3534368"/>
            <a:ext cx="2571750" cy="321469"/>
          </a:xfrm>
          <a:prstGeom prst="rect">
            <a:avLst/>
          </a:prstGeom>
          <a:noFill/>
          <a:ln/>
        </p:spPr>
        <p:txBody>
          <a:bodyPr wrap="none" lIns="0" tIns="0" rIns="0" bIns="0" rtlCol="0" anchor="t"/>
          <a:lstStyle/>
          <a:p>
            <a:pPr>
              <a:lnSpc>
                <a:spcPts val="2500"/>
              </a:lnSpc>
            </a:pPr>
            <a:r>
              <a:rPr lang="en-US" sz="2000" dirty="0">
                <a:solidFill>
                  <a:srgbClr val="504C49"/>
                </a:solidFill>
                <a:latin typeface="Platypi" pitchFamily="34" charset="0"/>
                <a:ea typeface="Platypi" pitchFamily="34" charset="-122"/>
              </a:rPr>
              <a:t>Cross-character assortment</a:t>
            </a:r>
            <a:endParaRPr lang="en-US" sz="2000" dirty="0"/>
          </a:p>
        </p:txBody>
      </p:sp>
      <p:pic>
        <p:nvPicPr>
          <p:cNvPr id="13" name="图形 12">
            <a:extLst>
              <a:ext uri="{FF2B5EF4-FFF2-40B4-BE49-F238E27FC236}">
                <a16:creationId xmlns:a16="http://schemas.microsoft.com/office/drawing/2014/main" id="{7B19C547-3CAD-6DF5-77CC-9753C467938E}"/>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t="5305" b="16336"/>
          <a:stretch/>
        </p:blipFill>
        <p:spPr>
          <a:xfrm>
            <a:off x="339554" y="349780"/>
            <a:ext cx="1047750" cy="1007595"/>
          </a:xfrm>
          <a:prstGeom prst="rect">
            <a:avLst/>
          </a:prstGeom>
        </p:spPr>
      </p:pic>
      <p:pic>
        <p:nvPicPr>
          <p:cNvPr id="16" name="图片 15">
            <a:extLst>
              <a:ext uri="{FF2B5EF4-FFF2-40B4-BE49-F238E27FC236}">
                <a16:creationId xmlns:a16="http://schemas.microsoft.com/office/drawing/2014/main" id="{47A92874-C6D2-2F00-7165-A26980D00115}"/>
              </a:ext>
            </a:extLst>
          </p:cNvPr>
          <p:cNvPicPr>
            <a:picLocks noChangeAspect="1"/>
          </p:cNvPicPr>
          <p:nvPr/>
        </p:nvPicPr>
        <p:blipFill>
          <a:blip r:embed="rId5"/>
          <a:stretch>
            <a:fillRect/>
          </a:stretch>
        </p:blipFill>
        <p:spPr>
          <a:xfrm>
            <a:off x="10715810" y="6283906"/>
            <a:ext cx="1476190" cy="409524"/>
          </a:xfrm>
          <a:prstGeom prst="rect">
            <a:avLst/>
          </a:prstGeom>
        </p:spPr>
      </p:pic>
      <p:pic>
        <p:nvPicPr>
          <p:cNvPr id="18" name="图片 17">
            <a:extLst>
              <a:ext uri="{FF2B5EF4-FFF2-40B4-BE49-F238E27FC236}">
                <a16:creationId xmlns:a16="http://schemas.microsoft.com/office/drawing/2014/main" id="{4DE78749-11C0-E3E1-0EB7-ABB28FAFDF6A}"/>
              </a:ext>
            </a:extLst>
          </p:cNvPr>
          <p:cNvPicPr>
            <a:picLocks noChangeAspect="1"/>
          </p:cNvPicPr>
          <p:nvPr/>
        </p:nvPicPr>
        <p:blipFill>
          <a:blip r:embed="rId6"/>
          <a:stretch>
            <a:fillRect/>
          </a:stretch>
        </p:blipFill>
        <p:spPr>
          <a:xfrm>
            <a:off x="6660444" y="1729256"/>
            <a:ext cx="4575051" cy="4056863"/>
          </a:xfrm>
          <a:prstGeom prst="rect">
            <a:avLst/>
          </a:prstGeom>
        </p:spPr>
      </p:pic>
      <p:sp>
        <p:nvSpPr>
          <p:cNvPr id="20" name="文本框 19">
            <a:extLst>
              <a:ext uri="{FF2B5EF4-FFF2-40B4-BE49-F238E27FC236}">
                <a16:creationId xmlns:a16="http://schemas.microsoft.com/office/drawing/2014/main" id="{8818A809-4A13-D617-ED6B-57D89EADC651}"/>
              </a:ext>
            </a:extLst>
          </p:cNvPr>
          <p:cNvSpPr txBox="1"/>
          <p:nvPr/>
        </p:nvSpPr>
        <p:spPr>
          <a:xfrm>
            <a:off x="9429935" y="6324098"/>
            <a:ext cx="2571750" cy="369332"/>
          </a:xfrm>
          <a:prstGeom prst="rect">
            <a:avLst/>
          </a:prstGeom>
          <a:noFill/>
        </p:spPr>
        <p:txBody>
          <a:bodyPr wrap="square">
            <a:spAutoFit/>
          </a:bodyPr>
          <a:lstStyle/>
          <a:p>
            <a:r>
              <a:rPr lang="en-US" altLang="zh-CN" sz="1800" kern="0" dirty="0">
                <a:effectLst/>
                <a:latin typeface="Times New Roman" panose="02020603050405020304" pitchFamily="18" charset="0"/>
                <a:ea typeface="等线" panose="02010600030101010101" pitchFamily="2" charset="-122"/>
              </a:rPr>
              <a:t>Conroy-Beam et al., 2019</a:t>
            </a:r>
            <a:endParaRPr lang="zh-CN" altLang="en-US" dirty="0"/>
          </a:p>
        </p:txBody>
      </p:sp>
      <p:sp>
        <p:nvSpPr>
          <p:cNvPr id="4" name="文本框 3">
            <a:extLst>
              <a:ext uri="{FF2B5EF4-FFF2-40B4-BE49-F238E27FC236}">
                <a16:creationId xmlns:a16="http://schemas.microsoft.com/office/drawing/2014/main" id="{B991174F-556E-6514-669D-62FE3ACC8F8B}"/>
              </a:ext>
            </a:extLst>
          </p:cNvPr>
          <p:cNvSpPr txBox="1"/>
          <p:nvPr/>
        </p:nvSpPr>
        <p:spPr>
          <a:xfrm>
            <a:off x="1081651" y="3987003"/>
            <a:ext cx="5057399" cy="1406539"/>
          </a:xfrm>
          <a:prstGeom prst="rect">
            <a:avLst/>
          </a:prstGeom>
          <a:noFill/>
        </p:spPr>
        <p:txBody>
          <a:bodyPr wrap="square">
            <a:spAutoFit/>
          </a:bodyPr>
          <a:lstStyle/>
          <a:p>
            <a:pPr marL="285750" indent="-285750">
              <a:lnSpc>
                <a:spcPts val="2583"/>
              </a:lnSpc>
              <a:buFont typeface="Wingdings" panose="05000000000000000000" pitchFamily="2" charset="2"/>
              <a:buChar char="l"/>
            </a:pPr>
            <a:r>
              <a:rPr lang="en-US" altLang="zh-CN" sz="1580" dirty="0">
                <a:solidFill>
                  <a:srgbClr val="504C49"/>
                </a:solidFill>
                <a:latin typeface="Source Serif Pro" pitchFamily="34" charset="0"/>
                <a:ea typeface="Source Serif Pro" pitchFamily="34" charset="-122"/>
                <a:cs typeface="Source Serif Pro" pitchFamily="34" charset="-120"/>
              </a:rPr>
              <a:t>Assortative mating creates  “cross-character assortment”: correlations between mated partners on otherwise independent traits (Buss &amp; Barnes, 1986).</a:t>
            </a:r>
            <a:endParaRPr lang="en-US" altLang="zh-CN" sz="1580" dirty="0"/>
          </a:p>
        </p:txBody>
      </p:sp>
      <p:sp>
        <p:nvSpPr>
          <p:cNvPr id="10" name="文本框 9">
            <a:extLst>
              <a:ext uri="{FF2B5EF4-FFF2-40B4-BE49-F238E27FC236}">
                <a16:creationId xmlns:a16="http://schemas.microsoft.com/office/drawing/2014/main" id="{70B58D81-1872-516D-3800-219E5380D3ED}"/>
              </a:ext>
            </a:extLst>
          </p:cNvPr>
          <p:cNvSpPr txBox="1"/>
          <p:nvPr/>
        </p:nvSpPr>
        <p:spPr>
          <a:xfrm>
            <a:off x="1081651" y="2595857"/>
            <a:ext cx="4967088" cy="731932"/>
          </a:xfrm>
          <a:prstGeom prst="rect">
            <a:avLst/>
          </a:prstGeom>
          <a:noFill/>
        </p:spPr>
        <p:txBody>
          <a:bodyPr wrap="square">
            <a:spAutoFit/>
          </a:bodyPr>
          <a:lstStyle/>
          <a:p>
            <a:pPr marL="285750" indent="-285750">
              <a:lnSpc>
                <a:spcPts val="2583"/>
              </a:lnSpc>
              <a:buFont typeface="Wingdings" panose="05000000000000000000" pitchFamily="2" charset="2"/>
              <a:buChar char="l"/>
            </a:pPr>
            <a:r>
              <a:rPr lang="en-US" altLang="zh-CN" sz="1580" dirty="0">
                <a:solidFill>
                  <a:srgbClr val="504C49"/>
                </a:solidFill>
                <a:latin typeface="Source Serif Pro" pitchFamily="34" charset="0"/>
                <a:ea typeface="Source Serif Pro" pitchFamily="34" charset="-122"/>
                <a:cs typeface="Source Serif Pro" pitchFamily="34" charset="-120"/>
              </a:rPr>
              <a:t>Not focus on covariation in traits themselves but </a:t>
            </a:r>
            <a:r>
              <a:rPr lang="en-US" altLang="zh-CN" sz="1580" dirty="0">
                <a:solidFill>
                  <a:srgbClr val="BC508A"/>
                </a:solidFill>
                <a:latin typeface="Source Serif Pro" pitchFamily="34" charset="0"/>
                <a:ea typeface="Source Serif Pro" pitchFamily="34" charset="-122"/>
                <a:cs typeface="Source Serif Pro" pitchFamily="34" charset="-120"/>
              </a:rPr>
              <a:t>on covariation in desirability</a:t>
            </a:r>
            <a:r>
              <a:rPr lang="en-US" altLang="zh-CN" sz="1580" dirty="0">
                <a:solidFill>
                  <a:srgbClr val="504C49"/>
                </a:solidFill>
                <a:latin typeface="Source Serif Pro" pitchFamily="34" charset="0"/>
                <a:ea typeface="Source Serif Pro" pitchFamily="34" charset="-122"/>
                <a:cs typeface="Source Serif Pro" pitchFamily="34" charset="-120"/>
              </a:rPr>
              <a:t>.</a:t>
            </a:r>
            <a:endParaRPr lang="en-US" altLang="zh-CN" sz="1580" dirty="0"/>
          </a:p>
        </p:txBody>
      </p:sp>
    </p:spTree>
    <p:extLst>
      <p:ext uri="{BB962C8B-B14F-4D97-AF65-F5344CB8AC3E}">
        <p14:creationId xmlns:p14="http://schemas.microsoft.com/office/powerpoint/2010/main" val="1534958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1679586" y="443381"/>
            <a:ext cx="7137036" cy="1285875"/>
          </a:xfrm>
          <a:prstGeom prst="rect">
            <a:avLst/>
          </a:prstGeom>
          <a:noFill/>
          <a:ln/>
        </p:spPr>
        <p:txBody>
          <a:bodyPr wrap="square" lIns="0" tIns="0" rIns="0" bIns="0" rtlCol="0" anchor="t"/>
          <a:lstStyle/>
          <a:p>
            <a:pPr>
              <a:lnSpc>
                <a:spcPts val="5041"/>
              </a:lnSpc>
            </a:pPr>
            <a:r>
              <a:rPr lang="en-US" sz="3200" dirty="0">
                <a:solidFill>
                  <a:srgbClr val="201B18"/>
                </a:solidFill>
                <a:latin typeface="Source Sans Pro" panose="020B0503030403020204" pitchFamily="34" charset="0"/>
                <a:ea typeface="Source Sans Pro" panose="020B0503030403020204" pitchFamily="34" charset="0"/>
                <a:cs typeface="Platypi" pitchFamily="34" charset="-120"/>
              </a:rPr>
              <a:t>Assortative Mating Hypothesis II</a:t>
            </a:r>
            <a:endParaRPr lang="en-US" sz="3200" dirty="0">
              <a:latin typeface="Source Sans Pro" panose="020B0503030403020204" pitchFamily="34" charset="0"/>
              <a:ea typeface="Source Sans Pro" panose="020B0503030403020204" pitchFamily="34" charset="0"/>
            </a:endParaRPr>
          </a:p>
        </p:txBody>
      </p:sp>
      <p:pic>
        <p:nvPicPr>
          <p:cNvPr id="13" name="图形 12">
            <a:extLst>
              <a:ext uri="{FF2B5EF4-FFF2-40B4-BE49-F238E27FC236}">
                <a16:creationId xmlns:a16="http://schemas.microsoft.com/office/drawing/2014/main" id="{7B19C547-3CAD-6DF5-77CC-9753C467938E}"/>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t="5305" b="16336"/>
          <a:stretch/>
        </p:blipFill>
        <p:spPr>
          <a:xfrm>
            <a:off x="339554" y="349780"/>
            <a:ext cx="1047750" cy="1007595"/>
          </a:xfrm>
          <a:prstGeom prst="rect">
            <a:avLst/>
          </a:prstGeom>
        </p:spPr>
      </p:pic>
      <p:pic>
        <p:nvPicPr>
          <p:cNvPr id="16" name="图片 15">
            <a:extLst>
              <a:ext uri="{FF2B5EF4-FFF2-40B4-BE49-F238E27FC236}">
                <a16:creationId xmlns:a16="http://schemas.microsoft.com/office/drawing/2014/main" id="{47A92874-C6D2-2F00-7165-A26980D00115}"/>
              </a:ext>
            </a:extLst>
          </p:cNvPr>
          <p:cNvPicPr>
            <a:picLocks noChangeAspect="1"/>
          </p:cNvPicPr>
          <p:nvPr/>
        </p:nvPicPr>
        <p:blipFill>
          <a:blip r:embed="rId5"/>
          <a:stretch>
            <a:fillRect/>
          </a:stretch>
        </p:blipFill>
        <p:spPr>
          <a:xfrm>
            <a:off x="10715810" y="6337657"/>
            <a:ext cx="1476190" cy="409524"/>
          </a:xfrm>
          <a:prstGeom prst="rect">
            <a:avLst/>
          </a:prstGeom>
        </p:spPr>
      </p:pic>
      <p:sp>
        <p:nvSpPr>
          <p:cNvPr id="20" name="文本框 19">
            <a:extLst>
              <a:ext uri="{FF2B5EF4-FFF2-40B4-BE49-F238E27FC236}">
                <a16:creationId xmlns:a16="http://schemas.microsoft.com/office/drawing/2014/main" id="{8818A809-4A13-D617-ED6B-57D89EADC651}"/>
              </a:ext>
            </a:extLst>
          </p:cNvPr>
          <p:cNvSpPr txBox="1"/>
          <p:nvPr/>
        </p:nvSpPr>
        <p:spPr>
          <a:xfrm>
            <a:off x="9221088" y="6377849"/>
            <a:ext cx="2571750" cy="369332"/>
          </a:xfrm>
          <a:prstGeom prst="rect">
            <a:avLst/>
          </a:prstGeom>
          <a:noFill/>
        </p:spPr>
        <p:txBody>
          <a:bodyPr wrap="square">
            <a:spAutoFit/>
          </a:bodyPr>
          <a:lstStyle/>
          <a:p>
            <a:r>
              <a:rPr lang="en-US" altLang="zh-CN" sz="1800" kern="0" dirty="0">
                <a:effectLst/>
                <a:latin typeface="Times New Roman" panose="02020603050405020304" pitchFamily="18" charset="0"/>
                <a:ea typeface="等线" panose="02010600030101010101" pitchFamily="2" charset="-122"/>
              </a:rPr>
              <a:t>Conroy-Beam et al., 2019</a:t>
            </a:r>
            <a:endParaRPr lang="zh-CN" altLang="en-US" dirty="0"/>
          </a:p>
        </p:txBody>
      </p:sp>
      <p:pic>
        <p:nvPicPr>
          <p:cNvPr id="10" name="图片 9">
            <a:extLst>
              <a:ext uri="{FF2B5EF4-FFF2-40B4-BE49-F238E27FC236}">
                <a16:creationId xmlns:a16="http://schemas.microsoft.com/office/drawing/2014/main" id="{A32C6906-E9EE-CC5C-21F0-E2E68BD80373}"/>
              </a:ext>
            </a:extLst>
          </p:cNvPr>
          <p:cNvPicPr>
            <a:picLocks noChangeAspect="1"/>
          </p:cNvPicPr>
          <p:nvPr/>
        </p:nvPicPr>
        <p:blipFill>
          <a:blip r:embed="rId6"/>
          <a:srcRect r="44371"/>
          <a:stretch/>
        </p:blipFill>
        <p:spPr>
          <a:xfrm>
            <a:off x="1282648" y="1509154"/>
            <a:ext cx="5106863" cy="4487626"/>
          </a:xfrm>
          <a:prstGeom prst="rect">
            <a:avLst/>
          </a:prstGeom>
        </p:spPr>
      </p:pic>
      <p:sp>
        <p:nvSpPr>
          <p:cNvPr id="14" name="Text 2">
            <a:extLst>
              <a:ext uri="{FF2B5EF4-FFF2-40B4-BE49-F238E27FC236}">
                <a16:creationId xmlns:a16="http://schemas.microsoft.com/office/drawing/2014/main" id="{D26A868D-967C-5FB0-2916-540073198299}"/>
              </a:ext>
            </a:extLst>
          </p:cNvPr>
          <p:cNvSpPr/>
          <p:nvPr/>
        </p:nvSpPr>
        <p:spPr>
          <a:xfrm>
            <a:off x="2150129" y="1272530"/>
            <a:ext cx="3759177" cy="321469"/>
          </a:xfrm>
          <a:prstGeom prst="rect">
            <a:avLst/>
          </a:prstGeom>
          <a:noFill/>
          <a:ln/>
        </p:spPr>
        <p:txBody>
          <a:bodyPr wrap="none" lIns="0" tIns="0" rIns="0" bIns="0" rtlCol="0" anchor="t"/>
          <a:lstStyle/>
          <a:p>
            <a:pPr>
              <a:lnSpc>
                <a:spcPts val="2500"/>
              </a:lnSpc>
            </a:pPr>
            <a:r>
              <a:rPr lang="en-US" sz="2000" dirty="0">
                <a:solidFill>
                  <a:srgbClr val="504C49"/>
                </a:solidFill>
                <a:latin typeface="Platypi" pitchFamily="34" charset="0"/>
                <a:ea typeface="Platypi" pitchFamily="34" charset="-122"/>
              </a:rPr>
              <a:t>A simulation of the beauty-is-good effect</a:t>
            </a:r>
            <a:endParaRPr lang="en-US" sz="2000" dirty="0"/>
          </a:p>
        </p:txBody>
      </p:sp>
      <p:pic>
        <p:nvPicPr>
          <p:cNvPr id="5" name="图片 4">
            <a:extLst>
              <a:ext uri="{FF2B5EF4-FFF2-40B4-BE49-F238E27FC236}">
                <a16:creationId xmlns:a16="http://schemas.microsoft.com/office/drawing/2014/main" id="{B0035D5A-6B02-6AD5-0268-D19C3E7DDFC6}"/>
              </a:ext>
            </a:extLst>
          </p:cNvPr>
          <p:cNvPicPr>
            <a:picLocks noChangeAspect="1"/>
          </p:cNvPicPr>
          <p:nvPr/>
        </p:nvPicPr>
        <p:blipFill>
          <a:blip r:embed="rId7"/>
          <a:stretch>
            <a:fillRect/>
          </a:stretch>
        </p:blipFill>
        <p:spPr>
          <a:xfrm>
            <a:off x="6648924" y="1669889"/>
            <a:ext cx="4804981" cy="4271095"/>
          </a:xfrm>
          <a:prstGeom prst="rect">
            <a:avLst/>
          </a:prstGeom>
        </p:spPr>
      </p:pic>
    </p:spTree>
    <p:extLst>
      <p:ext uri="{BB962C8B-B14F-4D97-AF65-F5344CB8AC3E}">
        <p14:creationId xmlns:p14="http://schemas.microsoft.com/office/powerpoint/2010/main" val="1811913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751956-EDA9-C186-404C-91E7FBE25404}"/>
            </a:ext>
          </a:extLst>
        </p:cNvPr>
        <p:cNvGrpSpPr/>
        <p:nvPr/>
      </p:nvGrpSpPr>
      <p:grpSpPr>
        <a:xfrm>
          <a:off x="0" y="0"/>
          <a:ext cx="0" cy="0"/>
          <a:chOff x="0" y="0"/>
          <a:chExt cx="0" cy="0"/>
        </a:xfrm>
      </p:grpSpPr>
      <p:sp>
        <p:nvSpPr>
          <p:cNvPr id="9" name="Shape 1">
            <a:extLst>
              <a:ext uri="{FF2B5EF4-FFF2-40B4-BE49-F238E27FC236}">
                <a16:creationId xmlns:a16="http://schemas.microsoft.com/office/drawing/2014/main" id="{3E1A4557-CF7B-976A-8561-DBCF3A96762F}"/>
              </a:ext>
            </a:extLst>
          </p:cNvPr>
          <p:cNvSpPr/>
          <p:nvPr/>
        </p:nvSpPr>
        <p:spPr>
          <a:xfrm>
            <a:off x="1004761" y="2565418"/>
            <a:ext cx="4571951" cy="2040450"/>
          </a:xfrm>
          <a:prstGeom prst="roundRect">
            <a:avLst>
              <a:gd name="adj" fmla="val 2603"/>
            </a:avLst>
          </a:prstGeom>
          <a:solidFill>
            <a:srgbClr val="F9F7F7"/>
          </a:solidFill>
          <a:ln/>
        </p:spPr>
        <p:txBody>
          <a:bodyPr/>
          <a:lstStyle/>
          <a:p>
            <a:endParaRPr lang="zh-CN" altLang="en-US"/>
          </a:p>
        </p:txBody>
      </p:sp>
      <p:sp>
        <p:nvSpPr>
          <p:cNvPr id="2" name="Title 1">
            <a:extLst>
              <a:ext uri="{FF2B5EF4-FFF2-40B4-BE49-F238E27FC236}">
                <a16:creationId xmlns:a16="http://schemas.microsoft.com/office/drawing/2014/main" id="{E96A1D86-F8EC-E300-FE0B-10DCD29DFF27}"/>
              </a:ext>
            </a:extLst>
          </p:cNvPr>
          <p:cNvSpPr>
            <a:spLocks noGrp="1"/>
          </p:cNvSpPr>
          <p:nvPr>
            <p:ph type="title"/>
          </p:nvPr>
        </p:nvSpPr>
        <p:spPr>
          <a:xfrm>
            <a:off x="1590262" y="107496"/>
            <a:ext cx="10515600" cy="1325563"/>
          </a:xfrm>
        </p:spPr>
        <p:txBody>
          <a:bodyPr/>
          <a:lstStyle/>
          <a:p>
            <a:r>
              <a:rPr lang="en-US" dirty="0">
                <a:latin typeface="Source Sans Pro" panose="020B0503030403020204" pitchFamily="34" charset="0"/>
                <a:ea typeface="Source Sans Pro" panose="020B0503030403020204" pitchFamily="34" charset="0"/>
              </a:rPr>
              <a:t>Attractiveness and Health</a:t>
            </a:r>
          </a:p>
        </p:txBody>
      </p:sp>
      <p:pic>
        <p:nvPicPr>
          <p:cNvPr id="4" name="图形 3">
            <a:extLst>
              <a:ext uri="{FF2B5EF4-FFF2-40B4-BE49-F238E27FC236}">
                <a16:creationId xmlns:a16="http://schemas.microsoft.com/office/drawing/2014/main" id="{380B934F-405B-B559-DC97-B643D1081C9B}"/>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t="5305" b="16336"/>
          <a:stretch/>
        </p:blipFill>
        <p:spPr>
          <a:xfrm>
            <a:off x="192602" y="146295"/>
            <a:ext cx="1047750" cy="1007595"/>
          </a:xfrm>
          <a:prstGeom prst="rect">
            <a:avLst/>
          </a:prstGeom>
        </p:spPr>
      </p:pic>
      <p:sp>
        <p:nvSpPr>
          <p:cNvPr id="5" name="文本框 4">
            <a:extLst>
              <a:ext uri="{FF2B5EF4-FFF2-40B4-BE49-F238E27FC236}">
                <a16:creationId xmlns:a16="http://schemas.microsoft.com/office/drawing/2014/main" id="{F47D8AD1-FF7E-06AB-A1FA-44EE93CF7649}"/>
              </a:ext>
            </a:extLst>
          </p:cNvPr>
          <p:cNvSpPr txBox="1"/>
          <p:nvPr/>
        </p:nvSpPr>
        <p:spPr>
          <a:xfrm>
            <a:off x="8963378" y="6381172"/>
            <a:ext cx="3142484" cy="369332"/>
          </a:xfrm>
          <a:prstGeom prst="rect">
            <a:avLst/>
          </a:prstGeom>
          <a:noFill/>
        </p:spPr>
        <p:txBody>
          <a:bodyPr wrap="square">
            <a:spAutoFit/>
          </a:bodyPr>
          <a:lstStyle/>
          <a:p>
            <a:r>
              <a:rPr lang="en-US" altLang="zh-CN" sz="1800" kern="0" dirty="0">
                <a:effectLst/>
                <a:latin typeface="Times New Roman" panose="02020603050405020304" pitchFamily="18" charset="0"/>
                <a:ea typeface="等线" panose="02010600030101010101" pitchFamily="2" charset="-122"/>
              </a:rPr>
              <a:t>Thornhill &amp; Gangestad, 1993</a:t>
            </a:r>
            <a:endParaRPr lang="zh-CN" altLang="en-US" dirty="0"/>
          </a:p>
        </p:txBody>
      </p:sp>
      <p:sp>
        <p:nvSpPr>
          <p:cNvPr id="3" name="Text 1">
            <a:extLst>
              <a:ext uri="{FF2B5EF4-FFF2-40B4-BE49-F238E27FC236}">
                <a16:creationId xmlns:a16="http://schemas.microsoft.com/office/drawing/2014/main" id="{5A593DD1-EE0B-2611-E64C-12A0D7409D83}"/>
              </a:ext>
            </a:extLst>
          </p:cNvPr>
          <p:cNvSpPr/>
          <p:nvPr/>
        </p:nvSpPr>
        <p:spPr>
          <a:xfrm>
            <a:off x="1194438" y="1687013"/>
            <a:ext cx="4382274" cy="345281"/>
          </a:xfrm>
          <a:prstGeom prst="rect">
            <a:avLst/>
          </a:prstGeom>
          <a:noFill/>
          <a:ln/>
        </p:spPr>
        <p:txBody>
          <a:bodyPr wrap="none" lIns="0" tIns="0" rIns="0" bIns="0" rtlCol="0" anchor="t"/>
          <a:lstStyle/>
          <a:p>
            <a:pPr marL="0" indent="0" algn="l">
              <a:lnSpc>
                <a:spcPts val="2700"/>
              </a:lnSpc>
              <a:buNone/>
            </a:pPr>
            <a:r>
              <a:rPr lang="en-US" sz="2800" dirty="0">
                <a:solidFill>
                  <a:srgbClr val="504C49"/>
                </a:solidFill>
                <a:latin typeface="Platypi" pitchFamily="34" charset="0"/>
                <a:ea typeface="Platypi" pitchFamily="34" charset="-122"/>
                <a:cs typeface="Platypi" pitchFamily="34" charset="-120"/>
              </a:rPr>
              <a:t>The Good Genes Hypothesis</a:t>
            </a:r>
            <a:endParaRPr lang="en-US" sz="2800" dirty="0"/>
          </a:p>
        </p:txBody>
      </p:sp>
      <p:sp>
        <p:nvSpPr>
          <p:cNvPr id="6" name="文本框 5">
            <a:extLst>
              <a:ext uri="{FF2B5EF4-FFF2-40B4-BE49-F238E27FC236}">
                <a16:creationId xmlns:a16="http://schemas.microsoft.com/office/drawing/2014/main" id="{354DC9BB-10BF-5DF4-21B5-7B0F0B019259}"/>
              </a:ext>
            </a:extLst>
          </p:cNvPr>
          <p:cNvSpPr txBox="1"/>
          <p:nvPr/>
        </p:nvSpPr>
        <p:spPr>
          <a:xfrm>
            <a:off x="1201199" y="2756473"/>
            <a:ext cx="4179073" cy="1658339"/>
          </a:xfrm>
          <a:prstGeom prst="rect">
            <a:avLst/>
          </a:prstGeom>
          <a:noFill/>
        </p:spPr>
        <p:txBody>
          <a:bodyPr wrap="square">
            <a:spAutoFit/>
          </a:bodyPr>
          <a:lstStyle/>
          <a:p>
            <a:pPr marL="0" indent="0">
              <a:lnSpc>
                <a:spcPts val="3100"/>
              </a:lnSpc>
              <a:buNone/>
            </a:pPr>
            <a:r>
              <a:rPr lang="en-US" altLang="zh-CN" sz="2000" dirty="0">
                <a:solidFill>
                  <a:srgbClr val="504C49"/>
                </a:solidFill>
                <a:latin typeface="Source Serif Pro" pitchFamily="34" charset="0"/>
                <a:ea typeface="Source Serif Pro" pitchFamily="34" charset="-122"/>
                <a:cs typeface="Source Serif Pro" pitchFamily="34" charset="-120"/>
              </a:rPr>
              <a:t>Facial symmetry affects attractiveness because it is a certification of overall phenotypic quality and developmental health.</a:t>
            </a:r>
          </a:p>
        </p:txBody>
      </p:sp>
      <p:pic>
        <p:nvPicPr>
          <p:cNvPr id="8" name="图片 7">
            <a:extLst>
              <a:ext uri="{FF2B5EF4-FFF2-40B4-BE49-F238E27FC236}">
                <a16:creationId xmlns:a16="http://schemas.microsoft.com/office/drawing/2014/main" id="{8BBC38FE-7768-0107-4B56-929055FE1C9B}"/>
              </a:ext>
            </a:extLst>
          </p:cNvPr>
          <p:cNvPicPr>
            <a:picLocks noChangeAspect="1"/>
          </p:cNvPicPr>
          <p:nvPr/>
        </p:nvPicPr>
        <p:blipFill>
          <a:blip r:embed="rId5"/>
          <a:srcRect t="1" b="-268"/>
          <a:stretch/>
        </p:blipFill>
        <p:spPr>
          <a:xfrm>
            <a:off x="6467132" y="1787409"/>
            <a:ext cx="5308580" cy="4239412"/>
          </a:xfrm>
          <a:prstGeom prst="rect">
            <a:avLst/>
          </a:prstGeom>
        </p:spPr>
      </p:pic>
      <p:sp>
        <p:nvSpPr>
          <p:cNvPr id="11" name="文本框 10">
            <a:extLst>
              <a:ext uri="{FF2B5EF4-FFF2-40B4-BE49-F238E27FC236}">
                <a16:creationId xmlns:a16="http://schemas.microsoft.com/office/drawing/2014/main" id="{70E9ED7B-B866-D8A5-3DE3-068A61C54FA8}"/>
              </a:ext>
            </a:extLst>
          </p:cNvPr>
          <p:cNvSpPr txBox="1"/>
          <p:nvPr/>
        </p:nvSpPr>
        <p:spPr>
          <a:xfrm>
            <a:off x="1194438" y="4924263"/>
            <a:ext cx="5126581" cy="1200329"/>
          </a:xfrm>
          <a:prstGeom prst="rect">
            <a:avLst/>
          </a:prstGeom>
          <a:noFill/>
        </p:spPr>
        <p:txBody>
          <a:bodyPr wrap="square">
            <a:spAutoFit/>
          </a:bodyPr>
          <a:lstStyle/>
          <a:p>
            <a:r>
              <a:rPr lang="en-US" altLang="zh-CN" dirty="0">
                <a:latin typeface="Source Serif Pro" panose="02040603050405020204" pitchFamily="18" charset="0"/>
                <a:ea typeface="Source Serif Pro" panose="02040603050405020204" pitchFamily="18" charset="0"/>
              </a:rPr>
              <a:t>However, </a:t>
            </a:r>
            <a:r>
              <a:rPr lang="zh-CN" altLang="en-US" dirty="0">
                <a:solidFill>
                  <a:srgbClr val="709B8A"/>
                </a:solidFill>
                <a:latin typeface="Source Serif Pro" panose="02040603050405020204" pitchFamily="18" charset="0"/>
              </a:rPr>
              <a:t>adolescent facial attractiveness was unrelated to adolescent health</a:t>
            </a:r>
            <a:r>
              <a:rPr lang="zh-CN" altLang="en-US" dirty="0">
                <a:latin typeface="Source Serif Pro" panose="02040603050405020204" pitchFamily="18" charset="0"/>
              </a:rPr>
              <a:t> for either males or females, and was not predictive of health at the later times </a:t>
            </a:r>
            <a:r>
              <a:rPr lang="en-US" altLang="zh-CN" dirty="0">
                <a:latin typeface="Source Serif Pro" panose="02040603050405020204" pitchFamily="18" charset="0"/>
                <a:ea typeface="Source Serif Pro" panose="02040603050405020204" pitchFamily="18" charset="0"/>
              </a:rPr>
              <a:t>(Kalick et al., 1998)</a:t>
            </a:r>
            <a:r>
              <a:rPr lang="zh-CN" altLang="en-US" dirty="0">
                <a:latin typeface="Source Serif Pro" panose="02040603050405020204" pitchFamily="18" charset="0"/>
              </a:rPr>
              <a:t>.</a:t>
            </a:r>
          </a:p>
        </p:txBody>
      </p:sp>
    </p:spTree>
    <p:extLst>
      <p:ext uri="{BB962C8B-B14F-4D97-AF65-F5344CB8AC3E}">
        <p14:creationId xmlns:p14="http://schemas.microsoft.com/office/powerpoint/2010/main" val="3431167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519E4B-31EB-6C1D-1642-C58417D80890}"/>
            </a:ext>
          </a:extLst>
        </p:cNvPr>
        <p:cNvGrpSpPr/>
        <p:nvPr/>
      </p:nvGrpSpPr>
      <p:grpSpPr>
        <a:xfrm>
          <a:off x="0" y="0"/>
          <a:ext cx="0" cy="0"/>
          <a:chOff x="0" y="0"/>
          <a:chExt cx="0" cy="0"/>
        </a:xfrm>
      </p:grpSpPr>
      <p:pic>
        <p:nvPicPr>
          <p:cNvPr id="10" name="图片 9">
            <a:extLst>
              <a:ext uri="{FF2B5EF4-FFF2-40B4-BE49-F238E27FC236}">
                <a16:creationId xmlns:a16="http://schemas.microsoft.com/office/drawing/2014/main" id="{F0384818-35B1-CF79-C2E9-B7909E59F779}"/>
              </a:ext>
            </a:extLst>
          </p:cNvPr>
          <p:cNvPicPr>
            <a:picLocks noChangeAspect="1"/>
          </p:cNvPicPr>
          <p:nvPr/>
        </p:nvPicPr>
        <p:blipFill>
          <a:blip r:embed="rId3"/>
          <a:stretch>
            <a:fillRect/>
          </a:stretch>
        </p:blipFill>
        <p:spPr>
          <a:xfrm>
            <a:off x="6019447" y="1759509"/>
            <a:ext cx="5872274" cy="4603529"/>
          </a:xfrm>
          <a:prstGeom prst="rect">
            <a:avLst/>
          </a:prstGeom>
        </p:spPr>
      </p:pic>
      <p:sp>
        <p:nvSpPr>
          <p:cNvPr id="9" name="Shape 1">
            <a:extLst>
              <a:ext uri="{FF2B5EF4-FFF2-40B4-BE49-F238E27FC236}">
                <a16:creationId xmlns:a16="http://schemas.microsoft.com/office/drawing/2014/main" id="{6FA10D29-48B9-639E-59C8-5AB0ECB7574F}"/>
              </a:ext>
            </a:extLst>
          </p:cNvPr>
          <p:cNvSpPr/>
          <p:nvPr/>
        </p:nvSpPr>
        <p:spPr>
          <a:xfrm>
            <a:off x="1099599" y="2565417"/>
            <a:ext cx="4571951" cy="3687352"/>
          </a:xfrm>
          <a:prstGeom prst="roundRect">
            <a:avLst>
              <a:gd name="adj" fmla="val 2603"/>
            </a:avLst>
          </a:prstGeom>
          <a:solidFill>
            <a:srgbClr val="F9F7F7"/>
          </a:solidFill>
          <a:ln/>
        </p:spPr>
        <p:txBody>
          <a:bodyPr/>
          <a:lstStyle/>
          <a:p>
            <a:endParaRPr lang="zh-CN" altLang="en-US"/>
          </a:p>
        </p:txBody>
      </p:sp>
      <p:sp>
        <p:nvSpPr>
          <p:cNvPr id="2" name="Title 1">
            <a:extLst>
              <a:ext uri="{FF2B5EF4-FFF2-40B4-BE49-F238E27FC236}">
                <a16:creationId xmlns:a16="http://schemas.microsoft.com/office/drawing/2014/main" id="{DBFE5BE3-B8A4-2EC9-B099-E70857D242F9}"/>
              </a:ext>
            </a:extLst>
          </p:cNvPr>
          <p:cNvSpPr>
            <a:spLocks noGrp="1"/>
          </p:cNvSpPr>
          <p:nvPr>
            <p:ph type="title"/>
          </p:nvPr>
        </p:nvSpPr>
        <p:spPr>
          <a:xfrm>
            <a:off x="1590262" y="107496"/>
            <a:ext cx="10515600" cy="1325563"/>
          </a:xfrm>
        </p:spPr>
        <p:txBody>
          <a:bodyPr/>
          <a:lstStyle/>
          <a:p>
            <a:r>
              <a:rPr lang="en-US" dirty="0">
                <a:latin typeface="Source Sans Pro" panose="020B0503030403020204" pitchFamily="34" charset="0"/>
                <a:ea typeface="Source Sans Pro" panose="020B0503030403020204" pitchFamily="34" charset="0"/>
              </a:rPr>
              <a:t>Attractiveness and Health</a:t>
            </a:r>
          </a:p>
        </p:txBody>
      </p:sp>
      <p:pic>
        <p:nvPicPr>
          <p:cNvPr id="4" name="图形 3">
            <a:extLst>
              <a:ext uri="{FF2B5EF4-FFF2-40B4-BE49-F238E27FC236}">
                <a16:creationId xmlns:a16="http://schemas.microsoft.com/office/drawing/2014/main" id="{7DE4AB8C-BDB9-FB54-F2C5-DDA2A0C88078}"/>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t="5305" b="16336"/>
          <a:stretch/>
        </p:blipFill>
        <p:spPr>
          <a:xfrm>
            <a:off x="192602" y="146295"/>
            <a:ext cx="1047750" cy="1007595"/>
          </a:xfrm>
          <a:prstGeom prst="rect">
            <a:avLst/>
          </a:prstGeom>
        </p:spPr>
      </p:pic>
      <p:sp>
        <p:nvSpPr>
          <p:cNvPr id="5" name="文本框 4">
            <a:extLst>
              <a:ext uri="{FF2B5EF4-FFF2-40B4-BE49-F238E27FC236}">
                <a16:creationId xmlns:a16="http://schemas.microsoft.com/office/drawing/2014/main" id="{96895D4F-096B-E7F5-CEFC-E40EA3CCEA8D}"/>
              </a:ext>
            </a:extLst>
          </p:cNvPr>
          <p:cNvSpPr txBox="1"/>
          <p:nvPr/>
        </p:nvSpPr>
        <p:spPr>
          <a:xfrm>
            <a:off x="9414933" y="6405806"/>
            <a:ext cx="2777067" cy="369332"/>
          </a:xfrm>
          <a:prstGeom prst="rect">
            <a:avLst/>
          </a:prstGeom>
          <a:noFill/>
        </p:spPr>
        <p:txBody>
          <a:bodyPr wrap="square">
            <a:spAutoFit/>
          </a:bodyPr>
          <a:lstStyle/>
          <a:p>
            <a:r>
              <a:rPr lang="en-US" altLang="zh-CN" kern="0" dirty="0" err="1">
                <a:latin typeface="Times New Roman" panose="02020603050405020304" pitchFamily="18" charset="0"/>
                <a:ea typeface="等线" panose="02010600030101010101" pitchFamily="2" charset="-122"/>
              </a:rPr>
              <a:t>Zebrowitz</a:t>
            </a:r>
            <a:r>
              <a:rPr lang="en-US" altLang="zh-CN" kern="0" dirty="0">
                <a:latin typeface="Times New Roman" panose="02020603050405020304" pitchFamily="18" charset="0"/>
                <a:ea typeface="等线" panose="02010600030101010101" pitchFamily="2" charset="-122"/>
              </a:rPr>
              <a:t> &amp; Rhodes</a:t>
            </a:r>
            <a:r>
              <a:rPr lang="en-US" altLang="zh-CN" sz="1800" kern="0" dirty="0">
                <a:effectLst/>
                <a:latin typeface="Times New Roman" panose="02020603050405020304" pitchFamily="18" charset="0"/>
                <a:ea typeface="等线" panose="02010600030101010101" pitchFamily="2" charset="-122"/>
              </a:rPr>
              <a:t>, </a:t>
            </a:r>
            <a:r>
              <a:rPr lang="en-US" altLang="zh-CN" kern="0" dirty="0">
                <a:latin typeface="Times New Roman" panose="02020603050405020304" pitchFamily="18" charset="0"/>
                <a:ea typeface="等线" panose="02010600030101010101" pitchFamily="2" charset="-122"/>
              </a:rPr>
              <a:t>2004</a:t>
            </a:r>
            <a:endParaRPr lang="zh-CN" altLang="en-US" dirty="0"/>
          </a:p>
        </p:txBody>
      </p:sp>
      <p:sp>
        <p:nvSpPr>
          <p:cNvPr id="3" name="Text 1">
            <a:extLst>
              <a:ext uri="{FF2B5EF4-FFF2-40B4-BE49-F238E27FC236}">
                <a16:creationId xmlns:a16="http://schemas.microsoft.com/office/drawing/2014/main" id="{E3ED4201-0D99-0E4F-6A87-10AC7AE3634B}"/>
              </a:ext>
            </a:extLst>
          </p:cNvPr>
          <p:cNvSpPr/>
          <p:nvPr/>
        </p:nvSpPr>
        <p:spPr>
          <a:xfrm>
            <a:off x="1194438" y="1687013"/>
            <a:ext cx="4382274" cy="345281"/>
          </a:xfrm>
          <a:prstGeom prst="rect">
            <a:avLst/>
          </a:prstGeom>
          <a:noFill/>
          <a:ln/>
        </p:spPr>
        <p:txBody>
          <a:bodyPr wrap="none" lIns="0" tIns="0" rIns="0" bIns="0" rtlCol="0" anchor="t"/>
          <a:lstStyle/>
          <a:p>
            <a:pPr marL="0" indent="0" algn="l">
              <a:lnSpc>
                <a:spcPts val="2700"/>
              </a:lnSpc>
              <a:buNone/>
            </a:pPr>
            <a:r>
              <a:rPr lang="en-US" sz="2800" dirty="0">
                <a:solidFill>
                  <a:srgbClr val="504C49"/>
                </a:solidFill>
                <a:latin typeface="Platypi" pitchFamily="34" charset="0"/>
                <a:ea typeface="Platypi" pitchFamily="34" charset="-122"/>
                <a:cs typeface="Platypi" pitchFamily="34" charset="-120"/>
              </a:rPr>
              <a:t>The Bad Genes Hypothesis</a:t>
            </a:r>
            <a:endParaRPr lang="en-US" sz="2800" dirty="0"/>
          </a:p>
        </p:txBody>
      </p:sp>
      <p:sp>
        <p:nvSpPr>
          <p:cNvPr id="6" name="文本框 5">
            <a:extLst>
              <a:ext uri="{FF2B5EF4-FFF2-40B4-BE49-F238E27FC236}">
                <a16:creationId xmlns:a16="http://schemas.microsoft.com/office/drawing/2014/main" id="{1C81251C-F5D3-E9F0-189F-7E030581BF02}"/>
              </a:ext>
            </a:extLst>
          </p:cNvPr>
          <p:cNvSpPr txBox="1"/>
          <p:nvPr/>
        </p:nvSpPr>
        <p:spPr>
          <a:xfrm>
            <a:off x="1296037" y="2784834"/>
            <a:ext cx="4179073" cy="3248518"/>
          </a:xfrm>
          <a:prstGeom prst="rect">
            <a:avLst/>
          </a:prstGeom>
          <a:noFill/>
        </p:spPr>
        <p:txBody>
          <a:bodyPr wrap="square">
            <a:spAutoFit/>
          </a:bodyPr>
          <a:lstStyle/>
          <a:p>
            <a:pPr>
              <a:lnSpc>
                <a:spcPts val="3100"/>
              </a:lnSpc>
            </a:pPr>
            <a:r>
              <a:rPr lang="en-US" altLang="zh-CN" sz="2000" dirty="0">
                <a:solidFill>
                  <a:srgbClr val="504C49"/>
                </a:solidFill>
                <a:latin typeface="Source Serif Pro" pitchFamily="34" charset="0"/>
                <a:ea typeface="Source Serif Pro" pitchFamily="34" charset="-122"/>
                <a:cs typeface="Source Serif Pro" pitchFamily="34" charset="-120"/>
              </a:rPr>
              <a:t>Facial attractiveness provides valid cues to health for faces in the lower but not the upper halves of the distributions of these facial qualities.</a:t>
            </a:r>
          </a:p>
          <a:p>
            <a:pPr>
              <a:lnSpc>
                <a:spcPts val="3100"/>
              </a:lnSpc>
            </a:pPr>
            <a:endParaRPr lang="en-US" altLang="zh-CN" sz="2000" dirty="0">
              <a:solidFill>
                <a:srgbClr val="504C49"/>
              </a:solidFill>
              <a:latin typeface="Source Serif Pro" pitchFamily="34" charset="0"/>
              <a:ea typeface="Source Serif Pro" pitchFamily="34" charset="-122"/>
              <a:cs typeface="Source Serif Pro" pitchFamily="34" charset="-120"/>
            </a:endParaRPr>
          </a:p>
          <a:p>
            <a:pPr>
              <a:lnSpc>
                <a:spcPts val="3100"/>
              </a:lnSpc>
            </a:pPr>
            <a:r>
              <a:rPr lang="en-US" altLang="zh-CN" sz="2000" dirty="0">
                <a:solidFill>
                  <a:srgbClr val="504C49"/>
                </a:solidFill>
                <a:latin typeface="Source Serif Pro" pitchFamily="34" charset="0"/>
                <a:ea typeface="Source Serif Pro" pitchFamily="34" charset="-122"/>
                <a:cs typeface="Source Serif Pro" pitchFamily="34" charset="-120"/>
              </a:rPr>
              <a:t>But the correlation is insignificant for adolescence (r = -.03)</a:t>
            </a:r>
          </a:p>
        </p:txBody>
      </p:sp>
      <p:sp>
        <p:nvSpPr>
          <p:cNvPr id="12" name="矩形: 圆角 11">
            <a:extLst>
              <a:ext uri="{FF2B5EF4-FFF2-40B4-BE49-F238E27FC236}">
                <a16:creationId xmlns:a16="http://schemas.microsoft.com/office/drawing/2014/main" id="{BD6E0D63-F612-43F7-476F-259C887E9CEE}"/>
              </a:ext>
            </a:extLst>
          </p:cNvPr>
          <p:cNvSpPr/>
          <p:nvPr/>
        </p:nvSpPr>
        <p:spPr>
          <a:xfrm>
            <a:off x="7371644" y="2336800"/>
            <a:ext cx="1749778" cy="722489"/>
          </a:xfrm>
          <a:prstGeom prst="roundRect">
            <a:avLst/>
          </a:prstGeom>
          <a:noFill/>
          <a:ln w="28575">
            <a:solidFill>
              <a:srgbClr val="BC508A"/>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16935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1ED526-59EB-1444-92D7-532686C066F0}"/>
            </a:ext>
          </a:extLst>
        </p:cNvPr>
        <p:cNvGrpSpPr/>
        <p:nvPr/>
      </p:nvGrpSpPr>
      <p:grpSpPr>
        <a:xfrm>
          <a:off x="0" y="0"/>
          <a:ext cx="0" cy="0"/>
          <a:chOff x="0" y="0"/>
          <a:chExt cx="0" cy="0"/>
        </a:xfrm>
      </p:grpSpPr>
      <p:pic>
        <p:nvPicPr>
          <p:cNvPr id="10" name="图片 9">
            <a:extLst>
              <a:ext uri="{FF2B5EF4-FFF2-40B4-BE49-F238E27FC236}">
                <a16:creationId xmlns:a16="http://schemas.microsoft.com/office/drawing/2014/main" id="{19ED366E-8518-DD5E-1E8C-5B4108F22865}"/>
              </a:ext>
            </a:extLst>
          </p:cNvPr>
          <p:cNvPicPr>
            <a:picLocks noChangeAspect="1"/>
          </p:cNvPicPr>
          <p:nvPr/>
        </p:nvPicPr>
        <p:blipFill>
          <a:blip r:embed="rId3"/>
          <a:stretch>
            <a:fillRect/>
          </a:stretch>
        </p:blipFill>
        <p:spPr>
          <a:xfrm>
            <a:off x="6233588" y="1816405"/>
            <a:ext cx="5872274" cy="4603529"/>
          </a:xfrm>
          <a:prstGeom prst="rect">
            <a:avLst/>
          </a:prstGeom>
        </p:spPr>
      </p:pic>
      <p:sp>
        <p:nvSpPr>
          <p:cNvPr id="9" name="Shape 1">
            <a:extLst>
              <a:ext uri="{FF2B5EF4-FFF2-40B4-BE49-F238E27FC236}">
                <a16:creationId xmlns:a16="http://schemas.microsoft.com/office/drawing/2014/main" id="{DA6D69FD-481B-9B5C-03FA-BA6F69465BB7}"/>
              </a:ext>
            </a:extLst>
          </p:cNvPr>
          <p:cNvSpPr/>
          <p:nvPr/>
        </p:nvSpPr>
        <p:spPr>
          <a:xfrm>
            <a:off x="1099599" y="2867382"/>
            <a:ext cx="4571951" cy="3420533"/>
          </a:xfrm>
          <a:prstGeom prst="roundRect">
            <a:avLst>
              <a:gd name="adj" fmla="val 2603"/>
            </a:avLst>
          </a:prstGeom>
          <a:solidFill>
            <a:srgbClr val="F9F7F7"/>
          </a:solidFill>
          <a:ln/>
        </p:spPr>
        <p:txBody>
          <a:bodyPr/>
          <a:lstStyle/>
          <a:p>
            <a:endParaRPr lang="zh-CN" altLang="en-US"/>
          </a:p>
        </p:txBody>
      </p:sp>
      <p:sp>
        <p:nvSpPr>
          <p:cNvPr id="2" name="Title 1">
            <a:extLst>
              <a:ext uri="{FF2B5EF4-FFF2-40B4-BE49-F238E27FC236}">
                <a16:creationId xmlns:a16="http://schemas.microsoft.com/office/drawing/2014/main" id="{7C336FBA-D010-F7AE-E50C-EA24A835990A}"/>
              </a:ext>
            </a:extLst>
          </p:cNvPr>
          <p:cNvSpPr>
            <a:spLocks noGrp="1"/>
          </p:cNvSpPr>
          <p:nvPr>
            <p:ph type="title"/>
          </p:nvPr>
        </p:nvSpPr>
        <p:spPr>
          <a:xfrm>
            <a:off x="1590262" y="107496"/>
            <a:ext cx="10515600" cy="1325563"/>
          </a:xfrm>
        </p:spPr>
        <p:txBody>
          <a:bodyPr/>
          <a:lstStyle/>
          <a:p>
            <a:r>
              <a:rPr lang="en-US" dirty="0">
                <a:latin typeface="Source Sans Pro" panose="020B0503030403020204" pitchFamily="34" charset="0"/>
                <a:ea typeface="Source Sans Pro" panose="020B0503030403020204" pitchFamily="34" charset="0"/>
              </a:rPr>
              <a:t>Attractiveness and Health</a:t>
            </a:r>
          </a:p>
        </p:txBody>
      </p:sp>
      <p:pic>
        <p:nvPicPr>
          <p:cNvPr id="4" name="图形 3">
            <a:extLst>
              <a:ext uri="{FF2B5EF4-FFF2-40B4-BE49-F238E27FC236}">
                <a16:creationId xmlns:a16="http://schemas.microsoft.com/office/drawing/2014/main" id="{8C300753-1C1E-AC25-C581-6AAE463C3DCE}"/>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t="5305" b="16336"/>
          <a:stretch/>
        </p:blipFill>
        <p:spPr>
          <a:xfrm>
            <a:off x="192602" y="146295"/>
            <a:ext cx="1047750" cy="1007595"/>
          </a:xfrm>
          <a:prstGeom prst="rect">
            <a:avLst/>
          </a:prstGeom>
        </p:spPr>
      </p:pic>
      <p:sp>
        <p:nvSpPr>
          <p:cNvPr id="5" name="文本框 4">
            <a:extLst>
              <a:ext uri="{FF2B5EF4-FFF2-40B4-BE49-F238E27FC236}">
                <a16:creationId xmlns:a16="http://schemas.microsoft.com/office/drawing/2014/main" id="{A7DA1725-6D7F-7A4C-D69F-9D64946CCD87}"/>
              </a:ext>
            </a:extLst>
          </p:cNvPr>
          <p:cNvSpPr txBox="1"/>
          <p:nvPr/>
        </p:nvSpPr>
        <p:spPr>
          <a:xfrm>
            <a:off x="9414933" y="6405806"/>
            <a:ext cx="2777067" cy="369332"/>
          </a:xfrm>
          <a:prstGeom prst="rect">
            <a:avLst/>
          </a:prstGeom>
          <a:noFill/>
        </p:spPr>
        <p:txBody>
          <a:bodyPr wrap="square">
            <a:spAutoFit/>
          </a:bodyPr>
          <a:lstStyle/>
          <a:p>
            <a:r>
              <a:rPr lang="en-US" altLang="zh-CN" kern="0" dirty="0" err="1">
                <a:latin typeface="Times New Roman" panose="02020603050405020304" pitchFamily="18" charset="0"/>
                <a:ea typeface="等线" panose="02010600030101010101" pitchFamily="2" charset="-122"/>
              </a:rPr>
              <a:t>Zebrowitz</a:t>
            </a:r>
            <a:r>
              <a:rPr lang="en-US" altLang="zh-CN" kern="0" dirty="0">
                <a:latin typeface="Times New Roman" panose="02020603050405020304" pitchFamily="18" charset="0"/>
                <a:ea typeface="等线" panose="02010600030101010101" pitchFamily="2" charset="-122"/>
              </a:rPr>
              <a:t> &amp; Rhodes</a:t>
            </a:r>
            <a:r>
              <a:rPr lang="en-US" altLang="zh-CN" sz="1800" kern="0" dirty="0">
                <a:effectLst/>
                <a:latin typeface="Times New Roman" panose="02020603050405020304" pitchFamily="18" charset="0"/>
                <a:ea typeface="等线" panose="02010600030101010101" pitchFamily="2" charset="-122"/>
              </a:rPr>
              <a:t>, </a:t>
            </a:r>
            <a:r>
              <a:rPr lang="en-US" altLang="zh-CN" kern="0" dirty="0">
                <a:latin typeface="Times New Roman" panose="02020603050405020304" pitchFamily="18" charset="0"/>
                <a:ea typeface="等线" panose="02010600030101010101" pitchFamily="2" charset="-122"/>
              </a:rPr>
              <a:t>2004</a:t>
            </a:r>
            <a:endParaRPr lang="zh-CN" altLang="en-US" dirty="0"/>
          </a:p>
        </p:txBody>
      </p:sp>
      <p:sp>
        <p:nvSpPr>
          <p:cNvPr id="3" name="Text 1">
            <a:extLst>
              <a:ext uri="{FF2B5EF4-FFF2-40B4-BE49-F238E27FC236}">
                <a16:creationId xmlns:a16="http://schemas.microsoft.com/office/drawing/2014/main" id="{90B38C51-2700-23D5-2FC5-32184E486CEC}"/>
              </a:ext>
            </a:extLst>
          </p:cNvPr>
          <p:cNvSpPr/>
          <p:nvPr/>
        </p:nvSpPr>
        <p:spPr>
          <a:xfrm>
            <a:off x="705188" y="1740152"/>
            <a:ext cx="4382274" cy="345281"/>
          </a:xfrm>
          <a:prstGeom prst="rect">
            <a:avLst/>
          </a:prstGeom>
          <a:noFill/>
          <a:ln/>
        </p:spPr>
        <p:txBody>
          <a:bodyPr wrap="none" lIns="0" tIns="0" rIns="0" bIns="0" rtlCol="0" anchor="t"/>
          <a:lstStyle/>
          <a:p>
            <a:pPr marL="0" indent="0" algn="l">
              <a:lnSpc>
                <a:spcPts val="2700"/>
              </a:lnSpc>
              <a:buNone/>
            </a:pPr>
            <a:r>
              <a:rPr lang="en-US" sz="2800" dirty="0">
                <a:solidFill>
                  <a:srgbClr val="504C49"/>
                </a:solidFill>
                <a:latin typeface="Platypi" pitchFamily="34" charset="0"/>
                <a:ea typeface="Platypi" pitchFamily="34" charset="-122"/>
                <a:cs typeface="Platypi" pitchFamily="34" charset="-120"/>
              </a:rPr>
              <a:t>The Anomalous Face Overgeneralization</a:t>
            </a:r>
          </a:p>
          <a:p>
            <a:pPr marL="0" indent="0" algn="l">
              <a:lnSpc>
                <a:spcPts val="2700"/>
              </a:lnSpc>
              <a:buNone/>
            </a:pPr>
            <a:r>
              <a:rPr lang="en-US" sz="2800" dirty="0">
                <a:solidFill>
                  <a:srgbClr val="504C49"/>
                </a:solidFill>
                <a:latin typeface="Platypi" pitchFamily="34" charset="0"/>
                <a:ea typeface="Platypi" pitchFamily="34" charset="-122"/>
                <a:cs typeface="Platypi" pitchFamily="34" charset="-120"/>
              </a:rPr>
              <a:t> Hypothesis</a:t>
            </a:r>
            <a:endParaRPr lang="en-US" sz="2800" dirty="0"/>
          </a:p>
        </p:txBody>
      </p:sp>
      <p:sp>
        <p:nvSpPr>
          <p:cNvPr id="6" name="文本框 5">
            <a:extLst>
              <a:ext uri="{FF2B5EF4-FFF2-40B4-BE49-F238E27FC236}">
                <a16:creationId xmlns:a16="http://schemas.microsoft.com/office/drawing/2014/main" id="{FDC91E55-3FEA-B8D8-689D-6E271FCDECA7}"/>
              </a:ext>
            </a:extLst>
          </p:cNvPr>
          <p:cNvSpPr txBox="1"/>
          <p:nvPr/>
        </p:nvSpPr>
        <p:spPr>
          <a:xfrm>
            <a:off x="1296037" y="3071037"/>
            <a:ext cx="4179073" cy="3248518"/>
          </a:xfrm>
          <a:prstGeom prst="rect">
            <a:avLst/>
          </a:prstGeom>
          <a:noFill/>
        </p:spPr>
        <p:txBody>
          <a:bodyPr wrap="square">
            <a:spAutoFit/>
          </a:bodyPr>
          <a:lstStyle/>
          <a:p>
            <a:pPr>
              <a:lnSpc>
                <a:spcPts val="3100"/>
              </a:lnSpc>
            </a:pPr>
            <a:r>
              <a:rPr lang="en-US" altLang="zh-CN" sz="2000" dirty="0">
                <a:solidFill>
                  <a:srgbClr val="504C49"/>
                </a:solidFill>
                <a:latin typeface="Source Serif Pro" pitchFamily="34" charset="0"/>
                <a:ea typeface="Source Serif Pro" pitchFamily="34" charset="-122"/>
                <a:cs typeface="Source Serif Pro" pitchFamily="34" charset="-120"/>
              </a:rPr>
              <a:t>Aims to explain the inflated correlation between attractiveness and perceived physical health.</a:t>
            </a:r>
          </a:p>
          <a:p>
            <a:pPr>
              <a:lnSpc>
                <a:spcPts val="3100"/>
              </a:lnSpc>
            </a:pPr>
            <a:endParaRPr lang="en-US" altLang="zh-CN" sz="2000" dirty="0">
              <a:solidFill>
                <a:srgbClr val="504C49"/>
              </a:solidFill>
              <a:latin typeface="Source Serif Pro" pitchFamily="34" charset="0"/>
              <a:ea typeface="Source Serif Pro" pitchFamily="34" charset="-122"/>
              <a:cs typeface="Source Serif Pro" pitchFamily="34" charset="-120"/>
            </a:endParaRPr>
          </a:p>
          <a:p>
            <a:pPr>
              <a:lnSpc>
                <a:spcPts val="3100"/>
              </a:lnSpc>
            </a:pPr>
            <a:r>
              <a:rPr lang="en-US" altLang="zh-CN" sz="2000" dirty="0">
                <a:solidFill>
                  <a:srgbClr val="504C49"/>
                </a:solidFill>
                <a:latin typeface="Source Serif Pro" pitchFamily="34" charset="0"/>
                <a:ea typeface="Source Serif Pro" pitchFamily="34" charset="-122"/>
                <a:cs typeface="Source Serif Pro" pitchFamily="34" charset="-120"/>
              </a:rPr>
              <a:t>Perceivers overgeneralize their sensitivity to anomalous cues across all attractiveness levels.</a:t>
            </a:r>
          </a:p>
          <a:p>
            <a:pPr>
              <a:lnSpc>
                <a:spcPts val="3100"/>
              </a:lnSpc>
            </a:pPr>
            <a:endParaRPr lang="en-US" altLang="zh-CN" sz="2000" dirty="0">
              <a:solidFill>
                <a:srgbClr val="504C49"/>
              </a:solidFill>
              <a:latin typeface="Source Serif Pro" pitchFamily="34" charset="0"/>
              <a:ea typeface="Source Serif Pro" pitchFamily="34" charset="-122"/>
              <a:cs typeface="Source Serif Pro" pitchFamily="34" charset="-120"/>
            </a:endParaRPr>
          </a:p>
        </p:txBody>
      </p:sp>
      <p:sp>
        <p:nvSpPr>
          <p:cNvPr id="12" name="矩形: 圆角 11">
            <a:extLst>
              <a:ext uri="{FF2B5EF4-FFF2-40B4-BE49-F238E27FC236}">
                <a16:creationId xmlns:a16="http://schemas.microsoft.com/office/drawing/2014/main" id="{0A61707C-9494-EAAB-D8AF-78B7E53ABFEA}"/>
              </a:ext>
            </a:extLst>
          </p:cNvPr>
          <p:cNvSpPr/>
          <p:nvPr/>
        </p:nvSpPr>
        <p:spPr>
          <a:xfrm>
            <a:off x="9146185" y="2204172"/>
            <a:ext cx="1749778" cy="722489"/>
          </a:xfrm>
          <a:prstGeom prst="roundRect">
            <a:avLst/>
          </a:prstGeom>
          <a:noFill/>
          <a:ln w="28575">
            <a:solidFill>
              <a:srgbClr val="BC508A"/>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41128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A9874B-1281-297A-97AB-38204E5690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86AC71-7D0B-A103-838A-EE163190CA1F}"/>
              </a:ext>
            </a:extLst>
          </p:cNvPr>
          <p:cNvSpPr>
            <a:spLocks noGrp="1"/>
          </p:cNvSpPr>
          <p:nvPr>
            <p:ph type="title"/>
          </p:nvPr>
        </p:nvSpPr>
        <p:spPr>
          <a:xfrm>
            <a:off x="1590262" y="107496"/>
            <a:ext cx="10515600" cy="1325563"/>
          </a:xfrm>
        </p:spPr>
        <p:txBody>
          <a:bodyPr/>
          <a:lstStyle/>
          <a:p>
            <a:r>
              <a:rPr lang="en-US" dirty="0">
                <a:latin typeface="Source Sans Pro" panose="020B0503030403020204" pitchFamily="34" charset="0"/>
                <a:ea typeface="Source Sans Pro" panose="020B0503030403020204" pitchFamily="34" charset="0"/>
              </a:rPr>
              <a:t>Attractiveness and Health</a:t>
            </a:r>
          </a:p>
        </p:txBody>
      </p:sp>
      <p:pic>
        <p:nvPicPr>
          <p:cNvPr id="4" name="图形 3">
            <a:extLst>
              <a:ext uri="{FF2B5EF4-FFF2-40B4-BE49-F238E27FC236}">
                <a16:creationId xmlns:a16="http://schemas.microsoft.com/office/drawing/2014/main" id="{E511D294-48E9-FBF8-60E0-B774C2B28375}"/>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t="5305" b="16336"/>
          <a:stretch/>
        </p:blipFill>
        <p:spPr>
          <a:xfrm>
            <a:off x="192602" y="146295"/>
            <a:ext cx="1047750" cy="1007595"/>
          </a:xfrm>
          <a:prstGeom prst="rect">
            <a:avLst/>
          </a:prstGeom>
        </p:spPr>
      </p:pic>
      <p:sp>
        <p:nvSpPr>
          <p:cNvPr id="5" name="文本框 4">
            <a:extLst>
              <a:ext uri="{FF2B5EF4-FFF2-40B4-BE49-F238E27FC236}">
                <a16:creationId xmlns:a16="http://schemas.microsoft.com/office/drawing/2014/main" id="{CA98D30D-F971-937A-FC95-0F42EB5C2123}"/>
              </a:ext>
            </a:extLst>
          </p:cNvPr>
          <p:cNvSpPr txBox="1"/>
          <p:nvPr/>
        </p:nvSpPr>
        <p:spPr>
          <a:xfrm>
            <a:off x="9629422" y="6488416"/>
            <a:ext cx="2777067" cy="369332"/>
          </a:xfrm>
          <a:prstGeom prst="rect">
            <a:avLst/>
          </a:prstGeom>
          <a:noFill/>
        </p:spPr>
        <p:txBody>
          <a:bodyPr wrap="square">
            <a:spAutoFit/>
          </a:bodyPr>
          <a:lstStyle/>
          <a:p>
            <a:r>
              <a:rPr lang="en-US" altLang="zh-CN" kern="0" dirty="0">
                <a:latin typeface="Times New Roman" panose="02020603050405020304" pitchFamily="18" charset="0"/>
                <a:ea typeface="等线" panose="02010600030101010101" pitchFamily="2" charset="-122"/>
              </a:rPr>
              <a:t>Weeden &amp; Sabini</a:t>
            </a:r>
            <a:r>
              <a:rPr lang="en-US" altLang="zh-CN" sz="1800" kern="0" dirty="0">
                <a:effectLst/>
                <a:latin typeface="Times New Roman" panose="02020603050405020304" pitchFamily="18" charset="0"/>
                <a:ea typeface="等线" panose="02010600030101010101" pitchFamily="2" charset="-122"/>
              </a:rPr>
              <a:t>, </a:t>
            </a:r>
            <a:r>
              <a:rPr lang="en-US" altLang="zh-CN" kern="0" dirty="0">
                <a:latin typeface="Times New Roman" panose="02020603050405020304" pitchFamily="18" charset="0"/>
                <a:ea typeface="等线" panose="02010600030101010101" pitchFamily="2" charset="-122"/>
              </a:rPr>
              <a:t>2005</a:t>
            </a:r>
            <a:endParaRPr lang="zh-CN" altLang="en-US" dirty="0"/>
          </a:p>
        </p:txBody>
      </p:sp>
      <p:sp>
        <p:nvSpPr>
          <p:cNvPr id="3" name="Text 1">
            <a:extLst>
              <a:ext uri="{FF2B5EF4-FFF2-40B4-BE49-F238E27FC236}">
                <a16:creationId xmlns:a16="http://schemas.microsoft.com/office/drawing/2014/main" id="{1F272F3F-C9C8-0498-8DA9-8C61103C1A7B}"/>
              </a:ext>
            </a:extLst>
          </p:cNvPr>
          <p:cNvSpPr/>
          <p:nvPr/>
        </p:nvSpPr>
        <p:spPr>
          <a:xfrm>
            <a:off x="1099599" y="1533976"/>
            <a:ext cx="7689918" cy="326922"/>
          </a:xfrm>
          <a:prstGeom prst="rect">
            <a:avLst/>
          </a:prstGeom>
          <a:noFill/>
          <a:ln/>
        </p:spPr>
        <p:txBody>
          <a:bodyPr wrap="none" lIns="0" tIns="0" rIns="0" bIns="0" rtlCol="0" anchor="t"/>
          <a:lstStyle/>
          <a:p>
            <a:pPr>
              <a:lnSpc>
                <a:spcPts val="2700"/>
              </a:lnSpc>
            </a:pPr>
            <a:r>
              <a:rPr lang="en-US" sz="2800" dirty="0">
                <a:latin typeface="Source Serif Pro" panose="02040603050405020204" pitchFamily="18" charset="0"/>
                <a:ea typeface="Source Serif Pro" panose="02040603050405020204" pitchFamily="18" charset="0"/>
              </a:rPr>
              <a:t>Low correlation between attractiveness and health</a:t>
            </a:r>
          </a:p>
        </p:txBody>
      </p:sp>
      <p:pic>
        <p:nvPicPr>
          <p:cNvPr id="8" name="图片 7">
            <a:extLst>
              <a:ext uri="{FF2B5EF4-FFF2-40B4-BE49-F238E27FC236}">
                <a16:creationId xmlns:a16="http://schemas.microsoft.com/office/drawing/2014/main" id="{157F9905-9A91-C5E5-70F6-711987AD2051}"/>
              </a:ext>
            </a:extLst>
          </p:cNvPr>
          <p:cNvPicPr>
            <a:picLocks noChangeAspect="1"/>
          </p:cNvPicPr>
          <p:nvPr/>
        </p:nvPicPr>
        <p:blipFill>
          <a:blip r:embed="rId5"/>
          <a:stretch>
            <a:fillRect/>
          </a:stretch>
        </p:blipFill>
        <p:spPr>
          <a:xfrm>
            <a:off x="1090427" y="2240984"/>
            <a:ext cx="4989396" cy="4104678"/>
          </a:xfrm>
          <a:prstGeom prst="rect">
            <a:avLst/>
          </a:prstGeom>
        </p:spPr>
      </p:pic>
      <p:sp>
        <p:nvSpPr>
          <p:cNvPr id="11" name="矩形: 圆角 10">
            <a:extLst>
              <a:ext uri="{FF2B5EF4-FFF2-40B4-BE49-F238E27FC236}">
                <a16:creationId xmlns:a16="http://schemas.microsoft.com/office/drawing/2014/main" id="{4B9777E5-7E17-E524-3314-6B4BFF883C82}"/>
              </a:ext>
            </a:extLst>
          </p:cNvPr>
          <p:cNvSpPr/>
          <p:nvPr/>
        </p:nvSpPr>
        <p:spPr>
          <a:xfrm>
            <a:off x="1090427" y="5657040"/>
            <a:ext cx="5452534" cy="326922"/>
          </a:xfrm>
          <a:prstGeom prst="roundRect">
            <a:avLst/>
          </a:prstGeom>
          <a:noFill/>
          <a:ln w="28575">
            <a:solidFill>
              <a:srgbClr val="BC508A"/>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3" name="矩形: 圆角 12">
            <a:extLst>
              <a:ext uri="{FF2B5EF4-FFF2-40B4-BE49-F238E27FC236}">
                <a16:creationId xmlns:a16="http://schemas.microsoft.com/office/drawing/2014/main" id="{1773C026-4777-FB9D-619A-267C7FBD7C98}"/>
              </a:ext>
            </a:extLst>
          </p:cNvPr>
          <p:cNvSpPr/>
          <p:nvPr/>
        </p:nvSpPr>
        <p:spPr>
          <a:xfrm>
            <a:off x="1084781" y="4262863"/>
            <a:ext cx="5452534" cy="326922"/>
          </a:xfrm>
          <a:prstGeom prst="roundRect">
            <a:avLst/>
          </a:prstGeom>
          <a:noFill/>
          <a:ln w="28575">
            <a:solidFill>
              <a:srgbClr val="BC508A"/>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pic>
        <p:nvPicPr>
          <p:cNvPr id="16" name="图片 15">
            <a:extLst>
              <a:ext uri="{FF2B5EF4-FFF2-40B4-BE49-F238E27FC236}">
                <a16:creationId xmlns:a16="http://schemas.microsoft.com/office/drawing/2014/main" id="{F134C15F-211A-18ED-1F47-4D2B976F9D66}"/>
              </a:ext>
            </a:extLst>
          </p:cNvPr>
          <p:cNvPicPr>
            <a:picLocks noChangeAspect="1"/>
          </p:cNvPicPr>
          <p:nvPr/>
        </p:nvPicPr>
        <p:blipFill>
          <a:blip r:embed="rId6"/>
          <a:stretch>
            <a:fillRect/>
          </a:stretch>
        </p:blipFill>
        <p:spPr>
          <a:xfrm>
            <a:off x="8726960" y="2958482"/>
            <a:ext cx="1375946" cy="2205881"/>
          </a:xfrm>
          <a:prstGeom prst="rect">
            <a:avLst/>
          </a:prstGeom>
        </p:spPr>
      </p:pic>
      <p:pic>
        <p:nvPicPr>
          <p:cNvPr id="18" name="图片 17">
            <a:extLst>
              <a:ext uri="{FF2B5EF4-FFF2-40B4-BE49-F238E27FC236}">
                <a16:creationId xmlns:a16="http://schemas.microsoft.com/office/drawing/2014/main" id="{9163642C-6448-8FB6-91BA-22F90DF4434D}"/>
              </a:ext>
            </a:extLst>
          </p:cNvPr>
          <p:cNvPicPr>
            <a:picLocks noChangeAspect="1"/>
          </p:cNvPicPr>
          <p:nvPr/>
        </p:nvPicPr>
        <p:blipFill>
          <a:blip r:embed="rId7"/>
          <a:stretch>
            <a:fillRect/>
          </a:stretch>
        </p:blipFill>
        <p:spPr>
          <a:xfrm>
            <a:off x="6906399" y="2503021"/>
            <a:ext cx="1194652" cy="910922"/>
          </a:xfrm>
          <a:prstGeom prst="rect">
            <a:avLst/>
          </a:prstGeom>
        </p:spPr>
      </p:pic>
      <p:pic>
        <p:nvPicPr>
          <p:cNvPr id="1026" name="Picture 2" descr="Health And Wellbeing - Convergence Center For Policy Resolution">
            <a:extLst>
              <a:ext uri="{FF2B5EF4-FFF2-40B4-BE49-F238E27FC236}">
                <a16:creationId xmlns:a16="http://schemas.microsoft.com/office/drawing/2014/main" id="{E27163C9-9846-B3B7-95FF-E8E68AB12C6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561539" y="4752622"/>
            <a:ext cx="1394178" cy="1394178"/>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直接箭头连接符 21">
            <a:extLst>
              <a:ext uri="{FF2B5EF4-FFF2-40B4-BE49-F238E27FC236}">
                <a16:creationId xmlns:a16="http://schemas.microsoft.com/office/drawing/2014/main" id="{D8607974-9AD6-5F72-1FD5-637B3711A768}"/>
              </a:ext>
            </a:extLst>
          </p:cNvPr>
          <p:cNvCxnSpPr>
            <a:stCxn id="16" idx="1"/>
            <a:endCxn id="18" idx="2"/>
          </p:cNvCxnSpPr>
          <p:nvPr/>
        </p:nvCxnSpPr>
        <p:spPr>
          <a:xfrm flipH="1" flipV="1">
            <a:off x="7503725" y="3413943"/>
            <a:ext cx="1223235" cy="647480"/>
          </a:xfrm>
          <a:prstGeom prst="straightConnector1">
            <a:avLst/>
          </a:prstGeom>
          <a:ln>
            <a:solidFill>
              <a:srgbClr val="709B8A"/>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F7F32FF3-43AF-3384-0642-C738416165F9}"/>
              </a:ext>
            </a:extLst>
          </p:cNvPr>
          <p:cNvCxnSpPr/>
          <p:nvPr/>
        </p:nvCxnSpPr>
        <p:spPr>
          <a:xfrm flipH="1" flipV="1">
            <a:off x="10074120" y="4105142"/>
            <a:ext cx="1223235" cy="647480"/>
          </a:xfrm>
          <a:prstGeom prst="straightConnector1">
            <a:avLst/>
          </a:prstGeom>
          <a:ln>
            <a:solidFill>
              <a:srgbClr val="709B8A"/>
            </a:solidFill>
            <a:tailEnd type="triangle"/>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D112B066-4452-A281-78B2-BFBA5938425F}"/>
              </a:ext>
            </a:extLst>
          </p:cNvPr>
          <p:cNvSpPr txBox="1"/>
          <p:nvPr/>
        </p:nvSpPr>
        <p:spPr>
          <a:xfrm>
            <a:off x="6167600" y="2119904"/>
            <a:ext cx="3247333" cy="369332"/>
          </a:xfrm>
          <a:prstGeom prst="rect">
            <a:avLst/>
          </a:prstGeom>
          <a:noFill/>
        </p:spPr>
        <p:txBody>
          <a:bodyPr wrap="square">
            <a:spAutoFit/>
          </a:bodyPr>
          <a:lstStyle/>
          <a:p>
            <a:r>
              <a:rPr lang="en-US" altLang="zh-CN" kern="0" dirty="0">
                <a:latin typeface="Times New Roman" panose="02020603050405020304" pitchFamily="18" charset="0"/>
                <a:ea typeface="等线" panose="02010600030101010101" pitchFamily="2" charset="-122"/>
              </a:rPr>
              <a:t>Facial attractiveness/adiposity</a:t>
            </a:r>
            <a:endParaRPr lang="zh-CN" altLang="en-US" dirty="0"/>
          </a:p>
        </p:txBody>
      </p:sp>
      <p:sp>
        <p:nvSpPr>
          <p:cNvPr id="25" name="文本框 24">
            <a:extLst>
              <a:ext uri="{FF2B5EF4-FFF2-40B4-BE49-F238E27FC236}">
                <a16:creationId xmlns:a16="http://schemas.microsoft.com/office/drawing/2014/main" id="{2767CEAB-DB90-9101-03B6-C38A9026D735}"/>
              </a:ext>
            </a:extLst>
          </p:cNvPr>
          <p:cNvSpPr txBox="1"/>
          <p:nvPr/>
        </p:nvSpPr>
        <p:spPr>
          <a:xfrm>
            <a:off x="7314206" y="5301901"/>
            <a:ext cx="3247333" cy="369332"/>
          </a:xfrm>
          <a:prstGeom prst="rect">
            <a:avLst/>
          </a:prstGeom>
          <a:noFill/>
        </p:spPr>
        <p:txBody>
          <a:bodyPr wrap="square">
            <a:spAutoFit/>
          </a:bodyPr>
          <a:lstStyle/>
          <a:p>
            <a:r>
              <a:rPr lang="en-US" altLang="zh-CN" kern="0" dirty="0">
                <a:latin typeface="Times New Roman" panose="02020603050405020304" pitchFamily="18" charset="0"/>
                <a:ea typeface="等线" panose="02010600030101010101" pitchFamily="2" charset="-122"/>
              </a:rPr>
              <a:t>Waist-to-hip ratio/BMI</a:t>
            </a:r>
            <a:endParaRPr lang="zh-CN" altLang="en-US" dirty="0"/>
          </a:p>
        </p:txBody>
      </p:sp>
      <p:sp>
        <p:nvSpPr>
          <p:cNvPr id="26" name="文本框 25">
            <a:extLst>
              <a:ext uri="{FF2B5EF4-FFF2-40B4-BE49-F238E27FC236}">
                <a16:creationId xmlns:a16="http://schemas.microsoft.com/office/drawing/2014/main" id="{82ADCFD4-1F99-79C1-0E24-A2F48B9681F7}"/>
              </a:ext>
            </a:extLst>
          </p:cNvPr>
          <p:cNvSpPr txBox="1"/>
          <p:nvPr/>
        </p:nvSpPr>
        <p:spPr>
          <a:xfrm>
            <a:off x="10297168" y="5968627"/>
            <a:ext cx="1695697" cy="369332"/>
          </a:xfrm>
          <a:prstGeom prst="rect">
            <a:avLst/>
          </a:prstGeom>
          <a:noFill/>
        </p:spPr>
        <p:txBody>
          <a:bodyPr wrap="square">
            <a:spAutoFit/>
          </a:bodyPr>
          <a:lstStyle/>
          <a:p>
            <a:r>
              <a:rPr lang="en-US" altLang="zh-CN" kern="0" dirty="0">
                <a:latin typeface="Times New Roman" panose="02020603050405020304" pitchFamily="18" charset="0"/>
                <a:ea typeface="等线" panose="02010600030101010101" pitchFamily="2" charset="-122"/>
              </a:rPr>
              <a:t>Physical health</a:t>
            </a:r>
            <a:endParaRPr lang="zh-CN" altLang="en-US" dirty="0"/>
          </a:p>
        </p:txBody>
      </p:sp>
    </p:spTree>
    <p:extLst>
      <p:ext uri="{BB962C8B-B14F-4D97-AF65-F5344CB8AC3E}">
        <p14:creationId xmlns:p14="http://schemas.microsoft.com/office/powerpoint/2010/main" val="2464799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142258-E246-D2C9-C11A-F1FDFA138F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D7B9AC-791E-A8A5-80C8-8A45AC4132DC}"/>
              </a:ext>
            </a:extLst>
          </p:cNvPr>
          <p:cNvSpPr>
            <a:spLocks noGrp="1"/>
          </p:cNvSpPr>
          <p:nvPr>
            <p:ph type="title"/>
          </p:nvPr>
        </p:nvSpPr>
        <p:spPr>
          <a:xfrm>
            <a:off x="1590262" y="107496"/>
            <a:ext cx="10515600" cy="1325563"/>
          </a:xfrm>
        </p:spPr>
        <p:txBody>
          <a:bodyPr/>
          <a:lstStyle/>
          <a:p>
            <a:r>
              <a:rPr lang="en-US" dirty="0">
                <a:latin typeface="Source Sans Pro" panose="020B0503030403020204" pitchFamily="34" charset="0"/>
                <a:ea typeface="Source Sans Pro" panose="020B0503030403020204" pitchFamily="34" charset="0"/>
              </a:rPr>
              <a:t>Attractiveness and Other Key Traits</a:t>
            </a:r>
          </a:p>
        </p:txBody>
      </p:sp>
      <p:pic>
        <p:nvPicPr>
          <p:cNvPr id="4" name="图形 3">
            <a:extLst>
              <a:ext uri="{FF2B5EF4-FFF2-40B4-BE49-F238E27FC236}">
                <a16:creationId xmlns:a16="http://schemas.microsoft.com/office/drawing/2014/main" id="{13E838FD-7B1F-B92B-8C7E-034E18668432}"/>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t="5305" b="16336"/>
          <a:stretch/>
        </p:blipFill>
        <p:spPr>
          <a:xfrm>
            <a:off x="192602" y="146295"/>
            <a:ext cx="1047750" cy="1007595"/>
          </a:xfrm>
          <a:prstGeom prst="rect">
            <a:avLst/>
          </a:prstGeom>
        </p:spPr>
      </p:pic>
      <p:sp>
        <p:nvSpPr>
          <p:cNvPr id="5" name="文本框 4">
            <a:extLst>
              <a:ext uri="{FF2B5EF4-FFF2-40B4-BE49-F238E27FC236}">
                <a16:creationId xmlns:a16="http://schemas.microsoft.com/office/drawing/2014/main" id="{5106D964-34C3-D95C-EE2E-BCAE416A2F41}"/>
              </a:ext>
            </a:extLst>
          </p:cNvPr>
          <p:cNvSpPr txBox="1"/>
          <p:nvPr/>
        </p:nvSpPr>
        <p:spPr>
          <a:xfrm>
            <a:off x="10365947" y="6466690"/>
            <a:ext cx="1739915" cy="369332"/>
          </a:xfrm>
          <a:prstGeom prst="rect">
            <a:avLst/>
          </a:prstGeom>
          <a:noFill/>
        </p:spPr>
        <p:txBody>
          <a:bodyPr wrap="square">
            <a:spAutoFit/>
          </a:bodyPr>
          <a:lstStyle/>
          <a:p>
            <a:r>
              <a:rPr lang="en-US" altLang="zh-CN" sz="1800" kern="0" dirty="0">
                <a:effectLst/>
                <a:latin typeface="Times New Roman" panose="02020603050405020304" pitchFamily="18" charset="0"/>
                <a:ea typeface="等线" panose="02010600030101010101" pitchFamily="2" charset="-122"/>
              </a:rPr>
              <a:t>Feingold, 1992</a:t>
            </a:r>
            <a:endParaRPr lang="zh-CN" altLang="en-US" dirty="0"/>
          </a:p>
        </p:txBody>
      </p:sp>
      <p:pic>
        <p:nvPicPr>
          <p:cNvPr id="7" name="图片 6">
            <a:extLst>
              <a:ext uri="{FF2B5EF4-FFF2-40B4-BE49-F238E27FC236}">
                <a16:creationId xmlns:a16="http://schemas.microsoft.com/office/drawing/2014/main" id="{1CF1066E-61D4-9C30-C42B-F7ECA108E9C5}"/>
              </a:ext>
            </a:extLst>
          </p:cNvPr>
          <p:cNvPicPr>
            <a:picLocks noChangeAspect="1"/>
          </p:cNvPicPr>
          <p:nvPr/>
        </p:nvPicPr>
        <p:blipFill>
          <a:blip r:embed="rId5"/>
          <a:stretch>
            <a:fillRect/>
          </a:stretch>
        </p:blipFill>
        <p:spPr>
          <a:xfrm>
            <a:off x="355082" y="1507177"/>
            <a:ext cx="7347479" cy="4885394"/>
          </a:xfrm>
          <a:prstGeom prst="rect">
            <a:avLst/>
          </a:prstGeom>
        </p:spPr>
      </p:pic>
      <p:sp>
        <p:nvSpPr>
          <p:cNvPr id="9" name="矩形: 圆角 8">
            <a:extLst>
              <a:ext uri="{FF2B5EF4-FFF2-40B4-BE49-F238E27FC236}">
                <a16:creationId xmlns:a16="http://schemas.microsoft.com/office/drawing/2014/main" id="{E1E661D0-FC21-4FCD-A221-676BCF6B2C08}"/>
              </a:ext>
            </a:extLst>
          </p:cNvPr>
          <p:cNvSpPr/>
          <p:nvPr/>
        </p:nvSpPr>
        <p:spPr>
          <a:xfrm>
            <a:off x="4222043" y="4208676"/>
            <a:ext cx="790223" cy="326922"/>
          </a:xfrm>
          <a:prstGeom prst="roundRect">
            <a:avLst/>
          </a:prstGeom>
          <a:noFill/>
          <a:ln w="28575">
            <a:solidFill>
              <a:srgbClr val="BC508A"/>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DB1FD0DE-D41E-F044-435B-59573D83EBC0}"/>
              </a:ext>
            </a:extLst>
          </p:cNvPr>
          <p:cNvSpPr/>
          <p:nvPr/>
        </p:nvSpPr>
        <p:spPr>
          <a:xfrm>
            <a:off x="4222042" y="5970435"/>
            <a:ext cx="790223" cy="326922"/>
          </a:xfrm>
          <a:prstGeom prst="roundRect">
            <a:avLst/>
          </a:prstGeom>
          <a:noFill/>
          <a:ln w="28575">
            <a:solidFill>
              <a:srgbClr val="BC508A"/>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6B171D8C-D8FA-5322-7FCF-80E77C54DF35}"/>
              </a:ext>
            </a:extLst>
          </p:cNvPr>
          <p:cNvSpPr txBox="1"/>
          <p:nvPr/>
        </p:nvSpPr>
        <p:spPr>
          <a:xfrm>
            <a:off x="8162786" y="1903160"/>
            <a:ext cx="3601268" cy="4093428"/>
          </a:xfrm>
          <a:prstGeom prst="rect">
            <a:avLst/>
          </a:prstGeom>
          <a:noFill/>
        </p:spPr>
        <p:txBody>
          <a:bodyPr wrap="square">
            <a:spAutoFit/>
          </a:bodyPr>
          <a:lstStyle/>
          <a:p>
            <a:r>
              <a:rPr lang="en-US" altLang="zh-CN" sz="2000" kern="0" dirty="0">
                <a:effectLst/>
                <a:latin typeface="Times New Roman" panose="02020603050405020304" pitchFamily="18" charset="0"/>
                <a:ea typeface="DengXian" panose="02010600030101010101" pitchFamily="2" charset="-122"/>
              </a:rPr>
              <a:t>Attractive individuals are </a:t>
            </a:r>
            <a:r>
              <a:rPr lang="en-US" altLang="zh-CN" sz="2000" kern="0" dirty="0">
                <a:solidFill>
                  <a:srgbClr val="BC508A"/>
                </a:solidFill>
                <a:effectLst/>
                <a:latin typeface="Times New Roman" panose="02020603050405020304" pitchFamily="18" charset="0"/>
                <a:ea typeface="DengXian" panose="02010600030101010101" pitchFamily="2" charset="-122"/>
              </a:rPr>
              <a:t>perceived to be </a:t>
            </a:r>
            <a:r>
              <a:rPr lang="en-US" altLang="zh-CN" sz="2000" kern="0" dirty="0">
                <a:effectLst/>
                <a:latin typeface="Times New Roman" panose="02020603050405020304" pitchFamily="18" charset="0"/>
                <a:ea typeface="DengXian" panose="02010600030101010101" pitchFamily="2" charset="-122"/>
              </a:rPr>
              <a:t>warmer and socially skilled, with medium‑sized effects for sociability, dominance, and general mental health than their less attractive counterparts. </a:t>
            </a:r>
          </a:p>
          <a:p>
            <a:endParaRPr lang="en-US" altLang="zh-CN" sz="2000" kern="0" dirty="0">
              <a:latin typeface="Times New Roman" panose="02020603050405020304" pitchFamily="18" charset="0"/>
              <a:ea typeface="DengXian" panose="02010600030101010101" pitchFamily="2" charset="-122"/>
            </a:endParaRPr>
          </a:p>
          <a:p>
            <a:r>
              <a:rPr lang="en-US" altLang="zh-CN" sz="2000" kern="0" dirty="0">
                <a:effectLst/>
                <a:latin typeface="Times New Roman" panose="02020603050405020304" pitchFamily="18" charset="0"/>
                <a:ea typeface="DengXian" panose="02010600030101010101" pitchFamily="2" charset="-122"/>
              </a:rPr>
              <a:t>Attractiveness is only trivially related to personality and cognitive measures, </a:t>
            </a:r>
            <a:r>
              <a:rPr lang="en-US" altLang="zh-CN" sz="2000" kern="0" dirty="0">
                <a:solidFill>
                  <a:srgbClr val="BC508A"/>
                </a:solidFill>
                <a:effectLst/>
                <a:latin typeface="Times New Roman" panose="02020603050405020304" pitchFamily="18" charset="0"/>
                <a:ea typeface="DengXian" panose="02010600030101010101" pitchFamily="2" charset="-122"/>
              </a:rPr>
              <a:t>with the sole exception of a modest link to social skills </a:t>
            </a:r>
            <a:r>
              <a:rPr lang="en-US" altLang="zh-CN" sz="2000" kern="0" dirty="0">
                <a:effectLst/>
                <a:latin typeface="Times New Roman" panose="02020603050405020304" pitchFamily="18" charset="0"/>
                <a:ea typeface="DengXian" panose="02010600030101010101" pitchFamily="2" charset="-122"/>
              </a:rPr>
              <a:t>(</a:t>
            </a:r>
            <a:r>
              <a:rPr lang="en-US" altLang="zh-CN" sz="2000" i="1" kern="0" dirty="0">
                <a:effectLst/>
                <a:latin typeface="Times New Roman" panose="02020603050405020304" pitchFamily="18" charset="0"/>
                <a:ea typeface="DengXian" panose="02010600030101010101" pitchFamily="2" charset="-122"/>
              </a:rPr>
              <a:t>r</a:t>
            </a:r>
            <a:r>
              <a:rPr lang="en-US" altLang="zh-CN" sz="2000" kern="0" dirty="0">
                <a:effectLst/>
                <a:latin typeface="Times New Roman" panose="02020603050405020304" pitchFamily="18" charset="0"/>
                <a:ea typeface="DengXian" panose="02010600030101010101" pitchFamily="2" charset="-122"/>
              </a:rPr>
              <a:t> = .23).</a:t>
            </a:r>
            <a:endParaRPr lang="zh-CN" altLang="en-US" sz="2000" dirty="0"/>
          </a:p>
        </p:txBody>
      </p:sp>
    </p:spTree>
    <p:extLst>
      <p:ext uri="{BB962C8B-B14F-4D97-AF65-F5344CB8AC3E}">
        <p14:creationId xmlns:p14="http://schemas.microsoft.com/office/powerpoint/2010/main" val="3317744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F581D4-413D-004D-EEED-B8479B278F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705AFD-907E-A05F-1B16-F8A262ABA555}"/>
              </a:ext>
            </a:extLst>
          </p:cNvPr>
          <p:cNvSpPr>
            <a:spLocks noGrp="1"/>
          </p:cNvSpPr>
          <p:nvPr>
            <p:ph type="title"/>
          </p:nvPr>
        </p:nvSpPr>
        <p:spPr>
          <a:xfrm>
            <a:off x="1590262" y="107496"/>
            <a:ext cx="10515600" cy="1325563"/>
          </a:xfrm>
        </p:spPr>
        <p:txBody>
          <a:bodyPr/>
          <a:lstStyle/>
          <a:p>
            <a:pPr marL="0" indent="0" algn="l">
              <a:lnSpc>
                <a:spcPts val="3000"/>
              </a:lnSpc>
              <a:buNone/>
            </a:pPr>
            <a:r>
              <a:rPr lang="en-US" altLang="zh-CN" sz="3200" dirty="0">
                <a:solidFill>
                  <a:srgbClr val="504C49"/>
                </a:solidFill>
                <a:latin typeface="Source Serif Pro" pitchFamily="34" charset="0"/>
                <a:ea typeface="Source Serif Pro" pitchFamily="34" charset="-122"/>
                <a:cs typeface="Source Serif Pro" pitchFamily="34" charset="-120"/>
              </a:rPr>
              <a:t>Comparing Perceived and Measured Associations </a:t>
            </a:r>
            <a:br>
              <a:rPr lang="en-US" altLang="zh-CN" sz="3200" dirty="0">
                <a:solidFill>
                  <a:srgbClr val="504C49"/>
                </a:solidFill>
                <a:latin typeface="Source Serif Pro" pitchFamily="34" charset="0"/>
                <a:ea typeface="Source Serif Pro" pitchFamily="34" charset="-122"/>
                <a:cs typeface="Source Serif Pro" pitchFamily="34" charset="-120"/>
              </a:rPr>
            </a:br>
            <a:r>
              <a:rPr lang="en-US" altLang="zh-CN" sz="3200" dirty="0">
                <a:solidFill>
                  <a:srgbClr val="504C49"/>
                </a:solidFill>
                <a:latin typeface="Source Serif Pro" pitchFamily="34" charset="0"/>
                <a:ea typeface="Source Serif Pro" pitchFamily="34" charset="-122"/>
                <a:cs typeface="Source Serif Pro" pitchFamily="34" charset="-120"/>
              </a:rPr>
              <a:t>Between Attractiveness and Key Traits</a:t>
            </a:r>
          </a:p>
        </p:txBody>
      </p:sp>
      <p:pic>
        <p:nvPicPr>
          <p:cNvPr id="4" name="图形 3">
            <a:extLst>
              <a:ext uri="{FF2B5EF4-FFF2-40B4-BE49-F238E27FC236}">
                <a16:creationId xmlns:a16="http://schemas.microsoft.com/office/drawing/2014/main" id="{DA2DFA45-C7E7-C846-F9AD-127481396B35}"/>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t="5305" b="16336"/>
          <a:stretch/>
        </p:blipFill>
        <p:spPr>
          <a:xfrm>
            <a:off x="192602" y="146295"/>
            <a:ext cx="1047750" cy="1007595"/>
          </a:xfrm>
          <a:prstGeom prst="rect">
            <a:avLst/>
          </a:prstGeom>
        </p:spPr>
      </p:pic>
      <p:sp>
        <p:nvSpPr>
          <p:cNvPr id="3" name="Shape 1">
            <a:extLst>
              <a:ext uri="{FF2B5EF4-FFF2-40B4-BE49-F238E27FC236}">
                <a16:creationId xmlns:a16="http://schemas.microsoft.com/office/drawing/2014/main" id="{AF99DE09-C11D-9104-E4B8-774306BE00D7}"/>
              </a:ext>
            </a:extLst>
          </p:cNvPr>
          <p:cNvSpPr/>
          <p:nvPr/>
        </p:nvSpPr>
        <p:spPr>
          <a:xfrm flipH="1">
            <a:off x="1590261" y="1727200"/>
            <a:ext cx="137646" cy="4115075"/>
          </a:xfrm>
          <a:prstGeom prst="roundRect">
            <a:avLst>
              <a:gd name="adj" fmla="val 118644"/>
            </a:avLst>
          </a:prstGeom>
          <a:solidFill>
            <a:srgbClr val="D8D4D4"/>
          </a:solidFill>
          <a:ln/>
        </p:spPr>
        <p:txBody>
          <a:bodyPr/>
          <a:lstStyle/>
          <a:p>
            <a:endParaRPr lang="zh-CN" altLang="en-US"/>
          </a:p>
        </p:txBody>
      </p:sp>
      <p:sp>
        <p:nvSpPr>
          <p:cNvPr id="6" name="Shape 1">
            <a:extLst>
              <a:ext uri="{FF2B5EF4-FFF2-40B4-BE49-F238E27FC236}">
                <a16:creationId xmlns:a16="http://schemas.microsoft.com/office/drawing/2014/main" id="{63B7F013-670B-5D86-3381-6915AEA9EA30}"/>
              </a:ext>
            </a:extLst>
          </p:cNvPr>
          <p:cNvSpPr/>
          <p:nvPr/>
        </p:nvSpPr>
        <p:spPr>
          <a:xfrm>
            <a:off x="2345632" y="1749774"/>
            <a:ext cx="7091879" cy="1185466"/>
          </a:xfrm>
          <a:prstGeom prst="roundRect">
            <a:avLst>
              <a:gd name="adj" fmla="val 2603"/>
            </a:avLst>
          </a:prstGeom>
          <a:solidFill>
            <a:srgbClr val="F9F7F7"/>
          </a:solidFill>
          <a:ln/>
        </p:spPr>
        <p:txBody>
          <a:bodyPr/>
          <a:lstStyle/>
          <a:p>
            <a:endParaRPr lang="zh-CN" altLang="en-US" sz="1500"/>
          </a:p>
        </p:txBody>
      </p:sp>
      <p:sp>
        <p:nvSpPr>
          <p:cNvPr id="13" name="Text 6">
            <a:extLst>
              <a:ext uri="{FF2B5EF4-FFF2-40B4-BE49-F238E27FC236}">
                <a16:creationId xmlns:a16="http://schemas.microsoft.com/office/drawing/2014/main" id="{EBAEA112-D556-7ECC-977C-A823817BED11}"/>
              </a:ext>
            </a:extLst>
          </p:cNvPr>
          <p:cNvSpPr/>
          <p:nvPr/>
        </p:nvSpPr>
        <p:spPr>
          <a:xfrm>
            <a:off x="2616841" y="1914199"/>
            <a:ext cx="7847251" cy="978496"/>
          </a:xfrm>
          <a:prstGeom prst="rect">
            <a:avLst/>
          </a:prstGeom>
          <a:noFill/>
          <a:ln/>
        </p:spPr>
        <p:txBody>
          <a:bodyPr wrap="none" lIns="0" tIns="0" rIns="0" bIns="0" rtlCol="0"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3000"/>
              </a:lnSpc>
              <a:buNone/>
            </a:pPr>
            <a:r>
              <a:rPr lang="en-US" sz="1850" b="1" dirty="0">
                <a:solidFill>
                  <a:srgbClr val="504C49"/>
                </a:solidFill>
                <a:latin typeface="Source Serif Pro" pitchFamily="34" charset="0"/>
                <a:ea typeface="Source Serif Pro" pitchFamily="34" charset="-122"/>
                <a:cs typeface="Source Serif Pro" pitchFamily="34" charset="-120"/>
              </a:rPr>
              <a:t>Intermediate conclusion</a:t>
            </a:r>
            <a:r>
              <a:rPr lang="en-US" sz="1850" dirty="0">
                <a:solidFill>
                  <a:srgbClr val="504C49"/>
                </a:solidFill>
                <a:latin typeface="Source Serif Pro" pitchFamily="34" charset="0"/>
                <a:ea typeface="Source Serif Pro" pitchFamily="34" charset="-122"/>
                <a:cs typeface="Source Serif Pro" pitchFamily="34" charset="-120"/>
              </a:rPr>
              <a:t>: a clear pattern of correlation </a:t>
            </a:r>
          </a:p>
          <a:p>
            <a:pPr marL="0" indent="0" algn="l">
              <a:lnSpc>
                <a:spcPts val="3000"/>
              </a:lnSpc>
              <a:buNone/>
            </a:pPr>
            <a:r>
              <a:rPr lang="en-US" sz="1850" dirty="0">
                <a:solidFill>
                  <a:srgbClr val="504C49"/>
                </a:solidFill>
                <a:latin typeface="Source Serif Pro" pitchFamily="34" charset="0"/>
                <a:ea typeface="Source Serif Pro" pitchFamily="34" charset="-122"/>
                <a:cs typeface="Source Serif Pro" pitchFamily="34" charset="-120"/>
              </a:rPr>
              <a:t>inflation emerges in perceived versus actual trait associations.</a:t>
            </a:r>
          </a:p>
        </p:txBody>
      </p:sp>
      <p:grpSp>
        <p:nvGrpSpPr>
          <p:cNvPr id="5" name="组合 4">
            <a:extLst>
              <a:ext uri="{FF2B5EF4-FFF2-40B4-BE49-F238E27FC236}">
                <a16:creationId xmlns:a16="http://schemas.microsoft.com/office/drawing/2014/main" id="{24F7BF07-3EDE-2BF8-1EC8-EC0E2F15F022}"/>
              </a:ext>
            </a:extLst>
          </p:cNvPr>
          <p:cNvGrpSpPr/>
          <p:nvPr/>
        </p:nvGrpSpPr>
        <p:grpSpPr>
          <a:xfrm>
            <a:off x="2345632" y="3820137"/>
            <a:ext cx="7091879" cy="2022138"/>
            <a:chOff x="2345632" y="3820137"/>
            <a:chExt cx="7091879" cy="2022138"/>
          </a:xfrm>
        </p:grpSpPr>
        <p:sp>
          <p:nvSpPr>
            <p:cNvPr id="8" name="Shape 1">
              <a:extLst>
                <a:ext uri="{FF2B5EF4-FFF2-40B4-BE49-F238E27FC236}">
                  <a16:creationId xmlns:a16="http://schemas.microsoft.com/office/drawing/2014/main" id="{88A157F1-9B7F-1420-7DBD-43A078CF2372}"/>
                </a:ext>
              </a:extLst>
            </p:cNvPr>
            <p:cNvSpPr/>
            <p:nvPr/>
          </p:nvSpPr>
          <p:spPr>
            <a:xfrm>
              <a:off x="2345632" y="3820137"/>
              <a:ext cx="7091879" cy="2022138"/>
            </a:xfrm>
            <a:prstGeom prst="roundRect">
              <a:avLst>
                <a:gd name="adj" fmla="val 2603"/>
              </a:avLst>
            </a:prstGeom>
            <a:solidFill>
              <a:srgbClr val="F9F7F7"/>
            </a:solidFill>
            <a:ln/>
          </p:spPr>
          <p:txBody>
            <a:bodyPr/>
            <a:lstStyle/>
            <a:p>
              <a:endParaRPr lang="zh-CN" altLang="en-US" sz="1500"/>
            </a:p>
          </p:txBody>
        </p:sp>
        <p:sp>
          <p:nvSpPr>
            <p:cNvPr id="15" name="Text 6">
              <a:extLst>
                <a:ext uri="{FF2B5EF4-FFF2-40B4-BE49-F238E27FC236}">
                  <a16:creationId xmlns:a16="http://schemas.microsoft.com/office/drawing/2014/main" id="{9644FA33-3B18-63F0-20AD-6002A2566C3A}"/>
                </a:ext>
              </a:extLst>
            </p:cNvPr>
            <p:cNvSpPr/>
            <p:nvPr/>
          </p:nvSpPr>
          <p:spPr>
            <a:xfrm>
              <a:off x="2616841" y="4209938"/>
              <a:ext cx="6683022" cy="1632337"/>
            </a:xfrm>
            <a:prstGeom prst="rect">
              <a:avLst/>
            </a:prstGeom>
            <a:noFill/>
            <a:ln/>
          </p:spPr>
          <p:txBody>
            <a:bodyPr wrap="none" lIns="0" tIns="0" rIns="0" bIns="0" rtlCol="0"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3000"/>
                </a:lnSpc>
                <a:buNone/>
              </a:pPr>
              <a:r>
                <a:rPr lang="en-US" altLang="zh-CN" sz="1800" kern="0" dirty="0">
                  <a:effectLst/>
                  <a:latin typeface="Source Serif Pro" panose="02040603050405020204" pitchFamily="18" charset="0"/>
                  <a:ea typeface="Source Serif Pro" panose="02040603050405020204" pitchFamily="18" charset="0"/>
                </a:rPr>
                <a:t> Attractiveness appears to function as a more valid phenotypic </a:t>
              </a:r>
            </a:p>
            <a:p>
              <a:pPr marL="0" indent="0" algn="l">
                <a:lnSpc>
                  <a:spcPts val="3000"/>
                </a:lnSpc>
                <a:buNone/>
              </a:pPr>
              <a:r>
                <a:rPr lang="en-US" altLang="zh-CN" sz="1800" kern="0" dirty="0">
                  <a:effectLst/>
                  <a:latin typeface="Source Serif Pro" panose="02040603050405020204" pitchFamily="18" charset="0"/>
                  <a:ea typeface="Source Serif Pro" panose="02040603050405020204" pitchFamily="18" charset="0"/>
                </a:rPr>
                <a:t>health marker than intelligence, with multiple studies </a:t>
              </a:r>
            </a:p>
            <a:p>
              <a:pPr marL="0" indent="0" algn="l">
                <a:lnSpc>
                  <a:spcPts val="3000"/>
                </a:lnSpc>
                <a:buNone/>
              </a:pPr>
              <a:r>
                <a:rPr lang="en-US" altLang="zh-CN" sz="1800" kern="0" dirty="0">
                  <a:effectLst/>
                  <a:latin typeface="Source Serif Pro" panose="02040603050405020204" pitchFamily="18" charset="0"/>
                  <a:ea typeface="Source Serif Pro" panose="02040603050405020204" pitchFamily="18" charset="0"/>
                </a:rPr>
                <a:t>demonstrating modest but reliable associations.</a:t>
              </a:r>
              <a:endParaRPr lang="en-US" sz="1850" dirty="0">
                <a:solidFill>
                  <a:srgbClr val="504C49"/>
                </a:solidFill>
                <a:latin typeface="Source Serif Pro" panose="02040603050405020204" pitchFamily="18" charset="0"/>
                <a:ea typeface="Source Serif Pro" panose="02040603050405020204" pitchFamily="18" charset="0"/>
                <a:cs typeface="Source Serif Pro" pitchFamily="34" charset="-120"/>
              </a:endParaRPr>
            </a:p>
          </p:txBody>
        </p:sp>
      </p:grpSp>
      <p:sp>
        <p:nvSpPr>
          <p:cNvPr id="17" name="Text 6">
            <a:extLst>
              <a:ext uri="{FF2B5EF4-FFF2-40B4-BE49-F238E27FC236}">
                <a16:creationId xmlns:a16="http://schemas.microsoft.com/office/drawing/2014/main" id="{D40BC194-88BB-1453-A1F0-7EDC50554D3A}"/>
              </a:ext>
            </a:extLst>
          </p:cNvPr>
          <p:cNvSpPr/>
          <p:nvPr/>
        </p:nvSpPr>
        <p:spPr>
          <a:xfrm>
            <a:off x="2345632" y="3152340"/>
            <a:ext cx="7927256" cy="385763"/>
          </a:xfrm>
          <a:prstGeom prst="rect">
            <a:avLst/>
          </a:prstGeom>
          <a:noFill/>
          <a:ln/>
        </p:spPr>
        <p:txBody>
          <a:bodyPr wrap="none" lIns="0" tIns="0" rIns="0" bIns="0" rtlCol="0"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3000"/>
              </a:lnSpc>
              <a:buNone/>
            </a:pPr>
            <a:r>
              <a:rPr lang="en-US" sz="1850" dirty="0">
                <a:solidFill>
                  <a:srgbClr val="504C49"/>
                </a:solidFill>
                <a:latin typeface="Source Serif Pro" pitchFamily="34" charset="0"/>
                <a:ea typeface="Source Serif Pro" pitchFamily="34" charset="-122"/>
                <a:cs typeface="Source Serif Pro" pitchFamily="34" charset="-120"/>
              </a:rPr>
              <a:t>e.g., attractiveness–health -.03~30 &lt; attractiveness-perceived health .42~.54</a:t>
            </a:r>
          </a:p>
        </p:txBody>
      </p:sp>
      <p:sp>
        <p:nvSpPr>
          <p:cNvPr id="19" name="文本框 18">
            <a:extLst>
              <a:ext uri="{FF2B5EF4-FFF2-40B4-BE49-F238E27FC236}">
                <a16:creationId xmlns:a16="http://schemas.microsoft.com/office/drawing/2014/main" id="{1716564D-7F32-F6E5-10CB-7406955C5ADC}"/>
              </a:ext>
            </a:extLst>
          </p:cNvPr>
          <p:cNvSpPr txBox="1"/>
          <p:nvPr/>
        </p:nvSpPr>
        <p:spPr>
          <a:xfrm>
            <a:off x="1209124" y="6314982"/>
            <a:ext cx="11277876" cy="445378"/>
          </a:xfrm>
          <a:prstGeom prst="rect">
            <a:avLst/>
          </a:prstGeom>
          <a:noFill/>
        </p:spPr>
        <p:txBody>
          <a:bodyPr wrap="square">
            <a:spAutoFit/>
          </a:bodyPr>
          <a:lstStyle/>
          <a:p>
            <a:pPr marL="0" indent="0" algn="l">
              <a:lnSpc>
                <a:spcPts val="3000"/>
              </a:lnSpc>
              <a:buNone/>
            </a:pPr>
            <a:r>
              <a:rPr lang="en-US" altLang="zh-CN" sz="1600" kern="0" dirty="0">
                <a:effectLst/>
                <a:latin typeface="Times New Roman" panose="02020603050405020304" pitchFamily="18" charset="0"/>
                <a:ea typeface="DengXian" panose="02010600030101010101" pitchFamily="2" charset="-122"/>
              </a:rPr>
              <a:t>(</a:t>
            </a:r>
            <a:r>
              <a:rPr lang="en-US" altLang="zh-CN" sz="1600" kern="0" dirty="0" err="1">
                <a:effectLst/>
                <a:latin typeface="Times New Roman" panose="02020603050405020304" pitchFamily="18" charset="0"/>
                <a:ea typeface="DengXian" panose="02010600030101010101" pitchFamily="2" charset="-122"/>
              </a:rPr>
              <a:t>Bulczak</a:t>
            </a:r>
            <a:r>
              <a:rPr lang="en-US" altLang="zh-CN" sz="1600" kern="0" dirty="0">
                <a:effectLst/>
                <a:latin typeface="Times New Roman" panose="02020603050405020304" pitchFamily="18" charset="0"/>
                <a:ea typeface="DengXian" panose="02010600030101010101" pitchFamily="2" charset="-122"/>
              </a:rPr>
              <a:t> &amp; Gugushvili, 2023; </a:t>
            </a:r>
            <a:r>
              <a:rPr lang="en-US" altLang="zh-CN" sz="1600" kern="0" dirty="0" err="1">
                <a:effectLst/>
                <a:latin typeface="Times New Roman" panose="02020603050405020304" pitchFamily="18" charset="0"/>
                <a:ea typeface="DengXian" panose="02010600030101010101" pitchFamily="2" charset="-122"/>
              </a:rPr>
              <a:t>Nedelec</a:t>
            </a:r>
            <a:r>
              <a:rPr lang="en-US" altLang="zh-CN" sz="1600" kern="0" dirty="0">
                <a:effectLst/>
                <a:latin typeface="Times New Roman" panose="02020603050405020304" pitchFamily="18" charset="0"/>
                <a:ea typeface="DengXian" panose="02010600030101010101" pitchFamily="2" charset="-122"/>
              </a:rPr>
              <a:t> &amp; Beaver, 2014; Sheehan &amp; Hamermesh, 2024;  </a:t>
            </a:r>
            <a:r>
              <a:rPr lang="en-US" altLang="zh-CN" sz="1600" kern="0" dirty="0" err="1">
                <a:effectLst/>
                <a:latin typeface="Times New Roman" panose="02020603050405020304" pitchFamily="18" charset="0"/>
                <a:ea typeface="DengXian" panose="02010600030101010101" pitchFamily="2" charset="-122"/>
              </a:rPr>
              <a:t>Zebrowitz</a:t>
            </a:r>
            <a:r>
              <a:rPr lang="en-US" altLang="zh-CN" sz="1600" kern="0" dirty="0">
                <a:effectLst/>
                <a:latin typeface="Times New Roman" panose="02020603050405020304" pitchFamily="18" charset="0"/>
                <a:ea typeface="DengXian" panose="02010600030101010101" pitchFamily="2" charset="-122"/>
              </a:rPr>
              <a:t> &amp; Rhodes, 2004).</a:t>
            </a:r>
            <a:endParaRPr lang="en-US" altLang="zh-CN" dirty="0">
              <a:solidFill>
                <a:srgbClr val="504C49"/>
              </a:solidFill>
              <a:latin typeface="Source Serif Pro" pitchFamily="34" charset="0"/>
              <a:ea typeface="Source Serif Pro" pitchFamily="34" charset="-122"/>
              <a:cs typeface="Source Serif Pro" pitchFamily="34" charset="-120"/>
            </a:endParaRPr>
          </a:p>
        </p:txBody>
      </p:sp>
    </p:spTree>
    <p:extLst>
      <p:ext uri="{BB962C8B-B14F-4D97-AF65-F5344CB8AC3E}">
        <p14:creationId xmlns:p14="http://schemas.microsoft.com/office/powerpoint/2010/main" val="583254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FA9D1F52-502F-C8AC-8260-E79F5F47BBD5}"/>
            </a:ext>
          </a:extLst>
        </p:cNvPr>
        <p:cNvGrpSpPr/>
        <p:nvPr/>
      </p:nvGrpSpPr>
      <p:grpSpPr>
        <a:xfrm>
          <a:off x="0" y="0"/>
          <a:ext cx="0" cy="0"/>
          <a:chOff x="0" y="0"/>
          <a:chExt cx="0" cy="0"/>
        </a:xfrm>
      </p:grpSpPr>
      <p:sp>
        <p:nvSpPr>
          <p:cNvPr id="21" name="矩形: 圆角 20">
            <a:extLst>
              <a:ext uri="{FF2B5EF4-FFF2-40B4-BE49-F238E27FC236}">
                <a16:creationId xmlns:a16="http://schemas.microsoft.com/office/drawing/2014/main" id="{C4F0AF39-2F2C-50EB-8BAC-5503AA0E6A5F}"/>
              </a:ext>
            </a:extLst>
          </p:cNvPr>
          <p:cNvSpPr/>
          <p:nvPr/>
        </p:nvSpPr>
        <p:spPr>
          <a:xfrm>
            <a:off x="801511" y="1729256"/>
            <a:ext cx="10137422" cy="2955633"/>
          </a:xfrm>
          <a:prstGeom prst="roundRect">
            <a:avLst/>
          </a:prstGeom>
          <a:no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 0">
            <a:extLst>
              <a:ext uri="{FF2B5EF4-FFF2-40B4-BE49-F238E27FC236}">
                <a16:creationId xmlns:a16="http://schemas.microsoft.com/office/drawing/2014/main" id="{6539CC39-8096-F0FB-BC9B-FB41030F7F2E}"/>
              </a:ext>
            </a:extLst>
          </p:cNvPr>
          <p:cNvSpPr/>
          <p:nvPr/>
        </p:nvSpPr>
        <p:spPr>
          <a:xfrm>
            <a:off x="1679586" y="443381"/>
            <a:ext cx="8909392" cy="1285875"/>
          </a:xfrm>
          <a:prstGeom prst="rect">
            <a:avLst/>
          </a:prstGeom>
          <a:noFill/>
          <a:ln/>
        </p:spPr>
        <p:txBody>
          <a:bodyPr wrap="square" lIns="0" tIns="0" rIns="0" bIns="0" rtlCol="0" anchor="t"/>
          <a:lstStyle/>
          <a:p>
            <a:pPr>
              <a:lnSpc>
                <a:spcPts val="5041"/>
              </a:lnSpc>
            </a:pPr>
            <a:r>
              <a:rPr lang="en-US" sz="3200" dirty="0">
                <a:solidFill>
                  <a:srgbClr val="201B18"/>
                </a:solidFill>
                <a:latin typeface="Source Sans Pro" panose="020B0503030403020204" pitchFamily="34" charset="0"/>
                <a:ea typeface="Source Sans Pro" panose="020B0503030403020204" pitchFamily="34" charset="0"/>
                <a:cs typeface="Platypi" pitchFamily="34" charset="-120"/>
              </a:rPr>
              <a:t>Re-evaluating the Assortative Mating Hypothesis </a:t>
            </a:r>
            <a:endParaRPr lang="en-US" sz="3200" dirty="0">
              <a:latin typeface="Source Sans Pro" panose="020B0503030403020204" pitchFamily="34" charset="0"/>
              <a:ea typeface="Source Sans Pro" panose="020B0503030403020204" pitchFamily="34" charset="0"/>
            </a:endParaRPr>
          </a:p>
        </p:txBody>
      </p:sp>
      <p:pic>
        <p:nvPicPr>
          <p:cNvPr id="13" name="图形 12">
            <a:extLst>
              <a:ext uri="{FF2B5EF4-FFF2-40B4-BE49-F238E27FC236}">
                <a16:creationId xmlns:a16="http://schemas.microsoft.com/office/drawing/2014/main" id="{57828EA2-D8F6-4E8E-2E71-30D28710514E}"/>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t="5305" b="16336"/>
          <a:stretch/>
        </p:blipFill>
        <p:spPr>
          <a:xfrm>
            <a:off x="339554" y="349780"/>
            <a:ext cx="1047750" cy="1007595"/>
          </a:xfrm>
          <a:prstGeom prst="rect">
            <a:avLst/>
          </a:prstGeom>
        </p:spPr>
      </p:pic>
      <p:sp>
        <p:nvSpPr>
          <p:cNvPr id="15" name="文本框 14">
            <a:extLst>
              <a:ext uri="{FF2B5EF4-FFF2-40B4-BE49-F238E27FC236}">
                <a16:creationId xmlns:a16="http://schemas.microsoft.com/office/drawing/2014/main" id="{AB43B3D5-02C2-F0B9-3513-08E8726E943F}"/>
              </a:ext>
            </a:extLst>
          </p:cNvPr>
          <p:cNvSpPr txBox="1"/>
          <p:nvPr/>
        </p:nvSpPr>
        <p:spPr>
          <a:xfrm>
            <a:off x="9493934" y="6414619"/>
            <a:ext cx="2664178" cy="369332"/>
          </a:xfrm>
          <a:prstGeom prst="rect">
            <a:avLst/>
          </a:prstGeom>
          <a:noFill/>
        </p:spPr>
        <p:txBody>
          <a:bodyPr wrap="square">
            <a:spAutoFit/>
          </a:bodyPr>
          <a:lstStyle/>
          <a:p>
            <a:r>
              <a:rPr lang="zh-CN" altLang="zh-CN" sz="1800" kern="0" dirty="0">
                <a:effectLst/>
                <a:ea typeface="Times New Roman" panose="02020603050405020304" pitchFamily="18" charset="0"/>
              </a:rPr>
              <a:t> </a:t>
            </a:r>
            <a:r>
              <a:rPr lang="en-US" altLang="zh-CN" sz="1800" kern="0" dirty="0">
                <a:effectLst/>
                <a:latin typeface="Times New Roman" panose="02020603050405020304" pitchFamily="18" charset="0"/>
                <a:ea typeface="等线" panose="02010600030101010101" pitchFamily="2" charset="-122"/>
              </a:rPr>
              <a:t>(Kanazawa, 2004, 2006)</a:t>
            </a:r>
            <a:endParaRPr lang="zh-CN" altLang="en-US" dirty="0"/>
          </a:p>
        </p:txBody>
      </p:sp>
      <p:pic>
        <p:nvPicPr>
          <p:cNvPr id="16" name="图片 15">
            <a:extLst>
              <a:ext uri="{FF2B5EF4-FFF2-40B4-BE49-F238E27FC236}">
                <a16:creationId xmlns:a16="http://schemas.microsoft.com/office/drawing/2014/main" id="{4B979EA4-47DD-2D90-A844-0032FB0CD5A9}"/>
              </a:ext>
            </a:extLst>
          </p:cNvPr>
          <p:cNvPicPr>
            <a:picLocks noChangeAspect="1"/>
          </p:cNvPicPr>
          <p:nvPr/>
        </p:nvPicPr>
        <p:blipFill>
          <a:blip r:embed="rId5"/>
          <a:stretch>
            <a:fillRect/>
          </a:stretch>
        </p:blipFill>
        <p:spPr>
          <a:xfrm>
            <a:off x="1387304" y="1874338"/>
            <a:ext cx="8980952" cy="1942857"/>
          </a:xfrm>
          <a:prstGeom prst="rect">
            <a:avLst/>
          </a:prstGeom>
        </p:spPr>
      </p:pic>
      <p:pic>
        <p:nvPicPr>
          <p:cNvPr id="18" name="图片 17">
            <a:extLst>
              <a:ext uri="{FF2B5EF4-FFF2-40B4-BE49-F238E27FC236}">
                <a16:creationId xmlns:a16="http://schemas.microsoft.com/office/drawing/2014/main" id="{C8AFDC5A-55BB-796C-B6CA-3D25856BCCD3}"/>
              </a:ext>
            </a:extLst>
          </p:cNvPr>
          <p:cNvPicPr>
            <a:picLocks noChangeAspect="1"/>
          </p:cNvPicPr>
          <p:nvPr/>
        </p:nvPicPr>
        <p:blipFill>
          <a:blip r:embed="rId6"/>
          <a:stretch>
            <a:fillRect/>
          </a:stretch>
        </p:blipFill>
        <p:spPr>
          <a:xfrm>
            <a:off x="1387304" y="3817195"/>
            <a:ext cx="8971428" cy="657143"/>
          </a:xfrm>
          <a:prstGeom prst="rect">
            <a:avLst/>
          </a:prstGeom>
        </p:spPr>
      </p:pic>
      <p:sp>
        <p:nvSpPr>
          <p:cNvPr id="20" name="文本框 19">
            <a:extLst>
              <a:ext uri="{FF2B5EF4-FFF2-40B4-BE49-F238E27FC236}">
                <a16:creationId xmlns:a16="http://schemas.microsoft.com/office/drawing/2014/main" id="{B71F0EED-1B5B-B52D-4906-E62883A5C394}"/>
              </a:ext>
            </a:extLst>
          </p:cNvPr>
          <p:cNvSpPr txBox="1"/>
          <p:nvPr/>
        </p:nvSpPr>
        <p:spPr>
          <a:xfrm>
            <a:off x="1458864" y="4982813"/>
            <a:ext cx="8909392" cy="923330"/>
          </a:xfrm>
          <a:prstGeom prst="rect">
            <a:avLst/>
          </a:prstGeom>
          <a:noFill/>
        </p:spPr>
        <p:txBody>
          <a:bodyPr wrap="square">
            <a:spAutoFit/>
          </a:bodyPr>
          <a:lstStyle/>
          <a:p>
            <a:r>
              <a:rPr lang="en-US" altLang="zh-CN" kern="0" dirty="0">
                <a:latin typeface="Times New Roman" panose="02020603050405020304" pitchFamily="18" charset="0"/>
                <a:ea typeface="DengXian" panose="02010600030101010101" pitchFamily="2" charset="-122"/>
              </a:rPr>
              <a:t>However, </a:t>
            </a:r>
            <a:r>
              <a:rPr lang="en-US" altLang="zh-CN" kern="0" dirty="0">
                <a:solidFill>
                  <a:srgbClr val="BC508A"/>
                </a:solidFill>
                <a:latin typeface="Times New Roman" panose="02020603050405020304" pitchFamily="18" charset="0"/>
                <a:ea typeface="DengXian" panose="02010600030101010101" pitchFamily="2" charset="-122"/>
              </a:rPr>
              <a:t>multiple traits can contribute to status seeking</a:t>
            </a:r>
            <a:r>
              <a:rPr lang="en-US" altLang="zh-CN" kern="0" dirty="0">
                <a:latin typeface="Times New Roman" panose="02020603050405020304" pitchFamily="18" charset="0"/>
                <a:ea typeface="DengXian" panose="02010600030101010101" pitchFamily="2" charset="-122"/>
              </a:rPr>
              <a:t>.</a:t>
            </a:r>
            <a:r>
              <a:rPr lang="en-US" altLang="zh-CN" sz="1800" kern="0" dirty="0">
                <a:effectLst/>
                <a:latin typeface="Times New Roman" panose="02020603050405020304" pitchFamily="18" charset="0"/>
                <a:ea typeface="DengXian" panose="02010600030101010101" pitchFamily="2" charset="-122"/>
              </a:rPr>
              <a:t> </a:t>
            </a:r>
            <a:r>
              <a:rPr lang="en-US" altLang="zh-CN" kern="0" dirty="0">
                <a:latin typeface="Times New Roman" panose="02020603050405020304" pitchFamily="18" charset="0"/>
                <a:ea typeface="DengXian" panose="02010600030101010101" pitchFamily="2" charset="-122"/>
              </a:rPr>
              <a:t>A</a:t>
            </a:r>
            <a:r>
              <a:rPr lang="en-US" altLang="zh-CN" sz="1800" kern="0" dirty="0">
                <a:effectLst/>
                <a:latin typeface="Times New Roman" panose="02020603050405020304" pitchFamily="18" charset="0"/>
                <a:ea typeface="DengXian" panose="02010600030101010101" pitchFamily="2" charset="-122"/>
              </a:rPr>
              <a:t>n attractive female could pair with a highly intelligent but less aggressive male, or conversely with a highly aggressive but less intelligent male, or with a male demonstrating moderate levels of both traits.</a:t>
            </a:r>
            <a:endParaRPr lang="zh-CN" altLang="en-US" dirty="0"/>
          </a:p>
        </p:txBody>
      </p:sp>
    </p:spTree>
    <p:extLst>
      <p:ext uri="{BB962C8B-B14F-4D97-AF65-F5344CB8AC3E}">
        <p14:creationId xmlns:p14="http://schemas.microsoft.com/office/powerpoint/2010/main" val="3695083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randombar(horizontal)">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49B9B8E5-EC4C-0DBC-F1EF-774D1EBBA5EB}"/>
            </a:ext>
          </a:extLst>
        </p:cNvPr>
        <p:cNvGrpSpPr/>
        <p:nvPr/>
      </p:nvGrpSpPr>
      <p:grpSpPr>
        <a:xfrm>
          <a:off x="0" y="0"/>
          <a:ext cx="0" cy="0"/>
          <a:chOff x="0" y="0"/>
          <a:chExt cx="0" cy="0"/>
        </a:xfrm>
      </p:grpSpPr>
      <p:sp>
        <p:nvSpPr>
          <p:cNvPr id="3" name="Text 0">
            <a:extLst>
              <a:ext uri="{FF2B5EF4-FFF2-40B4-BE49-F238E27FC236}">
                <a16:creationId xmlns:a16="http://schemas.microsoft.com/office/drawing/2014/main" id="{8CFA455F-E8DA-6577-D5C5-3B8B67BCE49A}"/>
              </a:ext>
            </a:extLst>
          </p:cNvPr>
          <p:cNvSpPr/>
          <p:nvPr/>
        </p:nvSpPr>
        <p:spPr>
          <a:xfrm>
            <a:off x="1679586" y="259972"/>
            <a:ext cx="10478526" cy="1285875"/>
          </a:xfrm>
          <a:prstGeom prst="rect">
            <a:avLst/>
          </a:prstGeom>
          <a:noFill/>
          <a:ln/>
        </p:spPr>
        <p:txBody>
          <a:bodyPr wrap="square" lIns="0" tIns="0" rIns="0" bIns="0" rtlCol="0" anchor="t"/>
          <a:lstStyle/>
          <a:p>
            <a:pPr>
              <a:lnSpc>
                <a:spcPts val="5041"/>
              </a:lnSpc>
            </a:pPr>
            <a:r>
              <a:rPr lang="en-US" sz="3200" dirty="0">
                <a:solidFill>
                  <a:srgbClr val="201B18"/>
                </a:solidFill>
                <a:latin typeface="Source Sans Pro" panose="020B0503030403020204" pitchFamily="34" charset="0"/>
                <a:ea typeface="Source Sans Pro" panose="020B0503030403020204" pitchFamily="34" charset="0"/>
                <a:cs typeface="Platypi" pitchFamily="34" charset="-120"/>
              </a:rPr>
              <a:t>Error Management as the Mechanism Underlying Perceptual Biases</a:t>
            </a:r>
            <a:endParaRPr lang="en-US" sz="3200" dirty="0">
              <a:latin typeface="Source Sans Pro" panose="020B0503030403020204" pitchFamily="34" charset="0"/>
              <a:ea typeface="Source Sans Pro" panose="020B0503030403020204" pitchFamily="34" charset="0"/>
            </a:endParaRPr>
          </a:p>
        </p:txBody>
      </p:sp>
      <p:pic>
        <p:nvPicPr>
          <p:cNvPr id="13" name="图形 12">
            <a:extLst>
              <a:ext uri="{FF2B5EF4-FFF2-40B4-BE49-F238E27FC236}">
                <a16:creationId xmlns:a16="http://schemas.microsoft.com/office/drawing/2014/main" id="{779474E8-2D7D-005B-F599-3E2EE503A2FE}"/>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t="5305" b="16336"/>
          <a:stretch/>
        </p:blipFill>
        <p:spPr>
          <a:xfrm>
            <a:off x="339554" y="349780"/>
            <a:ext cx="1047750" cy="1007595"/>
          </a:xfrm>
          <a:prstGeom prst="rect">
            <a:avLst/>
          </a:prstGeom>
        </p:spPr>
      </p:pic>
      <p:sp>
        <p:nvSpPr>
          <p:cNvPr id="2" name="文本框 1">
            <a:extLst>
              <a:ext uri="{FF2B5EF4-FFF2-40B4-BE49-F238E27FC236}">
                <a16:creationId xmlns:a16="http://schemas.microsoft.com/office/drawing/2014/main" id="{D5351861-7975-4E26-29E7-F3C1301925AC}"/>
              </a:ext>
            </a:extLst>
          </p:cNvPr>
          <p:cNvSpPr txBox="1"/>
          <p:nvPr/>
        </p:nvSpPr>
        <p:spPr>
          <a:xfrm>
            <a:off x="7179733" y="6454801"/>
            <a:ext cx="5012267" cy="369332"/>
          </a:xfrm>
          <a:prstGeom prst="rect">
            <a:avLst/>
          </a:prstGeom>
          <a:noFill/>
        </p:spPr>
        <p:txBody>
          <a:bodyPr wrap="square">
            <a:spAutoFit/>
          </a:bodyPr>
          <a:lstStyle/>
          <a:p>
            <a:r>
              <a:rPr lang="en-US" altLang="zh-CN" kern="0" dirty="0">
                <a:latin typeface="Times New Roman" panose="02020603050405020304" pitchFamily="18" charset="0"/>
                <a:ea typeface="等线" panose="02010600030101010101" pitchFamily="2" charset="-122"/>
              </a:rPr>
              <a:t>Haselton &amp; Buss, 2000; </a:t>
            </a:r>
            <a:r>
              <a:rPr lang="en-US" altLang="zh-CN" kern="0" dirty="0" err="1">
                <a:latin typeface="Times New Roman" panose="02020603050405020304" pitchFamily="18" charset="0"/>
                <a:ea typeface="等线" panose="02010600030101010101" pitchFamily="2" charset="-122"/>
              </a:rPr>
              <a:t>Zebrowitz</a:t>
            </a:r>
            <a:r>
              <a:rPr lang="en-US" altLang="zh-CN" kern="0" dirty="0">
                <a:latin typeface="Times New Roman" panose="02020603050405020304" pitchFamily="18" charset="0"/>
                <a:ea typeface="等线" panose="02010600030101010101" pitchFamily="2" charset="-122"/>
              </a:rPr>
              <a:t> &amp; Rhodes</a:t>
            </a:r>
            <a:r>
              <a:rPr lang="en-US" altLang="zh-CN" sz="1800" kern="0" dirty="0">
                <a:effectLst/>
                <a:latin typeface="Times New Roman" panose="02020603050405020304" pitchFamily="18" charset="0"/>
                <a:ea typeface="等线" panose="02010600030101010101" pitchFamily="2" charset="-122"/>
              </a:rPr>
              <a:t>, </a:t>
            </a:r>
            <a:r>
              <a:rPr lang="en-US" altLang="zh-CN" kern="0" dirty="0">
                <a:latin typeface="Times New Roman" panose="02020603050405020304" pitchFamily="18" charset="0"/>
                <a:ea typeface="等线" panose="02010600030101010101" pitchFamily="2" charset="-122"/>
              </a:rPr>
              <a:t>2004</a:t>
            </a:r>
            <a:endParaRPr lang="zh-CN" altLang="en-US" dirty="0"/>
          </a:p>
        </p:txBody>
      </p:sp>
      <p:pic>
        <p:nvPicPr>
          <p:cNvPr id="2050" name="Picture 2" descr="What are Type 1 and Type 2 Errors?">
            <a:extLst>
              <a:ext uri="{FF2B5EF4-FFF2-40B4-BE49-F238E27FC236}">
                <a16:creationId xmlns:a16="http://schemas.microsoft.com/office/drawing/2014/main" id="{0579C7E4-44AA-120F-2160-4EDA59E5FF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28633" y="3179527"/>
            <a:ext cx="5275890" cy="2491694"/>
          </a:xfrm>
          <a:prstGeom prst="rect">
            <a:avLst/>
          </a:prstGeom>
          <a:noFill/>
          <a:extLst>
            <a:ext uri="{909E8E84-426E-40DD-AFC4-6F175D3DCCD1}">
              <a14:hiddenFill xmlns:a14="http://schemas.microsoft.com/office/drawing/2010/main">
                <a:solidFill>
                  <a:srgbClr val="FFFFFF"/>
                </a:solidFill>
              </a14:hiddenFill>
            </a:ext>
          </a:extLst>
        </p:spPr>
      </p:pic>
      <p:sp>
        <p:nvSpPr>
          <p:cNvPr id="4" name="Text 6">
            <a:extLst>
              <a:ext uri="{FF2B5EF4-FFF2-40B4-BE49-F238E27FC236}">
                <a16:creationId xmlns:a16="http://schemas.microsoft.com/office/drawing/2014/main" id="{52A2A9F5-EF3C-220A-D273-11DB829F0DFE}"/>
              </a:ext>
            </a:extLst>
          </p:cNvPr>
          <p:cNvSpPr/>
          <p:nvPr/>
        </p:nvSpPr>
        <p:spPr>
          <a:xfrm>
            <a:off x="898478" y="1745599"/>
            <a:ext cx="10033799" cy="978496"/>
          </a:xfrm>
          <a:prstGeom prst="rect">
            <a:avLst/>
          </a:prstGeom>
          <a:noFill/>
          <a:ln/>
        </p:spPr>
        <p:txBody>
          <a:bodyPr wrap="none" lIns="0" tIns="0" rIns="0" bIns="0" rtlCol="0"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3000"/>
              </a:lnSpc>
              <a:buNone/>
            </a:pPr>
            <a:r>
              <a:rPr lang="en-US" sz="2400" dirty="0">
                <a:solidFill>
                  <a:srgbClr val="504C49"/>
                </a:solidFill>
                <a:latin typeface="Source Serif Pro" pitchFamily="34" charset="0"/>
                <a:ea typeface="Source Serif Pro" pitchFamily="34" charset="-122"/>
                <a:cs typeface="Source Serif Pro" pitchFamily="34" charset="-120"/>
              </a:rPr>
              <a:t>The discrepancy between perception and reality </a:t>
            </a:r>
            <a:r>
              <a:rPr lang="en-US" sz="2400" dirty="0">
                <a:solidFill>
                  <a:srgbClr val="BC508A"/>
                </a:solidFill>
                <a:latin typeface="Source Serif Pro" pitchFamily="34" charset="0"/>
                <a:ea typeface="Source Serif Pro" pitchFamily="34" charset="-122"/>
                <a:cs typeface="Source Serif Pro" pitchFamily="34" charset="-120"/>
              </a:rPr>
              <a:t>suggests a separate mechanism </a:t>
            </a:r>
          </a:p>
          <a:p>
            <a:pPr marL="0" indent="0" algn="l">
              <a:lnSpc>
                <a:spcPts val="3000"/>
              </a:lnSpc>
              <a:buNone/>
            </a:pPr>
            <a:r>
              <a:rPr lang="en-US" sz="2400" dirty="0">
                <a:solidFill>
                  <a:srgbClr val="BC508A"/>
                </a:solidFill>
                <a:latin typeface="Source Serif Pro" pitchFamily="34" charset="0"/>
                <a:ea typeface="Source Serif Pro" pitchFamily="34" charset="-122"/>
                <a:cs typeface="Source Serif Pro" pitchFamily="34" charset="-120"/>
              </a:rPr>
              <a:t>may underpin the beauty-is-good stereotype</a:t>
            </a:r>
            <a:r>
              <a:rPr lang="en-US" sz="2400" dirty="0">
                <a:solidFill>
                  <a:srgbClr val="504C49"/>
                </a:solidFill>
                <a:latin typeface="Source Serif Pro" pitchFamily="34" charset="0"/>
                <a:ea typeface="Source Serif Pro" pitchFamily="34" charset="-122"/>
                <a:cs typeface="Source Serif Pro" pitchFamily="34" charset="-120"/>
              </a:rPr>
              <a:t>.</a:t>
            </a:r>
          </a:p>
        </p:txBody>
      </p:sp>
      <p:sp>
        <p:nvSpPr>
          <p:cNvPr id="6" name="Shape 1">
            <a:extLst>
              <a:ext uri="{FF2B5EF4-FFF2-40B4-BE49-F238E27FC236}">
                <a16:creationId xmlns:a16="http://schemas.microsoft.com/office/drawing/2014/main" id="{097A550F-98C8-0D28-BB9D-2C87F88A5A10}"/>
              </a:ext>
            </a:extLst>
          </p:cNvPr>
          <p:cNvSpPr/>
          <p:nvPr/>
        </p:nvSpPr>
        <p:spPr>
          <a:xfrm>
            <a:off x="863429" y="2765777"/>
            <a:ext cx="5232571" cy="3420533"/>
          </a:xfrm>
          <a:prstGeom prst="roundRect">
            <a:avLst>
              <a:gd name="adj" fmla="val 2603"/>
            </a:avLst>
          </a:prstGeom>
          <a:solidFill>
            <a:schemeClr val="bg1">
              <a:lumMod val="75000"/>
            </a:schemeClr>
          </a:solidFill>
          <a:ln/>
        </p:spPr>
        <p:txBody>
          <a:bodyPr/>
          <a:lstStyle/>
          <a:p>
            <a:endParaRPr lang="zh-CN" altLang="en-US"/>
          </a:p>
        </p:txBody>
      </p:sp>
      <p:sp>
        <p:nvSpPr>
          <p:cNvPr id="7" name="文本框 6">
            <a:extLst>
              <a:ext uri="{FF2B5EF4-FFF2-40B4-BE49-F238E27FC236}">
                <a16:creationId xmlns:a16="http://schemas.microsoft.com/office/drawing/2014/main" id="{296F1CAE-D6F2-0D6F-746C-DE1D2002989C}"/>
              </a:ext>
            </a:extLst>
          </p:cNvPr>
          <p:cNvSpPr txBox="1"/>
          <p:nvPr/>
        </p:nvSpPr>
        <p:spPr>
          <a:xfrm>
            <a:off x="1150177" y="3112319"/>
            <a:ext cx="4765200" cy="2850973"/>
          </a:xfrm>
          <a:prstGeom prst="rect">
            <a:avLst/>
          </a:prstGeom>
          <a:noFill/>
        </p:spPr>
        <p:txBody>
          <a:bodyPr wrap="square">
            <a:spAutoFit/>
          </a:bodyPr>
          <a:lstStyle/>
          <a:p>
            <a:pPr>
              <a:lnSpc>
                <a:spcPts val="3100"/>
              </a:lnSpc>
            </a:pPr>
            <a:r>
              <a:rPr lang="en-US" altLang="zh-CN" sz="2000" dirty="0">
                <a:solidFill>
                  <a:schemeClr val="bg1"/>
                </a:solidFill>
                <a:latin typeface="Source Serif Pro" pitchFamily="34" charset="0"/>
                <a:ea typeface="Source Serif Pro" pitchFamily="34" charset="-122"/>
                <a:cs typeface="Source Serif Pro" pitchFamily="34" charset="-120"/>
              </a:rPr>
              <a:t>The anomalous face overgeneralization hypothesis is supported by evidence.</a:t>
            </a:r>
          </a:p>
          <a:p>
            <a:pPr>
              <a:lnSpc>
                <a:spcPts val="3100"/>
              </a:lnSpc>
            </a:pPr>
            <a:endParaRPr lang="en-US" altLang="zh-CN" sz="2000" dirty="0">
              <a:solidFill>
                <a:schemeClr val="bg1"/>
              </a:solidFill>
              <a:latin typeface="Source Serif Pro" pitchFamily="34" charset="0"/>
              <a:ea typeface="Source Serif Pro" pitchFamily="34" charset="-122"/>
              <a:cs typeface="Source Serif Pro" pitchFamily="34" charset="-120"/>
            </a:endParaRPr>
          </a:p>
          <a:p>
            <a:pPr>
              <a:lnSpc>
                <a:spcPts val="3100"/>
              </a:lnSpc>
            </a:pPr>
            <a:r>
              <a:rPr lang="en-US" altLang="zh-CN" sz="2000" dirty="0">
                <a:solidFill>
                  <a:schemeClr val="bg1"/>
                </a:solidFill>
                <a:latin typeface="Source Serif Pro" pitchFamily="34" charset="0"/>
                <a:ea typeface="Source Serif Pro" pitchFamily="34" charset="-122"/>
                <a:cs typeface="Source Serif Pro" pitchFamily="34" charset="-120"/>
              </a:rPr>
              <a:t>Perceivers overgeneralize their sensitivity to anomalous cues across all attractiveness levels.</a:t>
            </a:r>
          </a:p>
          <a:p>
            <a:pPr>
              <a:lnSpc>
                <a:spcPts val="3100"/>
              </a:lnSpc>
            </a:pPr>
            <a:endParaRPr lang="en-US" altLang="zh-CN" sz="2000" dirty="0">
              <a:solidFill>
                <a:srgbClr val="504C49"/>
              </a:solidFill>
              <a:latin typeface="Source Serif Pro" pitchFamily="34" charset="0"/>
              <a:ea typeface="Source Serif Pro" pitchFamily="34" charset="-122"/>
              <a:cs typeface="Source Serif Pro" pitchFamily="34" charset="-120"/>
            </a:endParaRPr>
          </a:p>
        </p:txBody>
      </p:sp>
    </p:spTree>
    <p:extLst>
      <p:ext uri="{BB962C8B-B14F-4D97-AF65-F5344CB8AC3E}">
        <p14:creationId xmlns:p14="http://schemas.microsoft.com/office/powerpoint/2010/main" val="1101105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616E5-3989-9241-A3D2-85ACAD8437CD}"/>
              </a:ext>
            </a:extLst>
          </p:cNvPr>
          <p:cNvSpPr txBox="1">
            <a:spLocks/>
          </p:cNvSpPr>
          <p:nvPr/>
        </p:nvSpPr>
        <p:spPr>
          <a:xfrm>
            <a:off x="4349052" y="1788199"/>
            <a:ext cx="7390257" cy="95953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1pPr>
          </a:lstStyle>
          <a:p>
            <a:pPr algn="ctr"/>
            <a:r>
              <a:rPr lang="en-US" sz="4400">
                <a:latin typeface="+mj-lt"/>
                <a:ea typeface="+mj-ea"/>
                <a:cs typeface="+mj-cs"/>
              </a:rPr>
              <a:t>The Beauty-is-Good Effect</a:t>
            </a:r>
            <a:endParaRPr lang="en-US" sz="4400" dirty="0">
              <a:latin typeface="+mj-lt"/>
              <a:ea typeface="+mj-ea"/>
              <a:cs typeface="+mj-cs"/>
            </a:endParaRPr>
          </a:p>
        </p:txBody>
      </p:sp>
      <p:sp>
        <p:nvSpPr>
          <p:cNvPr id="3" name="文本框 2">
            <a:extLst>
              <a:ext uri="{FF2B5EF4-FFF2-40B4-BE49-F238E27FC236}">
                <a16:creationId xmlns:a16="http://schemas.microsoft.com/office/drawing/2014/main" id="{CD3E07F4-8FA4-2BAB-B91B-E7544DA1EFD7}"/>
              </a:ext>
            </a:extLst>
          </p:cNvPr>
          <p:cNvSpPr txBox="1"/>
          <p:nvPr/>
        </p:nvSpPr>
        <p:spPr>
          <a:xfrm>
            <a:off x="5003263" y="3192743"/>
            <a:ext cx="5774363" cy="830997"/>
          </a:xfrm>
          <a:prstGeom prst="rect">
            <a:avLst/>
          </a:prstGeom>
          <a:noFill/>
        </p:spPr>
        <p:txBody>
          <a:bodyPr wrap="square" rtlCol="0">
            <a:spAutoFit/>
          </a:bodyPr>
          <a:lstStyle/>
          <a:p>
            <a:r>
              <a:rPr lang="en-US" altLang="zh-CN" sz="2400" b="1" dirty="0">
                <a:solidFill>
                  <a:srgbClr val="DF5327"/>
                </a:solidFill>
                <a:latin typeface="Source Sans Pro" panose="020B0503030403020204" pitchFamily="34" charset="0"/>
                <a:ea typeface="Source Sans Pro" panose="020B0503030403020204" pitchFamily="34" charset="0"/>
              </a:rPr>
              <a:t>Attractive people are attributed as more socially desirable and competent.</a:t>
            </a:r>
            <a:endParaRPr lang="zh-CN" altLang="en-US" sz="2400" b="1" dirty="0">
              <a:solidFill>
                <a:srgbClr val="DF5327"/>
              </a:solidFill>
              <a:latin typeface="Source Sans Pro" panose="020B0503030403020204" pitchFamily="34" charset="0"/>
            </a:endParaRPr>
          </a:p>
        </p:txBody>
      </p:sp>
      <p:pic>
        <p:nvPicPr>
          <p:cNvPr id="4" name="Picture 10" descr="Facial Piercing - Isha Body Jewellery">
            <a:extLst>
              <a:ext uri="{FF2B5EF4-FFF2-40B4-BE49-F238E27FC236}">
                <a16:creationId xmlns:a16="http://schemas.microsoft.com/office/drawing/2014/main" id="{6A1514E3-3A4D-E0D7-7314-A4BC5F2E2A0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3004"/>
          <a:stretch/>
        </p:blipFill>
        <p:spPr bwMode="auto">
          <a:xfrm>
            <a:off x="647642" y="1724017"/>
            <a:ext cx="3844627" cy="3344693"/>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5B01BA08-537A-61BF-FA10-8C2D89C49F61}"/>
              </a:ext>
            </a:extLst>
          </p:cNvPr>
          <p:cNvSpPr txBox="1"/>
          <p:nvPr/>
        </p:nvSpPr>
        <p:spPr>
          <a:xfrm>
            <a:off x="9893239" y="6381172"/>
            <a:ext cx="2404533" cy="369332"/>
          </a:xfrm>
          <a:prstGeom prst="rect">
            <a:avLst/>
          </a:prstGeom>
          <a:noFill/>
        </p:spPr>
        <p:txBody>
          <a:bodyPr wrap="square">
            <a:spAutoFit/>
          </a:bodyPr>
          <a:lstStyle/>
          <a:p>
            <a:r>
              <a:rPr lang="en-US" altLang="zh-CN" sz="1800" kern="0" dirty="0">
                <a:effectLst/>
                <a:latin typeface="Times New Roman" panose="02020603050405020304" pitchFamily="18" charset="0"/>
                <a:ea typeface="等线" panose="02010600030101010101" pitchFamily="2" charset="-122"/>
              </a:rPr>
              <a:t>Dion &amp; Walster, 1972</a:t>
            </a:r>
            <a:endParaRPr lang="zh-CN" altLang="en-US" dirty="0"/>
          </a:p>
        </p:txBody>
      </p:sp>
    </p:spTree>
    <p:extLst>
      <p:ext uri="{BB962C8B-B14F-4D97-AF65-F5344CB8AC3E}">
        <p14:creationId xmlns:p14="http://schemas.microsoft.com/office/powerpoint/2010/main" val="2694100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bg1">
              <a:tint val="95000"/>
              <a:satMod val="170000"/>
            </a:schemeClr>
          </a:fgClr>
          <a:bgClr>
            <a:schemeClr val="bg1"/>
          </a:bgClr>
        </a:pattFill>
        <a:effectLst/>
      </p:bgPr>
    </p:bg>
    <p:spTree>
      <p:nvGrpSpPr>
        <p:cNvPr id="1" name="">
          <a:extLst>
            <a:ext uri="{FF2B5EF4-FFF2-40B4-BE49-F238E27FC236}">
              <a16:creationId xmlns:a16="http://schemas.microsoft.com/office/drawing/2014/main" id="{52E832E4-9B29-6541-A739-FD05ABF0F974}"/>
            </a:ext>
          </a:extLst>
        </p:cNvPr>
        <p:cNvGrpSpPr/>
        <p:nvPr/>
      </p:nvGrpSpPr>
      <p:grpSpPr>
        <a:xfrm>
          <a:off x="0" y="0"/>
          <a:ext cx="0" cy="0"/>
          <a:chOff x="0" y="0"/>
          <a:chExt cx="0" cy="0"/>
        </a:xfrm>
      </p:grpSpPr>
      <p:sp>
        <p:nvSpPr>
          <p:cNvPr id="3" name="Text 0">
            <a:extLst>
              <a:ext uri="{FF2B5EF4-FFF2-40B4-BE49-F238E27FC236}">
                <a16:creationId xmlns:a16="http://schemas.microsoft.com/office/drawing/2014/main" id="{F05D646F-93C2-6274-2EAD-BB9490FD55D6}"/>
              </a:ext>
            </a:extLst>
          </p:cNvPr>
          <p:cNvSpPr/>
          <p:nvPr/>
        </p:nvSpPr>
        <p:spPr>
          <a:xfrm>
            <a:off x="1634431" y="521766"/>
            <a:ext cx="10478526" cy="978496"/>
          </a:xfrm>
          <a:prstGeom prst="rect">
            <a:avLst/>
          </a:prstGeom>
          <a:noFill/>
          <a:ln/>
        </p:spPr>
        <p:txBody>
          <a:bodyPr wrap="square" lIns="0" tIns="0" rIns="0" bIns="0" rtlCol="0" anchor="t"/>
          <a:lstStyle/>
          <a:p>
            <a:pPr>
              <a:lnSpc>
                <a:spcPts val="5041"/>
              </a:lnSpc>
            </a:pPr>
            <a:r>
              <a:rPr lang="en-US" sz="3200" dirty="0">
                <a:solidFill>
                  <a:srgbClr val="201B18"/>
                </a:solidFill>
                <a:latin typeface="Source Sans Pro" panose="020B0503030403020204" pitchFamily="34" charset="0"/>
                <a:ea typeface="Source Sans Pro" panose="020B0503030403020204" pitchFamily="34" charset="0"/>
                <a:cs typeface="Platypi" pitchFamily="34" charset="-120"/>
              </a:rPr>
              <a:t>The Beauty-is-Good Effect as Methodological Artifact</a:t>
            </a:r>
            <a:endParaRPr lang="en-US" sz="3200" dirty="0">
              <a:latin typeface="Source Sans Pro" panose="020B0503030403020204" pitchFamily="34" charset="0"/>
              <a:ea typeface="Source Sans Pro" panose="020B0503030403020204" pitchFamily="34" charset="0"/>
            </a:endParaRPr>
          </a:p>
        </p:txBody>
      </p:sp>
      <p:pic>
        <p:nvPicPr>
          <p:cNvPr id="13" name="图形 12">
            <a:extLst>
              <a:ext uri="{FF2B5EF4-FFF2-40B4-BE49-F238E27FC236}">
                <a16:creationId xmlns:a16="http://schemas.microsoft.com/office/drawing/2014/main" id="{FAE902B7-9C23-E83D-B48B-E0617FD90F6F}"/>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t="5305" b="16336"/>
          <a:stretch/>
        </p:blipFill>
        <p:spPr>
          <a:xfrm>
            <a:off x="339554" y="349780"/>
            <a:ext cx="1047750" cy="1007595"/>
          </a:xfrm>
          <a:prstGeom prst="rect">
            <a:avLst/>
          </a:prstGeom>
        </p:spPr>
      </p:pic>
      <p:sp>
        <p:nvSpPr>
          <p:cNvPr id="4" name="Text 6">
            <a:extLst>
              <a:ext uri="{FF2B5EF4-FFF2-40B4-BE49-F238E27FC236}">
                <a16:creationId xmlns:a16="http://schemas.microsoft.com/office/drawing/2014/main" id="{2FD62962-2099-1C0A-32E1-2DF514A5E8A3}"/>
              </a:ext>
            </a:extLst>
          </p:cNvPr>
          <p:cNvSpPr/>
          <p:nvPr/>
        </p:nvSpPr>
        <p:spPr>
          <a:xfrm>
            <a:off x="898478" y="1745599"/>
            <a:ext cx="10033799" cy="978496"/>
          </a:xfrm>
          <a:prstGeom prst="rect">
            <a:avLst/>
          </a:prstGeom>
          <a:noFill/>
          <a:ln/>
        </p:spPr>
        <p:txBody>
          <a:bodyPr wrap="none" lIns="0" tIns="0" rIns="0" bIns="0" rtlCol="0"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3000"/>
              </a:lnSpc>
              <a:buNone/>
            </a:pPr>
            <a:r>
              <a:rPr lang="en-US" sz="2400" dirty="0">
                <a:solidFill>
                  <a:srgbClr val="504C49"/>
                </a:solidFill>
                <a:latin typeface="Source Serif Pro" pitchFamily="34" charset="0"/>
                <a:ea typeface="Source Serif Pro" pitchFamily="34" charset="-122"/>
                <a:cs typeface="Source Serif Pro" pitchFamily="34" charset="-120"/>
              </a:rPr>
              <a:t>Argument I: When perceivers must infer multiple uncertain traits from </a:t>
            </a:r>
          </a:p>
          <a:p>
            <a:pPr marL="0" indent="0" algn="l">
              <a:lnSpc>
                <a:spcPts val="3000"/>
              </a:lnSpc>
              <a:buNone/>
            </a:pPr>
            <a:r>
              <a:rPr lang="en-US" sz="2400" dirty="0">
                <a:solidFill>
                  <a:srgbClr val="504C49"/>
                </a:solidFill>
                <a:latin typeface="Source Serif Pro" pitchFamily="34" charset="0"/>
                <a:ea typeface="Source Serif Pro" pitchFamily="34" charset="-122"/>
                <a:cs typeface="Source Serif Pro" pitchFamily="34" charset="-120"/>
              </a:rPr>
              <a:t>scant cues, they could overly rely on the available cues, inflating correlations </a:t>
            </a:r>
          </a:p>
          <a:p>
            <a:pPr marL="0" indent="0" algn="l">
              <a:lnSpc>
                <a:spcPts val="3000"/>
              </a:lnSpc>
              <a:buNone/>
            </a:pPr>
            <a:r>
              <a:rPr lang="en-US" sz="2400" dirty="0">
                <a:solidFill>
                  <a:srgbClr val="504C49"/>
                </a:solidFill>
                <a:latin typeface="Source Serif Pro" pitchFamily="34" charset="0"/>
                <a:ea typeface="Source Serif Pro" pitchFamily="34" charset="-122"/>
                <a:cs typeface="Source Serif Pro" pitchFamily="34" charset="-120"/>
              </a:rPr>
              <a:t>between perceived attributes.</a:t>
            </a:r>
          </a:p>
        </p:txBody>
      </p:sp>
      <p:sp>
        <p:nvSpPr>
          <p:cNvPr id="8" name="椭圆 7">
            <a:extLst>
              <a:ext uri="{FF2B5EF4-FFF2-40B4-BE49-F238E27FC236}">
                <a16:creationId xmlns:a16="http://schemas.microsoft.com/office/drawing/2014/main" id="{B8C65EC1-A8DB-23EB-DBA6-CB444F690A0F}"/>
              </a:ext>
            </a:extLst>
          </p:cNvPr>
          <p:cNvSpPr/>
          <p:nvPr/>
        </p:nvSpPr>
        <p:spPr>
          <a:xfrm>
            <a:off x="3206046" y="3790250"/>
            <a:ext cx="792000" cy="793044"/>
          </a:xfrm>
          <a:prstGeom prst="ellipse">
            <a:avLst/>
          </a:pr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0C5BCF21-2330-8F94-F439-8136C3C1817F}"/>
              </a:ext>
            </a:extLst>
          </p:cNvPr>
          <p:cNvSpPr/>
          <p:nvPr/>
        </p:nvSpPr>
        <p:spPr>
          <a:xfrm>
            <a:off x="4521201" y="5062089"/>
            <a:ext cx="792000" cy="793044"/>
          </a:xfrm>
          <a:prstGeom prst="ellipse">
            <a:avLst/>
          </a:pr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4C00EF38-4BC9-C6D9-3321-188F95323283}"/>
              </a:ext>
            </a:extLst>
          </p:cNvPr>
          <p:cNvSpPr/>
          <p:nvPr/>
        </p:nvSpPr>
        <p:spPr>
          <a:xfrm>
            <a:off x="5756446" y="5062089"/>
            <a:ext cx="792000" cy="793044"/>
          </a:xfrm>
          <a:prstGeom prst="ellipse">
            <a:avLst/>
          </a:pr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箭头连接符 11">
            <a:extLst>
              <a:ext uri="{FF2B5EF4-FFF2-40B4-BE49-F238E27FC236}">
                <a16:creationId xmlns:a16="http://schemas.microsoft.com/office/drawing/2014/main" id="{B2F3796C-FC57-05BE-F3B8-79B461658A9B}"/>
              </a:ext>
            </a:extLst>
          </p:cNvPr>
          <p:cNvCxnSpPr>
            <a:cxnSpLocks/>
            <a:stCxn id="8" idx="5"/>
            <a:endCxn id="9" idx="1"/>
          </p:cNvCxnSpPr>
          <p:nvPr/>
        </p:nvCxnSpPr>
        <p:spPr>
          <a:xfrm>
            <a:off x="3882060" y="4467155"/>
            <a:ext cx="755127" cy="711073"/>
          </a:xfrm>
          <a:prstGeom prst="straightConnector1">
            <a:avLst/>
          </a:prstGeom>
          <a:ln>
            <a:solidFill>
              <a:schemeClr val="tx1"/>
            </a:solidFill>
            <a:tailEnd type="triangle"/>
          </a:ln>
        </p:spPr>
        <p:style>
          <a:lnRef idx="1">
            <a:schemeClr val="accent4"/>
          </a:lnRef>
          <a:fillRef idx="0">
            <a:schemeClr val="accent4"/>
          </a:fillRef>
          <a:effectRef idx="0">
            <a:schemeClr val="accent4"/>
          </a:effectRef>
          <a:fontRef idx="minor">
            <a:schemeClr val="tx1"/>
          </a:fontRef>
        </p:style>
      </p:cxnSp>
      <p:cxnSp>
        <p:nvCxnSpPr>
          <p:cNvPr id="19" name="直接箭头连接符 18">
            <a:extLst>
              <a:ext uri="{FF2B5EF4-FFF2-40B4-BE49-F238E27FC236}">
                <a16:creationId xmlns:a16="http://schemas.microsoft.com/office/drawing/2014/main" id="{F9182CCE-B37E-AD30-B145-8811F66B67F5}"/>
              </a:ext>
            </a:extLst>
          </p:cNvPr>
          <p:cNvCxnSpPr>
            <a:stCxn id="8" idx="5"/>
            <a:endCxn id="10" idx="1"/>
          </p:cNvCxnSpPr>
          <p:nvPr/>
        </p:nvCxnSpPr>
        <p:spPr>
          <a:xfrm>
            <a:off x="3882060" y="4467155"/>
            <a:ext cx="1990372" cy="711073"/>
          </a:xfrm>
          <a:prstGeom prst="straightConnector1">
            <a:avLst/>
          </a:prstGeom>
          <a:ln>
            <a:solidFill>
              <a:schemeClr val="tx1"/>
            </a:solidFill>
            <a:tailEnd type="triangle"/>
          </a:ln>
        </p:spPr>
        <p:style>
          <a:lnRef idx="1">
            <a:schemeClr val="accent4"/>
          </a:lnRef>
          <a:fillRef idx="0">
            <a:schemeClr val="accent4"/>
          </a:fillRef>
          <a:effectRef idx="0">
            <a:schemeClr val="accent4"/>
          </a:effectRef>
          <a:fontRef idx="minor">
            <a:schemeClr val="tx1"/>
          </a:fontRef>
        </p:style>
      </p:cxnSp>
      <p:sp>
        <p:nvSpPr>
          <p:cNvPr id="20" name="文本框 19">
            <a:extLst>
              <a:ext uri="{FF2B5EF4-FFF2-40B4-BE49-F238E27FC236}">
                <a16:creationId xmlns:a16="http://schemas.microsoft.com/office/drawing/2014/main" id="{F26ACE75-9C07-CACB-727C-B8438C6DA065}"/>
              </a:ext>
            </a:extLst>
          </p:cNvPr>
          <p:cNvSpPr txBox="1"/>
          <p:nvPr/>
        </p:nvSpPr>
        <p:spPr>
          <a:xfrm>
            <a:off x="2894419" y="3339094"/>
            <a:ext cx="1415254" cy="369332"/>
          </a:xfrm>
          <a:prstGeom prst="rect">
            <a:avLst/>
          </a:prstGeom>
          <a:noFill/>
        </p:spPr>
        <p:txBody>
          <a:bodyPr wrap="square">
            <a:spAutoFit/>
          </a:bodyPr>
          <a:lstStyle/>
          <a:p>
            <a:r>
              <a:rPr lang="en-US" altLang="zh-CN" kern="0" dirty="0">
                <a:latin typeface="Times New Roman" panose="02020603050405020304" pitchFamily="18" charset="0"/>
                <a:ea typeface="等线" panose="02010600030101010101" pitchFamily="2" charset="-122"/>
              </a:rPr>
              <a:t>Facial cues</a:t>
            </a:r>
            <a:endParaRPr lang="zh-CN" altLang="en-US" dirty="0"/>
          </a:p>
        </p:txBody>
      </p:sp>
      <p:sp>
        <p:nvSpPr>
          <p:cNvPr id="21" name="文本框 20">
            <a:extLst>
              <a:ext uri="{FF2B5EF4-FFF2-40B4-BE49-F238E27FC236}">
                <a16:creationId xmlns:a16="http://schemas.microsoft.com/office/drawing/2014/main" id="{F458B1C3-4FE6-FF2C-C12A-2E8910402F88}"/>
              </a:ext>
            </a:extLst>
          </p:cNvPr>
          <p:cNvSpPr txBox="1"/>
          <p:nvPr/>
        </p:nvSpPr>
        <p:spPr>
          <a:xfrm>
            <a:off x="4169619" y="5979603"/>
            <a:ext cx="1415254" cy="369332"/>
          </a:xfrm>
          <a:prstGeom prst="rect">
            <a:avLst/>
          </a:prstGeom>
          <a:noFill/>
        </p:spPr>
        <p:txBody>
          <a:bodyPr wrap="square">
            <a:spAutoFit/>
          </a:bodyPr>
          <a:lstStyle/>
          <a:p>
            <a:r>
              <a:rPr lang="en-US" altLang="zh-CN" kern="0" dirty="0">
                <a:latin typeface="Times New Roman" panose="02020603050405020304" pitchFamily="18" charset="0"/>
                <a:ea typeface="等线" panose="02010600030101010101" pitchFamily="2" charset="-122"/>
              </a:rPr>
              <a:t>Intelligence</a:t>
            </a:r>
            <a:endParaRPr lang="zh-CN" altLang="en-US" dirty="0"/>
          </a:p>
        </p:txBody>
      </p:sp>
      <p:sp>
        <p:nvSpPr>
          <p:cNvPr id="22" name="文本框 21">
            <a:extLst>
              <a:ext uri="{FF2B5EF4-FFF2-40B4-BE49-F238E27FC236}">
                <a16:creationId xmlns:a16="http://schemas.microsoft.com/office/drawing/2014/main" id="{E53789B4-1AC3-1A97-42AB-6B212A787A1E}"/>
              </a:ext>
            </a:extLst>
          </p:cNvPr>
          <p:cNvSpPr txBox="1"/>
          <p:nvPr/>
        </p:nvSpPr>
        <p:spPr>
          <a:xfrm>
            <a:off x="5584872" y="5979603"/>
            <a:ext cx="1549705" cy="369332"/>
          </a:xfrm>
          <a:prstGeom prst="rect">
            <a:avLst/>
          </a:prstGeom>
          <a:noFill/>
        </p:spPr>
        <p:txBody>
          <a:bodyPr wrap="square">
            <a:spAutoFit/>
          </a:bodyPr>
          <a:lstStyle/>
          <a:p>
            <a:r>
              <a:rPr lang="en-US" altLang="zh-CN" kern="0" dirty="0">
                <a:latin typeface="Times New Roman" panose="02020603050405020304" pitchFamily="18" charset="0"/>
                <a:ea typeface="等线" panose="02010600030101010101" pitchFamily="2" charset="-122"/>
              </a:rPr>
              <a:t>Attractiveness</a:t>
            </a:r>
            <a:endParaRPr lang="zh-CN" altLang="en-US" dirty="0"/>
          </a:p>
        </p:txBody>
      </p:sp>
      <p:sp>
        <p:nvSpPr>
          <p:cNvPr id="23" name="椭圆 22">
            <a:extLst>
              <a:ext uri="{FF2B5EF4-FFF2-40B4-BE49-F238E27FC236}">
                <a16:creationId xmlns:a16="http://schemas.microsoft.com/office/drawing/2014/main" id="{1513388C-400C-9813-926A-C48E8095B04D}"/>
              </a:ext>
            </a:extLst>
          </p:cNvPr>
          <p:cNvSpPr/>
          <p:nvPr/>
        </p:nvSpPr>
        <p:spPr>
          <a:xfrm>
            <a:off x="5254825" y="3790250"/>
            <a:ext cx="792000" cy="793044"/>
          </a:xfrm>
          <a:prstGeom prst="ellipse">
            <a:avLst/>
          </a:prstGeom>
          <a:noFill/>
          <a:ln w="2540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2479CB32-AE87-87C1-155B-414776051820}"/>
              </a:ext>
            </a:extLst>
          </p:cNvPr>
          <p:cNvSpPr/>
          <p:nvPr/>
        </p:nvSpPr>
        <p:spPr>
          <a:xfrm>
            <a:off x="6907604" y="3790250"/>
            <a:ext cx="792000" cy="793044"/>
          </a:xfrm>
          <a:prstGeom prst="ellipse">
            <a:avLst/>
          </a:prstGeom>
          <a:noFill/>
          <a:ln w="2540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箭头连接符 25">
            <a:extLst>
              <a:ext uri="{FF2B5EF4-FFF2-40B4-BE49-F238E27FC236}">
                <a16:creationId xmlns:a16="http://schemas.microsoft.com/office/drawing/2014/main" id="{F5A6A423-FACB-9A5D-26F6-CC4E193062B2}"/>
              </a:ext>
            </a:extLst>
          </p:cNvPr>
          <p:cNvCxnSpPr>
            <a:cxnSpLocks/>
            <a:stCxn id="23" idx="3"/>
            <a:endCxn id="9" idx="0"/>
          </p:cNvCxnSpPr>
          <p:nvPr/>
        </p:nvCxnSpPr>
        <p:spPr>
          <a:xfrm flipH="1">
            <a:off x="4917201" y="4467155"/>
            <a:ext cx="453610" cy="594934"/>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8CD2E838-6FF1-94FB-32E9-0615BD55F78A}"/>
              </a:ext>
            </a:extLst>
          </p:cNvPr>
          <p:cNvSpPr txBox="1"/>
          <p:nvPr/>
        </p:nvSpPr>
        <p:spPr>
          <a:xfrm>
            <a:off x="5048819" y="3319029"/>
            <a:ext cx="1415254" cy="369332"/>
          </a:xfrm>
          <a:prstGeom prst="rect">
            <a:avLst/>
          </a:prstGeom>
          <a:noFill/>
        </p:spPr>
        <p:txBody>
          <a:bodyPr wrap="square">
            <a:spAutoFit/>
          </a:bodyPr>
          <a:lstStyle/>
          <a:p>
            <a:r>
              <a:rPr lang="en-US" altLang="zh-CN" kern="0" dirty="0">
                <a:latin typeface="Times New Roman" panose="02020603050405020304" pitchFamily="18" charset="0"/>
                <a:ea typeface="等线" panose="02010600030101010101" pitchFamily="2" charset="-122"/>
              </a:rPr>
              <a:t>SAT score</a:t>
            </a:r>
            <a:endParaRPr lang="zh-CN" altLang="en-US" dirty="0"/>
          </a:p>
        </p:txBody>
      </p:sp>
      <p:sp>
        <p:nvSpPr>
          <p:cNvPr id="31" name="文本框 30">
            <a:extLst>
              <a:ext uri="{FF2B5EF4-FFF2-40B4-BE49-F238E27FC236}">
                <a16:creationId xmlns:a16="http://schemas.microsoft.com/office/drawing/2014/main" id="{CC34AF3B-193E-D75C-31D7-4BB7722F461C}"/>
              </a:ext>
            </a:extLst>
          </p:cNvPr>
          <p:cNvSpPr txBox="1"/>
          <p:nvPr/>
        </p:nvSpPr>
        <p:spPr>
          <a:xfrm>
            <a:off x="6991977" y="3339094"/>
            <a:ext cx="1415254" cy="369332"/>
          </a:xfrm>
          <a:prstGeom prst="rect">
            <a:avLst/>
          </a:prstGeom>
          <a:noFill/>
        </p:spPr>
        <p:txBody>
          <a:bodyPr wrap="square">
            <a:spAutoFit/>
          </a:bodyPr>
          <a:lstStyle/>
          <a:p>
            <a:r>
              <a:rPr lang="en-US" altLang="zh-CN" kern="0" dirty="0">
                <a:latin typeface="Times New Roman" panose="02020603050405020304" pitchFamily="18" charset="0"/>
                <a:ea typeface="等线" panose="02010600030101010101" pitchFamily="2" charset="-122"/>
              </a:rPr>
              <a:t>Clothing</a:t>
            </a:r>
            <a:endParaRPr lang="zh-CN" altLang="en-US" dirty="0"/>
          </a:p>
        </p:txBody>
      </p:sp>
      <p:cxnSp>
        <p:nvCxnSpPr>
          <p:cNvPr id="33" name="直接箭头连接符 32">
            <a:extLst>
              <a:ext uri="{FF2B5EF4-FFF2-40B4-BE49-F238E27FC236}">
                <a16:creationId xmlns:a16="http://schemas.microsoft.com/office/drawing/2014/main" id="{F89BEC6C-5090-6360-324F-4F0ED1C2B952}"/>
              </a:ext>
            </a:extLst>
          </p:cNvPr>
          <p:cNvCxnSpPr>
            <a:stCxn id="24" idx="3"/>
            <a:endCxn id="10" idx="7"/>
          </p:cNvCxnSpPr>
          <p:nvPr/>
        </p:nvCxnSpPr>
        <p:spPr>
          <a:xfrm flipH="1">
            <a:off x="6432460" y="4467155"/>
            <a:ext cx="591130" cy="711073"/>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85518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63631E5B-BC30-3EC3-01FD-DCFB54CE1AC9}"/>
            </a:ext>
          </a:extLst>
        </p:cNvPr>
        <p:cNvGrpSpPr/>
        <p:nvPr/>
      </p:nvGrpSpPr>
      <p:grpSpPr>
        <a:xfrm>
          <a:off x="0" y="0"/>
          <a:ext cx="0" cy="0"/>
          <a:chOff x="0" y="0"/>
          <a:chExt cx="0" cy="0"/>
        </a:xfrm>
      </p:grpSpPr>
      <p:sp>
        <p:nvSpPr>
          <p:cNvPr id="11" name="Shape 1">
            <a:extLst>
              <a:ext uri="{FF2B5EF4-FFF2-40B4-BE49-F238E27FC236}">
                <a16:creationId xmlns:a16="http://schemas.microsoft.com/office/drawing/2014/main" id="{973A45C9-3BF1-4032-8219-B59251ACBA81}"/>
              </a:ext>
            </a:extLst>
          </p:cNvPr>
          <p:cNvSpPr/>
          <p:nvPr/>
        </p:nvSpPr>
        <p:spPr>
          <a:xfrm>
            <a:off x="603785" y="1749779"/>
            <a:ext cx="4701993" cy="4006626"/>
          </a:xfrm>
          <a:prstGeom prst="roundRect">
            <a:avLst>
              <a:gd name="adj" fmla="val 2603"/>
            </a:avLst>
          </a:prstGeom>
          <a:solidFill>
            <a:schemeClr val="bg1">
              <a:lumMod val="85000"/>
              <a:alpha val="44000"/>
            </a:schemeClr>
          </a:solidFill>
          <a:ln/>
        </p:spPr>
        <p:txBody>
          <a:bodyPr/>
          <a:lstStyle/>
          <a:p>
            <a:endParaRPr lang="zh-CN" altLang="en-US"/>
          </a:p>
        </p:txBody>
      </p:sp>
      <p:sp>
        <p:nvSpPr>
          <p:cNvPr id="3" name="Text 0">
            <a:extLst>
              <a:ext uri="{FF2B5EF4-FFF2-40B4-BE49-F238E27FC236}">
                <a16:creationId xmlns:a16="http://schemas.microsoft.com/office/drawing/2014/main" id="{081BE788-0C6B-878B-7746-6B49FD39559D}"/>
              </a:ext>
            </a:extLst>
          </p:cNvPr>
          <p:cNvSpPr/>
          <p:nvPr/>
        </p:nvSpPr>
        <p:spPr>
          <a:xfrm>
            <a:off x="1634431" y="521766"/>
            <a:ext cx="10478526" cy="978496"/>
          </a:xfrm>
          <a:prstGeom prst="rect">
            <a:avLst/>
          </a:prstGeom>
          <a:noFill/>
          <a:ln/>
        </p:spPr>
        <p:txBody>
          <a:bodyPr wrap="square" lIns="0" tIns="0" rIns="0" bIns="0" rtlCol="0" anchor="t"/>
          <a:lstStyle/>
          <a:p>
            <a:pPr>
              <a:lnSpc>
                <a:spcPts val="5041"/>
              </a:lnSpc>
            </a:pPr>
            <a:r>
              <a:rPr lang="en-US" sz="3200" dirty="0">
                <a:solidFill>
                  <a:srgbClr val="201B18"/>
                </a:solidFill>
                <a:latin typeface="Source Sans Pro" panose="020B0503030403020204" pitchFamily="34" charset="0"/>
                <a:ea typeface="Source Sans Pro" panose="020B0503030403020204" pitchFamily="34" charset="0"/>
                <a:cs typeface="Platypi" pitchFamily="34" charset="-120"/>
              </a:rPr>
              <a:t>The Beauty-is-Good Effect as Methodological Artifact</a:t>
            </a:r>
            <a:endParaRPr lang="en-US" sz="3200" dirty="0">
              <a:latin typeface="Source Sans Pro" panose="020B0503030403020204" pitchFamily="34" charset="0"/>
              <a:ea typeface="Source Sans Pro" panose="020B0503030403020204" pitchFamily="34" charset="0"/>
            </a:endParaRPr>
          </a:p>
        </p:txBody>
      </p:sp>
      <p:pic>
        <p:nvPicPr>
          <p:cNvPr id="13" name="图形 12">
            <a:extLst>
              <a:ext uri="{FF2B5EF4-FFF2-40B4-BE49-F238E27FC236}">
                <a16:creationId xmlns:a16="http://schemas.microsoft.com/office/drawing/2014/main" id="{FDACCAA7-760E-BB42-0E15-C2F3FC666122}"/>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t="5305" b="16336"/>
          <a:stretch/>
        </p:blipFill>
        <p:spPr>
          <a:xfrm>
            <a:off x="339554" y="349780"/>
            <a:ext cx="1047750" cy="1007595"/>
          </a:xfrm>
          <a:prstGeom prst="rect">
            <a:avLst/>
          </a:prstGeom>
        </p:spPr>
      </p:pic>
      <p:sp>
        <p:nvSpPr>
          <p:cNvPr id="5" name="文本框 4">
            <a:extLst>
              <a:ext uri="{FF2B5EF4-FFF2-40B4-BE49-F238E27FC236}">
                <a16:creationId xmlns:a16="http://schemas.microsoft.com/office/drawing/2014/main" id="{8458822C-ADF8-11C8-08DD-165189371E72}"/>
              </a:ext>
            </a:extLst>
          </p:cNvPr>
          <p:cNvSpPr txBox="1"/>
          <p:nvPr/>
        </p:nvSpPr>
        <p:spPr>
          <a:xfrm>
            <a:off x="863429" y="2035056"/>
            <a:ext cx="4442349" cy="3149132"/>
          </a:xfrm>
          <a:prstGeom prst="rect">
            <a:avLst/>
          </a:prstGeom>
          <a:noFill/>
        </p:spPr>
        <p:txBody>
          <a:bodyPr wrap="square">
            <a:spAutoFit/>
          </a:bodyPr>
          <a:lstStyle/>
          <a:p>
            <a:pPr marL="0" indent="0" algn="l">
              <a:lnSpc>
                <a:spcPts val="3000"/>
              </a:lnSpc>
              <a:buNone/>
            </a:pPr>
            <a:r>
              <a:rPr lang="en-US" altLang="zh-CN" sz="2400" dirty="0">
                <a:solidFill>
                  <a:srgbClr val="504C49"/>
                </a:solidFill>
                <a:latin typeface="Source Serif Pro" pitchFamily="34" charset="0"/>
                <a:ea typeface="Source Serif Pro" pitchFamily="34" charset="-122"/>
                <a:cs typeface="Source Serif Pro" pitchFamily="34" charset="-120"/>
              </a:rPr>
              <a:t>Argument II: </a:t>
            </a:r>
          </a:p>
          <a:p>
            <a:pPr marL="0" indent="0" algn="l">
              <a:lnSpc>
                <a:spcPts val="3000"/>
              </a:lnSpc>
              <a:buNone/>
            </a:pPr>
            <a:endParaRPr lang="en-US" altLang="zh-CN" sz="2400" dirty="0">
              <a:solidFill>
                <a:srgbClr val="504C49"/>
              </a:solidFill>
              <a:latin typeface="Source Serif Pro" pitchFamily="34" charset="0"/>
              <a:ea typeface="Source Serif Pro" pitchFamily="34" charset="-122"/>
              <a:cs typeface="Source Serif Pro" pitchFamily="34" charset="-120"/>
            </a:endParaRPr>
          </a:p>
          <a:p>
            <a:pPr marL="0" indent="0" algn="l">
              <a:lnSpc>
                <a:spcPts val="3000"/>
              </a:lnSpc>
              <a:buNone/>
            </a:pPr>
            <a:r>
              <a:rPr lang="en-US" altLang="zh-CN" sz="2000" dirty="0">
                <a:solidFill>
                  <a:srgbClr val="504C49"/>
                </a:solidFill>
                <a:latin typeface="Source Serif Pro" pitchFamily="34" charset="0"/>
                <a:ea typeface="Source Serif Pro" pitchFamily="34" charset="-122"/>
                <a:cs typeface="Source Serif Pro" pitchFamily="34" charset="-120"/>
              </a:rPr>
              <a:t>Without a clear definition of attractiveness, ratings may simply reflect perception of other related </a:t>
            </a:r>
          </a:p>
          <a:p>
            <a:pPr marL="0" indent="0" algn="l">
              <a:lnSpc>
                <a:spcPts val="3000"/>
              </a:lnSpc>
              <a:buNone/>
            </a:pPr>
            <a:r>
              <a:rPr lang="en-US" altLang="zh-CN" sz="2000" dirty="0">
                <a:solidFill>
                  <a:srgbClr val="504C49"/>
                </a:solidFill>
                <a:latin typeface="Source Serif Pro" pitchFamily="34" charset="0"/>
                <a:ea typeface="Source Serif Pro" pitchFamily="34" charset="-122"/>
                <a:cs typeface="Source Serif Pro" pitchFamily="34" charset="-120"/>
              </a:rPr>
              <a:t>traits, and judgments of abstract traits like intelligence become self-reinforcing. </a:t>
            </a:r>
          </a:p>
        </p:txBody>
      </p:sp>
      <p:pic>
        <p:nvPicPr>
          <p:cNvPr id="6" name="图片 5" descr="背景图案&#10;&#10;AI 生成的内容可能不正确。">
            <a:extLst>
              <a:ext uri="{FF2B5EF4-FFF2-40B4-BE49-F238E27FC236}">
                <a16:creationId xmlns:a16="http://schemas.microsoft.com/office/drawing/2014/main" id="{FCEB371E-D7F5-DBBB-1CD9-05BF707AE2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16055" y="1500262"/>
            <a:ext cx="5645152" cy="4835692"/>
          </a:xfrm>
          <a:prstGeom prst="rect">
            <a:avLst/>
          </a:prstGeom>
        </p:spPr>
      </p:pic>
      <p:sp>
        <p:nvSpPr>
          <p:cNvPr id="7" name="文本框 6">
            <a:extLst>
              <a:ext uri="{FF2B5EF4-FFF2-40B4-BE49-F238E27FC236}">
                <a16:creationId xmlns:a16="http://schemas.microsoft.com/office/drawing/2014/main" id="{0BEE0B6D-E778-D4A2-25D2-389316308D35}"/>
              </a:ext>
            </a:extLst>
          </p:cNvPr>
          <p:cNvSpPr txBox="1"/>
          <p:nvPr/>
        </p:nvSpPr>
        <p:spPr>
          <a:xfrm>
            <a:off x="10205134" y="6450961"/>
            <a:ext cx="1907823" cy="369332"/>
          </a:xfrm>
          <a:prstGeom prst="rect">
            <a:avLst/>
          </a:prstGeom>
          <a:noFill/>
        </p:spPr>
        <p:txBody>
          <a:bodyPr wrap="square">
            <a:spAutoFit/>
          </a:bodyPr>
          <a:lstStyle/>
          <a:p>
            <a:r>
              <a:rPr lang="en-US" altLang="zh-CN" kern="0" dirty="0">
                <a:latin typeface="Times New Roman" panose="02020603050405020304" pitchFamily="18" charset="0"/>
                <a:ea typeface="等线" panose="02010600030101010101" pitchFamily="2" charset="-122"/>
              </a:rPr>
              <a:t>Lu &amp; Lin</a:t>
            </a:r>
            <a:r>
              <a:rPr lang="en-US" altLang="zh-CN" sz="1800" kern="0" dirty="0">
                <a:effectLst/>
                <a:latin typeface="Times New Roman" panose="02020603050405020304" pitchFamily="18" charset="0"/>
                <a:ea typeface="等线" panose="02010600030101010101" pitchFamily="2" charset="-122"/>
              </a:rPr>
              <a:t>, </a:t>
            </a:r>
            <a:r>
              <a:rPr lang="en-US" altLang="zh-CN" kern="0" dirty="0">
                <a:latin typeface="Times New Roman" panose="02020603050405020304" pitchFamily="18" charset="0"/>
                <a:ea typeface="等线" panose="02010600030101010101" pitchFamily="2" charset="-122"/>
              </a:rPr>
              <a:t>2024</a:t>
            </a:r>
            <a:endParaRPr lang="zh-CN" altLang="en-US" dirty="0"/>
          </a:p>
        </p:txBody>
      </p:sp>
    </p:spTree>
    <p:extLst>
      <p:ext uri="{BB962C8B-B14F-4D97-AF65-F5344CB8AC3E}">
        <p14:creationId xmlns:p14="http://schemas.microsoft.com/office/powerpoint/2010/main" val="19375871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73C5C687-1B94-0EE5-C506-574E3785FA51}"/>
            </a:ext>
          </a:extLst>
        </p:cNvPr>
        <p:cNvGrpSpPr/>
        <p:nvPr/>
      </p:nvGrpSpPr>
      <p:grpSpPr>
        <a:xfrm>
          <a:off x="0" y="0"/>
          <a:ext cx="0" cy="0"/>
          <a:chOff x="0" y="0"/>
          <a:chExt cx="0" cy="0"/>
        </a:xfrm>
      </p:grpSpPr>
      <p:sp>
        <p:nvSpPr>
          <p:cNvPr id="3" name="Text 0">
            <a:extLst>
              <a:ext uri="{FF2B5EF4-FFF2-40B4-BE49-F238E27FC236}">
                <a16:creationId xmlns:a16="http://schemas.microsoft.com/office/drawing/2014/main" id="{0C17FC6F-A438-56B6-46A7-68989A21652E}"/>
              </a:ext>
            </a:extLst>
          </p:cNvPr>
          <p:cNvSpPr/>
          <p:nvPr/>
        </p:nvSpPr>
        <p:spPr>
          <a:xfrm>
            <a:off x="1634431" y="521766"/>
            <a:ext cx="10478526" cy="978496"/>
          </a:xfrm>
          <a:prstGeom prst="rect">
            <a:avLst/>
          </a:prstGeom>
          <a:noFill/>
          <a:ln/>
        </p:spPr>
        <p:txBody>
          <a:bodyPr wrap="square" lIns="0" tIns="0" rIns="0" bIns="0" rtlCol="0" anchor="t"/>
          <a:lstStyle/>
          <a:p>
            <a:pPr>
              <a:lnSpc>
                <a:spcPts val="5041"/>
              </a:lnSpc>
            </a:pPr>
            <a:r>
              <a:rPr lang="en-US" sz="3200" dirty="0">
                <a:solidFill>
                  <a:srgbClr val="201B18"/>
                </a:solidFill>
                <a:latin typeface="Source Sans Pro" panose="020B0503030403020204" pitchFamily="34" charset="0"/>
                <a:ea typeface="Source Sans Pro" panose="020B0503030403020204" pitchFamily="34" charset="0"/>
                <a:cs typeface="Platypi" pitchFamily="34" charset="-120"/>
              </a:rPr>
              <a:t>Future Directions</a:t>
            </a:r>
            <a:endParaRPr lang="en-US" sz="3200" dirty="0">
              <a:latin typeface="Source Sans Pro" panose="020B0503030403020204" pitchFamily="34" charset="0"/>
              <a:ea typeface="Source Sans Pro" panose="020B0503030403020204" pitchFamily="34" charset="0"/>
            </a:endParaRPr>
          </a:p>
        </p:txBody>
      </p:sp>
      <p:pic>
        <p:nvPicPr>
          <p:cNvPr id="13" name="图形 12">
            <a:extLst>
              <a:ext uri="{FF2B5EF4-FFF2-40B4-BE49-F238E27FC236}">
                <a16:creationId xmlns:a16="http://schemas.microsoft.com/office/drawing/2014/main" id="{F0EF75A0-F0AF-B973-96D6-D759341EA8A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t="5305" b="16336"/>
          <a:stretch/>
        </p:blipFill>
        <p:spPr>
          <a:xfrm>
            <a:off x="339554" y="349780"/>
            <a:ext cx="1047750" cy="1007595"/>
          </a:xfrm>
          <a:prstGeom prst="rect">
            <a:avLst/>
          </a:prstGeom>
        </p:spPr>
      </p:pic>
      <p:sp>
        <p:nvSpPr>
          <p:cNvPr id="6" name="文本框 5">
            <a:extLst>
              <a:ext uri="{FF2B5EF4-FFF2-40B4-BE49-F238E27FC236}">
                <a16:creationId xmlns:a16="http://schemas.microsoft.com/office/drawing/2014/main" id="{6DE05402-0C17-4536-6C7B-363942979BDF}"/>
              </a:ext>
            </a:extLst>
          </p:cNvPr>
          <p:cNvSpPr txBox="1"/>
          <p:nvPr/>
        </p:nvSpPr>
        <p:spPr>
          <a:xfrm>
            <a:off x="863429" y="2035056"/>
            <a:ext cx="10478526" cy="3533853"/>
          </a:xfrm>
          <a:prstGeom prst="rect">
            <a:avLst/>
          </a:prstGeom>
          <a:noFill/>
        </p:spPr>
        <p:txBody>
          <a:bodyPr wrap="square">
            <a:spAutoFit/>
          </a:bodyPr>
          <a:lstStyle/>
          <a:p>
            <a:pPr marL="342900" indent="-342900" algn="l">
              <a:lnSpc>
                <a:spcPts val="3000"/>
              </a:lnSpc>
              <a:buFont typeface="Wingdings" panose="05000000000000000000" pitchFamily="2" charset="2"/>
              <a:buChar char="u"/>
            </a:pPr>
            <a:r>
              <a:rPr lang="en-US" altLang="zh-CN" sz="2000" dirty="0">
                <a:solidFill>
                  <a:srgbClr val="504C49"/>
                </a:solidFill>
                <a:latin typeface="Source Serif Pro" pitchFamily="34" charset="0"/>
                <a:ea typeface="Source Serif Pro" pitchFamily="34" charset="-122"/>
                <a:cs typeface="Source Serif Pro" pitchFamily="34" charset="-120"/>
              </a:rPr>
              <a:t>Examine the more nuanced relationship between attractiveness and traits. For example, if facial appearance does convey meaningful information about psychological traits, such associations are likely limited in scope and potentially constrained by sexual dimorphism. </a:t>
            </a:r>
          </a:p>
          <a:p>
            <a:pPr marL="342900" indent="-342900" algn="l">
              <a:lnSpc>
                <a:spcPts val="3000"/>
              </a:lnSpc>
              <a:buFont typeface="Wingdings" panose="05000000000000000000" pitchFamily="2" charset="2"/>
              <a:buChar char="u"/>
            </a:pPr>
            <a:endParaRPr lang="en-US" altLang="zh-CN" sz="2000" dirty="0">
              <a:solidFill>
                <a:srgbClr val="504C49"/>
              </a:solidFill>
              <a:latin typeface="Source Serif Pro" pitchFamily="34" charset="0"/>
              <a:ea typeface="Source Serif Pro" pitchFamily="34" charset="-122"/>
              <a:cs typeface="Source Serif Pro" pitchFamily="34" charset="-120"/>
            </a:endParaRPr>
          </a:p>
          <a:p>
            <a:pPr marL="342900" indent="-342900" algn="l">
              <a:lnSpc>
                <a:spcPts val="3000"/>
              </a:lnSpc>
              <a:buFont typeface="Wingdings" panose="05000000000000000000" pitchFamily="2" charset="2"/>
              <a:buChar char="u"/>
            </a:pPr>
            <a:r>
              <a:rPr lang="en-US" altLang="zh-CN" sz="2000" dirty="0">
                <a:solidFill>
                  <a:srgbClr val="504C49"/>
                </a:solidFill>
                <a:latin typeface="Source Serif Pro" pitchFamily="34" charset="0"/>
                <a:ea typeface="Source Serif Pro" pitchFamily="34" charset="-122"/>
                <a:cs typeface="Source Serif Pro" pitchFamily="34" charset="-120"/>
              </a:rPr>
              <a:t>Develop standardized, multi-item measures of attractiveness. More rigorous psychometric tools would enable examination of divergent validity, clarifying whether attractiveness represents a distinct construct rather than merely reflecting a composition of perceived traits like intelligence.</a:t>
            </a:r>
          </a:p>
        </p:txBody>
      </p:sp>
    </p:spTree>
    <p:extLst>
      <p:ext uri="{BB962C8B-B14F-4D97-AF65-F5344CB8AC3E}">
        <p14:creationId xmlns:p14="http://schemas.microsoft.com/office/powerpoint/2010/main" val="20082388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4073CC4-0129-B372-1DE9-A19A75998B26}"/>
              </a:ext>
            </a:extLst>
          </p:cNvPr>
          <p:cNvPicPr>
            <a:picLocks noChangeAspect="1"/>
          </p:cNvPicPr>
          <p:nvPr/>
        </p:nvPicPr>
        <p:blipFill>
          <a:blip r:embed="rId2"/>
          <a:stretch>
            <a:fillRect/>
          </a:stretch>
        </p:blipFill>
        <p:spPr>
          <a:xfrm>
            <a:off x="7169282" y="561736"/>
            <a:ext cx="4942857" cy="914286"/>
          </a:xfrm>
          <a:prstGeom prst="rect">
            <a:avLst/>
          </a:prstGeom>
        </p:spPr>
      </p:pic>
      <p:pic>
        <p:nvPicPr>
          <p:cNvPr id="20" name="图片 19">
            <a:extLst>
              <a:ext uri="{FF2B5EF4-FFF2-40B4-BE49-F238E27FC236}">
                <a16:creationId xmlns:a16="http://schemas.microsoft.com/office/drawing/2014/main" id="{B350F994-4A57-7D00-C314-6CE7F06557DD}"/>
              </a:ext>
            </a:extLst>
          </p:cNvPr>
          <p:cNvPicPr>
            <a:picLocks noChangeAspect="1"/>
          </p:cNvPicPr>
          <p:nvPr/>
        </p:nvPicPr>
        <p:blipFill>
          <a:blip r:embed="rId3"/>
          <a:srcRect t="9336" r="44008" b="63566"/>
          <a:stretch/>
        </p:blipFill>
        <p:spPr>
          <a:xfrm>
            <a:off x="1446835" y="554563"/>
            <a:ext cx="6111433" cy="1007596"/>
          </a:xfrm>
          <a:prstGeom prst="rect">
            <a:avLst/>
          </a:prstGeom>
        </p:spPr>
      </p:pic>
      <p:pic>
        <p:nvPicPr>
          <p:cNvPr id="21" name="图片 20">
            <a:extLst>
              <a:ext uri="{FF2B5EF4-FFF2-40B4-BE49-F238E27FC236}">
                <a16:creationId xmlns:a16="http://schemas.microsoft.com/office/drawing/2014/main" id="{8BF216C1-EA4C-2616-57B3-D24CB8908A81}"/>
              </a:ext>
            </a:extLst>
          </p:cNvPr>
          <p:cNvPicPr>
            <a:picLocks noChangeAspect="1"/>
          </p:cNvPicPr>
          <p:nvPr/>
        </p:nvPicPr>
        <p:blipFill>
          <a:blip r:embed="rId3"/>
          <a:srcRect t="36775"/>
          <a:stretch/>
        </p:blipFill>
        <p:spPr>
          <a:xfrm>
            <a:off x="704902" y="2659946"/>
            <a:ext cx="11146420" cy="2350911"/>
          </a:xfrm>
          <a:prstGeom prst="rect">
            <a:avLst/>
          </a:prstGeom>
        </p:spPr>
      </p:pic>
      <p:pic>
        <p:nvPicPr>
          <p:cNvPr id="22" name="图形 21">
            <a:extLst>
              <a:ext uri="{FF2B5EF4-FFF2-40B4-BE49-F238E27FC236}">
                <a16:creationId xmlns:a16="http://schemas.microsoft.com/office/drawing/2014/main" id="{7D0D6382-C81D-8316-C8DC-8FB39F64D625}"/>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t="5305" b="16336"/>
          <a:stretch/>
        </p:blipFill>
        <p:spPr>
          <a:xfrm>
            <a:off x="237472" y="470599"/>
            <a:ext cx="1047750" cy="1007595"/>
          </a:xfrm>
          <a:prstGeom prst="rect">
            <a:avLst/>
          </a:prstGeom>
        </p:spPr>
      </p:pic>
    </p:spTree>
    <p:extLst>
      <p:ext uri="{BB962C8B-B14F-4D97-AF65-F5344CB8AC3E}">
        <p14:creationId xmlns:p14="http://schemas.microsoft.com/office/powerpoint/2010/main" val="2962767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6DCC1-A492-455E-77DF-BCD625088A26}"/>
              </a:ext>
            </a:extLst>
          </p:cNvPr>
          <p:cNvSpPr>
            <a:spLocks noGrp="1"/>
          </p:cNvSpPr>
          <p:nvPr>
            <p:ph type="title"/>
          </p:nvPr>
        </p:nvSpPr>
        <p:spPr>
          <a:xfrm>
            <a:off x="1590262" y="107496"/>
            <a:ext cx="10515600" cy="1325563"/>
          </a:xfrm>
        </p:spPr>
        <p:txBody>
          <a:bodyPr/>
          <a:lstStyle/>
          <a:p>
            <a:r>
              <a:rPr lang="en-US" dirty="0">
                <a:latin typeface="Source Sans Pro" panose="020B0503030403020204" pitchFamily="34" charset="0"/>
                <a:ea typeface="Source Sans Pro" panose="020B0503030403020204" pitchFamily="34" charset="0"/>
              </a:rPr>
              <a:t>Current Study</a:t>
            </a:r>
          </a:p>
        </p:txBody>
      </p:sp>
      <p:pic>
        <p:nvPicPr>
          <p:cNvPr id="4" name="图形 3">
            <a:extLst>
              <a:ext uri="{FF2B5EF4-FFF2-40B4-BE49-F238E27FC236}">
                <a16:creationId xmlns:a16="http://schemas.microsoft.com/office/drawing/2014/main" id="{026045FF-EB5B-1C8F-DF51-C1D84658B1D2}"/>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t="5305" b="16336"/>
          <a:stretch/>
        </p:blipFill>
        <p:spPr>
          <a:xfrm>
            <a:off x="192602" y="146295"/>
            <a:ext cx="1047750" cy="1007595"/>
          </a:xfrm>
          <a:prstGeom prst="rect">
            <a:avLst/>
          </a:prstGeom>
        </p:spPr>
      </p:pic>
      <p:sp>
        <p:nvSpPr>
          <p:cNvPr id="3" name="Shape 1">
            <a:extLst>
              <a:ext uri="{FF2B5EF4-FFF2-40B4-BE49-F238E27FC236}">
                <a16:creationId xmlns:a16="http://schemas.microsoft.com/office/drawing/2014/main" id="{BC3C595E-5027-2216-2E4F-8B55EFC067A9}"/>
              </a:ext>
            </a:extLst>
          </p:cNvPr>
          <p:cNvSpPr/>
          <p:nvPr/>
        </p:nvSpPr>
        <p:spPr>
          <a:xfrm>
            <a:off x="2388041" y="2745317"/>
            <a:ext cx="7415927" cy="1422559"/>
          </a:xfrm>
          <a:prstGeom prst="roundRect">
            <a:avLst>
              <a:gd name="adj" fmla="val 2603"/>
            </a:avLst>
          </a:prstGeom>
          <a:solidFill>
            <a:srgbClr val="F9F7F7"/>
          </a:solidFill>
          <a:ln/>
        </p:spPr>
        <p:txBody>
          <a:bodyPr/>
          <a:lstStyle/>
          <a:p>
            <a:endParaRPr lang="zh-CN" altLang="en-US"/>
          </a:p>
        </p:txBody>
      </p:sp>
      <p:sp>
        <p:nvSpPr>
          <p:cNvPr id="7" name="Shape 4">
            <a:extLst>
              <a:ext uri="{FF2B5EF4-FFF2-40B4-BE49-F238E27FC236}">
                <a16:creationId xmlns:a16="http://schemas.microsoft.com/office/drawing/2014/main" id="{7C05EF98-4549-DA86-93D5-1F253739A5E7}"/>
              </a:ext>
            </a:extLst>
          </p:cNvPr>
          <p:cNvSpPr/>
          <p:nvPr/>
        </p:nvSpPr>
        <p:spPr>
          <a:xfrm>
            <a:off x="2388041" y="4414692"/>
            <a:ext cx="7415927" cy="1910625"/>
          </a:xfrm>
          <a:prstGeom prst="roundRect">
            <a:avLst>
              <a:gd name="adj" fmla="val 2603"/>
            </a:avLst>
          </a:prstGeom>
          <a:solidFill>
            <a:srgbClr val="F9F7F7"/>
          </a:solidFill>
          <a:ln/>
        </p:spPr>
        <p:txBody>
          <a:bodyPr/>
          <a:lstStyle/>
          <a:p>
            <a:endParaRPr lang="zh-CN" altLang="en-US"/>
          </a:p>
        </p:txBody>
      </p:sp>
      <p:sp>
        <p:nvSpPr>
          <p:cNvPr id="8" name="Text 5">
            <a:extLst>
              <a:ext uri="{FF2B5EF4-FFF2-40B4-BE49-F238E27FC236}">
                <a16:creationId xmlns:a16="http://schemas.microsoft.com/office/drawing/2014/main" id="{AFDB1441-EBF6-9833-46FB-56609DF91933}"/>
              </a:ext>
            </a:extLst>
          </p:cNvPr>
          <p:cNvSpPr/>
          <p:nvPr/>
        </p:nvSpPr>
        <p:spPr>
          <a:xfrm>
            <a:off x="2634857" y="3013334"/>
            <a:ext cx="4281130" cy="385763"/>
          </a:xfrm>
          <a:prstGeom prst="rect">
            <a:avLst/>
          </a:prstGeom>
          <a:noFill/>
          <a:ln/>
        </p:spPr>
        <p:txBody>
          <a:bodyPr wrap="none" lIns="0" tIns="0" rIns="0" bIns="0" rtlCol="0" anchor="t"/>
          <a:lstStyle/>
          <a:p>
            <a:pPr marL="0" indent="0">
              <a:lnSpc>
                <a:spcPts val="3000"/>
              </a:lnSpc>
              <a:buNone/>
            </a:pPr>
            <a:r>
              <a:rPr lang="en-US" sz="2000" dirty="0">
                <a:solidFill>
                  <a:srgbClr val="504C49"/>
                </a:solidFill>
                <a:latin typeface="Platypi" pitchFamily="34" charset="0"/>
                <a:ea typeface="Platypi" pitchFamily="34" charset="-122"/>
                <a:cs typeface="Platypi" pitchFamily="34" charset="-120"/>
              </a:rPr>
              <a:t>Incorporate recent findings</a:t>
            </a:r>
            <a:endParaRPr lang="en-US" sz="2000" dirty="0"/>
          </a:p>
        </p:txBody>
      </p:sp>
      <p:sp>
        <p:nvSpPr>
          <p:cNvPr id="9" name="Text 6">
            <a:extLst>
              <a:ext uri="{FF2B5EF4-FFF2-40B4-BE49-F238E27FC236}">
                <a16:creationId xmlns:a16="http://schemas.microsoft.com/office/drawing/2014/main" id="{282BAC3E-CD22-1A0B-578B-05B1F919AE88}"/>
              </a:ext>
            </a:extLst>
          </p:cNvPr>
          <p:cNvSpPr/>
          <p:nvPr/>
        </p:nvSpPr>
        <p:spPr>
          <a:xfrm>
            <a:off x="2634857" y="3547210"/>
            <a:ext cx="6922294" cy="395049"/>
          </a:xfrm>
          <a:prstGeom prst="rect">
            <a:avLst/>
          </a:prstGeom>
          <a:noFill/>
          <a:ln/>
        </p:spPr>
        <p:txBody>
          <a:bodyPr wrap="none" lIns="0" tIns="0" rIns="0" bIns="0" rtlCol="0" anchor="t"/>
          <a:lstStyle/>
          <a:p>
            <a:pPr marL="0" indent="0">
              <a:lnSpc>
                <a:spcPts val="3100"/>
              </a:lnSpc>
              <a:buNone/>
            </a:pPr>
            <a:r>
              <a:rPr lang="en-US" sz="1900" dirty="0">
                <a:solidFill>
                  <a:srgbClr val="504C49"/>
                </a:solidFill>
                <a:latin typeface="Source Serif Pro" pitchFamily="34" charset="0"/>
                <a:ea typeface="Source Serif Pro" pitchFamily="34" charset="-122"/>
                <a:cs typeface="Source Serif Pro" pitchFamily="34" charset="-120"/>
              </a:rPr>
              <a:t>Update 30-year-old meta-analyses</a:t>
            </a:r>
            <a:endParaRPr lang="en-US" sz="1900" dirty="0"/>
          </a:p>
        </p:txBody>
      </p:sp>
      <p:sp>
        <p:nvSpPr>
          <p:cNvPr id="13" name="Text 8">
            <a:extLst>
              <a:ext uri="{FF2B5EF4-FFF2-40B4-BE49-F238E27FC236}">
                <a16:creationId xmlns:a16="http://schemas.microsoft.com/office/drawing/2014/main" id="{EAB0033C-5C93-B4EF-41C8-783C0F77F832}"/>
              </a:ext>
            </a:extLst>
          </p:cNvPr>
          <p:cNvSpPr/>
          <p:nvPr/>
        </p:nvSpPr>
        <p:spPr>
          <a:xfrm>
            <a:off x="2629212" y="4620619"/>
            <a:ext cx="4014430" cy="385763"/>
          </a:xfrm>
          <a:prstGeom prst="rect">
            <a:avLst/>
          </a:prstGeom>
          <a:noFill/>
          <a:ln/>
        </p:spPr>
        <p:txBody>
          <a:bodyPr wrap="none" lIns="0" tIns="0" rIns="0" bIns="0" rtlCol="0" anchor="t"/>
          <a:lstStyle/>
          <a:p>
            <a:pPr marL="0" indent="0">
              <a:lnSpc>
                <a:spcPts val="3000"/>
              </a:lnSpc>
              <a:buNone/>
            </a:pPr>
            <a:r>
              <a:rPr lang="en-US" sz="2000" dirty="0">
                <a:solidFill>
                  <a:srgbClr val="504C49"/>
                </a:solidFill>
                <a:latin typeface="Platypi" pitchFamily="34" charset="0"/>
                <a:ea typeface="Platypi" pitchFamily="34" charset="-122"/>
                <a:cs typeface="Platypi" pitchFamily="34" charset="-120"/>
              </a:rPr>
              <a:t>Evaluate more recent theories</a:t>
            </a:r>
            <a:endParaRPr lang="en-US" sz="2000" dirty="0"/>
          </a:p>
        </p:txBody>
      </p:sp>
      <p:sp>
        <p:nvSpPr>
          <p:cNvPr id="17" name="文本框 16">
            <a:extLst>
              <a:ext uri="{FF2B5EF4-FFF2-40B4-BE49-F238E27FC236}">
                <a16:creationId xmlns:a16="http://schemas.microsoft.com/office/drawing/2014/main" id="{A805DDEB-26D3-5EAD-AD97-7F66DDEA4C57}"/>
              </a:ext>
            </a:extLst>
          </p:cNvPr>
          <p:cNvSpPr txBox="1"/>
          <p:nvPr/>
        </p:nvSpPr>
        <p:spPr>
          <a:xfrm>
            <a:off x="1376272" y="1747517"/>
            <a:ext cx="10160971" cy="425758"/>
          </a:xfrm>
          <a:prstGeom prst="rect">
            <a:avLst/>
          </a:prstGeom>
          <a:noFill/>
        </p:spPr>
        <p:txBody>
          <a:bodyPr wrap="square">
            <a:spAutoFit/>
          </a:bodyPr>
          <a:lstStyle/>
          <a:p>
            <a:pPr>
              <a:lnSpc>
                <a:spcPts val="2583"/>
              </a:lnSpc>
            </a:pPr>
            <a:r>
              <a:rPr lang="en-US" altLang="zh-CN" sz="2400" dirty="0">
                <a:latin typeface="Source Sans Pro" panose="020B0503030403020204" pitchFamily="34" charset="0"/>
                <a:ea typeface="Source Sans Pro" panose="020B0503030403020204" pitchFamily="34" charset="0"/>
              </a:rPr>
              <a:t>The </a:t>
            </a:r>
            <a:r>
              <a:rPr lang="en-US" altLang="zh-CN" sz="2400" i="1" dirty="0">
                <a:latin typeface="Source Sans Pro" panose="020B0503030403020204" pitchFamily="34" charset="0"/>
                <a:ea typeface="Source Sans Pro" panose="020B0503030403020204" pitchFamily="34" charset="0"/>
              </a:rPr>
              <a:t>beauty-is-good effect</a:t>
            </a:r>
            <a:r>
              <a:rPr lang="en-US" altLang="zh-CN" sz="2400" dirty="0">
                <a:latin typeface="Source Sans Pro" panose="020B0503030403020204" pitchFamily="34" charset="0"/>
                <a:ea typeface="Source Sans Pro" panose="020B0503030403020204" pitchFamily="34" charset="0"/>
              </a:rPr>
              <a:t>: a </a:t>
            </a:r>
            <a:r>
              <a:rPr lang="en-US" altLang="zh-CN" sz="2400" dirty="0">
                <a:solidFill>
                  <a:srgbClr val="BC508A"/>
                </a:solidFill>
                <a:latin typeface="Source Sans Pro" panose="020B0503030403020204" pitchFamily="34" charset="0"/>
                <a:ea typeface="Source Sans Pro" panose="020B0503030403020204" pitchFamily="34" charset="0"/>
              </a:rPr>
              <a:t>genuine phenomenon </a:t>
            </a:r>
            <a:r>
              <a:rPr lang="en-US" altLang="zh-CN" sz="2400" dirty="0">
                <a:latin typeface="Source Sans Pro" panose="020B0503030403020204" pitchFamily="34" charset="0"/>
                <a:ea typeface="Source Sans Pro" panose="020B0503030403020204" pitchFamily="34" charset="0"/>
              </a:rPr>
              <a:t>vs. </a:t>
            </a:r>
            <a:r>
              <a:rPr lang="en-US" altLang="zh-CN" sz="2400" dirty="0">
                <a:solidFill>
                  <a:srgbClr val="435D8D"/>
                </a:solidFill>
                <a:latin typeface="Source Sans Pro" panose="020B0503030403020204" pitchFamily="34" charset="0"/>
                <a:ea typeface="Source Sans Pro" panose="020B0503030403020204" pitchFamily="34" charset="0"/>
              </a:rPr>
              <a:t>merely the stereotype</a:t>
            </a:r>
            <a:r>
              <a:rPr lang="en-US" altLang="zh-CN" sz="2400" dirty="0">
                <a:latin typeface="Source Sans Pro" panose="020B0503030403020204" pitchFamily="34" charset="0"/>
                <a:ea typeface="Source Sans Pro" panose="020B0503030403020204" pitchFamily="34" charset="0"/>
              </a:rPr>
              <a:t>?</a:t>
            </a:r>
          </a:p>
        </p:txBody>
      </p:sp>
      <p:sp>
        <p:nvSpPr>
          <p:cNvPr id="19" name="文本框 18">
            <a:extLst>
              <a:ext uri="{FF2B5EF4-FFF2-40B4-BE49-F238E27FC236}">
                <a16:creationId xmlns:a16="http://schemas.microsoft.com/office/drawing/2014/main" id="{1CBB854C-1125-85EA-5E25-D6DB510463AF}"/>
              </a:ext>
            </a:extLst>
          </p:cNvPr>
          <p:cNvSpPr txBox="1"/>
          <p:nvPr/>
        </p:nvSpPr>
        <p:spPr>
          <a:xfrm>
            <a:off x="2528712" y="5154908"/>
            <a:ext cx="7415926" cy="855683"/>
          </a:xfrm>
          <a:prstGeom prst="rect">
            <a:avLst/>
          </a:prstGeom>
          <a:noFill/>
        </p:spPr>
        <p:txBody>
          <a:bodyPr wrap="square">
            <a:spAutoFit/>
          </a:bodyPr>
          <a:lstStyle/>
          <a:p>
            <a:pPr marL="0" indent="0">
              <a:lnSpc>
                <a:spcPts val="3100"/>
              </a:lnSpc>
              <a:buNone/>
            </a:pPr>
            <a:r>
              <a:rPr lang="en-US" altLang="zh-CN" sz="1800" dirty="0">
                <a:solidFill>
                  <a:srgbClr val="504C49"/>
                </a:solidFill>
                <a:latin typeface="Source Serif Pro" pitchFamily="34" charset="0"/>
                <a:ea typeface="Source Serif Pro" pitchFamily="34" charset="-122"/>
                <a:cs typeface="Source Serif Pro" pitchFamily="34" charset="-120"/>
              </a:rPr>
              <a:t>What are their boundary conditions? Whether predictions generated</a:t>
            </a:r>
          </a:p>
          <a:p>
            <a:pPr marL="0" indent="0">
              <a:lnSpc>
                <a:spcPts val="3100"/>
              </a:lnSpc>
              <a:buNone/>
            </a:pPr>
            <a:r>
              <a:rPr lang="en-US" altLang="zh-CN" sz="1800" dirty="0">
                <a:solidFill>
                  <a:srgbClr val="504C49"/>
                </a:solidFill>
                <a:latin typeface="Source Serif Pro" pitchFamily="34" charset="0"/>
                <a:ea typeface="Source Serif Pro" pitchFamily="34" charset="-122"/>
                <a:cs typeface="Source Serif Pro" pitchFamily="34" charset="-120"/>
              </a:rPr>
              <a:t>by formal models are supported (e.g., reliability)</a:t>
            </a:r>
          </a:p>
        </p:txBody>
      </p:sp>
    </p:spTree>
    <p:extLst>
      <p:ext uri="{BB962C8B-B14F-4D97-AF65-F5344CB8AC3E}">
        <p14:creationId xmlns:p14="http://schemas.microsoft.com/office/powerpoint/2010/main" val="25579363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6DCC1-A492-455E-77DF-BCD625088A26}"/>
              </a:ext>
            </a:extLst>
          </p:cNvPr>
          <p:cNvSpPr>
            <a:spLocks noGrp="1"/>
          </p:cNvSpPr>
          <p:nvPr>
            <p:ph type="title"/>
          </p:nvPr>
        </p:nvSpPr>
        <p:spPr>
          <a:xfrm>
            <a:off x="1590262" y="107496"/>
            <a:ext cx="10515600" cy="1325563"/>
          </a:xfrm>
        </p:spPr>
        <p:txBody>
          <a:bodyPr/>
          <a:lstStyle/>
          <a:p>
            <a:r>
              <a:rPr lang="en-US" dirty="0">
                <a:latin typeface="Source Sans Pro" panose="020B0503030403020204" pitchFamily="34" charset="0"/>
                <a:ea typeface="Source Sans Pro" panose="020B0503030403020204" pitchFamily="34" charset="0"/>
              </a:rPr>
              <a:t>Unsolved Issues</a:t>
            </a:r>
          </a:p>
        </p:txBody>
      </p:sp>
      <p:pic>
        <p:nvPicPr>
          <p:cNvPr id="4" name="图形 3">
            <a:extLst>
              <a:ext uri="{FF2B5EF4-FFF2-40B4-BE49-F238E27FC236}">
                <a16:creationId xmlns:a16="http://schemas.microsoft.com/office/drawing/2014/main" id="{026045FF-EB5B-1C8F-DF51-C1D84658B1D2}"/>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t="5305" b="16336"/>
          <a:stretch/>
        </p:blipFill>
        <p:spPr>
          <a:xfrm>
            <a:off x="192602" y="146295"/>
            <a:ext cx="1047750" cy="1007595"/>
          </a:xfrm>
          <a:prstGeom prst="rect">
            <a:avLst/>
          </a:prstGeom>
        </p:spPr>
      </p:pic>
      <p:pic>
        <p:nvPicPr>
          <p:cNvPr id="33" name="图片 32">
            <a:extLst>
              <a:ext uri="{FF2B5EF4-FFF2-40B4-BE49-F238E27FC236}">
                <a16:creationId xmlns:a16="http://schemas.microsoft.com/office/drawing/2014/main" id="{ECD7FA38-A4AE-F0B0-673A-B6E032424AEF}"/>
              </a:ext>
            </a:extLst>
          </p:cNvPr>
          <p:cNvPicPr>
            <a:picLocks noChangeAspect="1"/>
          </p:cNvPicPr>
          <p:nvPr/>
        </p:nvPicPr>
        <p:blipFill>
          <a:blip r:embed="rId5"/>
          <a:stretch>
            <a:fillRect/>
          </a:stretch>
        </p:blipFill>
        <p:spPr>
          <a:xfrm>
            <a:off x="2144114" y="1830307"/>
            <a:ext cx="7361905" cy="4371429"/>
          </a:xfrm>
          <a:prstGeom prst="rect">
            <a:avLst/>
          </a:prstGeom>
        </p:spPr>
      </p:pic>
      <p:sp>
        <p:nvSpPr>
          <p:cNvPr id="5" name="文本框 4">
            <a:extLst>
              <a:ext uri="{FF2B5EF4-FFF2-40B4-BE49-F238E27FC236}">
                <a16:creationId xmlns:a16="http://schemas.microsoft.com/office/drawing/2014/main" id="{CE124F9F-3B02-0174-C4A1-DDC6EEFBDB5B}"/>
              </a:ext>
            </a:extLst>
          </p:cNvPr>
          <p:cNvSpPr txBox="1"/>
          <p:nvPr/>
        </p:nvSpPr>
        <p:spPr>
          <a:xfrm>
            <a:off x="9506019" y="6381172"/>
            <a:ext cx="2381956" cy="369332"/>
          </a:xfrm>
          <a:prstGeom prst="rect">
            <a:avLst/>
          </a:prstGeom>
          <a:noFill/>
        </p:spPr>
        <p:txBody>
          <a:bodyPr wrap="square">
            <a:spAutoFit/>
          </a:bodyPr>
          <a:lstStyle/>
          <a:p>
            <a:r>
              <a:rPr lang="en-US" altLang="zh-CN" sz="1800" kern="0" dirty="0">
                <a:effectLst/>
                <a:latin typeface="Times New Roman" panose="02020603050405020304" pitchFamily="18" charset="0"/>
                <a:ea typeface="等线" panose="02010600030101010101" pitchFamily="2" charset="-122"/>
              </a:rPr>
              <a:t>Mitchem et al., 2015</a:t>
            </a:r>
            <a:endParaRPr lang="zh-CN" altLang="en-US" dirty="0"/>
          </a:p>
        </p:txBody>
      </p:sp>
    </p:spTree>
    <p:extLst>
      <p:ext uri="{BB962C8B-B14F-4D97-AF65-F5344CB8AC3E}">
        <p14:creationId xmlns:p14="http://schemas.microsoft.com/office/powerpoint/2010/main" val="4090881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6DCC1-A492-455E-77DF-BCD625088A26}"/>
              </a:ext>
            </a:extLst>
          </p:cNvPr>
          <p:cNvSpPr>
            <a:spLocks noGrp="1"/>
          </p:cNvSpPr>
          <p:nvPr>
            <p:ph type="title"/>
          </p:nvPr>
        </p:nvSpPr>
        <p:spPr>
          <a:xfrm>
            <a:off x="1590262" y="107496"/>
            <a:ext cx="10515600" cy="1325563"/>
          </a:xfrm>
        </p:spPr>
        <p:txBody>
          <a:bodyPr/>
          <a:lstStyle/>
          <a:p>
            <a:r>
              <a:rPr lang="en-US" dirty="0">
                <a:latin typeface="Source Sans Pro" panose="020B0503030403020204" pitchFamily="34" charset="0"/>
                <a:ea typeface="Source Sans Pro" panose="020B0503030403020204" pitchFamily="34" charset="0"/>
              </a:rPr>
              <a:t>Research Background</a:t>
            </a:r>
          </a:p>
        </p:txBody>
      </p:sp>
      <p:pic>
        <p:nvPicPr>
          <p:cNvPr id="4" name="图形 3">
            <a:extLst>
              <a:ext uri="{FF2B5EF4-FFF2-40B4-BE49-F238E27FC236}">
                <a16:creationId xmlns:a16="http://schemas.microsoft.com/office/drawing/2014/main" id="{026045FF-EB5B-1C8F-DF51-C1D84658B1D2}"/>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t="5305" b="16336"/>
          <a:stretch/>
        </p:blipFill>
        <p:spPr>
          <a:xfrm>
            <a:off x="192602" y="146295"/>
            <a:ext cx="1047750" cy="1007595"/>
          </a:xfrm>
          <a:prstGeom prst="rect">
            <a:avLst/>
          </a:prstGeom>
        </p:spPr>
      </p:pic>
      <p:sp>
        <p:nvSpPr>
          <p:cNvPr id="13" name="Shape 1">
            <a:extLst>
              <a:ext uri="{FF2B5EF4-FFF2-40B4-BE49-F238E27FC236}">
                <a16:creationId xmlns:a16="http://schemas.microsoft.com/office/drawing/2014/main" id="{FAFCC83F-A8D8-9AB6-5A66-15D962EB6C72}"/>
              </a:ext>
            </a:extLst>
          </p:cNvPr>
          <p:cNvSpPr/>
          <p:nvPr/>
        </p:nvSpPr>
        <p:spPr>
          <a:xfrm>
            <a:off x="2601140" y="1563720"/>
            <a:ext cx="30480" cy="5034320"/>
          </a:xfrm>
          <a:prstGeom prst="roundRect">
            <a:avLst>
              <a:gd name="adj" fmla="val 118644"/>
            </a:avLst>
          </a:prstGeom>
          <a:solidFill>
            <a:srgbClr val="D8D4D4"/>
          </a:solidFill>
          <a:ln/>
        </p:spPr>
        <p:txBody>
          <a:bodyPr/>
          <a:lstStyle/>
          <a:p>
            <a:endParaRPr lang="zh-CN" altLang="en-US"/>
          </a:p>
        </p:txBody>
      </p:sp>
      <p:sp>
        <p:nvSpPr>
          <p:cNvPr id="14" name="Shape 2">
            <a:extLst>
              <a:ext uri="{FF2B5EF4-FFF2-40B4-BE49-F238E27FC236}">
                <a16:creationId xmlns:a16="http://schemas.microsoft.com/office/drawing/2014/main" id="{2387952A-BF34-EFD2-4466-01E9D6E8EA9F}"/>
              </a:ext>
            </a:extLst>
          </p:cNvPr>
          <p:cNvSpPr/>
          <p:nvPr/>
        </p:nvSpPr>
        <p:spPr>
          <a:xfrm>
            <a:off x="2857065" y="1876200"/>
            <a:ext cx="843677" cy="30480"/>
          </a:xfrm>
          <a:prstGeom prst="roundRect">
            <a:avLst>
              <a:gd name="adj" fmla="val 118644"/>
            </a:avLst>
          </a:prstGeom>
          <a:solidFill>
            <a:srgbClr val="D8D4D4"/>
          </a:solidFill>
          <a:ln/>
        </p:spPr>
        <p:txBody>
          <a:bodyPr/>
          <a:lstStyle/>
          <a:p>
            <a:endParaRPr lang="zh-CN" altLang="en-US"/>
          </a:p>
        </p:txBody>
      </p:sp>
      <p:sp>
        <p:nvSpPr>
          <p:cNvPr id="15" name="Shape 3">
            <a:extLst>
              <a:ext uri="{FF2B5EF4-FFF2-40B4-BE49-F238E27FC236}">
                <a16:creationId xmlns:a16="http://schemas.microsoft.com/office/drawing/2014/main" id="{E9990B54-1EC8-8E9F-BE02-D65CFC21A6C3}"/>
              </a:ext>
            </a:extLst>
          </p:cNvPr>
          <p:cNvSpPr/>
          <p:nvPr/>
        </p:nvSpPr>
        <p:spPr>
          <a:xfrm>
            <a:off x="2345215" y="1620334"/>
            <a:ext cx="542330" cy="542330"/>
          </a:xfrm>
          <a:prstGeom prst="roundRect">
            <a:avLst>
              <a:gd name="adj" fmla="val 6668"/>
            </a:avLst>
          </a:prstGeom>
          <a:solidFill>
            <a:srgbClr val="F9F7F7"/>
          </a:solidFill>
          <a:ln/>
        </p:spPr>
        <p:txBody>
          <a:bodyPr/>
          <a:lstStyle/>
          <a:p>
            <a:endParaRPr lang="zh-CN" altLang="en-US"/>
          </a:p>
        </p:txBody>
      </p:sp>
      <p:sp>
        <p:nvSpPr>
          <p:cNvPr id="18" name="Text 4">
            <a:extLst>
              <a:ext uri="{FF2B5EF4-FFF2-40B4-BE49-F238E27FC236}">
                <a16:creationId xmlns:a16="http://schemas.microsoft.com/office/drawing/2014/main" id="{331FF549-4EE8-9151-995A-D6F8C6EF5D8C}"/>
              </a:ext>
            </a:extLst>
          </p:cNvPr>
          <p:cNvSpPr/>
          <p:nvPr/>
        </p:nvSpPr>
        <p:spPr>
          <a:xfrm>
            <a:off x="2535120" y="1710703"/>
            <a:ext cx="162401" cy="361593"/>
          </a:xfrm>
          <a:prstGeom prst="rect">
            <a:avLst/>
          </a:prstGeom>
          <a:noFill/>
          <a:ln/>
        </p:spPr>
        <p:txBody>
          <a:bodyPr wrap="none" lIns="0" tIns="0" rIns="0" bIns="0" rtlCol="0"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2800"/>
              </a:lnSpc>
              <a:buNone/>
            </a:pPr>
            <a:r>
              <a:rPr lang="en-US" sz="2800" dirty="0">
                <a:solidFill>
                  <a:srgbClr val="504C49"/>
                </a:solidFill>
                <a:latin typeface="Platypi" pitchFamily="34" charset="0"/>
                <a:ea typeface="Platypi" pitchFamily="34" charset="-122"/>
                <a:cs typeface="Platypi" pitchFamily="34" charset="-120"/>
              </a:rPr>
              <a:t>1</a:t>
            </a:r>
            <a:endParaRPr lang="en-US" sz="2800" dirty="0"/>
          </a:p>
        </p:txBody>
      </p:sp>
      <p:sp>
        <p:nvSpPr>
          <p:cNvPr id="19" name="Text 5">
            <a:extLst>
              <a:ext uri="{FF2B5EF4-FFF2-40B4-BE49-F238E27FC236}">
                <a16:creationId xmlns:a16="http://schemas.microsoft.com/office/drawing/2014/main" id="{3C5D5432-3615-7138-EB77-28375ED160B8}"/>
              </a:ext>
            </a:extLst>
          </p:cNvPr>
          <p:cNvSpPr/>
          <p:nvPr/>
        </p:nvSpPr>
        <p:spPr>
          <a:xfrm>
            <a:off x="3942260" y="1680523"/>
            <a:ext cx="3013472" cy="376595"/>
          </a:xfrm>
          <a:prstGeom prst="rect">
            <a:avLst/>
          </a:prstGeom>
          <a:noFill/>
          <a:ln/>
        </p:spPr>
        <p:txBody>
          <a:bodyPr wrap="none" lIns="0" tIns="0" rIns="0" bIns="0" rtlCol="0"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950"/>
              </a:lnSpc>
              <a:buNone/>
            </a:pPr>
            <a:r>
              <a:rPr lang="en-US" sz="2350" dirty="0">
                <a:solidFill>
                  <a:srgbClr val="504C49"/>
                </a:solidFill>
                <a:latin typeface="Platypi" pitchFamily="34" charset="0"/>
                <a:ea typeface="Platypi" pitchFamily="34" charset="-122"/>
                <a:cs typeface="Platypi" pitchFamily="34" charset="-120"/>
              </a:rPr>
              <a:t>1972</a:t>
            </a:r>
            <a:endParaRPr lang="en-US" sz="2350" dirty="0"/>
          </a:p>
        </p:txBody>
      </p:sp>
      <p:sp>
        <p:nvSpPr>
          <p:cNvPr id="20" name="Text 6">
            <a:extLst>
              <a:ext uri="{FF2B5EF4-FFF2-40B4-BE49-F238E27FC236}">
                <a16:creationId xmlns:a16="http://schemas.microsoft.com/office/drawing/2014/main" id="{1A8EE764-9C2F-F3ED-85A8-138E0F0C6790}"/>
              </a:ext>
            </a:extLst>
          </p:cNvPr>
          <p:cNvSpPr/>
          <p:nvPr/>
        </p:nvSpPr>
        <p:spPr>
          <a:xfrm>
            <a:off x="3942260" y="2201660"/>
            <a:ext cx="5769173" cy="385763"/>
          </a:xfrm>
          <a:prstGeom prst="rect">
            <a:avLst/>
          </a:prstGeom>
          <a:noFill/>
          <a:ln/>
        </p:spPr>
        <p:txBody>
          <a:bodyPr wrap="none" lIns="0" tIns="0" rIns="0" bIns="0" rtlCol="0"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3000"/>
              </a:lnSpc>
              <a:buNone/>
            </a:pPr>
            <a:r>
              <a:rPr lang="en-US" sz="1850" dirty="0">
                <a:solidFill>
                  <a:srgbClr val="504C49"/>
                </a:solidFill>
                <a:latin typeface="Source Serif Pro" pitchFamily="34" charset="0"/>
                <a:ea typeface="Source Serif Pro" pitchFamily="34" charset="-122"/>
                <a:cs typeface="Source Serif Pro" pitchFamily="34" charset="-120"/>
              </a:rPr>
              <a:t>Dion and Walster introduced “what is beautiful is good”,</a:t>
            </a:r>
            <a:r>
              <a:rPr lang="zh-CN" altLang="en-US" sz="1850" dirty="0">
                <a:solidFill>
                  <a:srgbClr val="504C49"/>
                </a:solidFill>
                <a:latin typeface="Source Serif Pro" pitchFamily="34" charset="0"/>
                <a:ea typeface="Source Serif Pro" pitchFamily="34" charset="-122"/>
                <a:cs typeface="Source Serif Pro" pitchFamily="34" charset="-120"/>
              </a:rPr>
              <a:t> </a:t>
            </a:r>
            <a:endParaRPr lang="en-US" altLang="zh-CN" sz="1850" dirty="0">
              <a:solidFill>
                <a:srgbClr val="504C49"/>
              </a:solidFill>
              <a:latin typeface="Source Serif Pro" pitchFamily="34" charset="0"/>
              <a:ea typeface="Source Serif Pro" pitchFamily="34" charset="-122"/>
              <a:cs typeface="Source Serif Pro" pitchFamily="34" charset="-120"/>
            </a:endParaRPr>
          </a:p>
          <a:p>
            <a:pPr marL="0" indent="0" algn="l">
              <a:lnSpc>
                <a:spcPts val="3000"/>
              </a:lnSpc>
              <a:buNone/>
            </a:pPr>
            <a:r>
              <a:rPr lang="en-US" altLang="zh-CN" sz="1850" dirty="0">
                <a:solidFill>
                  <a:srgbClr val="504C49"/>
                </a:solidFill>
                <a:latin typeface="Source Serif Pro" pitchFamily="34" charset="0"/>
                <a:ea typeface="Source Serif Pro" pitchFamily="34" charset="-122"/>
                <a:cs typeface="Source Serif Pro" pitchFamily="34" charset="-120"/>
              </a:rPr>
              <a:t>followed</a:t>
            </a:r>
            <a:r>
              <a:rPr lang="zh-CN" altLang="en-US" sz="1850" dirty="0">
                <a:solidFill>
                  <a:srgbClr val="504C49"/>
                </a:solidFill>
                <a:latin typeface="Source Serif Pro" pitchFamily="34" charset="0"/>
                <a:ea typeface="Source Serif Pro" pitchFamily="34" charset="-122"/>
                <a:cs typeface="Source Serif Pro" pitchFamily="34" charset="-120"/>
              </a:rPr>
              <a:t> </a:t>
            </a:r>
            <a:r>
              <a:rPr lang="en-US" altLang="zh-CN" sz="1850" dirty="0">
                <a:solidFill>
                  <a:srgbClr val="504C49"/>
                </a:solidFill>
                <a:latin typeface="Source Serif Pro" pitchFamily="34" charset="0"/>
                <a:ea typeface="Source Serif Pro" pitchFamily="34" charset="-122"/>
                <a:cs typeface="Source Serif Pro" pitchFamily="34" charset="-120"/>
              </a:rPr>
              <a:t>by subsequent explanations</a:t>
            </a:r>
          </a:p>
        </p:txBody>
      </p:sp>
      <p:sp>
        <p:nvSpPr>
          <p:cNvPr id="21" name="Shape 7">
            <a:extLst>
              <a:ext uri="{FF2B5EF4-FFF2-40B4-BE49-F238E27FC236}">
                <a16:creationId xmlns:a16="http://schemas.microsoft.com/office/drawing/2014/main" id="{1FD5ED74-1A71-29E6-FE81-42D242621386}"/>
              </a:ext>
            </a:extLst>
          </p:cNvPr>
          <p:cNvSpPr/>
          <p:nvPr/>
        </p:nvSpPr>
        <p:spPr>
          <a:xfrm>
            <a:off x="2857065" y="3280266"/>
            <a:ext cx="843677" cy="30480"/>
          </a:xfrm>
          <a:prstGeom prst="roundRect">
            <a:avLst>
              <a:gd name="adj" fmla="val 118644"/>
            </a:avLst>
          </a:prstGeom>
          <a:solidFill>
            <a:srgbClr val="D8D4D4"/>
          </a:solidFill>
          <a:ln/>
        </p:spPr>
        <p:txBody>
          <a:bodyPr/>
          <a:lstStyle/>
          <a:p>
            <a:endParaRPr lang="zh-CN" altLang="en-US"/>
          </a:p>
        </p:txBody>
      </p:sp>
      <p:sp>
        <p:nvSpPr>
          <p:cNvPr id="22" name="Shape 8">
            <a:extLst>
              <a:ext uri="{FF2B5EF4-FFF2-40B4-BE49-F238E27FC236}">
                <a16:creationId xmlns:a16="http://schemas.microsoft.com/office/drawing/2014/main" id="{7B23EBF1-BE07-517A-5702-F38405DFBBF0}"/>
              </a:ext>
            </a:extLst>
          </p:cNvPr>
          <p:cNvSpPr/>
          <p:nvPr/>
        </p:nvSpPr>
        <p:spPr>
          <a:xfrm>
            <a:off x="2345215" y="3024401"/>
            <a:ext cx="542330" cy="542330"/>
          </a:xfrm>
          <a:prstGeom prst="roundRect">
            <a:avLst>
              <a:gd name="adj" fmla="val 6668"/>
            </a:avLst>
          </a:prstGeom>
          <a:solidFill>
            <a:srgbClr val="F9F7F7"/>
          </a:solidFill>
          <a:ln/>
        </p:spPr>
        <p:txBody>
          <a:bodyPr/>
          <a:lstStyle/>
          <a:p>
            <a:endParaRPr lang="zh-CN" altLang="en-US"/>
          </a:p>
        </p:txBody>
      </p:sp>
      <p:sp>
        <p:nvSpPr>
          <p:cNvPr id="23" name="Text 9">
            <a:extLst>
              <a:ext uri="{FF2B5EF4-FFF2-40B4-BE49-F238E27FC236}">
                <a16:creationId xmlns:a16="http://schemas.microsoft.com/office/drawing/2014/main" id="{009119CF-F8D3-F12A-4E0C-080ABC2C12DF}"/>
              </a:ext>
            </a:extLst>
          </p:cNvPr>
          <p:cNvSpPr/>
          <p:nvPr/>
        </p:nvSpPr>
        <p:spPr>
          <a:xfrm>
            <a:off x="2499520" y="3114769"/>
            <a:ext cx="233601" cy="361593"/>
          </a:xfrm>
          <a:prstGeom prst="rect">
            <a:avLst/>
          </a:prstGeom>
          <a:noFill/>
          <a:ln/>
        </p:spPr>
        <p:txBody>
          <a:bodyPr wrap="none" lIns="0" tIns="0" rIns="0" bIns="0" rtlCol="0"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2800"/>
              </a:lnSpc>
              <a:buNone/>
            </a:pPr>
            <a:r>
              <a:rPr lang="en-US" sz="2800" dirty="0">
                <a:solidFill>
                  <a:srgbClr val="504C49"/>
                </a:solidFill>
                <a:latin typeface="Platypi" pitchFamily="34" charset="0"/>
                <a:ea typeface="Platypi" pitchFamily="34" charset="-122"/>
                <a:cs typeface="Platypi" pitchFamily="34" charset="-120"/>
              </a:rPr>
              <a:t>2</a:t>
            </a:r>
            <a:endParaRPr lang="en-US" sz="2800" dirty="0"/>
          </a:p>
        </p:txBody>
      </p:sp>
      <p:sp>
        <p:nvSpPr>
          <p:cNvPr id="24" name="Text 10">
            <a:extLst>
              <a:ext uri="{FF2B5EF4-FFF2-40B4-BE49-F238E27FC236}">
                <a16:creationId xmlns:a16="http://schemas.microsoft.com/office/drawing/2014/main" id="{920B4BF7-C4E3-2033-7976-6965737C1CAF}"/>
              </a:ext>
            </a:extLst>
          </p:cNvPr>
          <p:cNvSpPr/>
          <p:nvPr/>
        </p:nvSpPr>
        <p:spPr>
          <a:xfrm>
            <a:off x="3942260" y="3141035"/>
            <a:ext cx="3013472" cy="376595"/>
          </a:xfrm>
          <a:prstGeom prst="rect">
            <a:avLst/>
          </a:prstGeom>
          <a:noFill/>
          <a:ln/>
        </p:spPr>
        <p:txBody>
          <a:bodyPr wrap="none" lIns="0" tIns="0" rIns="0" bIns="0" rtlCol="0"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950"/>
              </a:lnSpc>
              <a:buNone/>
            </a:pPr>
            <a:r>
              <a:rPr lang="en-US" sz="2350" dirty="0">
                <a:solidFill>
                  <a:srgbClr val="504C49"/>
                </a:solidFill>
                <a:latin typeface="Platypi" pitchFamily="34" charset="0"/>
                <a:ea typeface="Platypi" pitchFamily="34" charset="-122"/>
                <a:cs typeface="Platypi" pitchFamily="34" charset="-120"/>
              </a:rPr>
              <a:t>1990s</a:t>
            </a:r>
            <a:endParaRPr lang="en-US" sz="2350" dirty="0"/>
          </a:p>
        </p:txBody>
      </p:sp>
      <p:sp>
        <p:nvSpPr>
          <p:cNvPr id="25" name="Text 11">
            <a:extLst>
              <a:ext uri="{FF2B5EF4-FFF2-40B4-BE49-F238E27FC236}">
                <a16:creationId xmlns:a16="http://schemas.microsoft.com/office/drawing/2014/main" id="{E5F6D981-1280-66FB-BEDE-AF1224B05D4D}"/>
              </a:ext>
            </a:extLst>
          </p:cNvPr>
          <p:cNvSpPr/>
          <p:nvPr/>
        </p:nvSpPr>
        <p:spPr>
          <a:xfrm>
            <a:off x="3942260" y="3662172"/>
            <a:ext cx="5769173" cy="771525"/>
          </a:xfrm>
          <a:prstGeom prst="rect">
            <a:avLst/>
          </a:prstGeom>
          <a:noFill/>
          <a:ln/>
        </p:spPr>
        <p:txBody>
          <a:bodyPr wrap="square" lIns="0" tIns="0" rIns="0" bIns="0" rtlCol="0"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3000"/>
              </a:lnSpc>
            </a:pPr>
            <a:r>
              <a:rPr lang="en-US" sz="1850" dirty="0">
                <a:solidFill>
                  <a:srgbClr val="504C49"/>
                </a:solidFill>
                <a:latin typeface="Source Serif Pro" pitchFamily="34" charset="0"/>
                <a:ea typeface="Source Serif Pro" pitchFamily="34" charset="-122"/>
                <a:cs typeface="Source Serif Pro" pitchFamily="34" charset="-120"/>
              </a:rPr>
              <a:t>Meta-analyses confirm effect is strong and widespread. </a:t>
            </a:r>
            <a:r>
              <a:rPr lang="en-US" altLang="zh-CN" sz="1850" dirty="0">
                <a:solidFill>
                  <a:srgbClr val="504C49"/>
                </a:solidFill>
                <a:latin typeface="Source Serif Pro" pitchFamily="34" charset="0"/>
                <a:ea typeface="Source Serif Pro" pitchFamily="34" charset="-122"/>
                <a:cs typeface="Source Serif Pro" pitchFamily="34" charset="-120"/>
              </a:rPr>
              <a:t>Considered as stereotypes or biases</a:t>
            </a:r>
            <a:endParaRPr lang="en-US" altLang="zh-CN" sz="1850" dirty="0"/>
          </a:p>
          <a:p>
            <a:pPr marL="0" indent="0" algn="l">
              <a:lnSpc>
                <a:spcPts val="3000"/>
              </a:lnSpc>
              <a:buNone/>
            </a:pPr>
            <a:endParaRPr lang="en-US" sz="1850" dirty="0"/>
          </a:p>
        </p:txBody>
      </p:sp>
      <p:sp>
        <p:nvSpPr>
          <p:cNvPr id="26" name="Shape 12">
            <a:extLst>
              <a:ext uri="{FF2B5EF4-FFF2-40B4-BE49-F238E27FC236}">
                <a16:creationId xmlns:a16="http://schemas.microsoft.com/office/drawing/2014/main" id="{097A29C2-1101-371A-BC46-2323AD5A6C05}"/>
              </a:ext>
            </a:extLst>
          </p:cNvPr>
          <p:cNvSpPr/>
          <p:nvPr/>
        </p:nvSpPr>
        <p:spPr>
          <a:xfrm>
            <a:off x="2857065" y="5115253"/>
            <a:ext cx="843677" cy="30480"/>
          </a:xfrm>
          <a:prstGeom prst="roundRect">
            <a:avLst>
              <a:gd name="adj" fmla="val 118644"/>
            </a:avLst>
          </a:prstGeom>
          <a:solidFill>
            <a:srgbClr val="D8D4D4"/>
          </a:solidFill>
          <a:ln/>
        </p:spPr>
        <p:txBody>
          <a:bodyPr/>
          <a:lstStyle/>
          <a:p>
            <a:endParaRPr lang="zh-CN" altLang="en-US"/>
          </a:p>
        </p:txBody>
      </p:sp>
      <p:sp>
        <p:nvSpPr>
          <p:cNvPr id="27" name="Shape 13">
            <a:extLst>
              <a:ext uri="{FF2B5EF4-FFF2-40B4-BE49-F238E27FC236}">
                <a16:creationId xmlns:a16="http://schemas.microsoft.com/office/drawing/2014/main" id="{E520EAAA-DFB2-A6AC-3BE6-960AE865D632}"/>
              </a:ext>
            </a:extLst>
          </p:cNvPr>
          <p:cNvSpPr/>
          <p:nvPr/>
        </p:nvSpPr>
        <p:spPr>
          <a:xfrm>
            <a:off x="2345215" y="4870678"/>
            <a:ext cx="542330" cy="542330"/>
          </a:xfrm>
          <a:prstGeom prst="roundRect">
            <a:avLst>
              <a:gd name="adj" fmla="val 6668"/>
            </a:avLst>
          </a:prstGeom>
          <a:solidFill>
            <a:srgbClr val="F9F7F7"/>
          </a:solidFill>
          <a:ln/>
        </p:spPr>
        <p:txBody>
          <a:bodyPr/>
          <a:lstStyle/>
          <a:p>
            <a:endParaRPr lang="zh-CN" altLang="en-US"/>
          </a:p>
        </p:txBody>
      </p:sp>
      <p:sp>
        <p:nvSpPr>
          <p:cNvPr id="28" name="Text 14">
            <a:extLst>
              <a:ext uri="{FF2B5EF4-FFF2-40B4-BE49-F238E27FC236}">
                <a16:creationId xmlns:a16="http://schemas.microsoft.com/office/drawing/2014/main" id="{79D0C90F-6EA9-45E0-218C-80A6398E719F}"/>
              </a:ext>
            </a:extLst>
          </p:cNvPr>
          <p:cNvSpPr/>
          <p:nvPr/>
        </p:nvSpPr>
        <p:spPr>
          <a:xfrm>
            <a:off x="2503568" y="4972332"/>
            <a:ext cx="225623" cy="361593"/>
          </a:xfrm>
          <a:prstGeom prst="rect">
            <a:avLst/>
          </a:prstGeom>
          <a:noFill/>
          <a:ln/>
        </p:spPr>
        <p:txBody>
          <a:bodyPr wrap="none" lIns="0" tIns="0" rIns="0" bIns="0" rtlCol="0"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2800"/>
              </a:lnSpc>
              <a:buNone/>
            </a:pPr>
            <a:r>
              <a:rPr lang="en-US" sz="2800" dirty="0">
                <a:solidFill>
                  <a:srgbClr val="504C49"/>
                </a:solidFill>
                <a:latin typeface="Platypi" pitchFamily="34" charset="0"/>
                <a:ea typeface="Platypi" pitchFamily="34" charset="-122"/>
                <a:cs typeface="Platypi" pitchFamily="34" charset="-120"/>
              </a:rPr>
              <a:t>3</a:t>
            </a:r>
            <a:endParaRPr lang="en-US" sz="2800" dirty="0"/>
          </a:p>
        </p:txBody>
      </p:sp>
      <p:sp>
        <p:nvSpPr>
          <p:cNvPr id="29" name="Text 15">
            <a:extLst>
              <a:ext uri="{FF2B5EF4-FFF2-40B4-BE49-F238E27FC236}">
                <a16:creationId xmlns:a16="http://schemas.microsoft.com/office/drawing/2014/main" id="{C6F85227-B36F-8C37-6190-B0729D099385}"/>
              </a:ext>
            </a:extLst>
          </p:cNvPr>
          <p:cNvSpPr/>
          <p:nvPr/>
        </p:nvSpPr>
        <p:spPr>
          <a:xfrm>
            <a:off x="3942260" y="4942154"/>
            <a:ext cx="3013472" cy="376595"/>
          </a:xfrm>
          <a:prstGeom prst="rect">
            <a:avLst/>
          </a:prstGeom>
          <a:noFill/>
          <a:ln/>
        </p:spPr>
        <p:txBody>
          <a:bodyPr wrap="none" lIns="0" tIns="0" rIns="0" bIns="0" rtlCol="0"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950"/>
              </a:lnSpc>
              <a:buNone/>
            </a:pPr>
            <a:r>
              <a:rPr lang="en-US" sz="2350" dirty="0">
                <a:solidFill>
                  <a:srgbClr val="504C49"/>
                </a:solidFill>
                <a:latin typeface="Platypi" pitchFamily="34" charset="0"/>
                <a:ea typeface="Platypi" pitchFamily="34" charset="-122"/>
              </a:rPr>
              <a:t>2000 to 2020</a:t>
            </a:r>
            <a:endParaRPr lang="en-US" sz="2350" dirty="0"/>
          </a:p>
        </p:txBody>
      </p:sp>
      <p:sp>
        <p:nvSpPr>
          <p:cNvPr id="30" name="Text 16">
            <a:extLst>
              <a:ext uri="{FF2B5EF4-FFF2-40B4-BE49-F238E27FC236}">
                <a16:creationId xmlns:a16="http://schemas.microsoft.com/office/drawing/2014/main" id="{E51A0C86-8633-B01A-AABB-EACB5518A803}"/>
              </a:ext>
            </a:extLst>
          </p:cNvPr>
          <p:cNvSpPr/>
          <p:nvPr/>
        </p:nvSpPr>
        <p:spPr>
          <a:xfrm>
            <a:off x="3942260" y="5372980"/>
            <a:ext cx="5769173" cy="385763"/>
          </a:xfrm>
          <a:prstGeom prst="rect">
            <a:avLst/>
          </a:prstGeom>
          <a:noFill/>
          <a:ln/>
        </p:spPr>
        <p:txBody>
          <a:bodyPr wrap="none" lIns="0" tIns="0" rIns="0" bIns="0" rtlCol="0"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3000"/>
              </a:lnSpc>
              <a:buNone/>
            </a:pPr>
            <a:r>
              <a:rPr lang="en-US" altLang="zh-CN" sz="1850" dirty="0">
                <a:solidFill>
                  <a:srgbClr val="504C49"/>
                </a:solidFill>
                <a:latin typeface="Source Serif Pro" pitchFamily="34" charset="0"/>
                <a:ea typeface="Source Serif Pro" pitchFamily="34" charset="-122"/>
                <a:cs typeface="Source Serif Pro" pitchFamily="34" charset="-120"/>
              </a:rPr>
              <a:t>New theories refuting mere stereotype.</a:t>
            </a:r>
          </a:p>
          <a:p>
            <a:pPr marL="0" indent="0" algn="l">
              <a:lnSpc>
                <a:spcPts val="3000"/>
              </a:lnSpc>
              <a:buNone/>
            </a:pPr>
            <a:r>
              <a:rPr lang="en-US" sz="1850" dirty="0">
                <a:solidFill>
                  <a:srgbClr val="504C49"/>
                </a:solidFill>
                <a:latin typeface="Source Serif Pro" pitchFamily="34" charset="0"/>
                <a:ea typeface="Source Serif Pro" pitchFamily="34" charset="-122"/>
              </a:rPr>
              <a:t>Ongoing debates…</a:t>
            </a:r>
            <a:endParaRPr lang="en-US" sz="1850" dirty="0"/>
          </a:p>
        </p:txBody>
      </p:sp>
    </p:spTree>
    <p:extLst>
      <p:ext uri="{BB962C8B-B14F-4D97-AF65-F5344CB8AC3E}">
        <p14:creationId xmlns:p14="http://schemas.microsoft.com/office/powerpoint/2010/main" val="1781120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751479-25D8-EEB5-7B83-8466A9E8EF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FB1CA1-77C4-A88B-F74E-2CB446898F77}"/>
              </a:ext>
            </a:extLst>
          </p:cNvPr>
          <p:cNvSpPr>
            <a:spLocks noGrp="1"/>
          </p:cNvSpPr>
          <p:nvPr>
            <p:ph type="title"/>
          </p:nvPr>
        </p:nvSpPr>
        <p:spPr>
          <a:xfrm>
            <a:off x="1590262" y="107496"/>
            <a:ext cx="10515600" cy="1325563"/>
          </a:xfrm>
        </p:spPr>
        <p:txBody>
          <a:bodyPr/>
          <a:lstStyle/>
          <a:p>
            <a:r>
              <a:rPr lang="en-US" dirty="0">
                <a:latin typeface="Source Sans Pro" panose="020B0503030403020204" pitchFamily="34" charset="0"/>
                <a:ea typeface="Source Sans Pro" panose="020B0503030403020204" pitchFamily="34" charset="0"/>
              </a:rPr>
              <a:t>Outline &amp; Goals</a:t>
            </a:r>
          </a:p>
        </p:txBody>
      </p:sp>
      <p:pic>
        <p:nvPicPr>
          <p:cNvPr id="4" name="图形 3">
            <a:extLst>
              <a:ext uri="{FF2B5EF4-FFF2-40B4-BE49-F238E27FC236}">
                <a16:creationId xmlns:a16="http://schemas.microsoft.com/office/drawing/2014/main" id="{3819236A-AAA7-684B-73DA-0654F8403D1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t="5305" b="16336"/>
          <a:stretch/>
        </p:blipFill>
        <p:spPr>
          <a:xfrm>
            <a:off x="192602" y="146295"/>
            <a:ext cx="1047750" cy="1007595"/>
          </a:xfrm>
          <a:prstGeom prst="rect">
            <a:avLst/>
          </a:prstGeom>
        </p:spPr>
      </p:pic>
      <p:sp>
        <p:nvSpPr>
          <p:cNvPr id="13" name="Shape 1">
            <a:extLst>
              <a:ext uri="{FF2B5EF4-FFF2-40B4-BE49-F238E27FC236}">
                <a16:creationId xmlns:a16="http://schemas.microsoft.com/office/drawing/2014/main" id="{5E7AB113-9B05-61CE-9DE5-E37691B2025A}"/>
              </a:ext>
            </a:extLst>
          </p:cNvPr>
          <p:cNvSpPr/>
          <p:nvPr/>
        </p:nvSpPr>
        <p:spPr>
          <a:xfrm flipH="1">
            <a:off x="1669285" y="2466516"/>
            <a:ext cx="136938" cy="3173918"/>
          </a:xfrm>
          <a:prstGeom prst="roundRect">
            <a:avLst>
              <a:gd name="adj" fmla="val 118644"/>
            </a:avLst>
          </a:prstGeom>
          <a:solidFill>
            <a:srgbClr val="D8D4D4"/>
          </a:solidFill>
          <a:ln/>
        </p:spPr>
        <p:txBody>
          <a:bodyPr/>
          <a:lstStyle/>
          <a:p>
            <a:endParaRPr lang="zh-CN" altLang="en-US"/>
          </a:p>
        </p:txBody>
      </p:sp>
      <p:sp>
        <p:nvSpPr>
          <p:cNvPr id="3" name="Shape 1">
            <a:extLst>
              <a:ext uri="{FF2B5EF4-FFF2-40B4-BE49-F238E27FC236}">
                <a16:creationId xmlns:a16="http://schemas.microsoft.com/office/drawing/2014/main" id="{746D6DC5-4417-EDA8-360B-B9069AC5CC13}"/>
              </a:ext>
            </a:extLst>
          </p:cNvPr>
          <p:cNvSpPr/>
          <p:nvPr/>
        </p:nvSpPr>
        <p:spPr>
          <a:xfrm>
            <a:off x="2481100" y="2472270"/>
            <a:ext cx="7328945" cy="1185466"/>
          </a:xfrm>
          <a:prstGeom prst="roundRect">
            <a:avLst>
              <a:gd name="adj" fmla="val 2603"/>
            </a:avLst>
          </a:prstGeom>
          <a:solidFill>
            <a:srgbClr val="F9F7F7"/>
          </a:solidFill>
          <a:ln/>
        </p:spPr>
        <p:txBody>
          <a:bodyPr/>
          <a:lstStyle/>
          <a:p>
            <a:endParaRPr lang="zh-CN" altLang="en-US" sz="1500"/>
          </a:p>
        </p:txBody>
      </p:sp>
      <p:sp>
        <p:nvSpPr>
          <p:cNvPr id="5" name="Shape 1">
            <a:extLst>
              <a:ext uri="{FF2B5EF4-FFF2-40B4-BE49-F238E27FC236}">
                <a16:creationId xmlns:a16="http://schemas.microsoft.com/office/drawing/2014/main" id="{81DBD87F-DB54-1C10-1A88-EC8F79FB9479}"/>
              </a:ext>
            </a:extLst>
          </p:cNvPr>
          <p:cNvSpPr/>
          <p:nvPr/>
        </p:nvSpPr>
        <p:spPr>
          <a:xfrm>
            <a:off x="2481100" y="4454968"/>
            <a:ext cx="7328945" cy="1185466"/>
          </a:xfrm>
          <a:prstGeom prst="roundRect">
            <a:avLst>
              <a:gd name="adj" fmla="val 2603"/>
            </a:avLst>
          </a:prstGeom>
          <a:solidFill>
            <a:srgbClr val="F9F7F7"/>
          </a:solidFill>
          <a:ln/>
        </p:spPr>
        <p:txBody>
          <a:bodyPr/>
          <a:lstStyle/>
          <a:p>
            <a:endParaRPr lang="zh-CN" altLang="en-US" sz="1500"/>
          </a:p>
        </p:txBody>
      </p:sp>
      <p:sp>
        <p:nvSpPr>
          <p:cNvPr id="6" name="Text 4">
            <a:extLst>
              <a:ext uri="{FF2B5EF4-FFF2-40B4-BE49-F238E27FC236}">
                <a16:creationId xmlns:a16="http://schemas.microsoft.com/office/drawing/2014/main" id="{963B5EFF-78A2-8735-5E26-13925E7F33C2}"/>
              </a:ext>
            </a:extLst>
          </p:cNvPr>
          <p:cNvSpPr/>
          <p:nvPr/>
        </p:nvSpPr>
        <p:spPr>
          <a:xfrm>
            <a:off x="2671110" y="2884206"/>
            <a:ext cx="162401" cy="361593"/>
          </a:xfrm>
          <a:prstGeom prst="rect">
            <a:avLst/>
          </a:prstGeom>
          <a:noFill/>
          <a:ln/>
        </p:spPr>
        <p:txBody>
          <a:bodyPr wrap="none" lIns="0" tIns="0" rIns="0" bIns="0" rtlCol="0"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2800"/>
              </a:lnSpc>
              <a:buNone/>
            </a:pPr>
            <a:r>
              <a:rPr lang="en-US" sz="2800" dirty="0">
                <a:solidFill>
                  <a:srgbClr val="504C49"/>
                </a:solidFill>
                <a:latin typeface="Platypi" pitchFamily="34" charset="0"/>
                <a:ea typeface="Platypi" pitchFamily="34" charset="-122"/>
                <a:cs typeface="Platypi" pitchFamily="34" charset="-120"/>
              </a:rPr>
              <a:t>1</a:t>
            </a:r>
            <a:endParaRPr lang="en-US" sz="2800" dirty="0"/>
          </a:p>
        </p:txBody>
      </p:sp>
      <p:sp>
        <p:nvSpPr>
          <p:cNvPr id="7" name="Text 4">
            <a:extLst>
              <a:ext uri="{FF2B5EF4-FFF2-40B4-BE49-F238E27FC236}">
                <a16:creationId xmlns:a16="http://schemas.microsoft.com/office/drawing/2014/main" id="{A377A2BF-43CB-9BB1-BCAA-D51C36D168EF}"/>
              </a:ext>
            </a:extLst>
          </p:cNvPr>
          <p:cNvSpPr/>
          <p:nvPr/>
        </p:nvSpPr>
        <p:spPr>
          <a:xfrm>
            <a:off x="2671109" y="4866904"/>
            <a:ext cx="162401" cy="361593"/>
          </a:xfrm>
          <a:prstGeom prst="rect">
            <a:avLst/>
          </a:prstGeom>
          <a:noFill/>
          <a:ln/>
        </p:spPr>
        <p:txBody>
          <a:bodyPr wrap="none" lIns="0" tIns="0" rIns="0" bIns="0" rtlCol="0"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2800"/>
              </a:lnSpc>
              <a:buNone/>
            </a:pPr>
            <a:r>
              <a:rPr lang="en-US" sz="2800" dirty="0">
                <a:solidFill>
                  <a:srgbClr val="504C49"/>
                </a:solidFill>
                <a:latin typeface="Platypi" pitchFamily="34" charset="0"/>
                <a:ea typeface="Platypi" pitchFamily="34" charset="-122"/>
              </a:rPr>
              <a:t>2</a:t>
            </a:r>
            <a:endParaRPr lang="en-US" sz="2800" dirty="0"/>
          </a:p>
        </p:txBody>
      </p:sp>
      <p:sp>
        <p:nvSpPr>
          <p:cNvPr id="11" name="Text 6">
            <a:extLst>
              <a:ext uri="{FF2B5EF4-FFF2-40B4-BE49-F238E27FC236}">
                <a16:creationId xmlns:a16="http://schemas.microsoft.com/office/drawing/2014/main" id="{3AE1D322-B487-E152-5A66-1C4B7ADDEA23}"/>
              </a:ext>
            </a:extLst>
          </p:cNvPr>
          <p:cNvSpPr/>
          <p:nvPr/>
        </p:nvSpPr>
        <p:spPr>
          <a:xfrm>
            <a:off x="3318657" y="4674022"/>
            <a:ext cx="5769173" cy="385763"/>
          </a:xfrm>
          <a:prstGeom prst="rect">
            <a:avLst/>
          </a:prstGeom>
          <a:noFill/>
          <a:ln/>
        </p:spPr>
        <p:txBody>
          <a:bodyPr wrap="none" lIns="0" tIns="0" rIns="0" bIns="0" rtlCol="0"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3000"/>
              </a:lnSpc>
              <a:buNone/>
            </a:pPr>
            <a:r>
              <a:rPr lang="en-US" sz="1850" dirty="0">
                <a:solidFill>
                  <a:srgbClr val="504C49"/>
                </a:solidFill>
                <a:latin typeface="Source Serif Pro" pitchFamily="34" charset="0"/>
                <a:ea typeface="Source Serif Pro" pitchFamily="34" charset="-122"/>
                <a:cs typeface="Source Serif Pro" pitchFamily="34" charset="-120"/>
              </a:rPr>
              <a:t>Re-evaluating Previous Theories and Proposing New </a:t>
            </a:r>
          </a:p>
          <a:p>
            <a:pPr marL="0" indent="0" algn="l">
              <a:lnSpc>
                <a:spcPts val="3000"/>
              </a:lnSpc>
              <a:buNone/>
            </a:pPr>
            <a:r>
              <a:rPr lang="en-US" sz="1850" dirty="0">
                <a:solidFill>
                  <a:srgbClr val="504C49"/>
                </a:solidFill>
                <a:latin typeface="Source Serif Pro" pitchFamily="34" charset="0"/>
                <a:ea typeface="Source Serif Pro" pitchFamily="34" charset="-122"/>
                <a:cs typeface="Source Serif Pro" pitchFamily="34" charset="-120"/>
              </a:rPr>
              <a:t>Explanations</a:t>
            </a:r>
          </a:p>
        </p:txBody>
      </p:sp>
      <p:sp>
        <p:nvSpPr>
          <p:cNvPr id="8" name="文本框 7">
            <a:extLst>
              <a:ext uri="{FF2B5EF4-FFF2-40B4-BE49-F238E27FC236}">
                <a16:creationId xmlns:a16="http://schemas.microsoft.com/office/drawing/2014/main" id="{C9C6A94F-C5D1-6FC2-5E28-E63FC7B9DD1A}"/>
              </a:ext>
            </a:extLst>
          </p:cNvPr>
          <p:cNvSpPr txBox="1"/>
          <p:nvPr/>
        </p:nvSpPr>
        <p:spPr>
          <a:xfrm>
            <a:off x="2804802" y="3733717"/>
            <a:ext cx="6545382" cy="369332"/>
          </a:xfrm>
          <a:prstGeom prst="rect">
            <a:avLst/>
          </a:prstGeom>
          <a:noFill/>
        </p:spPr>
        <p:txBody>
          <a:bodyPr wrap="none" rtlCol="0">
            <a:spAutoFit/>
          </a:bodyPr>
          <a:lstStyle/>
          <a:p>
            <a:r>
              <a:rPr lang="en-US" altLang="zh-CN" sz="1800" i="1" kern="0" dirty="0">
                <a:effectLst/>
                <a:latin typeface="Times New Roman" panose="02020603050405020304" pitchFamily="18" charset="0"/>
                <a:ea typeface="DengXian" panose="02010600030101010101" pitchFamily="2" charset="-122"/>
              </a:rPr>
              <a:t>The beauty-is-good effect</a:t>
            </a:r>
            <a:r>
              <a:rPr lang="en-US" altLang="zh-CN" i="1" kern="0" dirty="0">
                <a:latin typeface="Times New Roman" panose="02020603050405020304" pitchFamily="18" charset="0"/>
                <a:ea typeface="DengXian" panose="02010600030101010101" pitchFamily="2" charset="-122"/>
              </a:rPr>
              <a:t>:</a:t>
            </a:r>
            <a:r>
              <a:rPr lang="en-US" altLang="zh-CN" sz="1800" i="1" kern="0" dirty="0">
                <a:effectLst/>
                <a:latin typeface="Times New Roman" panose="02020603050405020304" pitchFamily="18" charset="0"/>
                <a:ea typeface="DengXian" panose="02010600030101010101" pitchFamily="2" charset="-122"/>
              </a:rPr>
              <a:t> </a:t>
            </a:r>
            <a:r>
              <a:rPr lang="en-US" altLang="zh-CN" sz="1800" i="1" kern="0" dirty="0">
                <a:solidFill>
                  <a:srgbClr val="BC508A"/>
                </a:solidFill>
                <a:effectLst/>
                <a:latin typeface="Times New Roman" panose="02020603050405020304" pitchFamily="18" charset="0"/>
                <a:ea typeface="DengXian" panose="02010600030101010101" pitchFamily="2" charset="-122"/>
              </a:rPr>
              <a:t>a pure stereotype </a:t>
            </a:r>
            <a:r>
              <a:rPr lang="en-US" altLang="zh-CN" sz="1800" i="1" kern="0" dirty="0">
                <a:effectLst/>
                <a:latin typeface="Times New Roman" panose="02020603050405020304" pitchFamily="18" charset="0"/>
                <a:ea typeface="DengXian" panose="02010600030101010101" pitchFamily="2" charset="-122"/>
              </a:rPr>
              <a:t>or </a:t>
            </a:r>
            <a:r>
              <a:rPr lang="en-US" altLang="zh-CN" sz="1800" i="1" kern="0" dirty="0">
                <a:solidFill>
                  <a:srgbClr val="709B8A"/>
                </a:solidFill>
                <a:effectLst/>
                <a:latin typeface="Times New Roman" panose="02020603050405020304" pitchFamily="18" charset="0"/>
                <a:ea typeface="DengXian" panose="02010600030101010101" pitchFamily="2" charset="-122"/>
              </a:rPr>
              <a:t>grounded in reality</a:t>
            </a:r>
            <a:r>
              <a:rPr lang="en-US" altLang="zh-CN" sz="1800" i="1" kern="0" dirty="0">
                <a:effectLst/>
                <a:latin typeface="Times New Roman" panose="02020603050405020304" pitchFamily="18" charset="0"/>
                <a:ea typeface="DengXian" panose="02010600030101010101" pitchFamily="2" charset="-122"/>
              </a:rPr>
              <a:t>?</a:t>
            </a:r>
            <a:endParaRPr lang="zh-CN" altLang="en-US" i="1" dirty="0"/>
          </a:p>
        </p:txBody>
      </p:sp>
      <p:sp>
        <p:nvSpPr>
          <p:cNvPr id="9" name="文本框 8">
            <a:extLst>
              <a:ext uri="{FF2B5EF4-FFF2-40B4-BE49-F238E27FC236}">
                <a16:creationId xmlns:a16="http://schemas.microsoft.com/office/drawing/2014/main" id="{3C3E1094-BF67-D977-89A6-7075F70F70F2}"/>
              </a:ext>
            </a:extLst>
          </p:cNvPr>
          <p:cNvSpPr txBox="1"/>
          <p:nvPr/>
        </p:nvSpPr>
        <p:spPr>
          <a:xfrm>
            <a:off x="3124843" y="5746092"/>
            <a:ext cx="5953874" cy="369332"/>
          </a:xfrm>
          <a:prstGeom prst="rect">
            <a:avLst/>
          </a:prstGeom>
          <a:noFill/>
        </p:spPr>
        <p:txBody>
          <a:bodyPr wrap="none" rtlCol="0">
            <a:spAutoFit/>
          </a:bodyPr>
          <a:lstStyle/>
          <a:p>
            <a:r>
              <a:rPr lang="en-US" altLang="zh-CN" i="1" kern="0" dirty="0">
                <a:latin typeface="Times New Roman" panose="02020603050405020304" pitchFamily="18" charset="0"/>
                <a:ea typeface="DengXian" panose="02010600030101010101" pitchFamily="2" charset="-122"/>
              </a:rPr>
              <a:t>New insights on why some theories predict—and others don’t?</a:t>
            </a:r>
            <a:endParaRPr lang="zh-CN" altLang="en-US" i="1" dirty="0"/>
          </a:p>
        </p:txBody>
      </p:sp>
      <p:sp>
        <p:nvSpPr>
          <p:cNvPr id="12" name="文本框 11">
            <a:extLst>
              <a:ext uri="{FF2B5EF4-FFF2-40B4-BE49-F238E27FC236}">
                <a16:creationId xmlns:a16="http://schemas.microsoft.com/office/drawing/2014/main" id="{150B09F8-181B-8D71-9AC8-2C94556BA3DD}"/>
              </a:ext>
            </a:extLst>
          </p:cNvPr>
          <p:cNvSpPr txBox="1"/>
          <p:nvPr/>
        </p:nvSpPr>
        <p:spPr>
          <a:xfrm>
            <a:off x="1122757" y="1672988"/>
            <a:ext cx="10160971" cy="432619"/>
          </a:xfrm>
          <a:prstGeom prst="rect">
            <a:avLst/>
          </a:prstGeom>
          <a:noFill/>
        </p:spPr>
        <p:txBody>
          <a:bodyPr wrap="square">
            <a:spAutoFit/>
          </a:bodyPr>
          <a:lstStyle/>
          <a:p>
            <a:pPr>
              <a:lnSpc>
                <a:spcPts val="2583"/>
              </a:lnSpc>
            </a:pPr>
            <a:r>
              <a:rPr lang="en-US" altLang="zh-CN" sz="2400" dirty="0">
                <a:latin typeface="Source Serif Pro" panose="02040603050405020204" pitchFamily="18" charset="0"/>
                <a:ea typeface="Source Serif Pro" panose="02040603050405020204" pitchFamily="18" charset="0"/>
              </a:rPr>
              <a:t>The current review aims to…</a:t>
            </a:r>
          </a:p>
        </p:txBody>
      </p:sp>
      <p:sp>
        <p:nvSpPr>
          <p:cNvPr id="14" name="Text 6">
            <a:extLst>
              <a:ext uri="{FF2B5EF4-FFF2-40B4-BE49-F238E27FC236}">
                <a16:creationId xmlns:a16="http://schemas.microsoft.com/office/drawing/2014/main" id="{0A55E471-85FF-85B6-8D57-DE3F3E3711EE}"/>
              </a:ext>
            </a:extLst>
          </p:cNvPr>
          <p:cNvSpPr/>
          <p:nvPr/>
        </p:nvSpPr>
        <p:spPr>
          <a:xfrm>
            <a:off x="3313011" y="2692822"/>
            <a:ext cx="6316411" cy="385763"/>
          </a:xfrm>
          <a:prstGeom prst="rect">
            <a:avLst/>
          </a:prstGeom>
          <a:noFill/>
          <a:ln/>
        </p:spPr>
        <p:txBody>
          <a:bodyPr wrap="none" lIns="0" tIns="0" rIns="0" bIns="0" rtlCol="0"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3000"/>
              </a:lnSpc>
              <a:buNone/>
            </a:pPr>
            <a:r>
              <a:rPr lang="en-US" sz="1850" dirty="0">
                <a:solidFill>
                  <a:srgbClr val="504C49"/>
                </a:solidFill>
                <a:latin typeface="Source Serif Pro" pitchFamily="34" charset="0"/>
                <a:ea typeface="Source Serif Pro" pitchFamily="34" charset="-122"/>
                <a:cs typeface="Source Serif Pro" pitchFamily="34" charset="-120"/>
              </a:rPr>
              <a:t>Reviewing and Comparing Perceived and Measured </a:t>
            </a:r>
          </a:p>
          <a:p>
            <a:pPr marL="0" indent="0" algn="l">
              <a:lnSpc>
                <a:spcPts val="3000"/>
              </a:lnSpc>
              <a:buNone/>
            </a:pPr>
            <a:r>
              <a:rPr lang="en-US" sz="1850" dirty="0">
                <a:solidFill>
                  <a:srgbClr val="504C49"/>
                </a:solidFill>
                <a:latin typeface="Source Serif Pro" pitchFamily="34" charset="0"/>
                <a:ea typeface="Source Serif Pro" pitchFamily="34" charset="-122"/>
                <a:cs typeface="Source Serif Pro" pitchFamily="34" charset="-120"/>
              </a:rPr>
              <a:t>Associations Between Attractiveness and Key Traits</a:t>
            </a:r>
          </a:p>
        </p:txBody>
      </p:sp>
    </p:spTree>
    <p:extLst>
      <p:ext uri="{BB962C8B-B14F-4D97-AF65-F5344CB8AC3E}">
        <p14:creationId xmlns:p14="http://schemas.microsoft.com/office/powerpoint/2010/main" val="826022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6DCC1-A492-455E-77DF-BCD625088A26}"/>
              </a:ext>
            </a:extLst>
          </p:cNvPr>
          <p:cNvSpPr>
            <a:spLocks noGrp="1"/>
          </p:cNvSpPr>
          <p:nvPr>
            <p:ph type="title"/>
          </p:nvPr>
        </p:nvSpPr>
        <p:spPr>
          <a:xfrm>
            <a:off x="1590262" y="107496"/>
            <a:ext cx="10515600" cy="1325563"/>
          </a:xfrm>
        </p:spPr>
        <p:txBody>
          <a:bodyPr/>
          <a:lstStyle/>
          <a:p>
            <a:r>
              <a:rPr lang="en-US" dirty="0">
                <a:latin typeface="Source Sans Pro" panose="020B0503030403020204" pitchFamily="34" charset="0"/>
                <a:ea typeface="Source Sans Pro" panose="020B0503030403020204" pitchFamily="34" charset="0"/>
              </a:rPr>
              <a:t>Empirical Findings</a:t>
            </a:r>
          </a:p>
        </p:txBody>
      </p:sp>
      <p:pic>
        <p:nvPicPr>
          <p:cNvPr id="4" name="图形 3">
            <a:extLst>
              <a:ext uri="{FF2B5EF4-FFF2-40B4-BE49-F238E27FC236}">
                <a16:creationId xmlns:a16="http://schemas.microsoft.com/office/drawing/2014/main" id="{026045FF-EB5B-1C8F-DF51-C1D84658B1D2}"/>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t="5305" b="16336"/>
          <a:stretch/>
        </p:blipFill>
        <p:spPr>
          <a:xfrm>
            <a:off x="192602" y="146295"/>
            <a:ext cx="1047750" cy="1007595"/>
          </a:xfrm>
          <a:prstGeom prst="rect">
            <a:avLst/>
          </a:prstGeom>
        </p:spPr>
      </p:pic>
      <p:sp>
        <p:nvSpPr>
          <p:cNvPr id="10" name="Shape 1">
            <a:extLst>
              <a:ext uri="{FF2B5EF4-FFF2-40B4-BE49-F238E27FC236}">
                <a16:creationId xmlns:a16="http://schemas.microsoft.com/office/drawing/2014/main" id="{2FE37AFF-5C37-4EEC-0B28-5DAC1134C889}"/>
              </a:ext>
            </a:extLst>
          </p:cNvPr>
          <p:cNvSpPr/>
          <p:nvPr/>
        </p:nvSpPr>
        <p:spPr>
          <a:xfrm>
            <a:off x="2026794" y="1732690"/>
            <a:ext cx="555427" cy="555427"/>
          </a:xfrm>
          <a:prstGeom prst="roundRect">
            <a:avLst>
              <a:gd name="adj" fmla="val 6668"/>
            </a:avLst>
          </a:prstGeom>
          <a:solidFill>
            <a:srgbClr val="F9F7F7"/>
          </a:solidFill>
          <a:ln/>
        </p:spPr>
        <p:txBody>
          <a:bodyPr/>
          <a:lstStyle/>
          <a:p>
            <a:endParaRPr lang="zh-CN" altLang="en-US"/>
          </a:p>
        </p:txBody>
      </p:sp>
      <p:sp>
        <p:nvSpPr>
          <p:cNvPr id="11" name="Text 2">
            <a:extLst>
              <a:ext uri="{FF2B5EF4-FFF2-40B4-BE49-F238E27FC236}">
                <a16:creationId xmlns:a16="http://schemas.microsoft.com/office/drawing/2014/main" id="{E2DFDAF3-6AF6-0168-4DFC-C6E958E15FC7}"/>
              </a:ext>
            </a:extLst>
          </p:cNvPr>
          <p:cNvSpPr/>
          <p:nvPr/>
        </p:nvSpPr>
        <p:spPr>
          <a:xfrm>
            <a:off x="2221342" y="1825202"/>
            <a:ext cx="166330" cy="370284"/>
          </a:xfrm>
          <a:prstGeom prst="rect">
            <a:avLst/>
          </a:prstGeom>
          <a:noFill/>
          <a:ln/>
        </p:spPr>
        <p:txBody>
          <a:bodyPr wrap="none" lIns="0" tIns="0" rIns="0" bIns="0" rtlCol="0" anchor="t"/>
          <a:lstStyle/>
          <a:p>
            <a:pPr marL="0" indent="0" algn="ctr">
              <a:lnSpc>
                <a:spcPts val="2900"/>
              </a:lnSpc>
              <a:buNone/>
            </a:pPr>
            <a:r>
              <a:rPr lang="en-US" sz="2900" dirty="0">
                <a:solidFill>
                  <a:srgbClr val="504C49"/>
                </a:solidFill>
                <a:latin typeface="Platypi" pitchFamily="34" charset="0"/>
                <a:ea typeface="Platypi" pitchFamily="34" charset="-122"/>
                <a:cs typeface="Platypi" pitchFamily="34" charset="-120"/>
              </a:rPr>
              <a:t>1</a:t>
            </a:r>
            <a:endParaRPr lang="en-US" sz="2900" dirty="0"/>
          </a:p>
        </p:txBody>
      </p:sp>
      <p:sp>
        <p:nvSpPr>
          <p:cNvPr id="12" name="Text 3">
            <a:extLst>
              <a:ext uri="{FF2B5EF4-FFF2-40B4-BE49-F238E27FC236}">
                <a16:creationId xmlns:a16="http://schemas.microsoft.com/office/drawing/2014/main" id="{DD8DE085-2A28-B68F-709D-23D45D36E8FF}"/>
              </a:ext>
            </a:extLst>
          </p:cNvPr>
          <p:cNvSpPr/>
          <p:nvPr/>
        </p:nvSpPr>
        <p:spPr>
          <a:xfrm>
            <a:off x="2829037" y="1732690"/>
            <a:ext cx="3086100" cy="385763"/>
          </a:xfrm>
          <a:prstGeom prst="rect">
            <a:avLst/>
          </a:prstGeom>
          <a:noFill/>
          <a:ln/>
        </p:spPr>
        <p:txBody>
          <a:bodyPr wrap="none" lIns="0" tIns="0" rIns="0" bIns="0" rtlCol="0" anchor="t"/>
          <a:lstStyle/>
          <a:p>
            <a:pPr marL="0" indent="0">
              <a:lnSpc>
                <a:spcPts val="3000"/>
              </a:lnSpc>
              <a:buNone/>
            </a:pPr>
            <a:r>
              <a:rPr lang="en-US" sz="2400" dirty="0">
                <a:solidFill>
                  <a:srgbClr val="504C49"/>
                </a:solidFill>
                <a:latin typeface="Platypi" pitchFamily="34" charset="0"/>
                <a:ea typeface="Platypi" pitchFamily="34" charset="-122"/>
                <a:cs typeface="Platypi" pitchFamily="34" charset="-120"/>
              </a:rPr>
              <a:t>Eagjy et al. (1991)</a:t>
            </a:r>
            <a:endParaRPr lang="en-US" sz="2400" dirty="0"/>
          </a:p>
        </p:txBody>
      </p:sp>
      <p:sp>
        <p:nvSpPr>
          <p:cNvPr id="13" name="Text 4">
            <a:extLst>
              <a:ext uri="{FF2B5EF4-FFF2-40B4-BE49-F238E27FC236}">
                <a16:creationId xmlns:a16="http://schemas.microsoft.com/office/drawing/2014/main" id="{96706CA7-FEA5-40CD-2779-D27613DB2776}"/>
              </a:ext>
            </a:extLst>
          </p:cNvPr>
          <p:cNvSpPr/>
          <p:nvPr/>
        </p:nvSpPr>
        <p:spPr>
          <a:xfrm>
            <a:off x="2829037" y="2266567"/>
            <a:ext cx="6613684" cy="395049"/>
          </a:xfrm>
          <a:prstGeom prst="rect">
            <a:avLst/>
          </a:prstGeom>
          <a:noFill/>
          <a:ln/>
        </p:spPr>
        <p:txBody>
          <a:bodyPr wrap="none" lIns="0" tIns="0" rIns="0" bIns="0" rtlCol="0" anchor="t"/>
          <a:lstStyle/>
          <a:p>
            <a:pPr marL="0" indent="0">
              <a:lnSpc>
                <a:spcPts val="3100"/>
              </a:lnSpc>
              <a:buNone/>
            </a:pPr>
            <a:r>
              <a:rPr lang="en-US" sz="1900" dirty="0">
                <a:solidFill>
                  <a:srgbClr val="504C49"/>
                </a:solidFill>
                <a:latin typeface="Source Serif Pro" pitchFamily="34" charset="0"/>
                <a:ea typeface="Source Serif Pro" pitchFamily="34" charset="-122"/>
                <a:cs typeface="Source Serif Pro" pitchFamily="34" charset="-120"/>
              </a:rPr>
              <a:t>Effect stronger in social competence domains</a:t>
            </a:r>
            <a:endParaRPr lang="en-US" sz="1900" dirty="0"/>
          </a:p>
        </p:txBody>
      </p:sp>
      <p:sp>
        <p:nvSpPr>
          <p:cNvPr id="14" name="Shape 5">
            <a:extLst>
              <a:ext uri="{FF2B5EF4-FFF2-40B4-BE49-F238E27FC236}">
                <a16:creationId xmlns:a16="http://schemas.microsoft.com/office/drawing/2014/main" id="{F5C3861A-9251-D05D-8750-DBE07E716051}"/>
              </a:ext>
            </a:extLst>
          </p:cNvPr>
          <p:cNvSpPr/>
          <p:nvPr/>
        </p:nvSpPr>
        <p:spPr>
          <a:xfrm>
            <a:off x="2026794" y="3186086"/>
            <a:ext cx="555427" cy="555427"/>
          </a:xfrm>
          <a:prstGeom prst="roundRect">
            <a:avLst>
              <a:gd name="adj" fmla="val 6668"/>
            </a:avLst>
          </a:prstGeom>
          <a:solidFill>
            <a:srgbClr val="F9F7F7"/>
          </a:solidFill>
          <a:ln/>
        </p:spPr>
        <p:txBody>
          <a:bodyPr/>
          <a:lstStyle/>
          <a:p>
            <a:endParaRPr lang="zh-CN" altLang="en-US"/>
          </a:p>
        </p:txBody>
      </p:sp>
      <p:sp>
        <p:nvSpPr>
          <p:cNvPr id="15" name="Text 6">
            <a:extLst>
              <a:ext uri="{FF2B5EF4-FFF2-40B4-BE49-F238E27FC236}">
                <a16:creationId xmlns:a16="http://schemas.microsoft.com/office/drawing/2014/main" id="{1E1268EE-51AF-53C5-DBC9-F10CC8975B97}"/>
              </a:ext>
            </a:extLst>
          </p:cNvPr>
          <p:cNvSpPr/>
          <p:nvPr/>
        </p:nvSpPr>
        <p:spPr>
          <a:xfrm>
            <a:off x="2184790" y="3278598"/>
            <a:ext cx="239316" cy="370284"/>
          </a:xfrm>
          <a:prstGeom prst="rect">
            <a:avLst/>
          </a:prstGeom>
          <a:noFill/>
          <a:ln/>
        </p:spPr>
        <p:txBody>
          <a:bodyPr wrap="none" lIns="0" tIns="0" rIns="0" bIns="0" rtlCol="0" anchor="t"/>
          <a:lstStyle/>
          <a:p>
            <a:pPr marL="0" indent="0" algn="ctr">
              <a:lnSpc>
                <a:spcPts val="2900"/>
              </a:lnSpc>
              <a:buNone/>
            </a:pPr>
            <a:r>
              <a:rPr lang="en-US" sz="2900" dirty="0">
                <a:solidFill>
                  <a:srgbClr val="504C49"/>
                </a:solidFill>
                <a:latin typeface="Platypi" pitchFamily="34" charset="0"/>
                <a:ea typeface="Platypi" pitchFamily="34" charset="-122"/>
                <a:cs typeface="Platypi" pitchFamily="34" charset="-120"/>
              </a:rPr>
              <a:t>2</a:t>
            </a:r>
            <a:endParaRPr lang="en-US" sz="2900" dirty="0"/>
          </a:p>
        </p:txBody>
      </p:sp>
      <p:sp>
        <p:nvSpPr>
          <p:cNvPr id="16" name="Text 7">
            <a:extLst>
              <a:ext uri="{FF2B5EF4-FFF2-40B4-BE49-F238E27FC236}">
                <a16:creationId xmlns:a16="http://schemas.microsoft.com/office/drawing/2014/main" id="{CDC70CC2-1F0C-7C07-4D85-A1CA47A9E80E}"/>
              </a:ext>
            </a:extLst>
          </p:cNvPr>
          <p:cNvSpPr/>
          <p:nvPr/>
        </p:nvSpPr>
        <p:spPr>
          <a:xfrm>
            <a:off x="2829037" y="3186086"/>
            <a:ext cx="3086100" cy="385763"/>
          </a:xfrm>
          <a:prstGeom prst="rect">
            <a:avLst/>
          </a:prstGeom>
          <a:noFill/>
          <a:ln/>
        </p:spPr>
        <p:txBody>
          <a:bodyPr wrap="none" lIns="0" tIns="0" rIns="0" bIns="0" rtlCol="0" anchor="t"/>
          <a:lstStyle/>
          <a:p>
            <a:pPr marL="0" indent="0">
              <a:lnSpc>
                <a:spcPts val="3000"/>
              </a:lnSpc>
              <a:buNone/>
            </a:pPr>
            <a:r>
              <a:rPr lang="en-US" sz="2400" dirty="0">
                <a:solidFill>
                  <a:srgbClr val="504C49"/>
                </a:solidFill>
                <a:latin typeface="Platypi" pitchFamily="34" charset="0"/>
                <a:ea typeface="Platypi" pitchFamily="34" charset="-122"/>
                <a:cs typeface="Platypi" pitchFamily="34" charset="-120"/>
              </a:rPr>
              <a:t>Feingold (1992)</a:t>
            </a:r>
            <a:endParaRPr lang="en-US" sz="2400" dirty="0"/>
          </a:p>
        </p:txBody>
      </p:sp>
      <p:sp>
        <p:nvSpPr>
          <p:cNvPr id="17" name="Text 8">
            <a:extLst>
              <a:ext uri="{FF2B5EF4-FFF2-40B4-BE49-F238E27FC236}">
                <a16:creationId xmlns:a16="http://schemas.microsoft.com/office/drawing/2014/main" id="{70E916EB-F853-1AFE-4219-69F4B1D02EA2}"/>
              </a:ext>
            </a:extLst>
          </p:cNvPr>
          <p:cNvSpPr/>
          <p:nvPr/>
        </p:nvSpPr>
        <p:spPr>
          <a:xfrm>
            <a:off x="2829037" y="3719963"/>
            <a:ext cx="6613684" cy="790099"/>
          </a:xfrm>
          <a:prstGeom prst="rect">
            <a:avLst/>
          </a:prstGeom>
          <a:noFill/>
          <a:ln/>
        </p:spPr>
        <p:txBody>
          <a:bodyPr wrap="square" lIns="0" tIns="0" rIns="0" bIns="0" rtlCol="0" anchor="t"/>
          <a:lstStyle/>
          <a:p>
            <a:pPr marL="0" indent="0">
              <a:lnSpc>
                <a:spcPts val="3100"/>
              </a:lnSpc>
              <a:buNone/>
            </a:pPr>
            <a:r>
              <a:rPr lang="en-US" sz="1900" dirty="0">
                <a:solidFill>
                  <a:srgbClr val="504C49"/>
                </a:solidFill>
                <a:latin typeface="Source Serif Pro" pitchFamily="34" charset="0"/>
                <a:ea typeface="Source Serif Pro" pitchFamily="34" charset="-122"/>
                <a:cs typeface="Source Serif Pro" pitchFamily="34" charset="-120"/>
              </a:rPr>
              <a:t>Little covariance between attractiveness and measured traits (e.g., mental health)</a:t>
            </a:r>
            <a:endParaRPr lang="en-US" sz="1900" dirty="0"/>
          </a:p>
        </p:txBody>
      </p:sp>
      <p:sp>
        <p:nvSpPr>
          <p:cNvPr id="18" name="Shape 9">
            <a:extLst>
              <a:ext uri="{FF2B5EF4-FFF2-40B4-BE49-F238E27FC236}">
                <a16:creationId xmlns:a16="http://schemas.microsoft.com/office/drawing/2014/main" id="{D9125770-2ACC-8734-ABE4-025EE1BADA4A}"/>
              </a:ext>
            </a:extLst>
          </p:cNvPr>
          <p:cNvSpPr/>
          <p:nvPr/>
        </p:nvSpPr>
        <p:spPr>
          <a:xfrm>
            <a:off x="2026794" y="5034532"/>
            <a:ext cx="555427" cy="555427"/>
          </a:xfrm>
          <a:prstGeom prst="roundRect">
            <a:avLst>
              <a:gd name="adj" fmla="val 6668"/>
            </a:avLst>
          </a:prstGeom>
          <a:solidFill>
            <a:srgbClr val="F9F7F7"/>
          </a:solidFill>
          <a:ln/>
        </p:spPr>
        <p:txBody>
          <a:bodyPr/>
          <a:lstStyle/>
          <a:p>
            <a:endParaRPr lang="zh-CN" altLang="en-US"/>
          </a:p>
        </p:txBody>
      </p:sp>
      <p:sp>
        <p:nvSpPr>
          <p:cNvPr id="19" name="Text 10">
            <a:extLst>
              <a:ext uri="{FF2B5EF4-FFF2-40B4-BE49-F238E27FC236}">
                <a16:creationId xmlns:a16="http://schemas.microsoft.com/office/drawing/2014/main" id="{87B074B6-7532-D276-8463-04F367D4157E}"/>
              </a:ext>
            </a:extLst>
          </p:cNvPr>
          <p:cNvSpPr/>
          <p:nvPr/>
        </p:nvSpPr>
        <p:spPr>
          <a:xfrm>
            <a:off x="2188957" y="5127043"/>
            <a:ext cx="231100" cy="370284"/>
          </a:xfrm>
          <a:prstGeom prst="rect">
            <a:avLst/>
          </a:prstGeom>
          <a:noFill/>
          <a:ln/>
        </p:spPr>
        <p:txBody>
          <a:bodyPr wrap="none" lIns="0" tIns="0" rIns="0" bIns="0" rtlCol="0" anchor="t"/>
          <a:lstStyle/>
          <a:p>
            <a:pPr marL="0" indent="0" algn="ctr">
              <a:lnSpc>
                <a:spcPts val="2900"/>
              </a:lnSpc>
              <a:buNone/>
            </a:pPr>
            <a:r>
              <a:rPr lang="en-US" sz="2900" dirty="0">
                <a:solidFill>
                  <a:srgbClr val="504C49"/>
                </a:solidFill>
                <a:latin typeface="Platypi" pitchFamily="34" charset="0"/>
                <a:ea typeface="Platypi" pitchFamily="34" charset="-122"/>
                <a:cs typeface="Platypi" pitchFamily="34" charset="-120"/>
              </a:rPr>
              <a:t>3</a:t>
            </a:r>
            <a:endParaRPr lang="en-US" sz="2900" dirty="0"/>
          </a:p>
        </p:txBody>
      </p:sp>
      <p:sp>
        <p:nvSpPr>
          <p:cNvPr id="20" name="Text 11">
            <a:extLst>
              <a:ext uri="{FF2B5EF4-FFF2-40B4-BE49-F238E27FC236}">
                <a16:creationId xmlns:a16="http://schemas.microsoft.com/office/drawing/2014/main" id="{134A1A31-6104-D1CC-7629-4732E1E2E39A}"/>
              </a:ext>
            </a:extLst>
          </p:cNvPr>
          <p:cNvSpPr/>
          <p:nvPr/>
        </p:nvSpPr>
        <p:spPr>
          <a:xfrm>
            <a:off x="2829037" y="5034532"/>
            <a:ext cx="3086100" cy="385763"/>
          </a:xfrm>
          <a:prstGeom prst="rect">
            <a:avLst/>
          </a:prstGeom>
          <a:noFill/>
          <a:ln/>
        </p:spPr>
        <p:txBody>
          <a:bodyPr wrap="none" lIns="0" tIns="0" rIns="0" bIns="0" rtlCol="0" anchor="t"/>
          <a:lstStyle/>
          <a:p>
            <a:pPr marL="0" indent="0">
              <a:lnSpc>
                <a:spcPts val="3000"/>
              </a:lnSpc>
              <a:buNone/>
            </a:pPr>
            <a:r>
              <a:rPr lang="en-US" sz="2400" dirty="0">
                <a:solidFill>
                  <a:srgbClr val="504C49"/>
                </a:solidFill>
                <a:latin typeface="Platypi" pitchFamily="34" charset="0"/>
                <a:ea typeface="Platypi" pitchFamily="34" charset="-122"/>
                <a:cs typeface="Platypi" pitchFamily="34" charset="-120"/>
              </a:rPr>
              <a:t>Jackson et al. (1995)</a:t>
            </a:r>
            <a:endParaRPr lang="en-US" sz="2400" dirty="0"/>
          </a:p>
        </p:txBody>
      </p:sp>
      <p:sp>
        <p:nvSpPr>
          <p:cNvPr id="21" name="Text 12">
            <a:extLst>
              <a:ext uri="{FF2B5EF4-FFF2-40B4-BE49-F238E27FC236}">
                <a16:creationId xmlns:a16="http://schemas.microsoft.com/office/drawing/2014/main" id="{627CAD16-FF45-D996-0885-94A9FB972C78}"/>
              </a:ext>
            </a:extLst>
          </p:cNvPr>
          <p:cNvSpPr/>
          <p:nvPr/>
        </p:nvSpPr>
        <p:spPr>
          <a:xfrm>
            <a:off x="2829037" y="5568408"/>
            <a:ext cx="6613684" cy="790099"/>
          </a:xfrm>
          <a:prstGeom prst="rect">
            <a:avLst/>
          </a:prstGeom>
          <a:noFill/>
          <a:ln/>
        </p:spPr>
        <p:txBody>
          <a:bodyPr wrap="square" lIns="0" tIns="0" rIns="0" bIns="0" rtlCol="0" anchor="t"/>
          <a:lstStyle/>
          <a:p>
            <a:pPr marL="0" indent="0">
              <a:lnSpc>
                <a:spcPts val="3100"/>
              </a:lnSpc>
              <a:buNone/>
            </a:pPr>
            <a:r>
              <a:rPr lang="en-US" sz="1900" dirty="0">
                <a:solidFill>
                  <a:srgbClr val="504C49"/>
                </a:solidFill>
                <a:latin typeface="Source Serif Pro" pitchFamily="34" charset="0"/>
                <a:ea typeface="Source Serif Pro" pitchFamily="34" charset="-122"/>
                <a:cs typeface="Source Serif Pro" pitchFamily="34" charset="-120"/>
              </a:rPr>
              <a:t>A significant association between attractiveness and intelligence in children</a:t>
            </a:r>
            <a:endParaRPr lang="en-US" sz="1900" dirty="0"/>
          </a:p>
        </p:txBody>
      </p:sp>
    </p:spTree>
    <p:extLst>
      <p:ext uri="{BB962C8B-B14F-4D97-AF65-F5344CB8AC3E}">
        <p14:creationId xmlns:p14="http://schemas.microsoft.com/office/powerpoint/2010/main" val="1822234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6DCC1-A492-455E-77DF-BCD625088A26}"/>
              </a:ext>
            </a:extLst>
          </p:cNvPr>
          <p:cNvSpPr>
            <a:spLocks noGrp="1"/>
          </p:cNvSpPr>
          <p:nvPr>
            <p:ph type="title"/>
          </p:nvPr>
        </p:nvSpPr>
        <p:spPr>
          <a:xfrm>
            <a:off x="1590262" y="107496"/>
            <a:ext cx="10515600" cy="1325563"/>
          </a:xfrm>
        </p:spPr>
        <p:txBody>
          <a:bodyPr/>
          <a:lstStyle/>
          <a:p>
            <a:r>
              <a:rPr lang="en-US" dirty="0">
                <a:latin typeface="Source Sans Pro" panose="020B0503030403020204" pitchFamily="34" charset="0"/>
                <a:ea typeface="Source Sans Pro" panose="020B0503030403020204" pitchFamily="34" charset="0"/>
              </a:rPr>
              <a:t>Attractiveness and Intelligence: A Developmental Model</a:t>
            </a:r>
          </a:p>
        </p:txBody>
      </p:sp>
      <p:pic>
        <p:nvPicPr>
          <p:cNvPr id="4" name="图形 3">
            <a:extLst>
              <a:ext uri="{FF2B5EF4-FFF2-40B4-BE49-F238E27FC236}">
                <a16:creationId xmlns:a16="http://schemas.microsoft.com/office/drawing/2014/main" id="{026045FF-EB5B-1C8F-DF51-C1D84658B1D2}"/>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t="5305" b="16336"/>
          <a:stretch/>
        </p:blipFill>
        <p:spPr>
          <a:xfrm>
            <a:off x="192602" y="146295"/>
            <a:ext cx="1047750" cy="1007595"/>
          </a:xfrm>
          <a:prstGeom prst="rect">
            <a:avLst/>
          </a:prstGeom>
        </p:spPr>
      </p:pic>
      <p:pic>
        <p:nvPicPr>
          <p:cNvPr id="11" name="图片 10">
            <a:extLst>
              <a:ext uri="{FF2B5EF4-FFF2-40B4-BE49-F238E27FC236}">
                <a16:creationId xmlns:a16="http://schemas.microsoft.com/office/drawing/2014/main" id="{75D33FE8-A103-6A70-0846-680636B0EF10}"/>
              </a:ext>
            </a:extLst>
          </p:cNvPr>
          <p:cNvPicPr>
            <a:picLocks noChangeAspect="1"/>
          </p:cNvPicPr>
          <p:nvPr/>
        </p:nvPicPr>
        <p:blipFill>
          <a:blip r:embed="rId5"/>
          <a:stretch>
            <a:fillRect/>
          </a:stretch>
        </p:blipFill>
        <p:spPr>
          <a:xfrm>
            <a:off x="5734755" y="2204570"/>
            <a:ext cx="5725348" cy="3714009"/>
          </a:xfrm>
          <a:prstGeom prst="rect">
            <a:avLst/>
          </a:prstGeom>
        </p:spPr>
      </p:pic>
      <p:sp>
        <p:nvSpPr>
          <p:cNvPr id="13" name="Text 2">
            <a:extLst>
              <a:ext uri="{FF2B5EF4-FFF2-40B4-BE49-F238E27FC236}">
                <a16:creationId xmlns:a16="http://schemas.microsoft.com/office/drawing/2014/main" id="{9685C9AD-E679-87E7-A668-DB47F0249FD6}"/>
              </a:ext>
            </a:extLst>
          </p:cNvPr>
          <p:cNvSpPr/>
          <p:nvPr/>
        </p:nvSpPr>
        <p:spPr>
          <a:xfrm>
            <a:off x="1411112" y="2573902"/>
            <a:ext cx="4109110" cy="3126987"/>
          </a:xfrm>
          <a:prstGeom prst="rect">
            <a:avLst/>
          </a:prstGeom>
          <a:noFill/>
          <a:ln/>
        </p:spPr>
        <p:txBody>
          <a:bodyPr wrap="none" lIns="0" tIns="0" rIns="0" bIns="0" rtlCol="0" anchor="t"/>
          <a:lstStyle/>
          <a:p>
            <a:pPr marL="342900" indent="-342900" algn="l">
              <a:lnSpc>
                <a:spcPts val="2750"/>
              </a:lnSpc>
              <a:buFont typeface="+mj-lt"/>
              <a:buAutoNum type="alphaUcPeriod"/>
            </a:pPr>
            <a:r>
              <a:rPr lang="en-US" sz="2400" dirty="0">
                <a:solidFill>
                  <a:srgbClr val="504C49"/>
                </a:solidFill>
                <a:latin typeface="Source Serif Pro" pitchFamily="34" charset="0"/>
                <a:ea typeface="Source Serif Pro" pitchFamily="34" charset="-122"/>
                <a:cs typeface="Source Serif Pro" pitchFamily="34" charset="-120"/>
              </a:rPr>
              <a:t>Genetic factor</a:t>
            </a:r>
          </a:p>
          <a:p>
            <a:pPr marL="342900" indent="-342900" algn="l">
              <a:lnSpc>
                <a:spcPts val="2750"/>
              </a:lnSpc>
              <a:buFont typeface="+mj-lt"/>
              <a:buAutoNum type="alphaUcPeriod"/>
            </a:pPr>
            <a:endParaRPr lang="en-US" sz="2400" dirty="0">
              <a:solidFill>
                <a:srgbClr val="504C49"/>
              </a:solidFill>
              <a:latin typeface="Source Serif Pro" pitchFamily="34" charset="0"/>
              <a:ea typeface="Source Serif Pro" pitchFamily="34" charset="-122"/>
              <a:cs typeface="Source Serif Pro" pitchFamily="34" charset="-120"/>
            </a:endParaRPr>
          </a:p>
          <a:p>
            <a:pPr marL="342900" indent="-342900" algn="l">
              <a:lnSpc>
                <a:spcPts val="2750"/>
              </a:lnSpc>
              <a:buFont typeface="+mj-lt"/>
              <a:buAutoNum type="alphaUcPeriod"/>
            </a:pPr>
            <a:r>
              <a:rPr lang="en-US" sz="2400" dirty="0">
                <a:solidFill>
                  <a:srgbClr val="504C49"/>
                </a:solidFill>
                <a:latin typeface="Source Serif Pro" pitchFamily="34" charset="0"/>
                <a:ea typeface="Source Serif Pro" pitchFamily="34" charset="-122"/>
                <a:cs typeface="Source Serif Pro" pitchFamily="34" charset="-120"/>
              </a:rPr>
              <a:t>Environmental factor</a:t>
            </a:r>
          </a:p>
          <a:p>
            <a:pPr marL="342900" indent="-342900" algn="l">
              <a:lnSpc>
                <a:spcPts val="2750"/>
              </a:lnSpc>
              <a:buFont typeface="+mj-lt"/>
              <a:buAutoNum type="alphaUcPeriod"/>
            </a:pPr>
            <a:endParaRPr lang="en-US" sz="2400" dirty="0">
              <a:solidFill>
                <a:srgbClr val="504C49"/>
              </a:solidFill>
              <a:latin typeface="Source Serif Pro" pitchFamily="34" charset="0"/>
              <a:ea typeface="Source Serif Pro" pitchFamily="34" charset="-122"/>
              <a:cs typeface="Source Serif Pro" pitchFamily="34" charset="-120"/>
            </a:endParaRPr>
          </a:p>
          <a:p>
            <a:pPr marL="342900" indent="-342900" algn="l">
              <a:lnSpc>
                <a:spcPts val="2750"/>
              </a:lnSpc>
              <a:buFont typeface="+mj-lt"/>
              <a:buAutoNum type="alphaUcPeriod"/>
            </a:pPr>
            <a:r>
              <a:rPr lang="en-US" sz="2400" dirty="0">
                <a:solidFill>
                  <a:srgbClr val="504C49"/>
                </a:solidFill>
                <a:latin typeface="Source Serif Pro" pitchFamily="34" charset="0"/>
                <a:ea typeface="Source Serif Pro" pitchFamily="34" charset="-122"/>
              </a:rPr>
              <a:t>Self-enhancement</a:t>
            </a:r>
          </a:p>
          <a:p>
            <a:pPr marL="342900" indent="-342900" algn="l">
              <a:lnSpc>
                <a:spcPts val="2750"/>
              </a:lnSpc>
              <a:buFont typeface="+mj-lt"/>
              <a:buAutoNum type="alphaUcPeriod"/>
            </a:pPr>
            <a:endParaRPr lang="en-US" sz="2400" dirty="0">
              <a:solidFill>
                <a:srgbClr val="504C49"/>
              </a:solidFill>
              <a:latin typeface="Source Serif Pro" pitchFamily="34" charset="0"/>
              <a:ea typeface="Source Serif Pro" pitchFamily="34" charset="-122"/>
            </a:endParaRPr>
          </a:p>
          <a:p>
            <a:pPr marL="342900" indent="-342900">
              <a:lnSpc>
                <a:spcPts val="2750"/>
              </a:lnSpc>
              <a:buFont typeface="+mj-lt"/>
              <a:buAutoNum type="alphaUcPeriod"/>
            </a:pPr>
            <a:r>
              <a:rPr lang="en-US" altLang="zh-CN" sz="2400" dirty="0">
                <a:solidFill>
                  <a:srgbClr val="504C49"/>
                </a:solidFill>
                <a:latin typeface="Source Serif Pro" pitchFamily="34" charset="0"/>
                <a:ea typeface="Source Serif Pro" pitchFamily="34" charset="-122"/>
              </a:rPr>
              <a:t>Self-fulfilling prophecy</a:t>
            </a:r>
          </a:p>
          <a:p>
            <a:pPr marL="0" indent="0" algn="l">
              <a:lnSpc>
                <a:spcPts val="2750"/>
              </a:lnSpc>
              <a:buNone/>
            </a:pPr>
            <a:endParaRPr lang="en-US" sz="1700" dirty="0"/>
          </a:p>
        </p:txBody>
      </p:sp>
      <p:sp>
        <p:nvSpPr>
          <p:cNvPr id="15" name="文本框 14">
            <a:extLst>
              <a:ext uri="{FF2B5EF4-FFF2-40B4-BE49-F238E27FC236}">
                <a16:creationId xmlns:a16="http://schemas.microsoft.com/office/drawing/2014/main" id="{F9961073-0C32-DCA5-7A28-FD9AE6BE772F}"/>
              </a:ext>
            </a:extLst>
          </p:cNvPr>
          <p:cNvSpPr txBox="1"/>
          <p:nvPr/>
        </p:nvSpPr>
        <p:spPr>
          <a:xfrm>
            <a:off x="9701329" y="6381172"/>
            <a:ext cx="2404533" cy="369332"/>
          </a:xfrm>
          <a:prstGeom prst="rect">
            <a:avLst/>
          </a:prstGeom>
          <a:noFill/>
        </p:spPr>
        <p:txBody>
          <a:bodyPr wrap="square">
            <a:spAutoFit/>
          </a:bodyPr>
          <a:lstStyle/>
          <a:p>
            <a:r>
              <a:rPr lang="en-US" altLang="zh-CN" sz="1800" kern="0" dirty="0" err="1">
                <a:effectLst/>
                <a:latin typeface="Times New Roman" panose="02020603050405020304" pitchFamily="18" charset="0"/>
                <a:ea typeface="等线" panose="02010600030101010101" pitchFamily="2" charset="-122"/>
              </a:rPr>
              <a:t>Zebrowitz</a:t>
            </a:r>
            <a:r>
              <a:rPr lang="en-US" altLang="zh-CN" sz="1800" kern="0" dirty="0">
                <a:effectLst/>
                <a:latin typeface="Times New Roman" panose="02020603050405020304" pitchFamily="18" charset="0"/>
                <a:ea typeface="等线" panose="02010600030101010101" pitchFamily="2" charset="-122"/>
              </a:rPr>
              <a:t> et al. (2002)</a:t>
            </a:r>
            <a:endParaRPr lang="zh-CN" altLang="en-US" dirty="0"/>
          </a:p>
        </p:txBody>
      </p:sp>
    </p:spTree>
    <p:extLst>
      <p:ext uri="{BB962C8B-B14F-4D97-AF65-F5344CB8AC3E}">
        <p14:creationId xmlns:p14="http://schemas.microsoft.com/office/powerpoint/2010/main" val="1660198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形 3">
            <a:extLst>
              <a:ext uri="{FF2B5EF4-FFF2-40B4-BE49-F238E27FC236}">
                <a16:creationId xmlns:a16="http://schemas.microsoft.com/office/drawing/2014/main" id="{026045FF-EB5B-1C8F-DF51-C1D84658B1D2}"/>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t="5305" b="16336"/>
          <a:stretch/>
        </p:blipFill>
        <p:spPr>
          <a:xfrm>
            <a:off x="192602" y="146295"/>
            <a:ext cx="1047750" cy="1007595"/>
          </a:xfrm>
          <a:prstGeom prst="rect">
            <a:avLst/>
          </a:prstGeom>
        </p:spPr>
      </p:pic>
      <p:sp>
        <p:nvSpPr>
          <p:cNvPr id="8" name="Text 3">
            <a:extLst>
              <a:ext uri="{FF2B5EF4-FFF2-40B4-BE49-F238E27FC236}">
                <a16:creationId xmlns:a16="http://schemas.microsoft.com/office/drawing/2014/main" id="{BA1D1F17-B93A-4462-D8D9-177649BA1B0A}"/>
              </a:ext>
            </a:extLst>
          </p:cNvPr>
          <p:cNvSpPr/>
          <p:nvPr/>
        </p:nvSpPr>
        <p:spPr>
          <a:xfrm>
            <a:off x="798331" y="2394083"/>
            <a:ext cx="3033355" cy="345281"/>
          </a:xfrm>
          <a:prstGeom prst="rect">
            <a:avLst/>
          </a:prstGeom>
          <a:noFill/>
          <a:ln/>
        </p:spPr>
        <p:txBody>
          <a:bodyPr wrap="none" lIns="0" tIns="0" rIns="0" bIns="0" rtlCol="0" anchor="t"/>
          <a:lstStyle/>
          <a:p>
            <a:pPr marL="0" indent="0" algn="l">
              <a:lnSpc>
                <a:spcPts val="2700"/>
              </a:lnSpc>
              <a:buNone/>
            </a:pPr>
            <a:r>
              <a:rPr lang="en-US" sz="2150" dirty="0">
                <a:solidFill>
                  <a:srgbClr val="504C49"/>
                </a:solidFill>
                <a:latin typeface="Platypi" pitchFamily="34" charset="0"/>
                <a:ea typeface="Platypi" pitchFamily="34" charset="-122"/>
                <a:cs typeface="Platypi" pitchFamily="34" charset="-120"/>
              </a:rPr>
              <a:t>Bad Genes Hypothesis</a:t>
            </a:r>
            <a:endParaRPr lang="en-US" sz="2150" dirty="0"/>
          </a:p>
        </p:txBody>
      </p:sp>
      <p:sp>
        <p:nvSpPr>
          <p:cNvPr id="9" name="Text 4">
            <a:extLst>
              <a:ext uri="{FF2B5EF4-FFF2-40B4-BE49-F238E27FC236}">
                <a16:creationId xmlns:a16="http://schemas.microsoft.com/office/drawing/2014/main" id="{E3CF486B-A2FC-8C9D-E5DA-27750A2CBB02}"/>
              </a:ext>
            </a:extLst>
          </p:cNvPr>
          <p:cNvSpPr/>
          <p:nvPr/>
        </p:nvSpPr>
        <p:spPr>
          <a:xfrm>
            <a:off x="798331" y="2871881"/>
            <a:ext cx="6161246" cy="353497"/>
          </a:xfrm>
          <a:prstGeom prst="rect">
            <a:avLst/>
          </a:prstGeom>
          <a:noFill/>
          <a:ln/>
        </p:spPr>
        <p:txBody>
          <a:bodyPr wrap="none" lIns="0" tIns="0" rIns="0" bIns="0" rtlCol="0" anchor="t"/>
          <a:lstStyle/>
          <a:p>
            <a:pPr marL="0" indent="0" algn="l">
              <a:lnSpc>
                <a:spcPts val="2750"/>
              </a:lnSpc>
              <a:buNone/>
            </a:pPr>
            <a:r>
              <a:rPr lang="en-US" sz="1700" dirty="0">
                <a:solidFill>
                  <a:srgbClr val="504C49"/>
                </a:solidFill>
                <a:latin typeface="Source Serif Pro" pitchFamily="34" charset="0"/>
                <a:ea typeface="Source Serif Pro" pitchFamily="34" charset="-122"/>
                <a:cs typeface="Source Serif Pro" pitchFamily="34" charset="-120"/>
              </a:rPr>
              <a:t>Attractiveness predicts intelligence at lower levels</a:t>
            </a:r>
            <a:endParaRPr lang="en-US" sz="1700" dirty="0"/>
          </a:p>
        </p:txBody>
      </p:sp>
      <p:sp>
        <p:nvSpPr>
          <p:cNvPr id="16" name="文本框 15">
            <a:extLst>
              <a:ext uri="{FF2B5EF4-FFF2-40B4-BE49-F238E27FC236}">
                <a16:creationId xmlns:a16="http://schemas.microsoft.com/office/drawing/2014/main" id="{D234893B-CF0D-25FE-8294-57BEE7C73CA7}"/>
              </a:ext>
            </a:extLst>
          </p:cNvPr>
          <p:cNvSpPr txBox="1"/>
          <p:nvPr/>
        </p:nvSpPr>
        <p:spPr>
          <a:xfrm>
            <a:off x="9319633" y="6488668"/>
            <a:ext cx="2872367" cy="369332"/>
          </a:xfrm>
          <a:prstGeom prst="rect">
            <a:avLst/>
          </a:prstGeom>
          <a:noFill/>
        </p:spPr>
        <p:txBody>
          <a:bodyPr wrap="square">
            <a:spAutoFit/>
          </a:bodyPr>
          <a:lstStyle/>
          <a:p>
            <a:r>
              <a:rPr lang="en-US" altLang="zh-CN" sz="1800" kern="0" dirty="0" err="1">
                <a:effectLst/>
                <a:latin typeface="Times New Roman" panose="02020603050405020304" pitchFamily="18" charset="0"/>
                <a:ea typeface="等线" panose="02010600030101010101" pitchFamily="2" charset="-122"/>
              </a:rPr>
              <a:t>Zebrowitz</a:t>
            </a:r>
            <a:r>
              <a:rPr lang="en-US" altLang="zh-CN" sz="1800" kern="0" dirty="0">
                <a:effectLst/>
                <a:latin typeface="Times New Roman" panose="02020603050405020304" pitchFamily="18" charset="0"/>
                <a:ea typeface="等线" panose="02010600030101010101" pitchFamily="2" charset="-122"/>
              </a:rPr>
              <a:t> &amp; Rhodes, 2004</a:t>
            </a:r>
            <a:endParaRPr lang="zh-CN" altLang="en-US" dirty="0"/>
          </a:p>
        </p:txBody>
      </p:sp>
      <p:sp>
        <p:nvSpPr>
          <p:cNvPr id="11" name="Title 1">
            <a:extLst>
              <a:ext uri="{FF2B5EF4-FFF2-40B4-BE49-F238E27FC236}">
                <a16:creationId xmlns:a16="http://schemas.microsoft.com/office/drawing/2014/main" id="{1A093CC7-06DF-07D0-63F4-CC52EEDA6BAC}"/>
              </a:ext>
            </a:extLst>
          </p:cNvPr>
          <p:cNvSpPr>
            <a:spLocks noGrp="1"/>
          </p:cNvSpPr>
          <p:nvPr>
            <p:ph type="title"/>
          </p:nvPr>
        </p:nvSpPr>
        <p:spPr>
          <a:xfrm>
            <a:off x="1590262" y="107496"/>
            <a:ext cx="10515600" cy="1325563"/>
          </a:xfrm>
        </p:spPr>
        <p:txBody>
          <a:bodyPr/>
          <a:lstStyle/>
          <a:p>
            <a:r>
              <a:rPr lang="en-US" dirty="0">
                <a:latin typeface="Source Sans Pro" panose="020B0503030403020204" pitchFamily="34" charset="0"/>
                <a:ea typeface="Source Sans Pro" panose="020B0503030403020204" pitchFamily="34" charset="0"/>
              </a:rPr>
              <a:t>Attractiveness and Intelligence: The Bad Genes Hypothesis</a:t>
            </a:r>
          </a:p>
        </p:txBody>
      </p:sp>
      <p:pic>
        <p:nvPicPr>
          <p:cNvPr id="13" name="图片 12">
            <a:extLst>
              <a:ext uri="{FF2B5EF4-FFF2-40B4-BE49-F238E27FC236}">
                <a16:creationId xmlns:a16="http://schemas.microsoft.com/office/drawing/2014/main" id="{EDC95381-6D93-96B1-DBC3-C2D123E1D005}"/>
              </a:ext>
            </a:extLst>
          </p:cNvPr>
          <p:cNvPicPr>
            <a:picLocks noChangeAspect="1"/>
          </p:cNvPicPr>
          <p:nvPr/>
        </p:nvPicPr>
        <p:blipFill>
          <a:blip r:embed="rId5"/>
          <a:stretch>
            <a:fillRect/>
          </a:stretch>
        </p:blipFill>
        <p:spPr>
          <a:xfrm>
            <a:off x="5934408" y="1762497"/>
            <a:ext cx="5866048" cy="4086942"/>
          </a:xfrm>
          <a:prstGeom prst="rect">
            <a:avLst/>
          </a:prstGeom>
        </p:spPr>
      </p:pic>
      <p:sp>
        <p:nvSpPr>
          <p:cNvPr id="5" name="矩形: 圆角 4">
            <a:extLst>
              <a:ext uri="{FF2B5EF4-FFF2-40B4-BE49-F238E27FC236}">
                <a16:creationId xmlns:a16="http://schemas.microsoft.com/office/drawing/2014/main" id="{BB049530-E9B3-3060-5C18-851B4C86E4FA}"/>
              </a:ext>
            </a:extLst>
          </p:cNvPr>
          <p:cNvSpPr/>
          <p:nvPr/>
        </p:nvSpPr>
        <p:spPr>
          <a:xfrm>
            <a:off x="6959577" y="2375170"/>
            <a:ext cx="1986845" cy="993422"/>
          </a:xfrm>
          <a:prstGeom prst="roundRect">
            <a:avLst/>
          </a:prstGeom>
          <a:noFill/>
          <a:ln w="19050">
            <a:solidFill>
              <a:srgbClr val="BC508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61351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B39FDC-89EA-0499-D8D4-3A386E0734A8}"/>
            </a:ext>
          </a:extLst>
        </p:cNvPr>
        <p:cNvGrpSpPr/>
        <p:nvPr/>
      </p:nvGrpSpPr>
      <p:grpSpPr>
        <a:xfrm>
          <a:off x="0" y="0"/>
          <a:ext cx="0" cy="0"/>
          <a:chOff x="0" y="0"/>
          <a:chExt cx="0" cy="0"/>
        </a:xfrm>
      </p:grpSpPr>
      <p:pic>
        <p:nvPicPr>
          <p:cNvPr id="4" name="图形 3">
            <a:extLst>
              <a:ext uri="{FF2B5EF4-FFF2-40B4-BE49-F238E27FC236}">
                <a16:creationId xmlns:a16="http://schemas.microsoft.com/office/drawing/2014/main" id="{967D99CA-FBE6-2216-A59F-F34AAD923A80}"/>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t="5305" b="16336"/>
          <a:stretch/>
        </p:blipFill>
        <p:spPr>
          <a:xfrm>
            <a:off x="192602" y="146295"/>
            <a:ext cx="1047750" cy="1007595"/>
          </a:xfrm>
          <a:prstGeom prst="rect">
            <a:avLst/>
          </a:prstGeom>
        </p:spPr>
      </p:pic>
      <p:sp>
        <p:nvSpPr>
          <p:cNvPr id="8" name="Text 3">
            <a:extLst>
              <a:ext uri="{FF2B5EF4-FFF2-40B4-BE49-F238E27FC236}">
                <a16:creationId xmlns:a16="http://schemas.microsoft.com/office/drawing/2014/main" id="{2422AFAC-4082-494B-FD37-F038EB16231B}"/>
              </a:ext>
            </a:extLst>
          </p:cNvPr>
          <p:cNvSpPr/>
          <p:nvPr/>
        </p:nvSpPr>
        <p:spPr>
          <a:xfrm>
            <a:off x="798331" y="2394083"/>
            <a:ext cx="3033355" cy="345281"/>
          </a:xfrm>
          <a:prstGeom prst="rect">
            <a:avLst/>
          </a:prstGeom>
          <a:noFill/>
          <a:ln/>
        </p:spPr>
        <p:txBody>
          <a:bodyPr wrap="none" lIns="0" tIns="0" rIns="0" bIns="0" rtlCol="0" anchor="t"/>
          <a:lstStyle/>
          <a:p>
            <a:pPr marL="0" indent="0" algn="l">
              <a:lnSpc>
                <a:spcPts val="2700"/>
              </a:lnSpc>
              <a:buNone/>
            </a:pPr>
            <a:r>
              <a:rPr lang="en-US" sz="2150" dirty="0">
                <a:solidFill>
                  <a:srgbClr val="504C49"/>
                </a:solidFill>
                <a:latin typeface="Platypi" pitchFamily="34" charset="0"/>
                <a:ea typeface="Platypi" pitchFamily="34" charset="-122"/>
                <a:cs typeface="Platypi" pitchFamily="34" charset="-120"/>
              </a:rPr>
              <a:t>Bad Genes Hypothesis</a:t>
            </a:r>
            <a:endParaRPr lang="en-US" sz="2150" dirty="0"/>
          </a:p>
        </p:txBody>
      </p:sp>
      <p:sp>
        <p:nvSpPr>
          <p:cNvPr id="9" name="Text 4">
            <a:extLst>
              <a:ext uri="{FF2B5EF4-FFF2-40B4-BE49-F238E27FC236}">
                <a16:creationId xmlns:a16="http://schemas.microsoft.com/office/drawing/2014/main" id="{847F0796-4B27-158D-8AB9-77E0D5F5FA44}"/>
              </a:ext>
            </a:extLst>
          </p:cNvPr>
          <p:cNvSpPr/>
          <p:nvPr/>
        </p:nvSpPr>
        <p:spPr>
          <a:xfrm>
            <a:off x="798331" y="2871881"/>
            <a:ext cx="6161246" cy="353497"/>
          </a:xfrm>
          <a:prstGeom prst="rect">
            <a:avLst/>
          </a:prstGeom>
          <a:noFill/>
          <a:ln/>
        </p:spPr>
        <p:txBody>
          <a:bodyPr wrap="none" lIns="0" tIns="0" rIns="0" bIns="0" rtlCol="0" anchor="t"/>
          <a:lstStyle/>
          <a:p>
            <a:pPr marL="0" indent="0" algn="l">
              <a:lnSpc>
                <a:spcPts val="2750"/>
              </a:lnSpc>
              <a:buNone/>
            </a:pPr>
            <a:r>
              <a:rPr lang="en-US" sz="1700" dirty="0">
                <a:solidFill>
                  <a:srgbClr val="504C49"/>
                </a:solidFill>
                <a:latin typeface="Source Serif Pro" pitchFamily="34" charset="0"/>
                <a:ea typeface="Source Serif Pro" pitchFamily="34" charset="-122"/>
                <a:cs typeface="Source Serif Pro" pitchFamily="34" charset="-120"/>
              </a:rPr>
              <a:t>Attractiveness predicts intelligence at lower levels</a:t>
            </a:r>
            <a:endParaRPr lang="en-US" sz="1700" dirty="0"/>
          </a:p>
        </p:txBody>
      </p:sp>
      <p:sp>
        <p:nvSpPr>
          <p:cNvPr id="10" name="Text 5">
            <a:extLst>
              <a:ext uri="{FF2B5EF4-FFF2-40B4-BE49-F238E27FC236}">
                <a16:creationId xmlns:a16="http://schemas.microsoft.com/office/drawing/2014/main" id="{A3AAB439-57A7-9D4E-4545-2A242978EC68}"/>
              </a:ext>
            </a:extLst>
          </p:cNvPr>
          <p:cNvSpPr/>
          <p:nvPr/>
        </p:nvSpPr>
        <p:spPr>
          <a:xfrm>
            <a:off x="798331" y="4161804"/>
            <a:ext cx="3254216" cy="345281"/>
          </a:xfrm>
          <a:prstGeom prst="rect">
            <a:avLst/>
          </a:prstGeom>
          <a:noFill/>
          <a:ln/>
        </p:spPr>
        <p:txBody>
          <a:bodyPr wrap="none" lIns="0" tIns="0" rIns="0" bIns="0" rtlCol="0" anchor="t"/>
          <a:lstStyle/>
          <a:p>
            <a:pPr marL="0" indent="0" algn="l">
              <a:lnSpc>
                <a:spcPts val="2700"/>
              </a:lnSpc>
              <a:buNone/>
            </a:pPr>
            <a:r>
              <a:rPr lang="en-US" sz="2150" dirty="0">
                <a:solidFill>
                  <a:srgbClr val="504C49"/>
                </a:solidFill>
                <a:latin typeface="Platypi" pitchFamily="34" charset="0"/>
                <a:ea typeface="Platypi" pitchFamily="34" charset="-122"/>
                <a:cs typeface="Platypi" pitchFamily="34" charset="-120"/>
              </a:rPr>
              <a:t>Face Overgeneralization Hypothesis</a:t>
            </a:r>
            <a:endParaRPr lang="en-US" sz="2150" dirty="0"/>
          </a:p>
        </p:txBody>
      </p:sp>
      <p:sp>
        <p:nvSpPr>
          <p:cNvPr id="14" name="Text 6">
            <a:extLst>
              <a:ext uri="{FF2B5EF4-FFF2-40B4-BE49-F238E27FC236}">
                <a16:creationId xmlns:a16="http://schemas.microsoft.com/office/drawing/2014/main" id="{3659700B-3FC0-0AF7-D24B-D7B1A15E2CC1}"/>
              </a:ext>
            </a:extLst>
          </p:cNvPr>
          <p:cNvSpPr/>
          <p:nvPr/>
        </p:nvSpPr>
        <p:spPr>
          <a:xfrm>
            <a:off x="798331" y="4639602"/>
            <a:ext cx="6161246" cy="353497"/>
          </a:xfrm>
          <a:prstGeom prst="rect">
            <a:avLst/>
          </a:prstGeom>
          <a:noFill/>
          <a:ln/>
        </p:spPr>
        <p:txBody>
          <a:bodyPr wrap="none" lIns="0" tIns="0" rIns="0" bIns="0" rtlCol="0" anchor="t"/>
          <a:lstStyle/>
          <a:p>
            <a:pPr marL="0" indent="0" algn="l">
              <a:lnSpc>
                <a:spcPts val="2750"/>
              </a:lnSpc>
              <a:buNone/>
            </a:pPr>
            <a:r>
              <a:rPr lang="en-US" sz="1700" dirty="0">
                <a:solidFill>
                  <a:srgbClr val="504C49"/>
                </a:solidFill>
                <a:latin typeface="Source Serif Pro" pitchFamily="34" charset="0"/>
                <a:ea typeface="Source Serif Pro" pitchFamily="34" charset="-122"/>
                <a:cs typeface="Source Serif Pro" pitchFamily="34" charset="-120"/>
              </a:rPr>
              <a:t>People overgeneralize association across full range</a:t>
            </a:r>
            <a:endParaRPr lang="en-US" sz="1700" dirty="0"/>
          </a:p>
        </p:txBody>
      </p:sp>
      <p:sp>
        <p:nvSpPr>
          <p:cNvPr id="16" name="文本框 15">
            <a:extLst>
              <a:ext uri="{FF2B5EF4-FFF2-40B4-BE49-F238E27FC236}">
                <a16:creationId xmlns:a16="http://schemas.microsoft.com/office/drawing/2014/main" id="{8AB974B0-0550-B3D5-9556-3F933BAF02A3}"/>
              </a:ext>
            </a:extLst>
          </p:cNvPr>
          <p:cNvSpPr txBox="1"/>
          <p:nvPr/>
        </p:nvSpPr>
        <p:spPr>
          <a:xfrm>
            <a:off x="9319633" y="6488668"/>
            <a:ext cx="2872367" cy="369332"/>
          </a:xfrm>
          <a:prstGeom prst="rect">
            <a:avLst/>
          </a:prstGeom>
          <a:noFill/>
        </p:spPr>
        <p:txBody>
          <a:bodyPr wrap="square">
            <a:spAutoFit/>
          </a:bodyPr>
          <a:lstStyle/>
          <a:p>
            <a:r>
              <a:rPr lang="en-US" altLang="zh-CN" sz="1800" kern="0" dirty="0" err="1">
                <a:effectLst/>
                <a:latin typeface="Times New Roman" panose="02020603050405020304" pitchFamily="18" charset="0"/>
                <a:ea typeface="等线" panose="02010600030101010101" pitchFamily="2" charset="-122"/>
              </a:rPr>
              <a:t>Zebrowitz</a:t>
            </a:r>
            <a:r>
              <a:rPr lang="en-US" altLang="zh-CN" sz="1800" kern="0" dirty="0">
                <a:effectLst/>
                <a:latin typeface="Times New Roman" panose="02020603050405020304" pitchFamily="18" charset="0"/>
                <a:ea typeface="等线" panose="02010600030101010101" pitchFamily="2" charset="-122"/>
              </a:rPr>
              <a:t> &amp; Rhodes, 2004</a:t>
            </a:r>
            <a:endParaRPr lang="zh-CN" altLang="en-US" dirty="0"/>
          </a:p>
        </p:txBody>
      </p:sp>
      <p:sp>
        <p:nvSpPr>
          <p:cNvPr id="11" name="Title 1">
            <a:extLst>
              <a:ext uri="{FF2B5EF4-FFF2-40B4-BE49-F238E27FC236}">
                <a16:creationId xmlns:a16="http://schemas.microsoft.com/office/drawing/2014/main" id="{2C60BDFB-3744-69D2-E84C-185C8DCC4671}"/>
              </a:ext>
            </a:extLst>
          </p:cNvPr>
          <p:cNvSpPr>
            <a:spLocks noGrp="1"/>
          </p:cNvSpPr>
          <p:nvPr>
            <p:ph type="title"/>
          </p:nvPr>
        </p:nvSpPr>
        <p:spPr>
          <a:xfrm>
            <a:off x="1590262" y="107496"/>
            <a:ext cx="10515600" cy="1325563"/>
          </a:xfrm>
        </p:spPr>
        <p:txBody>
          <a:bodyPr/>
          <a:lstStyle/>
          <a:p>
            <a:r>
              <a:rPr lang="en-US" dirty="0">
                <a:latin typeface="Source Sans Pro" panose="020B0503030403020204" pitchFamily="34" charset="0"/>
                <a:ea typeface="Source Sans Pro" panose="020B0503030403020204" pitchFamily="34" charset="0"/>
              </a:rPr>
              <a:t>Attractiveness and Intelligence: The Bad Genes Hypothesis</a:t>
            </a:r>
          </a:p>
        </p:txBody>
      </p:sp>
      <p:pic>
        <p:nvPicPr>
          <p:cNvPr id="13" name="图片 12">
            <a:extLst>
              <a:ext uri="{FF2B5EF4-FFF2-40B4-BE49-F238E27FC236}">
                <a16:creationId xmlns:a16="http://schemas.microsoft.com/office/drawing/2014/main" id="{7D4AEAC3-4EC2-F18C-95EB-A5A5BE30B5BE}"/>
              </a:ext>
            </a:extLst>
          </p:cNvPr>
          <p:cNvPicPr>
            <a:picLocks noChangeAspect="1"/>
          </p:cNvPicPr>
          <p:nvPr/>
        </p:nvPicPr>
        <p:blipFill>
          <a:blip r:embed="rId5"/>
          <a:stretch>
            <a:fillRect/>
          </a:stretch>
        </p:blipFill>
        <p:spPr>
          <a:xfrm>
            <a:off x="5934408" y="1762497"/>
            <a:ext cx="5866048" cy="4086942"/>
          </a:xfrm>
          <a:prstGeom prst="rect">
            <a:avLst/>
          </a:prstGeom>
        </p:spPr>
      </p:pic>
      <p:sp>
        <p:nvSpPr>
          <p:cNvPr id="2" name="矩形: 圆角 1">
            <a:extLst>
              <a:ext uri="{FF2B5EF4-FFF2-40B4-BE49-F238E27FC236}">
                <a16:creationId xmlns:a16="http://schemas.microsoft.com/office/drawing/2014/main" id="{30B97452-2CB7-3202-DE44-E1ACDECEA4C3}"/>
              </a:ext>
            </a:extLst>
          </p:cNvPr>
          <p:cNvSpPr/>
          <p:nvPr/>
        </p:nvSpPr>
        <p:spPr>
          <a:xfrm>
            <a:off x="9132711" y="2314222"/>
            <a:ext cx="1986845" cy="993422"/>
          </a:xfrm>
          <a:prstGeom prst="roundRect">
            <a:avLst/>
          </a:prstGeom>
          <a:noFill/>
          <a:ln w="19050">
            <a:solidFill>
              <a:srgbClr val="BC508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80683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7620000" y="0"/>
            <a:ext cx="4572000" cy="6858000"/>
          </a:xfrm>
          <a:prstGeom prst="rect">
            <a:avLst/>
          </a:prstGeom>
        </p:spPr>
      </p:pic>
      <p:sp>
        <p:nvSpPr>
          <p:cNvPr id="3" name="Text 0"/>
          <p:cNvSpPr/>
          <p:nvPr/>
        </p:nvSpPr>
        <p:spPr>
          <a:xfrm>
            <a:off x="1679586" y="443381"/>
            <a:ext cx="7137036" cy="1285875"/>
          </a:xfrm>
          <a:prstGeom prst="rect">
            <a:avLst/>
          </a:prstGeom>
          <a:noFill/>
          <a:ln/>
        </p:spPr>
        <p:txBody>
          <a:bodyPr wrap="square" lIns="0" tIns="0" rIns="0" bIns="0" rtlCol="0" anchor="t"/>
          <a:lstStyle/>
          <a:p>
            <a:pPr>
              <a:lnSpc>
                <a:spcPts val="5041"/>
              </a:lnSpc>
            </a:pPr>
            <a:r>
              <a:rPr lang="en-US" sz="3200" dirty="0">
                <a:solidFill>
                  <a:srgbClr val="201B18"/>
                </a:solidFill>
                <a:latin typeface="Source Sans Pro" panose="020B0503030403020204" pitchFamily="34" charset="0"/>
                <a:ea typeface="Source Sans Pro" panose="020B0503030403020204" pitchFamily="34" charset="0"/>
                <a:cs typeface="Platypi" pitchFamily="34" charset="-120"/>
              </a:rPr>
              <a:t>Assortative Mating Hypothesis I</a:t>
            </a:r>
            <a:endParaRPr lang="en-US" sz="3200" dirty="0">
              <a:latin typeface="Source Sans Pro" panose="020B0503030403020204" pitchFamily="34" charset="0"/>
              <a:ea typeface="Source Sans Pro" panose="020B0503030403020204" pitchFamily="34" charset="0"/>
            </a:endParaRPr>
          </a:p>
        </p:txBody>
      </p:sp>
      <p:sp>
        <p:nvSpPr>
          <p:cNvPr id="4" name="Shape 1"/>
          <p:cNvSpPr/>
          <p:nvPr/>
        </p:nvSpPr>
        <p:spPr>
          <a:xfrm>
            <a:off x="832921" y="1937542"/>
            <a:ext cx="6179939" cy="1185466"/>
          </a:xfrm>
          <a:prstGeom prst="roundRect">
            <a:avLst>
              <a:gd name="adj" fmla="val 2603"/>
            </a:avLst>
          </a:prstGeom>
          <a:solidFill>
            <a:srgbClr val="F9F7F7"/>
          </a:solidFill>
          <a:ln/>
        </p:spPr>
        <p:txBody>
          <a:bodyPr/>
          <a:lstStyle/>
          <a:p>
            <a:endParaRPr lang="zh-CN" altLang="en-US" sz="1500"/>
          </a:p>
        </p:txBody>
      </p:sp>
      <p:sp>
        <p:nvSpPr>
          <p:cNvPr id="5" name="Text 2"/>
          <p:cNvSpPr/>
          <p:nvPr/>
        </p:nvSpPr>
        <p:spPr>
          <a:xfrm>
            <a:off x="1038601" y="2143222"/>
            <a:ext cx="2571750" cy="321469"/>
          </a:xfrm>
          <a:prstGeom prst="rect">
            <a:avLst/>
          </a:prstGeom>
          <a:noFill/>
          <a:ln/>
        </p:spPr>
        <p:txBody>
          <a:bodyPr wrap="none" lIns="0" tIns="0" rIns="0" bIns="0" rtlCol="0" anchor="t"/>
          <a:lstStyle/>
          <a:p>
            <a:pPr>
              <a:lnSpc>
                <a:spcPts val="2500"/>
              </a:lnSpc>
            </a:pPr>
            <a:r>
              <a:rPr lang="en-US" sz="2000" dirty="0">
                <a:solidFill>
                  <a:srgbClr val="504C49"/>
                </a:solidFill>
                <a:latin typeface="Platypi" pitchFamily="34" charset="0"/>
                <a:ea typeface="Platypi" pitchFamily="34" charset="-122"/>
              </a:rPr>
              <a:t>Mating</a:t>
            </a:r>
            <a:endParaRPr lang="en-US" sz="2000" dirty="0"/>
          </a:p>
        </p:txBody>
      </p:sp>
      <p:sp>
        <p:nvSpPr>
          <p:cNvPr id="6" name="Text 3"/>
          <p:cNvSpPr/>
          <p:nvPr/>
        </p:nvSpPr>
        <p:spPr>
          <a:xfrm>
            <a:off x="1038601" y="2588118"/>
            <a:ext cx="5768578" cy="329208"/>
          </a:xfrm>
          <a:prstGeom prst="rect">
            <a:avLst/>
          </a:prstGeom>
          <a:noFill/>
          <a:ln/>
        </p:spPr>
        <p:txBody>
          <a:bodyPr wrap="none" lIns="0" tIns="0" rIns="0" bIns="0" rtlCol="0" anchor="t"/>
          <a:lstStyle/>
          <a:p>
            <a:pPr>
              <a:lnSpc>
                <a:spcPts val="2583"/>
              </a:lnSpc>
            </a:pPr>
            <a:r>
              <a:rPr lang="en-US" sz="1583" dirty="0">
                <a:solidFill>
                  <a:srgbClr val="504C49"/>
                </a:solidFill>
                <a:latin typeface="Source Serif Pro" pitchFamily="34" charset="0"/>
                <a:ea typeface="Source Serif Pro" pitchFamily="34" charset="-122"/>
                <a:cs typeface="Source Serif Pro" pitchFamily="34" charset="-120"/>
              </a:rPr>
              <a:t>Intelligent males tend to mate with attractive females</a:t>
            </a:r>
            <a:endParaRPr lang="en-US" sz="1583" dirty="0"/>
          </a:p>
        </p:txBody>
      </p:sp>
      <p:sp>
        <p:nvSpPr>
          <p:cNvPr id="7" name="Shape 4"/>
          <p:cNvSpPr/>
          <p:nvPr/>
        </p:nvSpPr>
        <p:spPr>
          <a:xfrm>
            <a:off x="832921" y="3328687"/>
            <a:ext cx="6179939" cy="1185466"/>
          </a:xfrm>
          <a:prstGeom prst="roundRect">
            <a:avLst>
              <a:gd name="adj" fmla="val 2603"/>
            </a:avLst>
          </a:prstGeom>
          <a:solidFill>
            <a:srgbClr val="F9F7F7"/>
          </a:solidFill>
          <a:ln/>
        </p:spPr>
        <p:txBody>
          <a:bodyPr/>
          <a:lstStyle/>
          <a:p>
            <a:endParaRPr lang="zh-CN" altLang="en-US" sz="1500"/>
          </a:p>
        </p:txBody>
      </p:sp>
      <p:sp>
        <p:nvSpPr>
          <p:cNvPr id="8" name="Text 5"/>
          <p:cNvSpPr/>
          <p:nvPr/>
        </p:nvSpPr>
        <p:spPr>
          <a:xfrm>
            <a:off x="1038601" y="3534368"/>
            <a:ext cx="2571750" cy="321469"/>
          </a:xfrm>
          <a:prstGeom prst="rect">
            <a:avLst/>
          </a:prstGeom>
          <a:noFill/>
          <a:ln/>
        </p:spPr>
        <p:txBody>
          <a:bodyPr wrap="none" lIns="0" tIns="0" rIns="0" bIns="0" rtlCol="0" anchor="t"/>
          <a:lstStyle/>
          <a:p>
            <a:pPr>
              <a:lnSpc>
                <a:spcPts val="2500"/>
              </a:lnSpc>
            </a:pPr>
            <a:r>
              <a:rPr lang="en-US" sz="2000" dirty="0">
                <a:solidFill>
                  <a:srgbClr val="504C49"/>
                </a:solidFill>
                <a:latin typeface="Platypi" pitchFamily="34" charset="0"/>
                <a:ea typeface="Platypi" pitchFamily="34" charset="-122"/>
                <a:cs typeface="Platypi" pitchFamily="34" charset="-120"/>
              </a:rPr>
              <a:t>Offspring</a:t>
            </a:r>
            <a:endParaRPr lang="en-US" sz="2000" dirty="0"/>
          </a:p>
        </p:txBody>
      </p:sp>
      <p:sp>
        <p:nvSpPr>
          <p:cNvPr id="9" name="Text 6"/>
          <p:cNvSpPr/>
          <p:nvPr/>
        </p:nvSpPr>
        <p:spPr>
          <a:xfrm>
            <a:off x="1038601" y="3979265"/>
            <a:ext cx="5768578" cy="329208"/>
          </a:xfrm>
          <a:prstGeom prst="rect">
            <a:avLst/>
          </a:prstGeom>
          <a:noFill/>
          <a:ln/>
        </p:spPr>
        <p:txBody>
          <a:bodyPr wrap="none" lIns="0" tIns="0" rIns="0" bIns="0" rtlCol="0" anchor="t"/>
          <a:lstStyle/>
          <a:p>
            <a:pPr>
              <a:lnSpc>
                <a:spcPts val="2583"/>
              </a:lnSpc>
            </a:pPr>
            <a:r>
              <a:rPr lang="en-US" sz="1583" dirty="0">
                <a:solidFill>
                  <a:srgbClr val="504C49"/>
                </a:solidFill>
                <a:latin typeface="Source Serif Pro" pitchFamily="34" charset="0"/>
                <a:ea typeface="Source Serif Pro" pitchFamily="34" charset="-122"/>
                <a:cs typeface="Source Serif Pro" pitchFamily="34" charset="-120"/>
              </a:rPr>
              <a:t>Higher in both parental traits</a:t>
            </a:r>
            <a:endParaRPr lang="en-US" sz="1583" dirty="0"/>
          </a:p>
        </p:txBody>
      </p:sp>
      <p:sp>
        <p:nvSpPr>
          <p:cNvPr id="10" name="Shape 7"/>
          <p:cNvSpPr/>
          <p:nvPr/>
        </p:nvSpPr>
        <p:spPr>
          <a:xfrm>
            <a:off x="832921" y="4719833"/>
            <a:ext cx="6179939" cy="1185466"/>
          </a:xfrm>
          <a:prstGeom prst="roundRect">
            <a:avLst>
              <a:gd name="adj" fmla="val 2603"/>
            </a:avLst>
          </a:prstGeom>
          <a:solidFill>
            <a:srgbClr val="F9F7F7"/>
          </a:solidFill>
          <a:ln/>
        </p:spPr>
        <p:txBody>
          <a:bodyPr/>
          <a:lstStyle/>
          <a:p>
            <a:endParaRPr lang="zh-CN" altLang="en-US" sz="1500"/>
          </a:p>
        </p:txBody>
      </p:sp>
      <p:sp>
        <p:nvSpPr>
          <p:cNvPr id="11" name="Text 8"/>
          <p:cNvSpPr/>
          <p:nvPr/>
        </p:nvSpPr>
        <p:spPr>
          <a:xfrm>
            <a:off x="1038601" y="4925514"/>
            <a:ext cx="2571750" cy="321469"/>
          </a:xfrm>
          <a:prstGeom prst="rect">
            <a:avLst/>
          </a:prstGeom>
          <a:noFill/>
          <a:ln/>
        </p:spPr>
        <p:txBody>
          <a:bodyPr wrap="none" lIns="0" tIns="0" rIns="0" bIns="0" rtlCol="0" anchor="t"/>
          <a:lstStyle/>
          <a:p>
            <a:pPr>
              <a:lnSpc>
                <a:spcPts val="2500"/>
              </a:lnSpc>
            </a:pPr>
            <a:r>
              <a:rPr lang="en-US" sz="2000" dirty="0">
                <a:solidFill>
                  <a:srgbClr val="504C49"/>
                </a:solidFill>
                <a:latin typeface="Platypi" pitchFamily="34" charset="0"/>
                <a:ea typeface="Platypi" pitchFamily="34" charset="-122"/>
                <a:cs typeface="Platypi" pitchFamily="34" charset="-120"/>
              </a:rPr>
              <a:t>Limitations</a:t>
            </a:r>
            <a:endParaRPr lang="en-US" sz="2000" dirty="0"/>
          </a:p>
        </p:txBody>
      </p:sp>
      <p:sp>
        <p:nvSpPr>
          <p:cNvPr id="12" name="Text 9"/>
          <p:cNvSpPr/>
          <p:nvPr/>
        </p:nvSpPr>
        <p:spPr>
          <a:xfrm>
            <a:off x="1038601" y="5370411"/>
            <a:ext cx="5768578" cy="329208"/>
          </a:xfrm>
          <a:prstGeom prst="rect">
            <a:avLst/>
          </a:prstGeom>
          <a:noFill/>
          <a:ln/>
        </p:spPr>
        <p:txBody>
          <a:bodyPr wrap="none" lIns="0" tIns="0" rIns="0" bIns="0" rtlCol="0" anchor="t"/>
          <a:lstStyle/>
          <a:p>
            <a:pPr>
              <a:lnSpc>
                <a:spcPts val="2583"/>
              </a:lnSpc>
            </a:pPr>
            <a:r>
              <a:rPr lang="en-US" sz="1583" dirty="0">
                <a:solidFill>
                  <a:srgbClr val="504C49"/>
                </a:solidFill>
                <a:latin typeface="Source Serif Pro" pitchFamily="34" charset="0"/>
                <a:ea typeface="Source Serif Pro" pitchFamily="34" charset="-122"/>
                <a:cs typeface="Source Serif Pro" pitchFamily="34" charset="-120"/>
              </a:rPr>
              <a:t>Predictive power limited in monogamous societies</a:t>
            </a:r>
            <a:endParaRPr lang="en-US" sz="1583" dirty="0"/>
          </a:p>
        </p:txBody>
      </p:sp>
      <p:pic>
        <p:nvPicPr>
          <p:cNvPr id="13" name="图形 12">
            <a:extLst>
              <a:ext uri="{FF2B5EF4-FFF2-40B4-BE49-F238E27FC236}">
                <a16:creationId xmlns:a16="http://schemas.microsoft.com/office/drawing/2014/main" id="{7B19C547-3CAD-6DF5-77CC-9753C467938E}"/>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t="5305" b="16336"/>
          <a:stretch/>
        </p:blipFill>
        <p:spPr>
          <a:xfrm>
            <a:off x="339554" y="349780"/>
            <a:ext cx="1047750" cy="1007595"/>
          </a:xfrm>
          <a:prstGeom prst="rect">
            <a:avLst/>
          </a:prstGeom>
        </p:spPr>
      </p:pic>
      <p:sp>
        <p:nvSpPr>
          <p:cNvPr id="15" name="文本框 14">
            <a:extLst>
              <a:ext uri="{FF2B5EF4-FFF2-40B4-BE49-F238E27FC236}">
                <a16:creationId xmlns:a16="http://schemas.microsoft.com/office/drawing/2014/main" id="{1E20F82D-9B3B-0116-4FDB-5A5E170B08E8}"/>
              </a:ext>
            </a:extLst>
          </p:cNvPr>
          <p:cNvSpPr txBox="1"/>
          <p:nvPr/>
        </p:nvSpPr>
        <p:spPr>
          <a:xfrm>
            <a:off x="4955822" y="6391960"/>
            <a:ext cx="2664178" cy="369332"/>
          </a:xfrm>
          <a:prstGeom prst="rect">
            <a:avLst/>
          </a:prstGeom>
          <a:noFill/>
        </p:spPr>
        <p:txBody>
          <a:bodyPr wrap="square">
            <a:spAutoFit/>
          </a:bodyPr>
          <a:lstStyle/>
          <a:p>
            <a:r>
              <a:rPr lang="zh-CN" altLang="zh-CN" sz="1800" kern="0" dirty="0">
                <a:effectLst/>
                <a:ea typeface="Times New Roman" panose="02020603050405020304" pitchFamily="18" charset="0"/>
              </a:rPr>
              <a:t> </a:t>
            </a:r>
            <a:r>
              <a:rPr lang="en-US" altLang="zh-CN" sz="1800" kern="0" dirty="0">
                <a:effectLst/>
                <a:latin typeface="Times New Roman" panose="02020603050405020304" pitchFamily="18" charset="0"/>
                <a:ea typeface="等线" panose="02010600030101010101" pitchFamily="2" charset="-122"/>
              </a:rPr>
              <a:t>(Kanazawa, 2004, 2006)</a:t>
            </a:r>
            <a:endParaRPr lang="zh-CN" altLang="en-US" dirty="0"/>
          </a:p>
        </p:txBody>
      </p:sp>
    </p:spTree>
    <p:extLst>
      <p:ext uri="{BB962C8B-B14F-4D97-AF65-F5344CB8AC3E}">
        <p14:creationId xmlns:p14="http://schemas.microsoft.com/office/powerpoint/2010/main" val="3772819528"/>
      </p:ext>
    </p:extLst>
  </p:cSld>
  <p:clrMapOvr>
    <a:masterClrMapping/>
  </p:clrMapOvr>
</p:sld>
</file>

<file path=ppt/theme/theme1.xml><?xml version="1.0" encoding="utf-8"?>
<a:theme xmlns:a="http://schemas.openxmlformats.org/drawingml/2006/main" name="Office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CSS_theme_ppt">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SS_theme_ppt" id="{B7F38D03-73A8-1549-84B0-32EBCF8BB848}" vid="{13310AA2-C281-4440-A7EA-1CC31032EE12}"/>
    </a:ext>
  </a:extLst>
</a:theme>
</file>

<file path=ppt/theme/theme3.xml><?xml version="1.0" encoding="utf-8"?>
<a:theme xmlns:a="http://schemas.openxmlformats.org/drawingml/2006/main" name="1_CSS_theme_ppt">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SS_theme_ppt" id="{B7F38D03-73A8-1549-84B0-32EBCF8BB848}" vid="{13310AA2-C281-4440-A7EA-1CC31032EE12}"/>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16868</TotalTime>
  <Words>1919</Words>
  <Application>Microsoft Office PowerPoint</Application>
  <PresentationFormat>宽屏</PresentationFormat>
  <Paragraphs>207</Paragraphs>
  <Slides>25</Slides>
  <Notes>24</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25</vt:i4>
      </vt:variant>
    </vt:vector>
  </HeadingPairs>
  <TitlesOfParts>
    <vt:vector size="38" baseType="lpstr">
      <vt:lpstr>DeepSeek-CJK-patch</vt:lpstr>
      <vt:lpstr>Helvetica Neue</vt:lpstr>
      <vt:lpstr>Platypi</vt:lpstr>
      <vt:lpstr>Arial</vt:lpstr>
      <vt:lpstr>Calibri</vt:lpstr>
      <vt:lpstr>Century Gothic</vt:lpstr>
      <vt:lpstr>Source Sans Pro</vt:lpstr>
      <vt:lpstr>Source Serif Pro</vt:lpstr>
      <vt:lpstr>Times New Roman</vt:lpstr>
      <vt:lpstr>Wingdings</vt:lpstr>
      <vt:lpstr>Office Theme</vt:lpstr>
      <vt:lpstr>CSS_theme_ppt</vt:lpstr>
      <vt:lpstr>1_CSS_theme_ppt</vt:lpstr>
      <vt:lpstr>Perception versus Reality</vt:lpstr>
      <vt:lpstr>PowerPoint 演示文稿</vt:lpstr>
      <vt:lpstr>Research Background</vt:lpstr>
      <vt:lpstr>Outline &amp; Goals</vt:lpstr>
      <vt:lpstr>Empirical Findings</vt:lpstr>
      <vt:lpstr>Attractiveness and Intelligence: A Developmental Model</vt:lpstr>
      <vt:lpstr>Attractiveness and Intelligence: The Bad Genes Hypothesis</vt:lpstr>
      <vt:lpstr>Attractiveness and Intelligence: The Bad Genes Hypothesis</vt:lpstr>
      <vt:lpstr>PowerPoint 演示文稿</vt:lpstr>
      <vt:lpstr>PowerPoint 演示文稿</vt:lpstr>
      <vt:lpstr>PowerPoint 演示文稿</vt:lpstr>
      <vt:lpstr>Attractiveness and Health</vt:lpstr>
      <vt:lpstr>Attractiveness and Health</vt:lpstr>
      <vt:lpstr>Attractiveness and Health</vt:lpstr>
      <vt:lpstr>Attractiveness and Health</vt:lpstr>
      <vt:lpstr>Attractiveness and Other Key Traits</vt:lpstr>
      <vt:lpstr>Comparing Perceived and Measured Associations  Between Attractiveness and Key Traits</vt:lpstr>
      <vt:lpstr>PowerPoint 演示文稿</vt:lpstr>
      <vt:lpstr>PowerPoint 演示文稿</vt:lpstr>
      <vt:lpstr>PowerPoint 演示文稿</vt:lpstr>
      <vt:lpstr>PowerPoint 演示文稿</vt:lpstr>
      <vt:lpstr>PowerPoint 演示文稿</vt:lpstr>
      <vt:lpstr>PowerPoint 演示文稿</vt:lpstr>
      <vt:lpstr>Current Study</vt:lpstr>
      <vt:lpstr>Unsolved Issues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Cognitive and neural mechanisms underlying the subjective appraisal of complex experiences</dc:title>
  <dc:creator>Clara A. Sava-Segal</dc:creator>
  <cp:lastModifiedBy>Lu, Junsong</cp:lastModifiedBy>
  <cp:revision>149</cp:revision>
  <dcterms:created xsi:type="dcterms:W3CDTF">2024-01-26T01:51:15Z</dcterms:created>
  <dcterms:modified xsi:type="dcterms:W3CDTF">2025-04-23T23:51:53Z</dcterms:modified>
</cp:coreProperties>
</file>