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 id="2147483696" r:id="rId2"/>
    <p:sldMasterId id="2147483708" r:id="rId3"/>
  </p:sldMasterIdLst>
  <p:notesMasterIdLst>
    <p:notesMasterId r:id="rId21"/>
  </p:notesMasterIdLst>
  <p:sldIdLst>
    <p:sldId id="256" r:id="rId4"/>
    <p:sldId id="714" r:id="rId5"/>
    <p:sldId id="715" r:id="rId6"/>
    <p:sldId id="702" r:id="rId7"/>
    <p:sldId id="703" r:id="rId8"/>
    <p:sldId id="704" r:id="rId9"/>
    <p:sldId id="706" r:id="rId10"/>
    <p:sldId id="707" r:id="rId11"/>
    <p:sldId id="266" r:id="rId12"/>
    <p:sldId id="708" r:id="rId13"/>
    <p:sldId id="709" r:id="rId14"/>
    <p:sldId id="716" r:id="rId15"/>
    <p:sldId id="717" r:id="rId16"/>
    <p:sldId id="710" r:id="rId17"/>
    <p:sldId id="713" r:id="rId18"/>
    <p:sldId id="705" r:id="rId19"/>
    <p:sldId id="712"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CE40C238-613E-F834-02E2-057D47611E7C}" name="Clara A. Sava-Segal" initials="CS" userId="S::f004p59@dartmouth.edu::310b2a3b-b264-4306-a180-32cc4c1429f9"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C508A"/>
    <a:srgbClr val="709B8A"/>
    <a:srgbClr val="435D8D"/>
    <a:srgbClr val="7FABC7"/>
    <a:srgbClr val="DD3497"/>
    <a:srgbClr val="FF9400"/>
    <a:srgbClr val="E36B74"/>
    <a:srgbClr val="3683B5"/>
    <a:srgbClr val="E59FA1"/>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817" autoAdjust="0"/>
    <p:restoredTop sz="76563" autoAdjust="0"/>
  </p:normalViewPr>
  <p:slideViewPr>
    <p:cSldViewPr snapToGrid="0">
      <p:cViewPr varScale="1">
        <p:scale>
          <a:sx n="85" d="100"/>
          <a:sy n="85" d="100"/>
        </p:scale>
        <p:origin x="384" y="90"/>
      </p:cViewPr>
      <p:guideLst/>
    </p:cSldViewPr>
  </p:slideViewPr>
  <p:notesTextViewPr>
    <p:cViewPr>
      <p:scale>
        <a:sx n="125" d="100"/>
        <a:sy n="125" d="100"/>
      </p:scale>
      <p:origin x="0" y="0"/>
    </p:cViewPr>
  </p:notesTextViewPr>
  <p:sorterViewPr>
    <p:cViewPr>
      <p:scale>
        <a:sx n="100" d="100"/>
        <a:sy n="100" d="100"/>
      </p:scale>
      <p:origin x="0" y="-353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microsoft.com/office/2018/10/relationships/authors" Target="authors.xml"/><Relationship Id="rId3" Type="http://schemas.openxmlformats.org/officeDocument/2006/relationships/slideMaster" Target="slideMasters/slideMaster3.xml"/><Relationship Id="rId21" Type="http://schemas.openxmlformats.org/officeDocument/2006/relationships/notesMaster" Target="notesMasters/notes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AA5FE7-C8D8-1349-BB54-609D32F5789D}" type="datetimeFigureOut">
              <a:rPr lang="en-US" smtClean="0"/>
              <a:t>4/21/2025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A871B2-BE4F-F648-8AB7-F82F9B2FBA88}" type="slidenum">
              <a:rPr lang="en-US" smtClean="0"/>
              <a:t>‹#›</a:t>
            </a:fld>
            <a:endParaRPr lang="en-US"/>
          </a:p>
        </p:txBody>
      </p:sp>
    </p:spTree>
    <p:extLst>
      <p:ext uri="{BB962C8B-B14F-4D97-AF65-F5344CB8AC3E}">
        <p14:creationId xmlns:p14="http://schemas.microsoft.com/office/powerpoint/2010/main" val="12788850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A871B2-BE4F-F648-8AB7-F82F9B2FBA88}" type="slidenum">
              <a:rPr lang="en-US" smtClean="0"/>
              <a:t>1</a:t>
            </a:fld>
            <a:endParaRPr lang="en-US"/>
          </a:p>
        </p:txBody>
      </p:sp>
    </p:spTree>
    <p:extLst>
      <p:ext uri="{BB962C8B-B14F-4D97-AF65-F5344CB8AC3E}">
        <p14:creationId xmlns:p14="http://schemas.microsoft.com/office/powerpoint/2010/main" val="31684377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people mate </a:t>
            </a:r>
            <a:r>
              <a:rPr lang="en-US" dirty="0" err="1"/>
              <a:t>assortatively</a:t>
            </a:r>
            <a:r>
              <a:rPr lang="en-US" dirty="0"/>
              <a:t> for some trait (e.g. physical attractiveness) (2) this trait can be accurately perceived, but (3) perceptions of this trait inspire biased ratings for other traits such that, for instance, physically attractive people are spuriously rated as possessing other desirable characteristics.</a:t>
            </a:r>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21993967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C4CE3E-DA79-F1F1-1C1D-A6D19B22821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A81CC7B-80DE-719A-693E-2CFC83E6FDE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1A69017-0FEB-7117-EDB7-A11303B6EE55}"/>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solidFill>
                  <a:srgbClr val="504C49"/>
                </a:solidFill>
                <a:latin typeface="Source Serif Pro" pitchFamily="34" charset="0"/>
                <a:ea typeface="Source Serif Pro" pitchFamily="34" charset="-122"/>
                <a:cs typeface="Source Serif Pro" pitchFamily="34" charset="-120"/>
              </a:rPr>
              <a:t>Facial symmetry is hypothesized to affect positive beauty judgments because symmetry is a certification of overall phenotypic quality and developmental health, which may be importantly influenced by parasites.</a:t>
            </a:r>
          </a:p>
          <a:p>
            <a:endParaRPr lang="en-US" dirty="0"/>
          </a:p>
        </p:txBody>
      </p:sp>
      <p:sp>
        <p:nvSpPr>
          <p:cNvPr id="4" name="Slide Number Placeholder 3">
            <a:extLst>
              <a:ext uri="{FF2B5EF4-FFF2-40B4-BE49-F238E27FC236}">
                <a16:creationId xmlns:a16="http://schemas.microsoft.com/office/drawing/2014/main" id="{DCA7765A-46CC-DF1C-C0D0-313131724B75}"/>
              </a:ext>
            </a:extLst>
          </p:cNvPr>
          <p:cNvSpPr>
            <a:spLocks noGrp="1"/>
          </p:cNvSpPr>
          <p:nvPr>
            <p:ph type="sldNum" sz="quarter" idx="5"/>
          </p:nvPr>
        </p:nvSpPr>
        <p:spPr/>
        <p:txBody>
          <a:bodyPr/>
          <a:lstStyle/>
          <a:p>
            <a:fld id="{CFA871B2-BE4F-F648-8AB7-F82F9B2FBA88}" type="slidenum">
              <a:rPr lang="en-US" smtClean="0"/>
              <a:t>12</a:t>
            </a:fld>
            <a:endParaRPr lang="en-US"/>
          </a:p>
        </p:txBody>
      </p:sp>
    </p:spTree>
    <p:extLst>
      <p:ext uri="{BB962C8B-B14F-4D97-AF65-F5344CB8AC3E}">
        <p14:creationId xmlns:p14="http://schemas.microsoft.com/office/powerpoint/2010/main" val="18497536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D6BE02-76F0-7509-0F49-333DA20AC3C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13375D5-5928-D242-2C0E-16ABB56E645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86FCB30-3A90-7BDD-FFF8-33864381473A}"/>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504C49"/>
                </a:solidFill>
                <a:latin typeface="Source Serif Pro" pitchFamily="34" charset="0"/>
                <a:ea typeface="Source Serif Pro" pitchFamily="34" charset="-122"/>
                <a:cs typeface="Source Serif Pro" pitchFamily="34" charset="-120"/>
              </a:rPr>
              <a:t>作者没解释为什么</a:t>
            </a:r>
            <a:r>
              <a:rPr lang="en-US" altLang="zh-CN" sz="1200" dirty="0">
                <a:solidFill>
                  <a:srgbClr val="504C49"/>
                </a:solidFill>
                <a:latin typeface="Source Serif Pro" pitchFamily="34" charset="0"/>
                <a:ea typeface="Source Serif Pro" pitchFamily="34" charset="-122"/>
                <a:cs typeface="Source Serif Pro" pitchFamily="34" charset="-120"/>
              </a:rPr>
              <a:t>adolescence</a:t>
            </a:r>
            <a:r>
              <a:rPr lang="zh-CN" altLang="en-US" sz="1200" dirty="0">
                <a:solidFill>
                  <a:srgbClr val="504C49"/>
                </a:solidFill>
                <a:latin typeface="Source Serif Pro" pitchFamily="34" charset="0"/>
                <a:ea typeface="Source Serif Pro" pitchFamily="34" charset="-122"/>
                <a:cs typeface="Source Serif Pro" pitchFamily="34" charset="-120"/>
              </a:rPr>
              <a:t>这里不符合预测</a:t>
            </a:r>
            <a:endParaRPr lang="en-US" altLang="zh-CN" sz="1200" dirty="0">
              <a:solidFill>
                <a:srgbClr val="504C49"/>
              </a:solidFill>
              <a:latin typeface="Source Serif Pro" pitchFamily="34" charset="0"/>
              <a:ea typeface="Source Serif Pro" pitchFamily="34" charset="-122"/>
              <a:cs typeface="Source Serif Pro" pitchFamily="34" charset="-120"/>
            </a:endParaRPr>
          </a:p>
          <a:p>
            <a:endParaRPr lang="en-US" dirty="0"/>
          </a:p>
        </p:txBody>
      </p:sp>
      <p:sp>
        <p:nvSpPr>
          <p:cNvPr id="4" name="Slide Number Placeholder 3">
            <a:extLst>
              <a:ext uri="{FF2B5EF4-FFF2-40B4-BE49-F238E27FC236}">
                <a16:creationId xmlns:a16="http://schemas.microsoft.com/office/drawing/2014/main" id="{445E489D-6BF2-C96A-D2EC-F76AC5EC8181}"/>
              </a:ext>
            </a:extLst>
          </p:cNvPr>
          <p:cNvSpPr>
            <a:spLocks noGrp="1"/>
          </p:cNvSpPr>
          <p:nvPr>
            <p:ph type="sldNum" sz="quarter" idx="5"/>
          </p:nvPr>
        </p:nvSpPr>
        <p:spPr/>
        <p:txBody>
          <a:bodyPr/>
          <a:lstStyle/>
          <a:p>
            <a:fld id="{CFA871B2-BE4F-F648-8AB7-F82F9B2FBA88}" type="slidenum">
              <a:rPr lang="en-US" smtClean="0"/>
              <a:t>13</a:t>
            </a:fld>
            <a:endParaRPr lang="en-US"/>
          </a:p>
        </p:txBody>
      </p:sp>
    </p:spTree>
    <p:extLst>
      <p:ext uri="{BB962C8B-B14F-4D97-AF65-F5344CB8AC3E}">
        <p14:creationId xmlns:p14="http://schemas.microsoft.com/office/powerpoint/2010/main" val="25393652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A871B2-BE4F-F648-8AB7-F82F9B2FBA88}" type="slidenum">
              <a:rPr lang="en-US" smtClean="0"/>
              <a:t>14</a:t>
            </a:fld>
            <a:endParaRPr lang="en-US"/>
          </a:p>
        </p:txBody>
      </p:sp>
    </p:spTree>
    <p:extLst>
      <p:ext uri="{BB962C8B-B14F-4D97-AF65-F5344CB8AC3E}">
        <p14:creationId xmlns:p14="http://schemas.microsoft.com/office/powerpoint/2010/main" val="38931875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A871B2-BE4F-F648-8AB7-F82F9B2FBA88}" type="slidenum">
              <a:rPr lang="en-US" smtClean="0"/>
              <a:t>15</a:t>
            </a:fld>
            <a:endParaRPr lang="en-US"/>
          </a:p>
        </p:txBody>
      </p:sp>
    </p:spTree>
    <p:extLst>
      <p:ext uri="{BB962C8B-B14F-4D97-AF65-F5344CB8AC3E}">
        <p14:creationId xmlns:p14="http://schemas.microsoft.com/office/powerpoint/2010/main" val="9812902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A871B2-BE4F-F648-8AB7-F82F9B2FBA88}" type="slidenum">
              <a:rPr lang="en-US" smtClean="0"/>
              <a:t>17</a:t>
            </a:fld>
            <a:endParaRPr lang="en-US"/>
          </a:p>
        </p:txBody>
      </p:sp>
    </p:spTree>
    <p:extLst>
      <p:ext uri="{BB962C8B-B14F-4D97-AF65-F5344CB8AC3E}">
        <p14:creationId xmlns:p14="http://schemas.microsoft.com/office/powerpoint/2010/main" val="12430932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E18EE2-E962-88BC-0FFB-45E2E089683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653A775-E212-FCDF-3787-0D8BA722685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A4F4F97-453C-CA10-E4C5-7C9EA6912B3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023763C-B585-1DAD-8C61-F468D555AD6C}"/>
              </a:ext>
            </a:extLst>
          </p:cNvPr>
          <p:cNvSpPr>
            <a:spLocks noGrp="1"/>
          </p:cNvSpPr>
          <p:nvPr>
            <p:ph type="sldNum" sz="quarter" idx="5"/>
          </p:nvPr>
        </p:nvSpPr>
        <p:spPr/>
        <p:txBody>
          <a:bodyPr/>
          <a:lstStyle/>
          <a:p>
            <a:fld id="{CFA871B2-BE4F-F648-8AB7-F82F9B2FBA88}" type="slidenum">
              <a:rPr lang="en-US" smtClean="0"/>
              <a:t>3</a:t>
            </a:fld>
            <a:endParaRPr lang="en-US"/>
          </a:p>
        </p:txBody>
      </p:sp>
    </p:spTree>
    <p:extLst>
      <p:ext uri="{BB962C8B-B14F-4D97-AF65-F5344CB8AC3E}">
        <p14:creationId xmlns:p14="http://schemas.microsoft.com/office/powerpoint/2010/main" val="3491023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A871B2-BE4F-F648-8AB7-F82F9B2FBA88}" type="slidenum">
              <a:rPr lang="en-US" smtClean="0"/>
              <a:t>4</a:t>
            </a:fld>
            <a:endParaRPr lang="en-US"/>
          </a:p>
        </p:txBody>
      </p:sp>
    </p:spTree>
    <p:extLst>
      <p:ext uri="{BB962C8B-B14F-4D97-AF65-F5344CB8AC3E}">
        <p14:creationId xmlns:p14="http://schemas.microsoft.com/office/powerpoint/2010/main" val="18692454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There are multiple explanations for this phenomenon:</a:t>
            </a:r>
          </a:p>
          <a:p>
            <a:pPr>
              <a:buFont typeface="+mj-lt"/>
              <a:buAutoNum type="arabicPeriod"/>
            </a:pPr>
            <a:r>
              <a:rPr lang="en-US" altLang="zh-CN" b="1" dirty="0"/>
              <a:t>Economics</a:t>
            </a:r>
            <a:r>
              <a:rPr lang="en-US" altLang="zh-CN" dirty="0"/>
              <a:t> sees attractiveness-based judgments as a form of </a:t>
            </a:r>
            <a:r>
              <a:rPr lang="en-US" altLang="zh-CN" b="1" dirty="0"/>
              <a:t>taste-based discrimination</a:t>
            </a:r>
            <a:r>
              <a:rPr lang="en-US" altLang="zh-CN" dirty="0"/>
              <a:t>, similar to prejudice.</a:t>
            </a:r>
          </a:p>
          <a:p>
            <a:pPr>
              <a:buFont typeface="+mj-lt"/>
              <a:buAutoNum type="arabicPeriod"/>
            </a:pPr>
            <a:r>
              <a:rPr lang="en-US" altLang="zh-CN" b="1" dirty="0"/>
              <a:t>Social Psychology</a:t>
            </a:r>
            <a:r>
              <a:rPr lang="en-US" altLang="zh-CN" dirty="0"/>
              <a:t> explains it through </a:t>
            </a:r>
            <a:r>
              <a:rPr lang="en-US" altLang="zh-CN" b="1" dirty="0"/>
              <a:t>status generalization theory</a:t>
            </a:r>
            <a:r>
              <a:rPr lang="en-US" altLang="zh-CN" dirty="0"/>
              <a:t> and </a:t>
            </a:r>
            <a:r>
              <a:rPr lang="en-US" altLang="zh-CN" b="1" dirty="0"/>
              <a:t>implicit personality theory</a:t>
            </a:r>
            <a:r>
              <a:rPr lang="en-US" altLang="zh-CN" dirty="0"/>
              <a:t>, where attractiveness is unconsciously linked to expectations about performance and traits.</a:t>
            </a:r>
          </a:p>
          <a:p>
            <a:pPr>
              <a:buFont typeface="+mj-lt"/>
              <a:buAutoNum type="arabicPeriod"/>
            </a:pPr>
            <a:r>
              <a:rPr lang="en-US" altLang="zh-CN" b="1" dirty="0"/>
              <a:t>Evolutionary Psychology</a:t>
            </a:r>
            <a:r>
              <a:rPr lang="en-US" altLang="zh-CN" dirty="0"/>
              <a:t> provides a third angle, suggesting that attractiveness biases are rooted in evolutionary mechanisms, originally evolved for </a:t>
            </a:r>
            <a:r>
              <a:rPr lang="en-US" altLang="zh-CN" b="1" dirty="0"/>
              <a:t>mating and mate selection</a:t>
            </a:r>
            <a:r>
              <a:rPr lang="en-US" altLang="zh-CN" dirty="0"/>
              <a:t>. </a:t>
            </a:r>
            <a:r>
              <a:rPr lang="en-US" altLang="zh-CN" sz="1800" kern="0" dirty="0">
                <a:effectLst/>
                <a:latin typeface="Times New Roman" panose="02020603050405020304" pitchFamily="18" charset="0"/>
                <a:ea typeface="等线" panose="02010600030101010101" pitchFamily="2" charset="-122"/>
              </a:rPr>
              <a:t>According to the evolutionary byproduct account, the beauty advantage is an unintended consequence of biases originally evolved for mating and mate selection. This preference for attractive potential partners is deeply rooted in human psychology and extends into non-mating social interactions</a:t>
            </a:r>
            <a:endParaRPr lang="en-US" altLang="zh-CN" dirty="0"/>
          </a:p>
          <a:p>
            <a:endParaRPr lang="en-US" dirty="0"/>
          </a:p>
        </p:txBody>
      </p:sp>
      <p:sp>
        <p:nvSpPr>
          <p:cNvPr id="4" name="Slide Number Placeholder 3"/>
          <p:cNvSpPr>
            <a:spLocks noGrp="1"/>
          </p:cNvSpPr>
          <p:nvPr>
            <p:ph type="sldNum" sz="quarter" idx="5"/>
          </p:nvPr>
        </p:nvSpPr>
        <p:spPr/>
        <p:txBody>
          <a:bodyPr/>
          <a:lstStyle/>
          <a:p>
            <a:fld id="{CFA871B2-BE4F-F648-8AB7-F82F9B2FBA88}" type="slidenum">
              <a:rPr lang="en-US" smtClean="0"/>
              <a:t>5</a:t>
            </a:fld>
            <a:endParaRPr lang="en-US"/>
          </a:p>
        </p:txBody>
      </p:sp>
    </p:spTree>
    <p:extLst>
      <p:ext uri="{BB962C8B-B14F-4D97-AF65-F5344CB8AC3E}">
        <p14:creationId xmlns:p14="http://schemas.microsoft.com/office/powerpoint/2010/main" val="19610986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b="0" dirty="0"/>
              <a:t>Although this effect has been considered as stereotype, researchers did not explore the true covariance between A and traits. </a:t>
            </a:r>
          </a:p>
          <a:p>
            <a:r>
              <a:rPr lang="en-US" altLang="zh-CN" b="1" dirty="0" err="1"/>
              <a:t>Eagly</a:t>
            </a:r>
            <a:r>
              <a:rPr lang="en-US" altLang="zh-CN" b="1" dirty="0"/>
              <a:t> et al. (1991)</a:t>
            </a:r>
            <a:r>
              <a:rPr lang="en-US" altLang="zh-CN" dirty="0"/>
              <a:t> showed that the beauty-is-good effect is more pronounced in domains like </a:t>
            </a:r>
            <a:r>
              <a:rPr lang="en-US" altLang="zh-CN" b="1" dirty="0"/>
              <a:t>social competence. </a:t>
            </a:r>
            <a:r>
              <a:rPr lang="zh-CN" altLang="en-US" b="1" dirty="0"/>
              <a:t>尽管认为是</a:t>
            </a:r>
            <a:r>
              <a:rPr lang="en-US" altLang="zh-CN" b="1" dirty="0"/>
              <a:t>stereotype</a:t>
            </a:r>
            <a:r>
              <a:rPr lang="zh-CN" altLang="en-US" b="1" dirty="0"/>
              <a:t>，其认为一部分反应了真实相关，但文章</a:t>
            </a:r>
            <a:r>
              <a:rPr lang="en-US" altLang="zh-CN" b="1" dirty="0"/>
              <a:t>does not </a:t>
            </a:r>
            <a:r>
              <a:rPr lang="en-US" altLang="zh-CN" b="1" dirty="0" err="1"/>
              <a:t>directely</a:t>
            </a:r>
            <a:r>
              <a:rPr lang="en-US" altLang="zh-CN" b="1" dirty="0"/>
              <a:t> tested this assumption. </a:t>
            </a:r>
          </a:p>
          <a:p>
            <a:r>
              <a:rPr lang="en-US" b="1" dirty="0"/>
              <a:t>In 1992, however, no associations. But in 1995, there are some evidence</a:t>
            </a:r>
            <a:endParaRPr lang="en-US" dirty="0"/>
          </a:p>
        </p:txBody>
      </p:sp>
      <p:sp>
        <p:nvSpPr>
          <p:cNvPr id="4" name="Slide Number Placeholder 3"/>
          <p:cNvSpPr>
            <a:spLocks noGrp="1"/>
          </p:cNvSpPr>
          <p:nvPr>
            <p:ph type="sldNum" sz="quarter" idx="5"/>
          </p:nvPr>
        </p:nvSpPr>
        <p:spPr/>
        <p:txBody>
          <a:bodyPr/>
          <a:lstStyle/>
          <a:p>
            <a:fld id="{CFA871B2-BE4F-F648-8AB7-F82F9B2FBA88}" type="slidenum">
              <a:rPr lang="en-US" smtClean="0"/>
              <a:t>6</a:t>
            </a:fld>
            <a:endParaRPr lang="en-US"/>
          </a:p>
        </p:txBody>
      </p:sp>
    </p:spTree>
    <p:extLst>
      <p:ext uri="{BB962C8B-B14F-4D97-AF65-F5344CB8AC3E}">
        <p14:creationId xmlns:p14="http://schemas.microsoft.com/office/powerpoint/2010/main" val="27082890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dirty="0">
                <a:effectLst/>
                <a:latin typeface="Times New Roman" panose="02020603050405020304" pitchFamily="18" charset="0"/>
                <a:ea typeface="等线" panose="02010600030101010101" pitchFamily="2" charset="-122"/>
                <a:cs typeface="Times New Roman" panose="02020603050405020304" pitchFamily="18" charset="0"/>
              </a:rPr>
              <a:t>The debate over the discrepancy between perceived and measured associations between attractiveness and traits continues, despite numerous published meta-analyses in the </a:t>
            </a:r>
            <a:r>
              <a:rPr lang="en-US" altLang="zh-CN" sz="1800" dirty="0" err="1">
                <a:effectLst/>
                <a:latin typeface="Times New Roman" panose="02020603050405020304" pitchFamily="18" charset="0"/>
                <a:ea typeface="等线" panose="02010600030101010101" pitchFamily="2" charset="-122"/>
                <a:cs typeface="Times New Roman" panose="02020603050405020304" pitchFamily="18" charset="0"/>
              </a:rPr>
              <a:t>1990s</a:t>
            </a:r>
            <a:r>
              <a:rPr lang="en-US" altLang="zh-CN" sz="1800" dirty="0">
                <a:effectLst/>
                <a:latin typeface="Times New Roman" panose="02020603050405020304" pitchFamily="18" charset="0"/>
                <a:ea typeface="等线" panose="02010600030101010101" pitchFamily="2" charset="-122"/>
                <a:cs typeface="Times New Roman" panose="02020603050405020304" pitchFamily="18" charset="0"/>
              </a:rPr>
              <a:t>. Moreover, this topic remains contentious across various traits. In response, new theories have been proposed to explain the covariance between traits and how they are perceived.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800" dirty="0">
              <a:effectLst/>
              <a:latin typeface="Times New Roman" panose="02020603050405020304" pitchFamily="18" charset="0"/>
              <a:ea typeface="等线"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800" b="1" dirty="0"/>
              <a:t>Developmental Models</a:t>
            </a:r>
            <a:r>
              <a:rPr lang="en-US" altLang="zh-CN" sz="2800" dirty="0"/>
              <a:t> Several models have been proposed to explain the </a:t>
            </a:r>
            <a:r>
              <a:rPr lang="en-US" altLang="zh-CN" sz="2800" b="1" dirty="0"/>
              <a:t>attractiveness-intelligence link</a:t>
            </a:r>
            <a:r>
              <a:rPr lang="en-US" altLang="zh-CN" sz="2800" dirty="0"/>
              <a:t>. For example, </a:t>
            </a:r>
            <a:r>
              <a:rPr lang="en-US" altLang="zh-CN" sz="2800" b="1" dirty="0" err="1"/>
              <a:t>Zebrowitz</a:t>
            </a:r>
            <a:r>
              <a:rPr lang="en-US" altLang="zh-CN" sz="2800" b="1" dirty="0"/>
              <a:t> et al. (2002)</a:t>
            </a:r>
            <a:r>
              <a:rPr lang="en-US" altLang="zh-CN" sz="2800" dirty="0"/>
              <a:t> developed a </a:t>
            </a:r>
            <a:r>
              <a:rPr lang="en-US" altLang="zh-CN" sz="2800" b="1" dirty="0"/>
              <a:t>developmental model</a:t>
            </a:r>
            <a:r>
              <a:rPr lang="en-US" altLang="zh-CN" sz="2800" dirty="0"/>
              <a:t>, suggesting that </a:t>
            </a:r>
            <a:r>
              <a:rPr lang="en-US" altLang="zh-CN" sz="2800" b="1" dirty="0"/>
              <a:t>genetic</a:t>
            </a:r>
            <a:r>
              <a:rPr lang="en-US" altLang="zh-CN" sz="2800" dirty="0"/>
              <a:t> and </a:t>
            </a:r>
            <a:r>
              <a:rPr lang="en-US" altLang="zh-CN" sz="2800" b="1" dirty="0"/>
              <a:t>environmental factors</a:t>
            </a:r>
            <a:r>
              <a:rPr lang="en-US" altLang="zh-CN" sz="2800" dirty="0"/>
              <a:t> both contribute to this association. </a:t>
            </a:r>
            <a:endParaRPr lang="zh-CN" altLang="zh-CN" sz="1800" dirty="0">
              <a:effectLst/>
              <a:latin typeface="等线" panose="02010600030101010101" pitchFamily="2" charset="-122"/>
              <a:ea typeface="等线" panose="02010600030101010101" pitchFamily="2" charset="-122"/>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CFA871B2-BE4F-F648-8AB7-F82F9B2FBA88}" type="slidenum">
              <a:rPr lang="en-US" smtClean="0"/>
              <a:t>7</a:t>
            </a:fld>
            <a:endParaRPr lang="en-US"/>
          </a:p>
        </p:txBody>
      </p:sp>
    </p:spTree>
    <p:extLst>
      <p:ext uri="{BB962C8B-B14F-4D97-AF65-F5344CB8AC3E}">
        <p14:creationId xmlns:p14="http://schemas.microsoft.com/office/powerpoint/2010/main" val="4847463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A871B2-BE4F-F648-8AB7-F82F9B2FBA88}" type="slidenum">
              <a:rPr lang="en-US" smtClean="0"/>
              <a:t>8</a:t>
            </a:fld>
            <a:endParaRPr lang="en-US"/>
          </a:p>
        </p:txBody>
      </p:sp>
    </p:spTree>
    <p:extLst>
      <p:ext uri="{BB962C8B-B14F-4D97-AF65-F5344CB8AC3E}">
        <p14:creationId xmlns:p14="http://schemas.microsoft.com/office/powerpoint/2010/main" val="36506630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21318841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26921480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EAEDD61-E31F-6B40-AC07-4D8D73421283}" type="datetimeFigureOut">
              <a:rPr lang="en-US" smtClean="0"/>
              <a:t>4/21/2025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976431-0C74-EE45-8C94-F7F914A36EC6}" type="slidenum">
              <a:rPr lang="en-US" smtClean="0"/>
              <a:t>‹#›</a:t>
            </a:fld>
            <a:endParaRPr lang="en-US"/>
          </a:p>
        </p:txBody>
      </p:sp>
    </p:spTree>
    <p:extLst>
      <p:ext uri="{BB962C8B-B14F-4D97-AF65-F5344CB8AC3E}">
        <p14:creationId xmlns:p14="http://schemas.microsoft.com/office/powerpoint/2010/main" val="6417474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AEDD61-E31F-6B40-AC07-4D8D73421283}" type="datetimeFigureOut">
              <a:rPr lang="en-US" smtClean="0"/>
              <a:t>4/21/2025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976431-0C74-EE45-8C94-F7F914A36EC6}" type="slidenum">
              <a:rPr lang="en-US" smtClean="0"/>
              <a:t>‹#›</a:t>
            </a:fld>
            <a:endParaRPr lang="en-US"/>
          </a:p>
        </p:txBody>
      </p:sp>
    </p:spTree>
    <p:extLst>
      <p:ext uri="{BB962C8B-B14F-4D97-AF65-F5344CB8AC3E}">
        <p14:creationId xmlns:p14="http://schemas.microsoft.com/office/powerpoint/2010/main" val="37117072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AEDD61-E31F-6B40-AC07-4D8D73421283}" type="datetimeFigureOut">
              <a:rPr lang="en-US" smtClean="0"/>
              <a:t>4/21/2025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976431-0C74-EE45-8C94-F7F914A36EC6}" type="slidenum">
              <a:rPr lang="en-US" smtClean="0"/>
              <a:t>‹#›</a:t>
            </a:fld>
            <a:endParaRPr lang="en-US"/>
          </a:p>
        </p:txBody>
      </p:sp>
    </p:spTree>
    <p:extLst>
      <p:ext uri="{BB962C8B-B14F-4D97-AF65-F5344CB8AC3E}">
        <p14:creationId xmlns:p14="http://schemas.microsoft.com/office/powerpoint/2010/main" val="27005924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Slide 6 master">
    <p:spTree>
      <p:nvGrpSpPr>
        <p:cNvPr id="1" name=""/>
        <p:cNvGrpSpPr/>
        <p:nvPr/>
      </p:nvGrpSpPr>
      <p:grpSpPr>
        <a:xfrm>
          <a:off x="0" y="0"/>
          <a:ext cx="0" cy="0"/>
          <a:chOff x="0" y="0"/>
          <a:chExt cx="0" cy="0"/>
        </a:xfrm>
      </p:grpSpPr>
      <p:sp>
        <p:nvSpPr>
          <p:cNvPr id="2" name="Shape 0"/>
          <p:cNvSpPr/>
          <p:nvPr/>
        </p:nvSpPr>
        <p:spPr>
          <a:xfrm>
            <a:off x="0" y="0"/>
            <a:ext cx="12192000" cy="6858000"/>
          </a:xfrm>
          <a:prstGeom prst="rect">
            <a:avLst/>
          </a:prstGeom>
          <a:solidFill>
            <a:srgbClr val="F7F3F0"/>
          </a:solidFill>
          <a:ln/>
        </p:spPr>
      </p:sp>
      <p:sp>
        <p:nvSpPr>
          <p:cNvPr id="3" name="Shape 1"/>
          <p:cNvSpPr/>
          <p:nvPr/>
        </p:nvSpPr>
        <p:spPr>
          <a:xfrm>
            <a:off x="0" y="0"/>
            <a:ext cx="12192000" cy="68580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0699346" y="6457950"/>
            <a:ext cx="1435504" cy="342900"/>
          </a:xfrm>
          <a:prstGeom prst="rect">
            <a:avLst/>
          </a:prstGeom>
        </p:spPr>
      </p:pic>
    </p:spTree>
    <p:extLst>
      <p:ext uri="{BB962C8B-B14F-4D97-AF65-F5344CB8AC3E}">
        <p14:creationId xmlns:p14="http://schemas.microsoft.com/office/powerpoint/2010/main" val="2237017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EAEDD61-E31F-6B40-AC07-4D8D73421283}" type="datetimeFigureOut">
              <a:rPr lang="en-US" smtClean="0"/>
              <a:t>4/21/2025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976431-0C74-EE45-8C94-F7F914A36EC6}" type="slidenum">
              <a:rPr lang="en-US" smtClean="0"/>
              <a:t>‹#›</a:t>
            </a:fld>
            <a:endParaRPr lang="en-US"/>
          </a:p>
        </p:txBody>
      </p:sp>
    </p:spTree>
    <p:extLst>
      <p:ext uri="{BB962C8B-B14F-4D97-AF65-F5344CB8AC3E}">
        <p14:creationId xmlns:p14="http://schemas.microsoft.com/office/powerpoint/2010/main" val="21633261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AEDD61-E31F-6B40-AC07-4D8D73421283}" type="datetimeFigureOut">
              <a:rPr lang="en-US" smtClean="0"/>
              <a:t>4/21/2025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976431-0C74-EE45-8C94-F7F914A36EC6}" type="slidenum">
              <a:rPr lang="en-US" smtClean="0"/>
              <a:t>‹#›</a:t>
            </a:fld>
            <a:endParaRPr lang="en-US"/>
          </a:p>
        </p:txBody>
      </p:sp>
    </p:spTree>
    <p:extLst>
      <p:ext uri="{BB962C8B-B14F-4D97-AF65-F5344CB8AC3E}">
        <p14:creationId xmlns:p14="http://schemas.microsoft.com/office/powerpoint/2010/main" val="3438842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AEDD61-E31F-6B40-AC07-4D8D73421283}" type="datetimeFigureOut">
              <a:rPr lang="en-US" smtClean="0"/>
              <a:t>4/21/2025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976431-0C74-EE45-8C94-F7F914A36EC6}" type="slidenum">
              <a:rPr lang="en-US" smtClean="0"/>
              <a:t>‹#›</a:t>
            </a:fld>
            <a:endParaRPr lang="en-US"/>
          </a:p>
        </p:txBody>
      </p:sp>
    </p:spTree>
    <p:extLst>
      <p:ext uri="{BB962C8B-B14F-4D97-AF65-F5344CB8AC3E}">
        <p14:creationId xmlns:p14="http://schemas.microsoft.com/office/powerpoint/2010/main" val="1198806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EAEDD61-E31F-6B40-AC07-4D8D73421283}" type="datetimeFigureOut">
              <a:rPr lang="en-US" smtClean="0"/>
              <a:t>4/21/2025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976431-0C74-EE45-8C94-F7F914A36EC6}" type="slidenum">
              <a:rPr lang="en-US" smtClean="0"/>
              <a:t>‹#›</a:t>
            </a:fld>
            <a:endParaRPr lang="en-US"/>
          </a:p>
        </p:txBody>
      </p:sp>
      <p:cxnSp>
        <p:nvCxnSpPr>
          <p:cNvPr id="9" name="Google Shape;254;p26">
            <a:extLst>
              <a:ext uri="{FF2B5EF4-FFF2-40B4-BE49-F238E27FC236}">
                <a16:creationId xmlns:a16="http://schemas.microsoft.com/office/drawing/2014/main" id="{B6E7EA52-E362-F7D2-F045-5055DE63DA14}"/>
              </a:ext>
            </a:extLst>
          </p:cNvPr>
          <p:cNvCxnSpPr>
            <a:cxnSpLocks/>
          </p:cNvCxnSpPr>
          <p:nvPr/>
        </p:nvCxnSpPr>
        <p:spPr>
          <a:xfrm>
            <a:off x="9412014" y="607090"/>
            <a:ext cx="2628365" cy="0"/>
          </a:xfrm>
          <a:prstGeom prst="straightConnector1">
            <a:avLst/>
          </a:prstGeom>
          <a:noFill/>
          <a:ln w="63500" cap="flat" cmpd="sng">
            <a:solidFill>
              <a:schemeClr val="accent2">
                <a:lumMod val="75000"/>
              </a:schemeClr>
            </a:solidFill>
            <a:prstDash val="solid"/>
            <a:round/>
            <a:headEnd type="none" w="med" len="med"/>
            <a:tailEnd type="none" w="med" len="med"/>
          </a:ln>
        </p:spPr>
      </p:cxnSp>
      <p:cxnSp>
        <p:nvCxnSpPr>
          <p:cNvPr id="8" name="Google Shape;254;p26">
            <a:extLst>
              <a:ext uri="{FF2B5EF4-FFF2-40B4-BE49-F238E27FC236}">
                <a16:creationId xmlns:a16="http://schemas.microsoft.com/office/drawing/2014/main" id="{21998160-66C8-65DF-B016-4EF9B361212F}"/>
              </a:ext>
            </a:extLst>
          </p:cNvPr>
          <p:cNvCxnSpPr>
            <a:cxnSpLocks/>
          </p:cNvCxnSpPr>
          <p:nvPr userDrawn="1"/>
        </p:nvCxnSpPr>
        <p:spPr>
          <a:xfrm>
            <a:off x="9412014" y="607090"/>
            <a:ext cx="2628365" cy="0"/>
          </a:xfrm>
          <a:prstGeom prst="straightConnector1">
            <a:avLst/>
          </a:prstGeom>
          <a:noFill/>
          <a:ln w="63500" cap="flat" cmpd="sng">
            <a:solidFill>
              <a:schemeClr val="accent2">
                <a:lumMod val="75000"/>
              </a:schemeClr>
            </a:solidFill>
            <a:prstDash val="solid"/>
            <a:round/>
            <a:headEnd type="none" w="med" len="med"/>
            <a:tailEnd type="none" w="med" len="med"/>
          </a:ln>
        </p:spPr>
      </p:cxnSp>
    </p:spTree>
    <p:extLst>
      <p:ext uri="{BB962C8B-B14F-4D97-AF65-F5344CB8AC3E}">
        <p14:creationId xmlns:p14="http://schemas.microsoft.com/office/powerpoint/2010/main" val="42832827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EAEDD61-E31F-6B40-AC07-4D8D73421283}" type="datetimeFigureOut">
              <a:rPr lang="en-US" smtClean="0"/>
              <a:t>4/21/2025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8976431-0C74-EE45-8C94-F7F914A36EC6}" type="slidenum">
              <a:rPr lang="en-US" smtClean="0"/>
              <a:t>‹#›</a:t>
            </a:fld>
            <a:endParaRPr lang="en-US"/>
          </a:p>
        </p:txBody>
      </p:sp>
    </p:spTree>
    <p:extLst>
      <p:ext uri="{BB962C8B-B14F-4D97-AF65-F5344CB8AC3E}">
        <p14:creationId xmlns:p14="http://schemas.microsoft.com/office/powerpoint/2010/main" val="154199480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EAEDD61-E31F-6B40-AC07-4D8D73421283}" type="datetimeFigureOut">
              <a:rPr lang="en-US" smtClean="0"/>
              <a:t>4/21/2025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8976431-0C74-EE45-8C94-F7F914A36EC6}" type="slidenum">
              <a:rPr lang="en-US" smtClean="0"/>
              <a:t>‹#›</a:t>
            </a:fld>
            <a:endParaRPr lang="en-US"/>
          </a:p>
        </p:txBody>
      </p:sp>
      <p:cxnSp>
        <p:nvCxnSpPr>
          <p:cNvPr id="6" name="Google Shape;254;p26">
            <a:extLst>
              <a:ext uri="{FF2B5EF4-FFF2-40B4-BE49-F238E27FC236}">
                <a16:creationId xmlns:a16="http://schemas.microsoft.com/office/drawing/2014/main" id="{805682D2-AB61-7D65-EB7E-E68B25B3D50B}"/>
              </a:ext>
            </a:extLst>
          </p:cNvPr>
          <p:cNvCxnSpPr>
            <a:cxnSpLocks/>
          </p:cNvCxnSpPr>
          <p:nvPr/>
        </p:nvCxnSpPr>
        <p:spPr>
          <a:xfrm>
            <a:off x="9412014" y="607090"/>
            <a:ext cx="2628365" cy="0"/>
          </a:xfrm>
          <a:prstGeom prst="straightConnector1">
            <a:avLst/>
          </a:prstGeom>
          <a:noFill/>
          <a:ln w="38100" cap="flat" cmpd="sng">
            <a:solidFill>
              <a:schemeClr val="accent2">
                <a:lumMod val="75000"/>
              </a:schemeClr>
            </a:solidFill>
            <a:prstDash val="solid"/>
            <a:round/>
            <a:headEnd type="none" w="med" len="med"/>
            <a:tailEnd type="none" w="med" len="med"/>
          </a:ln>
        </p:spPr>
      </p:cxnSp>
      <p:cxnSp>
        <p:nvCxnSpPr>
          <p:cNvPr id="7" name="Google Shape;254;p26">
            <a:extLst>
              <a:ext uri="{FF2B5EF4-FFF2-40B4-BE49-F238E27FC236}">
                <a16:creationId xmlns:a16="http://schemas.microsoft.com/office/drawing/2014/main" id="{27D9B7A4-0647-3411-894C-348D86E9E803}"/>
              </a:ext>
            </a:extLst>
          </p:cNvPr>
          <p:cNvCxnSpPr>
            <a:cxnSpLocks/>
          </p:cNvCxnSpPr>
          <p:nvPr userDrawn="1"/>
        </p:nvCxnSpPr>
        <p:spPr>
          <a:xfrm>
            <a:off x="9412014" y="607090"/>
            <a:ext cx="2628365" cy="0"/>
          </a:xfrm>
          <a:prstGeom prst="straightConnector1">
            <a:avLst/>
          </a:prstGeom>
          <a:noFill/>
          <a:ln w="38100" cap="flat" cmpd="sng">
            <a:solidFill>
              <a:schemeClr val="accent2">
                <a:lumMod val="75000"/>
              </a:schemeClr>
            </a:solidFill>
            <a:prstDash val="solid"/>
            <a:round/>
            <a:headEnd type="none" w="med" len="med"/>
            <a:tailEnd type="none" w="med" len="med"/>
          </a:ln>
        </p:spPr>
      </p:cxnSp>
    </p:spTree>
    <p:extLst>
      <p:ext uri="{BB962C8B-B14F-4D97-AF65-F5344CB8AC3E}">
        <p14:creationId xmlns:p14="http://schemas.microsoft.com/office/powerpoint/2010/main" val="167163462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AEDD61-E31F-6B40-AC07-4D8D73421283}" type="datetimeFigureOut">
              <a:rPr lang="en-US" smtClean="0"/>
              <a:t>4/21/2025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8976431-0C74-EE45-8C94-F7F914A36EC6}" type="slidenum">
              <a:rPr lang="en-US" smtClean="0"/>
              <a:t>‹#›</a:t>
            </a:fld>
            <a:endParaRPr lang="en-US"/>
          </a:p>
        </p:txBody>
      </p:sp>
    </p:spTree>
    <p:extLst>
      <p:ext uri="{BB962C8B-B14F-4D97-AF65-F5344CB8AC3E}">
        <p14:creationId xmlns:p14="http://schemas.microsoft.com/office/powerpoint/2010/main" val="41165979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AEDD61-E31F-6B40-AC07-4D8D73421283}" type="datetimeFigureOut">
              <a:rPr lang="en-US" smtClean="0"/>
              <a:t>4/21/2025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976431-0C74-EE45-8C94-F7F914A36EC6}" type="slidenum">
              <a:rPr lang="en-US" smtClean="0"/>
              <a:t>‹#›</a:t>
            </a:fld>
            <a:endParaRPr lang="en-US"/>
          </a:p>
        </p:txBody>
      </p:sp>
    </p:spTree>
    <p:extLst>
      <p:ext uri="{BB962C8B-B14F-4D97-AF65-F5344CB8AC3E}">
        <p14:creationId xmlns:p14="http://schemas.microsoft.com/office/powerpoint/2010/main" val="351988064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EAEDD61-E31F-6B40-AC07-4D8D73421283}" type="datetimeFigureOut">
              <a:rPr lang="en-US" smtClean="0"/>
              <a:t>4/21/2025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976431-0C74-EE45-8C94-F7F914A36EC6}" type="slidenum">
              <a:rPr lang="en-US" smtClean="0"/>
              <a:t>‹#›</a:t>
            </a:fld>
            <a:endParaRPr lang="en-US"/>
          </a:p>
        </p:txBody>
      </p:sp>
    </p:spTree>
    <p:extLst>
      <p:ext uri="{BB962C8B-B14F-4D97-AF65-F5344CB8AC3E}">
        <p14:creationId xmlns:p14="http://schemas.microsoft.com/office/powerpoint/2010/main" val="482648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EAEDD61-E31F-6B40-AC07-4D8D73421283}" type="datetimeFigureOut">
              <a:rPr lang="en-US" smtClean="0"/>
              <a:t>4/21/2025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976431-0C74-EE45-8C94-F7F914A36EC6}" type="slidenum">
              <a:rPr lang="en-US" smtClean="0"/>
              <a:t>‹#›</a:t>
            </a:fld>
            <a:endParaRPr lang="en-US"/>
          </a:p>
        </p:txBody>
      </p:sp>
    </p:spTree>
    <p:extLst>
      <p:ext uri="{BB962C8B-B14F-4D97-AF65-F5344CB8AC3E}">
        <p14:creationId xmlns:p14="http://schemas.microsoft.com/office/powerpoint/2010/main" val="175386328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AEDD61-E31F-6B40-AC07-4D8D73421283}" type="datetimeFigureOut">
              <a:rPr lang="en-US" smtClean="0"/>
              <a:t>4/21/2025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976431-0C74-EE45-8C94-F7F914A36EC6}" type="slidenum">
              <a:rPr lang="en-US" smtClean="0"/>
              <a:t>‹#›</a:t>
            </a:fld>
            <a:endParaRPr lang="en-US"/>
          </a:p>
        </p:txBody>
      </p:sp>
    </p:spTree>
    <p:extLst>
      <p:ext uri="{BB962C8B-B14F-4D97-AF65-F5344CB8AC3E}">
        <p14:creationId xmlns:p14="http://schemas.microsoft.com/office/powerpoint/2010/main" val="188886363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AEDD61-E31F-6B40-AC07-4D8D73421283}" type="datetimeFigureOut">
              <a:rPr lang="en-US" smtClean="0"/>
              <a:t>4/21/2025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976431-0C74-EE45-8C94-F7F914A36EC6}" type="slidenum">
              <a:rPr lang="en-US" smtClean="0"/>
              <a:t>‹#›</a:t>
            </a:fld>
            <a:endParaRPr lang="en-US"/>
          </a:p>
        </p:txBody>
      </p:sp>
    </p:spTree>
    <p:extLst>
      <p:ext uri="{BB962C8B-B14F-4D97-AF65-F5344CB8AC3E}">
        <p14:creationId xmlns:p14="http://schemas.microsoft.com/office/powerpoint/2010/main" val="113612167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EAEDD61-E31F-6B40-AC07-4D8D73421283}" type="datetimeFigureOut">
              <a:rPr lang="en-US" smtClean="0"/>
              <a:t>4/21/2025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976431-0C74-EE45-8C94-F7F914A36EC6}" type="slidenum">
              <a:rPr lang="en-US" smtClean="0"/>
              <a:t>‹#›</a:t>
            </a:fld>
            <a:endParaRPr lang="en-US"/>
          </a:p>
        </p:txBody>
      </p:sp>
    </p:spTree>
    <p:extLst>
      <p:ext uri="{BB962C8B-B14F-4D97-AF65-F5344CB8AC3E}">
        <p14:creationId xmlns:p14="http://schemas.microsoft.com/office/powerpoint/2010/main" val="170760860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AEDD61-E31F-6B40-AC07-4D8D73421283}" type="datetimeFigureOut">
              <a:rPr lang="en-US" smtClean="0"/>
              <a:t>4/21/2025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976431-0C74-EE45-8C94-F7F914A36EC6}" type="slidenum">
              <a:rPr lang="en-US" smtClean="0"/>
              <a:t>‹#›</a:t>
            </a:fld>
            <a:endParaRPr lang="en-US"/>
          </a:p>
        </p:txBody>
      </p:sp>
    </p:spTree>
    <p:extLst>
      <p:ext uri="{BB962C8B-B14F-4D97-AF65-F5344CB8AC3E}">
        <p14:creationId xmlns:p14="http://schemas.microsoft.com/office/powerpoint/2010/main" val="207029639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AEDD61-E31F-6B40-AC07-4D8D73421283}" type="datetimeFigureOut">
              <a:rPr lang="en-US" smtClean="0"/>
              <a:t>4/21/2025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976431-0C74-EE45-8C94-F7F914A36EC6}" type="slidenum">
              <a:rPr lang="en-US" smtClean="0"/>
              <a:t>‹#›</a:t>
            </a:fld>
            <a:endParaRPr lang="en-US"/>
          </a:p>
        </p:txBody>
      </p:sp>
    </p:spTree>
    <p:extLst>
      <p:ext uri="{BB962C8B-B14F-4D97-AF65-F5344CB8AC3E}">
        <p14:creationId xmlns:p14="http://schemas.microsoft.com/office/powerpoint/2010/main" val="264253665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EAEDD61-E31F-6B40-AC07-4D8D73421283}" type="datetimeFigureOut">
              <a:rPr lang="en-US" smtClean="0"/>
              <a:t>4/21/2025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976431-0C74-EE45-8C94-F7F914A36EC6}" type="slidenum">
              <a:rPr lang="en-US" smtClean="0"/>
              <a:t>‹#›</a:t>
            </a:fld>
            <a:endParaRPr lang="en-US"/>
          </a:p>
        </p:txBody>
      </p:sp>
      <p:cxnSp>
        <p:nvCxnSpPr>
          <p:cNvPr id="9" name="Google Shape;254;p26">
            <a:extLst>
              <a:ext uri="{FF2B5EF4-FFF2-40B4-BE49-F238E27FC236}">
                <a16:creationId xmlns:a16="http://schemas.microsoft.com/office/drawing/2014/main" id="{B6E7EA52-E362-F7D2-F045-5055DE63DA14}"/>
              </a:ext>
            </a:extLst>
          </p:cNvPr>
          <p:cNvCxnSpPr>
            <a:cxnSpLocks/>
          </p:cNvCxnSpPr>
          <p:nvPr/>
        </p:nvCxnSpPr>
        <p:spPr>
          <a:xfrm>
            <a:off x="9412014" y="607090"/>
            <a:ext cx="2628365" cy="0"/>
          </a:xfrm>
          <a:prstGeom prst="straightConnector1">
            <a:avLst/>
          </a:prstGeom>
          <a:noFill/>
          <a:ln w="63500" cap="flat" cmpd="sng">
            <a:solidFill>
              <a:schemeClr val="accent2">
                <a:lumMod val="75000"/>
              </a:schemeClr>
            </a:solidFill>
            <a:prstDash val="solid"/>
            <a:round/>
            <a:headEnd type="none" w="med" len="med"/>
            <a:tailEnd type="none" w="med" len="med"/>
          </a:ln>
        </p:spPr>
      </p:cxnSp>
      <p:cxnSp>
        <p:nvCxnSpPr>
          <p:cNvPr id="8" name="Google Shape;254;p26">
            <a:extLst>
              <a:ext uri="{FF2B5EF4-FFF2-40B4-BE49-F238E27FC236}">
                <a16:creationId xmlns:a16="http://schemas.microsoft.com/office/drawing/2014/main" id="{25114672-264E-C5F9-E7C5-2DB4CAF0AA54}"/>
              </a:ext>
            </a:extLst>
          </p:cNvPr>
          <p:cNvCxnSpPr>
            <a:cxnSpLocks/>
          </p:cNvCxnSpPr>
          <p:nvPr userDrawn="1"/>
        </p:nvCxnSpPr>
        <p:spPr>
          <a:xfrm>
            <a:off x="9412014" y="607090"/>
            <a:ext cx="2628365" cy="0"/>
          </a:xfrm>
          <a:prstGeom prst="straightConnector1">
            <a:avLst/>
          </a:prstGeom>
          <a:noFill/>
          <a:ln w="63500" cap="flat" cmpd="sng">
            <a:solidFill>
              <a:schemeClr val="accent2">
                <a:lumMod val="75000"/>
              </a:schemeClr>
            </a:solidFill>
            <a:prstDash val="solid"/>
            <a:round/>
            <a:headEnd type="none" w="med" len="med"/>
            <a:tailEnd type="none" w="med" len="med"/>
          </a:ln>
        </p:spPr>
      </p:cxnSp>
    </p:spTree>
    <p:extLst>
      <p:ext uri="{BB962C8B-B14F-4D97-AF65-F5344CB8AC3E}">
        <p14:creationId xmlns:p14="http://schemas.microsoft.com/office/powerpoint/2010/main" val="247062012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EAEDD61-E31F-6B40-AC07-4D8D73421283}" type="datetimeFigureOut">
              <a:rPr lang="en-US" smtClean="0"/>
              <a:t>4/21/2025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8976431-0C74-EE45-8C94-F7F914A36EC6}" type="slidenum">
              <a:rPr lang="en-US" smtClean="0"/>
              <a:t>‹#›</a:t>
            </a:fld>
            <a:endParaRPr lang="en-US"/>
          </a:p>
        </p:txBody>
      </p:sp>
    </p:spTree>
    <p:extLst>
      <p:ext uri="{BB962C8B-B14F-4D97-AF65-F5344CB8AC3E}">
        <p14:creationId xmlns:p14="http://schemas.microsoft.com/office/powerpoint/2010/main" val="267475122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EAEDD61-E31F-6B40-AC07-4D8D73421283}" type="datetimeFigureOut">
              <a:rPr lang="en-US" smtClean="0"/>
              <a:t>4/21/2025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8976431-0C74-EE45-8C94-F7F914A36EC6}" type="slidenum">
              <a:rPr lang="en-US" smtClean="0"/>
              <a:t>‹#›</a:t>
            </a:fld>
            <a:endParaRPr lang="en-US"/>
          </a:p>
        </p:txBody>
      </p:sp>
      <p:cxnSp>
        <p:nvCxnSpPr>
          <p:cNvPr id="6" name="Google Shape;254;p26">
            <a:extLst>
              <a:ext uri="{FF2B5EF4-FFF2-40B4-BE49-F238E27FC236}">
                <a16:creationId xmlns:a16="http://schemas.microsoft.com/office/drawing/2014/main" id="{805682D2-AB61-7D65-EB7E-E68B25B3D50B}"/>
              </a:ext>
            </a:extLst>
          </p:cNvPr>
          <p:cNvCxnSpPr>
            <a:cxnSpLocks/>
          </p:cNvCxnSpPr>
          <p:nvPr/>
        </p:nvCxnSpPr>
        <p:spPr>
          <a:xfrm>
            <a:off x="9412014" y="607090"/>
            <a:ext cx="2628365" cy="0"/>
          </a:xfrm>
          <a:prstGeom prst="straightConnector1">
            <a:avLst/>
          </a:prstGeom>
          <a:noFill/>
          <a:ln w="38100" cap="flat" cmpd="sng">
            <a:solidFill>
              <a:schemeClr val="accent2">
                <a:lumMod val="75000"/>
              </a:schemeClr>
            </a:solidFill>
            <a:prstDash val="solid"/>
            <a:round/>
            <a:headEnd type="none" w="med" len="med"/>
            <a:tailEnd type="none" w="med" len="med"/>
          </a:ln>
        </p:spPr>
      </p:cxnSp>
      <p:cxnSp>
        <p:nvCxnSpPr>
          <p:cNvPr id="7" name="Google Shape;254;p26">
            <a:extLst>
              <a:ext uri="{FF2B5EF4-FFF2-40B4-BE49-F238E27FC236}">
                <a16:creationId xmlns:a16="http://schemas.microsoft.com/office/drawing/2014/main" id="{0BBE184A-AC65-7DD4-F3C0-9737E51ADD4F}"/>
              </a:ext>
            </a:extLst>
          </p:cNvPr>
          <p:cNvCxnSpPr>
            <a:cxnSpLocks/>
          </p:cNvCxnSpPr>
          <p:nvPr userDrawn="1"/>
        </p:nvCxnSpPr>
        <p:spPr>
          <a:xfrm>
            <a:off x="9412014" y="607090"/>
            <a:ext cx="2628365" cy="0"/>
          </a:xfrm>
          <a:prstGeom prst="straightConnector1">
            <a:avLst/>
          </a:prstGeom>
          <a:noFill/>
          <a:ln w="38100" cap="flat" cmpd="sng">
            <a:solidFill>
              <a:schemeClr val="accent2">
                <a:lumMod val="75000"/>
              </a:schemeClr>
            </a:solidFill>
            <a:prstDash val="solid"/>
            <a:round/>
            <a:headEnd type="none" w="med" len="med"/>
            <a:tailEnd type="none" w="med" len="med"/>
          </a:ln>
        </p:spPr>
      </p:cxnSp>
    </p:spTree>
    <p:extLst>
      <p:ext uri="{BB962C8B-B14F-4D97-AF65-F5344CB8AC3E}">
        <p14:creationId xmlns:p14="http://schemas.microsoft.com/office/powerpoint/2010/main" val="33074250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AEDD61-E31F-6B40-AC07-4D8D73421283}" type="datetimeFigureOut">
              <a:rPr lang="en-US" smtClean="0"/>
              <a:t>4/21/2025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976431-0C74-EE45-8C94-F7F914A36EC6}" type="slidenum">
              <a:rPr lang="en-US" smtClean="0"/>
              <a:t>‹#›</a:t>
            </a:fld>
            <a:endParaRPr lang="en-US"/>
          </a:p>
        </p:txBody>
      </p:sp>
    </p:spTree>
    <p:extLst>
      <p:ext uri="{BB962C8B-B14F-4D97-AF65-F5344CB8AC3E}">
        <p14:creationId xmlns:p14="http://schemas.microsoft.com/office/powerpoint/2010/main" val="102751851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AEDD61-E31F-6B40-AC07-4D8D73421283}" type="datetimeFigureOut">
              <a:rPr lang="en-US" smtClean="0"/>
              <a:t>4/21/2025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8976431-0C74-EE45-8C94-F7F914A36EC6}" type="slidenum">
              <a:rPr lang="en-US" smtClean="0"/>
              <a:t>‹#›</a:t>
            </a:fld>
            <a:endParaRPr lang="en-US"/>
          </a:p>
        </p:txBody>
      </p:sp>
    </p:spTree>
    <p:extLst>
      <p:ext uri="{BB962C8B-B14F-4D97-AF65-F5344CB8AC3E}">
        <p14:creationId xmlns:p14="http://schemas.microsoft.com/office/powerpoint/2010/main" val="287610833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EAEDD61-E31F-6B40-AC07-4D8D73421283}" type="datetimeFigureOut">
              <a:rPr lang="en-US" smtClean="0"/>
              <a:t>4/21/2025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976431-0C74-EE45-8C94-F7F914A36EC6}" type="slidenum">
              <a:rPr lang="en-US" smtClean="0"/>
              <a:t>‹#›</a:t>
            </a:fld>
            <a:endParaRPr lang="en-US"/>
          </a:p>
        </p:txBody>
      </p:sp>
    </p:spTree>
    <p:extLst>
      <p:ext uri="{BB962C8B-B14F-4D97-AF65-F5344CB8AC3E}">
        <p14:creationId xmlns:p14="http://schemas.microsoft.com/office/powerpoint/2010/main" val="219780713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EAEDD61-E31F-6B40-AC07-4D8D73421283}" type="datetimeFigureOut">
              <a:rPr lang="en-US" smtClean="0"/>
              <a:t>4/21/2025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976431-0C74-EE45-8C94-F7F914A36EC6}" type="slidenum">
              <a:rPr lang="en-US" smtClean="0"/>
              <a:t>‹#›</a:t>
            </a:fld>
            <a:endParaRPr lang="en-US"/>
          </a:p>
        </p:txBody>
      </p:sp>
    </p:spTree>
    <p:extLst>
      <p:ext uri="{BB962C8B-B14F-4D97-AF65-F5344CB8AC3E}">
        <p14:creationId xmlns:p14="http://schemas.microsoft.com/office/powerpoint/2010/main" val="267387490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AEDD61-E31F-6B40-AC07-4D8D73421283}" type="datetimeFigureOut">
              <a:rPr lang="en-US" smtClean="0"/>
              <a:t>4/21/2025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976431-0C74-EE45-8C94-F7F914A36EC6}" type="slidenum">
              <a:rPr lang="en-US" smtClean="0"/>
              <a:t>‹#›</a:t>
            </a:fld>
            <a:endParaRPr lang="en-US"/>
          </a:p>
        </p:txBody>
      </p:sp>
    </p:spTree>
    <p:extLst>
      <p:ext uri="{BB962C8B-B14F-4D97-AF65-F5344CB8AC3E}">
        <p14:creationId xmlns:p14="http://schemas.microsoft.com/office/powerpoint/2010/main" val="127520125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AEDD61-E31F-6B40-AC07-4D8D73421283}" type="datetimeFigureOut">
              <a:rPr lang="en-US" smtClean="0"/>
              <a:t>4/21/2025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976431-0C74-EE45-8C94-F7F914A36EC6}" type="slidenum">
              <a:rPr lang="en-US" smtClean="0"/>
              <a:t>‹#›</a:t>
            </a:fld>
            <a:endParaRPr lang="en-US"/>
          </a:p>
        </p:txBody>
      </p:sp>
    </p:spTree>
    <p:extLst>
      <p:ext uri="{BB962C8B-B14F-4D97-AF65-F5344CB8AC3E}">
        <p14:creationId xmlns:p14="http://schemas.microsoft.com/office/powerpoint/2010/main" val="23851349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EAEDD61-E31F-6B40-AC07-4D8D73421283}" type="datetimeFigureOut">
              <a:rPr lang="en-US" smtClean="0"/>
              <a:t>4/21/2025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976431-0C74-EE45-8C94-F7F914A36EC6}" type="slidenum">
              <a:rPr lang="en-US" smtClean="0"/>
              <a:t>‹#›</a:t>
            </a:fld>
            <a:endParaRPr lang="en-US"/>
          </a:p>
        </p:txBody>
      </p:sp>
      <p:cxnSp>
        <p:nvCxnSpPr>
          <p:cNvPr id="9" name="Google Shape;254;p26">
            <a:extLst>
              <a:ext uri="{FF2B5EF4-FFF2-40B4-BE49-F238E27FC236}">
                <a16:creationId xmlns:a16="http://schemas.microsoft.com/office/drawing/2014/main" id="{B6E7EA52-E362-F7D2-F045-5055DE63DA14}"/>
              </a:ext>
            </a:extLst>
          </p:cNvPr>
          <p:cNvCxnSpPr>
            <a:cxnSpLocks/>
          </p:cNvCxnSpPr>
          <p:nvPr userDrawn="1"/>
        </p:nvCxnSpPr>
        <p:spPr>
          <a:xfrm>
            <a:off x="9412014" y="607090"/>
            <a:ext cx="2628365" cy="0"/>
          </a:xfrm>
          <a:prstGeom prst="straightConnector1">
            <a:avLst/>
          </a:prstGeom>
          <a:noFill/>
          <a:ln w="63500" cap="flat" cmpd="sng">
            <a:solidFill>
              <a:schemeClr val="accent2">
                <a:lumMod val="75000"/>
              </a:schemeClr>
            </a:solidFill>
            <a:prstDash val="solid"/>
            <a:round/>
            <a:headEnd type="none" w="med" len="med"/>
            <a:tailEnd type="none" w="med" len="med"/>
          </a:ln>
        </p:spPr>
      </p:cxnSp>
    </p:spTree>
    <p:extLst>
      <p:ext uri="{BB962C8B-B14F-4D97-AF65-F5344CB8AC3E}">
        <p14:creationId xmlns:p14="http://schemas.microsoft.com/office/powerpoint/2010/main" val="11114134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EAEDD61-E31F-6B40-AC07-4D8D73421283}" type="datetimeFigureOut">
              <a:rPr lang="en-US" smtClean="0"/>
              <a:t>4/21/2025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8976431-0C74-EE45-8C94-F7F914A36EC6}" type="slidenum">
              <a:rPr lang="en-US" smtClean="0"/>
              <a:t>‹#›</a:t>
            </a:fld>
            <a:endParaRPr lang="en-US"/>
          </a:p>
        </p:txBody>
      </p:sp>
    </p:spTree>
    <p:extLst>
      <p:ext uri="{BB962C8B-B14F-4D97-AF65-F5344CB8AC3E}">
        <p14:creationId xmlns:p14="http://schemas.microsoft.com/office/powerpoint/2010/main" val="35356346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EAEDD61-E31F-6B40-AC07-4D8D73421283}" type="datetimeFigureOut">
              <a:rPr lang="en-US" smtClean="0"/>
              <a:t>4/21/2025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8976431-0C74-EE45-8C94-F7F914A36EC6}" type="slidenum">
              <a:rPr lang="en-US" smtClean="0"/>
              <a:t>‹#›</a:t>
            </a:fld>
            <a:endParaRPr lang="en-US"/>
          </a:p>
        </p:txBody>
      </p:sp>
      <p:cxnSp>
        <p:nvCxnSpPr>
          <p:cNvPr id="6" name="Google Shape;254;p26">
            <a:extLst>
              <a:ext uri="{FF2B5EF4-FFF2-40B4-BE49-F238E27FC236}">
                <a16:creationId xmlns:a16="http://schemas.microsoft.com/office/drawing/2014/main" id="{805682D2-AB61-7D65-EB7E-E68B25B3D50B}"/>
              </a:ext>
            </a:extLst>
          </p:cNvPr>
          <p:cNvCxnSpPr>
            <a:cxnSpLocks/>
          </p:cNvCxnSpPr>
          <p:nvPr userDrawn="1"/>
        </p:nvCxnSpPr>
        <p:spPr>
          <a:xfrm>
            <a:off x="9412014" y="607090"/>
            <a:ext cx="2628365" cy="0"/>
          </a:xfrm>
          <a:prstGeom prst="straightConnector1">
            <a:avLst/>
          </a:prstGeom>
          <a:noFill/>
          <a:ln w="38100" cap="flat" cmpd="sng">
            <a:solidFill>
              <a:schemeClr val="accent2">
                <a:lumMod val="75000"/>
              </a:schemeClr>
            </a:solidFill>
            <a:prstDash val="solid"/>
            <a:round/>
            <a:headEnd type="none" w="med" len="med"/>
            <a:tailEnd type="none" w="med" len="med"/>
          </a:ln>
        </p:spPr>
      </p:cxnSp>
    </p:spTree>
    <p:extLst>
      <p:ext uri="{BB962C8B-B14F-4D97-AF65-F5344CB8AC3E}">
        <p14:creationId xmlns:p14="http://schemas.microsoft.com/office/powerpoint/2010/main" val="12026533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AEDD61-E31F-6B40-AC07-4D8D73421283}" type="datetimeFigureOut">
              <a:rPr lang="en-US" smtClean="0"/>
              <a:t>4/21/2025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8976431-0C74-EE45-8C94-F7F914A36EC6}" type="slidenum">
              <a:rPr lang="en-US" smtClean="0"/>
              <a:t>‹#›</a:t>
            </a:fld>
            <a:endParaRPr lang="en-US"/>
          </a:p>
        </p:txBody>
      </p:sp>
    </p:spTree>
    <p:extLst>
      <p:ext uri="{BB962C8B-B14F-4D97-AF65-F5344CB8AC3E}">
        <p14:creationId xmlns:p14="http://schemas.microsoft.com/office/powerpoint/2010/main" val="4550384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EAEDD61-E31F-6B40-AC07-4D8D73421283}" type="datetimeFigureOut">
              <a:rPr lang="en-US" smtClean="0"/>
              <a:t>4/21/2025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976431-0C74-EE45-8C94-F7F914A36EC6}" type="slidenum">
              <a:rPr lang="en-US" smtClean="0"/>
              <a:t>‹#›</a:t>
            </a:fld>
            <a:endParaRPr lang="en-US"/>
          </a:p>
        </p:txBody>
      </p:sp>
    </p:spTree>
    <p:extLst>
      <p:ext uri="{BB962C8B-B14F-4D97-AF65-F5344CB8AC3E}">
        <p14:creationId xmlns:p14="http://schemas.microsoft.com/office/powerpoint/2010/main" val="32664140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EAEDD61-E31F-6B40-AC07-4D8D73421283}" type="datetimeFigureOut">
              <a:rPr lang="en-US" smtClean="0"/>
              <a:t>4/21/2025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976431-0C74-EE45-8C94-F7F914A36EC6}" type="slidenum">
              <a:rPr lang="en-US" smtClean="0"/>
              <a:t>‹#›</a:t>
            </a:fld>
            <a:endParaRPr lang="en-US"/>
          </a:p>
        </p:txBody>
      </p:sp>
    </p:spTree>
    <p:extLst>
      <p:ext uri="{BB962C8B-B14F-4D97-AF65-F5344CB8AC3E}">
        <p14:creationId xmlns:p14="http://schemas.microsoft.com/office/powerpoint/2010/main" val="25938264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6314" y="-1587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Helvetica Neue" panose="02000503000000020004" pitchFamily="2" charset="0"/>
                <a:ea typeface="Helvetica Neue" panose="02000503000000020004" pitchFamily="2" charset="0"/>
                <a:cs typeface="Helvetica Neue" panose="02000503000000020004" pitchFamily="2" charset="0"/>
              </a:defRPr>
            </a:lvl1pPr>
          </a:lstStyle>
          <a:p>
            <a:fld id="{AEAEDD61-E31F-6B40-AC07-4D8D73421283}" type="datetimeFigureOut">
              <a:rPr lang="en-US" smtClean="0"/>
              <a:pPr/>
              <a:t>4/21/2025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Helvetica Neue" panose="02000503000000020004" pitchFamily="2" charset="0"/>
                <a:ea typeface="Helvetica Neue" panose="02000503000000020004" pitchFamily="2" charset="0"/>
                <a:cs typeface="Helvetica Neue" panose="02000503000000020004" pitchFamily="2" charset="0"/>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Helvetica Neue" panose="02000503000000020004" pitchFamily="2" charset="0"/>
                <a:ea typeface="Helvetica Neue" panose="02000503000000020004" pitchFamily="2" charset="0"/>
                <a:cs typeface="Helvetica Neue" panose="02000503000000020004" pitchFamily="2" charset="0"/>
              </a:defRPr>
            </a:lvl1pPr>
          </a:lstStyle>
          <a:p>
            <a:fld id="{88976431-0C74-EE45-8C94-F7F914A36EC6}" type="slidenum">
              <a:rPr lang="en-US" smtClean="0"/>
              <a:pPr/>
              <a:t>‹#›</a:t>
            </a:fld>
            <a:endParaRPr lang="en-US"/>
          </a:p>
        </p:txBody>
      </p:sp>
      <p:sp>
        <p:nvSpPr>
          <p:cNvPr id="9" name="Rectangle 8">
            <a:extLst>
              <a:ext uri="{FF2B5EF4-FFF2-40B4-BE49-F238E27FC236}">
                <a16:creationId xmlns:a16="http://schemas.microsoft.com/office/drawing/2014/main" id="{C4A44EFF-3F6A-BC04-C84F-3ABE6FBE5190}"/>
              </a:ext>
            </a:extLst>
          </p:cNvPr>
          <p:cNvSpPr/>
          <p:nvPr userDrawn="1"/>
        </p:nvSpPr>
        <p:spPr>
          <a:xfrm>
            <a:off x="0" y="0"/>
            <a:ext cx="12192000" cy="1325563"/>
          </a:xfrm>
          <a:prstGeom prst="rect">
            <a:avLst/>
          </a:prstGeom>
          <a:solidFill>
            <a:srgbClr val="498F5E">
              <a:alpha val="16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7698516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720" r:id="rId12"/>
  </p:sldLayoutIdLst>
  <p:txStyles>
    <p:titleStyle>
      <a:lvl1pPr algn="l" defTabSz="914400" rtl="0" eaLnBrk="1" latinLnBrk="0" hangingPunct="1">
        <a:lnSpc>
          <a:spcPct val="90000"/>
        </a:lnSpc>
        <a:spcBef>
          <a:spcPct val="0"/>
        </a:spcBef>
        <a:buNone/>
        <a:defRPr sz="3200" kern="1200">
          <a:solidFill>
            <a:schemeClr val="tx1"/>
          </a:solidFill>
          <a:latin typeface="Helvetica Neue" panose="02000503000000020004" pitchFamily="2" charset="0"/>
          <a:ea typeface="Helvetica Neue" panose="02000503000000020004" pitchFamily="2" charset="0"/>
          <a:cs typeface="Helvetica Neue" panose="02000503000000020004" pitchFamily="2"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Helvetica Neue" panose="02000503000000020004" pitchFamily="2" charset="0"/>
          <a:ea typeface="Helvetica Neue" panose="02000503000000020004" pitchFamily="2" charset="0"/>
          <a:cs typeface="Helvetica Neue" panose="02000503000000020004"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Helvetica Neue" panose="02000503000000020004" pitchFamily="2" charset="0"/>
          <a:ea typeface="Helvetica Neue" panose="02000503000000020004" pitchFamily="2" charset="0"/>
          <a:cs typeface="Helvetica Neue" panose="02000503000000020004" pitchFamily="2"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Helvetica Neue" panose="02000503000000020004" pitchFamily="2" charset="0"/>
          <a:ea typeface="Helvetica Neue" panose="02000503000000020004" pitchFamily="2" charset="0"/>
          <a:cs typeface="Helvetica Neue" panose="02000503000000020004"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Helvetica Neue" panose="02000503000000020004" pitchFamily="2" charset="0"/>
          <a:ea typeface="Helvetica Neue" panose="02000503000000020004" pitchFamily="2" charset="0"/>
          <a:cs typeface="Helvetica Neue" panose="02000503000000020004" pitchFamily="2"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Helvetica Neue" panose="02000503000000020004" pitchFamily="2" charset="0"/>
          <a:ea typeface="Helvetica Neue" panose="02000503000000020004" pitchFamily="2" charset="0"/>
          <a:cs typeface="Helvetica Neue" panose="02000503000000020004"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1587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Helvetica Neue" panose="02000503000000020004" pitchFamily="2" charset="0"/>
                <a:ea typeface="Helvetica Neue" panose="02000503000000020004" pitchFamily="2" charset="0"/>
                <a:cs typeface="Helvetica Neue" panose="02000503000000020004" pitchFamily="2" charset="0"/>
              </a:defRPr>
            </a:lvl1pPr>
          </a:lstStyle>
          <a:p>
            <a:fld id="{AEAEDD61-E31F-6B40-AC07-4D8D73421283}" type="datetimeFigureOut">
              <a:rPr lang="en-US" smtClean="0"/>
              <a:pPr/>
              <a:t>4/21/2025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Helvetica Neue" panose="02000503000000020004" pitchFamily="2" charset="0"/>
                <a:ea typeface="Helvetica Neue" panose="02000503000000020004" pitchFamily="2" charset="0"/>
                <a:cs typeface="Helvetica Neue" panose="02000503000000020004" pitchFamily="2" charset="0"/>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Helvetica Neue" panose="02000503000000020004" pitchFamily="2" charset="0"/>
                <a:ea typeface="Helvetica Neue" panose="02000503000000020004" pitchFamily="2" charset="0"/>
                <a:cs typeface="Helvetica Neue" panose="02000503000000020004" pitchFamily="2" charset="0"/>
              </a:defRPr>
            </a:lvl1pPr>
          </a:lstStyle>
          <a:p>
            <a:fld id="{88976431-0C74-EE45-8C94-F7F914A36EC6}" type="slidenum">
              <a:rPr lang="en-US" smtClean="0"/>
              <a:pPr/>
              <a:t>‹#›</a:t>
            </a:fld>
            <a:endParaRPr lang="en-US"/>
          </a:p>
        </p:txBody>
      </p:sp>
      <p:cxnSp>
        <p:nvCxnSpPr>
          <p:cNvPr id="8" name="Google Shape;254;p26">
            <a:extLst>
              <a:ext uri="{FF2B5EF4-FFF2-40B4-BE49-F238E27FC236}">
                <a16:creationId xmlns:a16="http://schemas.microsoft.com/office/drawing/2014/main" id="{3F209234-10ED-53E5-2F90-5DE495A55468}"/>
              </a:ext>
            </a:extLst>
          </p:cNvPr>
          <p:cNvCxnSpPr>
            <a:cxnSpLocks/>
          </p:cNvCxnSpPr>
          <p:nvPr/>
        </p:nvCxnSpPr>
        <p:spPr>
          <a:xfrm>
            <a:off x="7416800" y="962690"/>
            <a:ext cx="4623579" cy="0"/>
          </a:xfrm>
          <a:prstGeom prst="straightConnector1">
            <a:avLst/>
          </a:prstGeom>
          <a:noFill/>
          <a:ln w="63500" cap="flat" cmpd="sng">
            <a:solidFill>
              <a:schemeClr val="accent2">
                <a:lumMod val="75000"/>
              </a:schemeClr>
            </a:solidFill>
            <a:prstDash val="solid"/>
            <a:round/>
            <a:headEnd type="none" w="med" len="med"/>
            <a:tailEnd type="none" w="med" len="med"/>
          </a:ln>
        </p:spPr>
      </p:cxnSp>
      <p:cxnSp>
        <p:nvCxnSpPr>
          <p:cNvPr id="7" name="Google Shape;254;p26">
            <a:extLst>
              <a:ext uri="{FF2B5EF4-FFF2-40B4-BE49-F238E27FC236}">
                <a16:creationId xmlns:a16="http://schemas.microsoft.com/office/drawing/2014/main" id="{2FC58A50-9F00-7989-6498-2693B74D80E9}"/>
              </a:ext>
            </a:extLst>
          </p:cNvPr>
          <p:cNvCxnSpPr>
            <a:cxnSpLocks/>
          </p:cNvCxnSpPr>
          <p:nvPr userDrawn="1"/>
        </p:nvCxnSpPr>
        <p:spPr>
          <a:xfrm>
            <a:off x="7416800" y="962690"/>
            <a:ext cx="4623579" cy="0"/>
          </a:xfrm>
          <a:prstGeom prst="straightConnector1">
            <a:avLst/>
          </a:prstGeom>
          <a:noFill/>
          <a:ln w="63500" cap="flat" cmpd="sng">
            <a:solidFill>
              <a:schemeClr val="accent2">
                <a:lumMod val="75000"/>
              </a:schemeClr>
            </a:solidFill>
            <a:prstDash val="solid"/>
            <a:round/>
            <a:headEnd type="none" w="med" len="med"/>
            <a:tailEnd type="none" w="med" len="med"/>
          </a:ln>
        </p:spPr>
      </p:cxnSp>
    </p:spTree>
    <p:extLst>
      <p:ext uri="{BB962C8B-B14F-4D97-AF65-F5344CB8AC3E}">
        <p14:creationId xmlns:p14="http://schemas.microsoft.com/office/powerpoint/2010/main" val="3295397454"/>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3200" kern="1200">
          <a:solidFill>
            <a:schemeClr val="tx1"/>
          </a:solidFill>
          <a:latin typeface="Helvetica Neue" panose="02000503000000020004" pitchFamily="2" charset="0"/>
          <a:ea typeface="Helvetica Neue" panose="02000503000000020004" pitchFamily="2" charset="0"/>
          <a:cs typeface="Helvetica Neue" panose="02000503000000020004" pitchFamily="2"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Helvetica Neue" panose="02000503000000020004" pitchFamily="2" charset="0"/>
          <a:ea typeface="Helvetica Neue" panose="02000503000000020004" pitchFamily="2" charset="0"/>
          <a:cs typeface="Helvetica Neue" panose="02000503000000020004"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Helvetica Neue" panose="02000503000000020004" pitchFamily="2" charset="0"/>
          <a:ea typeface="Helvetica Neue" panose="02000503000000020004" pitchFamily="2" charset="0"/>
          <a:cs typeface="Helvetica Neue" panose="02000503000000020004" pitchFamily="2"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Helvetica Neue" panose="02000503000000020004" pitchFamily="2" charset="0"/>
          <a:ea typeface="Helvetica Neue" panose="02000503000000020004" pitchFamily="2" charset="0"/>
          <a:cs typeface="Helvetica Neue" panose="02000503000000020004"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Helvetica Neue" panose="02000503000000020004" pitchFamily="2" charset="0"/>
          <a:ea typeface="Helvetica Neue" panose="02000503000000020004" pitchFamily="2" charset="0"/>
          <a:cs typeface="Helvetica Neue" panose="02000503000000020004" pitchFamily="2"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Helvetica Neue" panose="02000503000000020004" pitchFamily="2" charset="0"/>
          <a:ea typeface="Helvetica Neue" panose="02000503000000020004" pitchFamily="2" charset="0"/>
          <a:cs typeface="Helvetica Neue" panose="02000503000000020004"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1587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Helvetica Neue" panose="02000503000000020004" pitchFamily="2" charset="0"/>
                <a:ea typeface="Helvetica Neue" panose="02000503000000020004" pitchFamily="2" charset="0"/>
                <a:cs typeface="Helvetica Neue" panose="02000503000000020004" pitchFamily="2" charset="0"/>
              </a:defRPr>
            </a:lvl1pPr>
          </a:lstStyle>
          <a:p>
            <a:fld id="{AEAEDD61-E31F-6B40-AC07-4D8D73421283}" type="datetimeFigureOut">
              <a:rPr lang="en-US" smtClean="0"/>
              <a:pPr/>
              <a:t>4/21/2025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Helvetica Neue" panose="02000503000000020004" pitchFamily="2" charset="0"/>
                <a:ea typeface="Helvetica Neue" panose="02000503000000020004" pitchFamily="2" charset="0"/>
                <a:cs typeface="Helvetica Neue" panose="02000503000000020004" pitchFamily="2" charset="0"/>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Helvetica Neue" panose="02000503000000020004" pitchFamily="2" charset="0"/>
                <a:ea typeface="Helvetica Neue" panose="02000503000000020004" pitchFamily="2" charset="0"/>
                <a:cs typeface="Helvetica Neue" panose="02000503000000020004" pitchFamily="2" charset="0"/>
              </a:defRPr>
            </a:lvl1pPr>
          </a:lstStyle>
          <a:p>
            <a:fld id="{88976431-0C74-EE45-8C94-F7F914A36EC6}" type="slidenum">
              <a:rPr lang="en-US" smtClean="0"/>
              <a:pPr/>
              <a:t>‹#›</a:t>
            </a:fld>
            <a:endParaRPr lang="en-US"/>
          </a:p>
        </p:txBody>
      </p:sp>
      <p:cxnSp>
        <p:nvCxnSpPr>
          <p:cNvPr id="8" name="Google Shape;254;p26">
            <a:extLst>
              <a:ext uri="{FF2B5EF4-FFF2-40B4-BE49-F238E27FC236}">
                <a16:creationId xmlns:a16="http://schemas.microsoft.com/office/drawing/2014/main" id="{3F209234-10ED-53E5-2F90-5DE495A55468}"/>
              </a:ext>
            </a:extLst>
          </p:cNvPr>
          <p:cNvCxnSpPr>
            <a:cxnSpLocks/>
          </p:cNvCxnSpPr>
          <p:nvPr/>
        </p:nvCxnSpPr>
        <p:spPr>
          <a:xfrm>
            <a:off x="7416800" y="962690"/>
            <a:ext cx="4623579" cy="0"/>
          </a:xfrm>
          <a:prstGeom prst="straightConnector1">
            <a:avLst/>
          </a:prstGeom>
          <a:noFill/>
          <a:ln w="63500" cap="flat" cmpd="sng">
            <a:solidFill>
              <a:schemeClr val="accent2">
                <a:lumMod val="75000"/>
              </a:schemeClr>
            </a:solidFill>
            <a:prstDash val="solid"/>
            <a:round/>
            <a:headEnd type="none" w="med" len="med"/>
            <a:tailEnd type="none" w="med" len="med"/>
          </a:ln>
        </p:spPr>
      </p:cxnSp>
      <p:cxnSp>
        <p:nvCxnSpPr>
          <p:cNvPr id="7" name="Google Shape;254;p26">
            <a:extLst>
              <a:ext uri="{FF2B5EF4-FFF2-40B4-BE49-F238E27FC236}">
                <a16:creationId xmlns:a16="http://schemas.microsoft.com/office/drawing/2014/main" id="{B2514682-B318-AFEB-4A93-3542E6636FA0}"/>
              </a:ext>
            </a:extLst>
          </p:cNvPr>
          <p:cNvCxnSpPr>
            <a:cxnSpLocks/>
          </p:cNvCxnSpPr>
          <p:nvPr userDrawn="1"/>
        </p:nvCxnSpPr>
        <p:spPr>
          <a:xfrm>
            <a:off x="7416800" y="962690"/>
            <a:ext cx="4623579" cy="0"/>
          </a:xfrm>
          <a:prstGeom prst="straightConnector1">
            <a:avLst/>
          </a:prstGeom>
          <a:noFill/>
          <a:ln w="63500" cap="flat" cmpd="sng">
            <a:solidFill>
              <a:schemeClr val="accent2">
                <a:lumMod val="75000"/>
              </a:schemeClr>
            </a:solidFill>
            <a:prstDash val="solid"/>
            <a:round/>
            <a:headEnd type="none" w="med" len="med"/>
            <a:tailEnd type="none" w="med" len="med"/>
          </a:ln>
        </p:spPr>
      </p:cxnSp>
    </p:spTree>
    <p:extLst>
      <p:ext uri="{BB962C8B-B14F-4D97-AF65-F5344CB8AC3E}">
        <p14:creationId xmlns:p14="http://schemas.microsoft.com/office/powerpoint/2010/main" val="546429235"/>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3200" kern="1200">
          <a:solidFill>
            <a:schemeClr val="tx1"/>
          </a:solidFill>
          <a:latin typeface="Helvetica Neue" panose="02000503000000020004" pitchFamily="2" charset="0"/>
          <a:ea typeface="Helvetica Neue" panose="02000503000000020004" pitchFamily="2" charset="0"/>
          <a:cs typeface="Helvetica Neue" panose="02000503000000020004" pitchFamily="2"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Helvetica Neue" panose="02000503000000020004" pitchFamily="2" charset="0"/>
          <a:ea typeface="Helvetica Neue" panose="02000503000000020004" pitchFamily="2" charset="0"/>
          <a:cs typeface="Helvetica Neue" panose="02000503000000020004"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Helvetica Neue" panose="02000503000000020004" pitchFamily="2" charset="0"/>
          <a:ea typeface="Helvetica Neue" panose="02000503000000020004" pitchFamily="2" charset="0"/>
          <a:cs typeface="Helvetica Neue" panose="02000503000000020004" pitchFamily="2"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Helvetica Neue" panose="02000503000000020004" pitchFamily="2" charset="0"/>
          <a:ea typeface="Helvetica Neue" panose="02000503000000020004" pitchFamily="2" charset="0"/>
          <a:cs typeface="Helvetica Neue" panose="02000503000000020004"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Helvetica Neue" panose="02000503000000020004" pitchFamily="2" charset="0"/>
          <a:ea typeface="Helvetica Neue" panose="02000503000000020004" pitchFamily="2" charset="0"/>
          <a:cs typeface="Helvetica Neue" panose="02000503000000020004" pitchFamily="2"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Helvetica Neue" panose="02000503000000020004" pitchFamily="2" charset="0"/>
          <a:ea typeface="Helvetica Neue" panose="02000503000000020004" pitchFamily="2" charset="0"/>
          <a:cs typeface="Helvetica Neue" panose="02000503000000020004"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4.sv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12.xml"/><Relationship Id="rId6" Type="http://schemas.openxmlformats.org/officeDocument/2006/relationships/image" Target="../media/image14.png"/><Relationship Id="rId5" Type="http://schemas.openxmlformats.org/officeDocument/2006/relationships/image" Target="../media/image12.png"/><Relationship Id="rId4" Type="http://schemas.openxmlformats.org/officeDocument/2006/relationships/image" Target="../media/image4.sv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4.sv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4.sv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4.xml"/><Relationship Id="rId5" Type="http://schemas.openxmlformats.org/officeDocument/2006/relationships/image" Target="../media/image4.sv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4.sv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23.png"/><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4.sv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4.sv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4.sv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12.xml"/><Relationship Id="rId5" Type="http://schemas.openxmlformats.org/officeDocument/2006/relationships/image" Target="../media/image4.sv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4073F-2B8E-4979-7C8F-FAC79D9B30E0}"/>
              </a:ext>
            </a:extLst>
          </p:cNvPr>
          <p:cNvSpPr>
            <a:spLocks noGrp="1"/>
          </p:cNvSpPr>
          <p:nvPr>
            <p:ph type="ctrTitle"/>
          </p:nvPr>
        </p:nvSpPr>
        <p:spPr>
          <a:xfrm>
            <a:off x="684487" y="1546882"/>
            <a:ext cx="10823024" cy="594107"/>
          </a:xfrm>
        </p:spPr>
        <p:txBody>
          <a:bodyPr>
            <a:normAutofit fontScale="90000"/>
          </a:bodyPr>
          <a:lstStyle/>
          <a:p>
            <a:pPr>
              <a:lnSpc>
                <a:spcPct val="100000"/>
              </a:lnSpc>
              <a:spcBef>
                <a:spcPts val="1200"/>
              </a:spcBef>
              <a:spcAft>
                <a:spcPts val="1200"/>
              </a:spcAft>
            </a:pPr>
            <a:r>
              <a:rPr lang="en-US" sz="4000" dirty="0">
                <a:latin typeface="Source Serif Pro" panose="02040603050405020204" pitchFamily="18" charset="0"/>
                <a:ea typeface="Source Serif Pro" panose="02040603050405020204" pitchFamily="18" charset="0"/>
              </a:rPr>
              <a:t>Perception versus Reality</a:t>
            </a:r>
          </a:p>
        </p:txBody>
      </p:sp>
      <p:sp>
        <p:nvSpPr>
          <p:cNvPr id="3" name="Subtitle 2">
            <a:extLst>
              <a:ext uri="{FF2B5EF4-FFF2-40B4-BE49-F238E27FC236}">
                <a16:creationId xmlns:a16="http://schemas.microsoft.com/office/drawing/2014/main" id="{9A8A9C40-F195-F275-DAB4-54359364C9BC}"/>
              </a:ext>
            </a:extLst>
          </p:cNvPr>
          <p:cNvSpPr>
            <a:spLocks noGrp="1"/>
          </p:cNvSpPr>
          <p:nvPr>
            <p:ph type="subTitle" idx="1"/>
          </p:nvPr>
        </p:nvSpPr>
        <p:spPr>
          <a:xfrm>
            <a:off x="1523999" y="5130608"/>
            <a:ext cx="9144000" cy="1660485"/>
          </a:xfrm>
        </p:spPr>
        <p:txBody>
          <a:bodyPr>
            <a:normAutofit/>
          </a:bodyPr>
          <a:lstStyle/>
          <a:p>
            <a:r>
              <a:rPr lang="en-US" dirty="0">
                <a:latin typeface="Source Serif Pro" panose="02040603050405020204" pitchFamily="18" charset="0"/>
                <a:ea typeface="Source Serif Pro" panose="02040603050405020204" pitchFamily="18" charset="0"/>
              </a:rPr>
              <a:t>J</a:t>
            </a:r>
            <a:r>
              <a:rPr lang="en-US" altLang="zh-CN" dirty="0">
                <a:latin typeface="Source Serif Pro" panose="02040603050405020204" pitchFamily="18" charset="0"/>
                <a:ea typeface="Source Serif Pro" panose="02040603050405020204" pitchFamily="18" charset="0"/>
              </a:rPr>
              <a:t>unsong Lu</a:t>
            </a:r>
            <a:endParaRPr lang="en-US" dirty="0">
              <a:latin typeface="Source Serif Pro" panose="02040603050405020204" pitchFamily="18" charset="0"/>
              <a:ea typeface="Source Serif Pro" panose="02040603050405020204" pitchFamily="18" charset="0"/>
            </a:endParaRPr>
          </a:p>
          <a:p>
            <a:r>
              <a:rPr lang="en-US" sz="1800" dirty="0"/>
              <a:t>Department of Psychology</a:t>
            </a:r>
          </a:p>
          <a:p>
            <a:r>
              <a:rPr lang="en-US" sz="1800" dirty="0"/>
              <a:t>University of California San Diego</a:t>
            </a:r>
          </a:p>
          <a:p>
            <a:r>
              <a:rPr lang="en-US" sz="1800" dirty="0">
                <a:solidFill>
                  <a:srgbClr val="498F5E"/>
                </a:solidFill>
              </a:rPr>
              <a:t>April 23</a:t>
            </a:r>
            <a:r>
              <a:rPr lang="en-US" sz="1800" baseline="30000" dirty="0">
                <a:solidFill>
                  <a:srgbClr val="498F5E"/>
                </a:solidFill>
              </a:rPr>
              <a:t>rd</a:t>
            </a:r>
            <a:r>
              <a:rPr lang="en-US" sz="1800" dirty="0">
                <a:solidFill>
                  <a:srgbClr val="498F5E"/>
                </a:solidFill>
              </a:rPr>
              <a:t>, 2025</a:t>
            </a:r>
          </a:p>
        </p:txBody>
      </p:sp>
      <p:sp>
        <p:nvSpPr>
          <p:cNvPr id="6" name="文本框 5">
            <a:extLst>
              <a:ext uri="{FF2B5EF4-FFF2-40B4-BE49-F238E27FC236}">
                <a16:creationId xmlns:a16="http://schemas.microsoft.com/office/drawing/2014/main" id="{6A1B9179-A3CC-E36C-1836-42DC6FE8D51A}"/>
              </a:ext>
            </a:extLst>
          </p:cNvPr>
          <p:cNvSpPr txBox="1"/>
          <p:nvPr/>
        </p:nvSpPr>
        <p:spPr>
          <a:xfrm>
            <a:off x="716477" y="2275105"/>
            <a:ext cx="10823024" cy="1107996"/>
          </a:xfrm>
          <a:prstGeom prst="rect">
            <a:avLst/>
          </a:prstGeom>
          <a:noFill/>
        </p:spPr>
        <p:txBody>
          <a:bodyPr wrap="square">
            <a:spAutoFit/>
          </a:bodyPr>
          <a:lstStyle/>
          <a:p>
            <a:pPr algn="ctr"/>
            <a:r>
              <a:rPr lang="en-US" altLang="zh-CN" sz="3300" dirty="0">
                <a:solidFill>
                  <a:schemeClr val="bg1">
                    <a:lumMod val="65000"/>
                  </a:schemeClr>
                </a:solidFill>
                <a:latin typeface="Source Serif Pro" panose="02040603050405020204" pitchFamily="18" charset="0"/>
                <a:ea typeface="Source Serif Pro" panose="02040603050405020204" pitchFamily="18" charset="0"/>
              </a:rPr>
              <a:t>Comparing Subjective Perceptions and Objective Measurements of Attractiveness-Trait Correlations</a:t>
            </a:r>
            <a:endParaRPr lang="zh-CN" altLang="en-US" sz="3300" dirty="0">
              <a:solidFill>
                <a:schemeClr val="bg1">
                  <a:lumMod val="65000"/>
                </a:schemeClr>
              </a:solidFill>
            </a:endParaRPr>
          </a:p>
        </p:txBody>
      </p:sp>
      <p:sp>
        <p:nvSpPr>
          <p:cNvPr id="11" name="文本框 10">
            <a:extLst>
              <a:ext uri="{FF2B5EF4-FFF2-40B4-BE49-F238E27FC236}">
                <a16:creationId xmlns:a16="http://schemas.microsoft.com/office/drawing/2014/main" id="{7FDA16BA-9835-714F-AD6F-914F8E0A4E8F}"/>
              </a:ext>
            </a:extLst>
          </p:cNvPr>
          <p:cNvSpPr txBox="1"/>
          <p:nvPr/>
        </p:nvSpPr>
        <p:spPr>
          <a:xfrm>
            <a:off x="1347393" y="66907"/>
            <a:ext cx="1957893" cy="1200329"/>
          </a:xfrm>
          <a:prstGeom prst="rect">
            <a:avLst/>
          </a:prstGeom>
          <a:noFill/>
        </p:spPr>
        <p:txBody>
          <a:bodyPr wrap="square" rtlCol="0">
            <a:spAutoFit/>
          </a:bodyPr>
          <a:lstStyle/>
          <a:p>
            <a:r>
              <a:rPr lang="en-US" altLang="zh-CN" b="1" dirty="0">
                <a:latin typeface="Source Sans Pro" panose="020B0503030403020204" pitchFamily="34" charset="0"/>
              </a:rPr>
              <a:t>IMPACT LAB</a:t>
            </a:r>
          </a:p>
          <a:p>
            <a:r>
              <a:rPr lang="en-US" altLang="zh-CN" b="1" dirty="0">
                <a:latin typeface="Source Sans Pro" panose="020B0503030403020204" pitchFamily="34" charset="0"/>
              </a:rPr>
              <a:t>PRINCIPAL INVESTIGATOR: </a:t>
            </a:r>
            <a:r>
              <a:rPr lang="en-US" altLang="zh-CN" b="1" dirty="0" err="1">
                <a:solidFill>
                  <a:srgbClr val="498F5E"/>
                </a:solidFill>
                <a:latin typeface="Source Sans Pro" panose="020B0503030403020204" pitchFamily="34" charset="0"/>
              </a:rPr>
              <a:t>Chujun</a:t>
            </a:r>
            <a:r>
              <a:rPr lang="en-US" altLang="zh-CN" b="1" dirty="0">
                <a:solidFill>
                  <a:srgbClr val="498F5E"/>
                </a:solidFill>
                <a:latin typeface="Source Sans Pro" panose="020B0503030403020204" pitchFamily="34" charset="0"/>
              </a:rPr>
              <a:t> Lin</a:t>
            </a:r>
            <a:endParaRPr lang="zh-CN" altLang="en-US" b="1" dirty="0">
              <a:solidFill>
                <a:srgbClr val="498F5E"/>
              </a:solidFill>
              <a:latin typeface="Source Sans Pro" panose="020B0503030403020204" pitchFamily="34" charset="0"/>
            </a:endParaRPr>
          </a:p>
        </p:txBody>
      </p:sp>
      <p:pic>
        <p:nvPicPr>
          <p:cNvPr id="17" name="图片 16" descr="白色的伞&#10;&#10;低可信度描述已自动生成">
            <a:extLst>
              <a:ext uri="{FF2B5EF4-FFF2-40B4-BE49-F238E27FC236}">
                <a16:creationId xmlns:a16="http://schemas.microsoft.com/office/drawing/2014/main" id="{CD3C1A2E-C30C-B370-04E3-3D0FE12B13B1}"/>
              </a:ext>
            </a:extLst>
          </p:cNvPr>
          <p:cNvPicPr>
            <a:picLocks noChangeAspect="1"/>
          </p:cNvPicPr>
          <p:nvPr/>
        </p:nvPicPr>
        <p:blipFill>
          <a:blip r:embed="rId3"/>
          <a:stretch>
            <a:fillRect/>
          </a:stretch>
        </p:blipFill>
        <p:spPr>
          <a:xfrm>
            <a:off x="5463652" y="3742870"/>
            <a:ext cx="1264695" cy="1264695"/>
          </a:xfrm>
          <a:prstGeom prst="rect">
            <a:avLst/>
          </a:prstGeom>
        </p:spPr>
      </p:pic>
      <p:pic>
        <p:nvPicPr>
          <p:cNvPr id="19" name="图形 18">
            <a:extLst>
              <a:ext uri="{FF2B5EF4-FFF2-40B4-BE49-F238E27FC236}">
                <a16:creationId xmlns:a16="http://schemas.microsoft.com/office/drawing/2014/main" id="{C89CC7DC-2FE4-59A4-D15C-544B563D6542}"/>
              </a:ext>
            </a:extLst>
          </p:cNvPr>
          <p:cNvPicPr>
            <a:picLocks noChangeAspect="1"/>
          </p:cNvPicPr>
          <p:nvPr/>
        </p:nvPicPr>
        <p:blipFill rotWithShape="1">
          <a:blip r:embed="rId4">
            <a:extLst>
              <a:ext uri="{96DAC541-7B7A-43D3-8B79-37D633B846F1}">
                <asvg:svgBlip xmlns:asvg="http://schemas.microsoft.com/office/drawing/2016/SVG/main" r:embed="rId5"/>
              </a:ext>
            </a:extLst>
          </a:blip>
          <a:srcRect t="5305" b="16336"/>
          <a:stretch/>
        </p:blipFill>
        <p:spPr>
          <a:xfrm>
            <a:off x="192602" y="146295"/>
            <a:ext cx="1047750" cy="1007595"/>
          </a:xfrm>
          <a:prstGeom prst="rect">
            <a:avLst/>
          </a:prstGeom>
        </p:spPr>
      </p:pic>
    </p:spTree>
    <p:extLst>
      <p:ext uri="{BB962C8B-B14F-4D97-AF65-F5344CB8AC3E}">
        <p14:creationId xmlns:p14="http://schemas.microsoft.com/office/powerpoint/2010/main" val="30705186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0"/>
          <p:cNvSpPr/>
          <p:nvPr/>
        </p:nvSpPr>
        <p:spPr>
          <a:xfrm>
            <a:off x="1679586" y="443381"/>
            <a:ext cx="7137036" cy="1285875"/>
          </a:xfrm>
          <a:prstGeom prst="rect">
            <a:avLst/>
          </a:prstGeom>
          <a:noFill/>
          <a:ln/>
        </p:spPr>
        <p:txBody>
          <a:bodyPr wrap="square" lIns="0" tIns="0" rIns="0" bIns="0" rtlCol="0" anchor="t"/>
          <a:lstStyle/>
          <a:p>
            <a:pPr>
              <a:lnSpc>
                <a:spcPts val="5041"/>
              </a:lnSpc>
            </a:pPr>
            <a:r>
              <a:rPr lang="en-US" sz="3200" dirty="0">
                <a:solidFill>
                  <a:srgbClr val="201B18"/>
                </a:solidFill>
                <a:latin typeface="Source Sans Pro" panose="020B0503030403020204" pitchFamily="34" charset="0"/>
                <a:ea typeface="Source Sans Pro" panose="020B0503030403020204" pitchFamily="34" charset="0"/>
                <a:cs typeface="Platypi" pitchFamily="34" charset="-120"/>
              </a:rPr>
              <a:t>Assortative Mating Hypothesis II</a:t>
            </a:r>
            <a:endParaRPr lang="en-US" sz="3200" dirty="0">
              <a:latin typeface="Source Sans Pro" panose="020B0503030403020204" pitchFamily="34" charset="0"/>
              <a:ea typeface="Source Sans Pro" panose="020B0503030403020204" pitchFamily="34" charset="0"/>
            </a:endParaRPr>
          </a:p>
        </p:txBody>
      </p:sp>
      <p:sp>
        <p:nvSpPr>
          <p:cNvPr id="5" name="Text 2"/>
          <p:cNvSpPr/>
          <p:nvPr/>
        </p:nvSpPr>
        <p:spPr>
          <a:xfrm>
            <a:off x="1038601" y="2143222"/>
            <a:ext cx="2571750" cy="321469"/>
          </a:xfrm>
          <a:prstGeom prst="rect">
            <a:avLst/>
          </a:prstGeom>
          <a:noFill/>
          <a:ln/>
        </p:spPr>
        <p:txBody>
          <a:bodyPr wrap="none" lIns="0" tIns="0" rIns="0" bIns="0" rtlCol="0" anchor="t"/>
          <a:lstStyle/>
          <a:p>
            <a:pPr>
              <a:lnSpc>
                <a:spcPts val="2500"/>
              </a:lnSpc>
            </a:pPr>
            <a:r>
              <a:rPr lang="en-US" sz="2000" dirty="0">
                <a:solidFill>
                  <a:srgbClr val="504C49"/>
                </a:solidFill>
                <a:latin typeface="Platypi" pitchFamily="34" charset="0"/>
                <a:ea typeface="Platypi" pitchFamily="34" charset="-122"/>
              </a:rPr>
              <a:t>A</a:t>
            </a:r>
            <a:r>
              <a:rPr lang="en-US" altLang="zh-CN" sz="2000" dirty="0">
                <a:solidFill>
                  <a:srgbClr val="504C49"/>
                </a:solidFill>
                <a:latin typeface="Platypi" pitchFamily="34" charset="0"/>
                <a:ea typeface="Platypi" pitchFamily="34" charset="-122"/>
              </a:rPr>
              <a:t>ssortative mating</a:t>
            </a:r>
            <a:endParaRPr lang="en-US" sz="2000" dirty="0"/>
          </a:p>
        </p:txBody>
      </p:sp>
      <p:sp>
        <p:nvSpPr>
          <p:cNvPr id="8" name="Text 5"/>
          <p:cNvSpPr/>
          <p:nvPr/>
        </p:nvSpPr>
        <p:spPr>
          <a:xfrm>
            <a:off x="1038601" y="3534368"/>
            <a:ext cx="2571750" cy="321469"/>
          </a:xfrm>
          <a:prstGeom prst="rect">
            <a:avLst/>
          </a:prstGeom>
          <a:noFill/>
          <a:ln/>
        </p:spPr>
        <p:txBody>
          <a:bodyPr wrap="none" lIns="0" tIns="0" rIns="0" bIns="0" rtlCol="0" anchor="t"/>
          <a:lstStyle/>
          <a:p>
            <a:pPr>
              <a:lnSpc>
                <a:spcPts val="2500"/>
              </a:lnSpc>
            </a:pPr>
            <a:r>
              <a:rPr lang="en-US" sz="2000" dirty="0">
                <a:solidFill>
                  <a:srgbClr val="504C49"/>
                </a:solidFill>
                <a:latin typeface="Platypi" pitchFamily="34" charset="0"/>
                <a:ea typeface="Platypi" pitchFamily="34" charset="-122"/>
              </a:rPr>
              <a:t>Cross-character assortment</a:t>
            </a:r>
            <a:endParaRPr lang="en-US" sz="2000" dirty="0"/>
          </a:p>
        </p:txBody>
      </p:sp>
      <p:pic>
        <p:nvPicPr>
          <p:cNvPr id="13" name="图形 12">
            <a:extLst>
              <a:ext uri="{FF2B5EF4-FFF2-40B4-BE49-F238E27FC236}">
                <a16:creationId xmlns:a16="http://schemas.microsoft.com/office/drawing/2014/main" id="{7B19C547-3CAD-6DF5-77CC-9753C467938E}"/>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t="5305" b="16336"/>
          <a:stretch/>
        </p:blipFill>
        <p:spPr>
          <a:xfrm>
            <a:off x="339554" y="349780"/>
            <a:ext cx="1047750" cy="1007595"/>
          </a:xfrm>
          <a:prstGeom prst="rect">
            <a:avLst/>
          </a:prstGeom>
        </p:spPr>
      </p:pic>
      <p:pic>
        <p:nvPicPr>
          <p:cNvPr id="16" name="图片 15">
            <a:extLst>
              <a:ext uri="{FF2B5EF4-FFF2-40B4-BE49-F238E27FC236}">
                <a16:creationId xmlns:a16="http://schemas.microsoft.com/office/drawing/2014/main" id="{47A92874-C6D2-2F00-7165-A26980D00115}"/>
              </a:ext>
            </a:extLst>
          </p:cNvPr>
          <p:cNvPicPr>
            <a:picLocks noChangeAspect="1"/>
          </p:cNvPicPr>
          <p:nvPr/>
        </p:nvPicPr>
        <p:blipFill>
          <a:blip r:embed="rId5"/>
          <a:stretch>
            <a:fillRect/>
          </a:stretch>
        </p:blipFill>
        <p:spPr>
          <a:xfrm>
            <a:off x="10715810" y="6283906"/>
            <a:ext cx="1476190" cy="409524"/>
          </a:xfrm>
          <a:prstGeom prst="rect">
            <a:avLst/>
          </a:prstGeom>
        </p:spPr>
      </p:pic>
      <p:pic>
        <p:nvPicPr>
          <p:cNvPr id="18" name="图片 17">
            <a:extLst>
              <a:ext uri="{FF2B5EF4-FFF2-40B4-BE49-F238E27FC236}">
                <a16:creationId xmlns:a16="http://schemas.microsoft.com/office/drawing/2014/main" id="{4DE78749-11C0-E3E1-0EB7-ABB28FAFDF6A}"/>
              </a:ext>
            </a:extLst>
          </p:cNvPr>
          <p:cNvPicPr>
            <a:picLocks noChangeAspect="1"/>
          </p:cNvPicPr>
          <p:nvPr/>
        </p:nvPicPr>
        <p:blipFill>
          <a:blip r:embed="rId6"/>
          <a:stretch>
            <a:fillRect/>
          </a:stretch>
        </p:blipFill>
        <p:spPr>
          <a:xfrm>
            <a:off x="6660444" y="1729256"/>
            <a:ext cx="4575051" cy="4056863"/>
          </a:xfrm>
          <a:prstGeom prst="rect">
            <a:avLst/>
          </a:prstGeom>
        </p:spPr>
      </p:pic>
      <p:sp>
        <p:nvSpPr>
          <p:cNvPr id="20" name="文本框 19">
            <a:extLst>
              <a:ext uri="{FF2B5EF4-FFF2-40B4-BE49-F238E27FC236}">
                <a16:creationId xmlns:a16="http://schemas.microsoft.com/office/drawing/2014/main" id="{8818A809-4A13-D617-ED6B-57D89EADC651}"/>
              </a:ext>
            </a:extLst>
          </p:cNvPr>
          <p:cNvSpPr txBox="1"/>
          <p:nvPr/>
        </p:nvSpPr>
        <p:spPr>
          <a:xfrm>
            <a:off x="9429935" y="6324098"/>
            <a:ext cx="2571750" cy="369332"/>
          </a:xfrm>
          <a:prstGeom prst="rect">
            <a:avLst/>
          </a:prstGeom>
          <a:noFill/>
        </p:spPr>
        <p:txBody>
          <a:bodyPr wrap="square">
            <a:spAutoFit/>
          </a:bodyPr>
          <a:lstStyle/>
          <a:p>
            <a:r>
              <a:rPr lang="en-US" altLang="zh-CN" sz="1800" kern="0" dirty="0">
                <a:effectLst/>
                <a:latin typeface="Times New Roman" panose="02020603050405020304" pitchFamily="18" charset="0"/>
                <a:ea typeface="等线" panose="02010600030101010101" pitchFamily="2" charset="-122"/>
              </a:rPr>
              <a:t>Conroy-Beam et al., 2019</a:t>
            </a:r>
            <a:endParaRPr lang="zh-CN" altLang="en-US" dirty="0"/>
          </a:p>
        </p:txBody>
      </p:sp>
      <p:sp>
        <p:nvSpPr>
          <p:cNvPr id="4" name="文本框 3">
            <a:extLst>
              <a:ext uri="{FF2B5EF4-FFF2-40B4-BE49-F238E27FC236}">
                <a16:creationId xmlns:a16="http://schemas.microsoft.com/office/drawing/2014/main" id="{B991174F-556E-6514-669D-62FE3ACC8F8B}"/>
              </a:ext>
            </a:extLst>
          </p:cNvPr>
          <p:cNvSpPr txBox="1"/>
          <p:nvPr/>
        </p:nvSpPr>
        <p:spPr>
          <a:xfrm>
            <a:off x="1081651" y="3987003"/>
            <a:ext cx="5057399" cy="1406539"/>
          </a:xfrm>
          <a:prstGeom prst="rect">
            <a:avLst/>
          </a:prstGeom>
          <a:noFill/>
        </p:spPr>
        <p:txBody>
          <a:bodyPr wrap="square">
            <a:spAutoFit/>
          </a:bodyPr>
          <a:lstStyle/>
          <a:p>
            <a:pPr marL="285750" indent="-285750">
              <a:lnSpc>
                <a:spcPts val="2583"/>
              </a:lnSpc>
              <a:buFont typeface="Wingdings" panose="05000000000000000000" pitchFamily="2" charset="2"/>
              <a:buChar char="l"/>
            </a:pPr>
            <a:r>
              <a:rPr lang="en-US" altLang="zh-CN" sz="1580" dirty="0">
                <a:solidFill>
                  <a:srgbClr val="504C49"/>
                </a:solidFill>
                <a:latin typeface="Source Serif Pro" pitchFamily="34" charset="0"/>
                <a:ea typeface="Source Serif Pro" pitchFamily="34" charset="-122"/>
                <a:cs typeface="Source Serif Pro" pitchFamily="34" charset="-120"/>
              </a:rPr>
              <a:t>assortative mating for mate value creates  “cross-character assortment”: correlations between mated partners on otherwise independent traits (Buss &amp; Barnes, 1986).</a:t>
            </a:r>
            <a:endParaRPr lang="en-US" altLang="zh-CN" sz="1580" dirty="0"/>
          </a:p>
        </p:txBody>
      </p:sp>
      <p:sp>
        <p:nvSpPr>
          <p:cNvPr id="10" name="文本框 9">
            <a:extLst>
              <a:ext uri="{FF2B5EF4-FFF2-40B4-BE49-F238E27FC236}">
                <a16:creationId xmlns:a16="http://schemas.microsoft.com/office/drawing/2014/main" id="{70B58D81-1872-516D-3800-219E5380D3ED}"/>
              </a:ext>
            </a:extLst>
          </p:cNvPr>
          <p:cNvSpPr txBox="1"/>
          <p:nvPr/>
        </p:nvSpPr>
        <p:spPr>
          <a:xfrm>
            <a:off x="1081651" y="2595857"/>
            <a:ext cx="4967088" cy="739690"/>
          </a:xfrm>
          <a:prstGeom prst="rect">
            <a:avLst/>
          </a:prstGeom>
          <a:noFill/>
        </p:spPr>
        <p:txBody>
          <a:bodyPr wrap="square">
            <a:spAutoFit/>
          </a:bodyPr>
          <a:lstStyle/>
          <a:p>
            <a:pPr marL="285750" indent="-285750">
              <a:lnSpc>
                <a:spcPts val="2583"/>
              </a:lnSpc>
              <a:buFont typeface="Wingdings" panose="05000000000000000000" pitchFamily="2" charset="2"/>
              <a:buChar char="l"/>
            </a:pPr>
            <a:r>
              <a:rPr lang="en-US" altLang="zh-CN" sz="1580" dirty="0">
                <a:solidFill>
                  <a:srgbClr val="504C49"/>
                </a:solidFill>
                <a:latin typeface="Source Serif Pro" pitchFamily="34" charset="0"/>
                <a:ea typeface="Source Serif Pro" pitchFamily="34" charset="-122"/>
                <a:cs typeface="Source Serif Pro" pitchFamily="34" charset="-120"/>
              </a:rPr>
              <a:t>Mated partners consequently tend to have correlated mate values (Shackelford &amp; Buss, 1997).</a:t>
            </a:r>
            <a:endParaRPr lang="en-US" altLang="zh-CN" sz="1580" dirty="0"/>
          </a:p>
        </p:txBody>
      </p:sp>
    </p:spTree>
    <p:extLst>
      <p:ext uri="{BB962C8B-B14F-4D97-AF65-F5344CB8AC3E}">
        <p14:creationId xmlns:p14="http://schemas.microsoft.com/office/powerpoint/2010/main" val="15349588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0"/>
          <p:cNvSpPr/>
          <p:nvPr/>
        </p:nvSpPr>
        <p:spPr>
          <a:xfrm>
            <a:off x="1679586" y="443381"/>
            <a:ext cx="7137036" cy="1285875"/>
          </a:xfrm>
          <a:prstGeom prst="rect">
            <a:avLst/>
          </a:prstGeom>
          <a:noFill/>
          <a:ln/>
        </p:spPr>
        <p:txBody>
          <a:bodyPr wrap="square" lIns="0" tIns="0" rIns="0" bIns="0" rtlCol="0" anchor="t"/>
          <a:lstStyle/>
          <a:p>
            <a:pPr>
              <a:lnSpc>
                <a:spcPts val="5041"/>
              </a:lnSpc>
            </a:pPr>
            <a:r>
              <a:rPr lang="en-US" sz="3200" dirty="0">
                <a:solidFill>
                  <a:srgbClr val="201B18"/>
                </a:solidFill>
                <a:latin typeface="Source Sans Pro" panose="020B0503030403020204" pitchFamily="34" charset="0"/>
                <a:ea typeface="Source Sans Pro" panose="020B0503030403020204" pitchFamily="34" charset="0"/>
                <a:cs typeface="Platypi" pitchFamily="34" charset="-120"/>
              </a:rPr>
              <a:t>Assortative Mating Hypothesis II</a:t>
            </a:r>
            <a:endParaRPr lang="en-US" sz="3200" dirty="0">
              <a:latin typeface="Source Sans Pro" panose="020B0503030403020204" pitchFamily="34" charset="0"/>
              <a:ea typeface="Source Sans Pro" panose="020B0503030403020204" pitchFamily="34" charset="0"/>
            </a:endParaRPr>
          </a:p>
        </p:txBody>
      </p:sp>
      <p:pic>
        <p:nvPicPr>
          <p:cNvPr id="13" name="图形 12">
            <a:extLst>
              <a:ext uri="{FF2B5EF4-FFF2-40B4-BE49-F238E27FC236}">
                <a16:creationId xmlns:a16="http://schemas.microsoft.com/office/drawing/2014/main" id="{7B19C547-3CAD-6DF5-77CC-9753C467938E}"/>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t="5305" b="16336"/>
          <a:stretch/>
        </p:blipFill>
        <p:spPr>
          <a:xfrm>
            <a:off x="339554" y="349780"/>
            <a:ext cx="1047750" cy="1007595"/>
          </a:xfrm>
          <a:prstGeom prst="rect">
            <a:avLst/>
          </a:prstGeom>
        </p:spPr>
      </p:pic>
      <p:pic>
        <p:nvPicPr>
          <p:cNvPr id="16" name="图片 15">
            <a:extLst>
              <a:ext uri="{FF2B5EF4-FFF2-40B4-BE49-F238E27FC236}">
                <a16:creationId xmlns:a16="http://schemas.microsoft.com/office/drawing/2014/main" id="{47A92874-C6D2-2F00-7165-A26980D00115}"/>
              </a:ext>
            </a:extLst>
          </p:cNvPr>
          <p:cNvPicPr>
            <a:picLocks noChangeAspect="1"/>
          </p:cNvPicPr>
          <p:nvPr/>
        </p:nvPicPr>
        <p:blipFill>
          <a:blip r:embed="rId5"/>
          <a:stretch>
            <a:fillRect/>
          </a:stretch>
        </p:blipFill>
        <p:spPr>
          <a:xfrm>
            <a:off x="10715810" y="6337657"/>
            <a:ext cx="1476190" cy="409524"/>
          </a:xfrm>
          <a:prstGeom prst="rect">
            <a:avLst/>
          </a:prstGeom>
        </p:spPr>
      </p:pic>
      <p:sp>
        <p:nvSpPr>
          <p:cNvPr id="20" name="文本框 19">
            <a:extLst>
              <a:ext uri="{FF2B5EF4-FFF2-40B4-BE49-F238E27FC236}">
                <a16:creationId xmlns:a16="http://schemas.microsoft.com/office/drawing/2014/main" id="{8818A809-4A13-D617-ED6B-57D89EADC651}"/>
              </a:ext>
            </a:extLst>
          </p:cNvPr>
          <p:cNvSpPr txBox="1"/>
          <p:nvPr/>
        </p:nvSpPr>
        <p:spPr>
          <a:xfrm>
            <a:off x="9221088" y="6377849"/>
            <a:ext cx="2571750" cy="369332"/>
          </a:xfrm>
          <a:prstGeom prst="rect">
            <a:avLst/>
          </a:prstGeom>
          <a:noFill/>
        </p:spPr>
        <p:txBody>
          <a:bodyPr wrap="square">
            <a:spAutoFit/>
          </a:bodyPr>
          <a:lstStyle/>
          <a:p>
            <a:r>
              <a:rPr lang="en-US" altLang="zh-CN" sz="1800" kern="0" dirty="0">
                <a:effectLst/>
                <a:latin typeface="Times New Roman" panose="02020603050405020304" pitchFamily="18" charset="0"/>
                <a:ea typeface="等线" panose="02010600030101010101" pitchFamily="2" charset="-122"/>
              </a:rPr>
              <a:t>Conroy-Beam et al., 2019</a:t>
            </a:r>
            <a:endParaRPr lang="zh-CN" altLang="en-US" dirty="0"/>
          </a:p>
        </p:txBody>
      </p:sp>
      <p:pic>
        <p:nvPicPr>
          <p:cNvPr id="10" name="图片 9">
            <a:extLst>
              <a:ext uri="{FF2B5EF4-FFF2-40B4-BE49-F238E27FC236}">
                <a16:creationId xmlns:a16="http://schemas.microsoft.com/office/drawing/2014/main" id="{A32C6906-E9EE-CC5C-21F0-E2E68BD80373}"/>
              </a:ext>
            </a:extLst>
          </p:cNvPr>
          <p:cNvPicPr>
            <a:picLocks noChangeAspect="1"/>
          </p:cNvPicPr>
          <p:nvPr/>
        </p:nvPicPr>
        <p:blipFill>
          <a:blip r:embed="rId6"/>
          <a:srcRect r="44371"/>
          <a:stretch/>
        </p:blipFill>
        <p:spPr>
          <a:xfrm>
            <a:off x="1387304" y="2262414"/>
            <a:ext cx="3761838" cy="3305693"/>
          </a:xfrm>
          <a:prstGeom prst="rect">
            <a:avLst/>
          </a:prstGeom>
        </p:spPr>
      </p:pic>
      <p:sp>
        <p:nvSpPr>
          <p:cNvPr id="14" name="Text 2">
            <a:extLst>
              <a:ext uri="{FF2B5EF4-FFF2-40B4-BE49-F238E27FC236}">
                <a16:creationId xmlns:a16="http://schemas.microsoft.com/office/drawing/2014/main" id="{D26A868D-967C-5FB0-2916-540073198299}"/>
              </a:ext>
            </a:extLst>
          </p:cNvPr>
          <p:cNvSpPr/>
          <p:nvPr/>
        </p:nvSpPr>
        <p:spPr>
          <a:xfrm>
            <a:off x="2150129" y="1348420"/>
            <a:ext cx="3759177" cy="321469"/>
          </a:xfrm>
          <a:prstGeom prst="rect">
            <a:avLst/>
          </a:prstGeom>
          <a:noFill/>
          <a:ln/>
        </p:spPr>
        <p:txBody>
          <a:bodyPr wrap="none" lIns="0" tIns="0" rIns="0" bIns="0" rtlCol="0" anchor="t"/>
          <a:lstStyle/>
          <a:p>
            <a:pPr>
              <a:lnSpc>
                <a:spcPts val="2500"/>
              </a:lnSpc>
            </a:pPr>
            <a:r>
              <a:rPr lang="en-US" sz="2000" dirty="0">
                <a:solidFill>
                  <a:srgbClr val="504C49"/>
                </a:solidFill>
                <a:latin typeface="Platypi" pitchFamily="34" charset="0"/>
                <a:ea typeface="Platypi" pitchFamily="34" charset="-122"/>
              </a:rPr>
              <a:t>Simulation of the halo effect</a:t>
            </a:r>
            <a:endParaRPr lang="en-US" sz="2000" dirty="0"/>
          </a:p>
        </p:txBody>
      </p:sp>
      <p:pic>
        <p:nvPicPr>
          <p:cNvPr id="4" name="图片 3">
            <a:extLst>
              <a:ext uri="{FF2B5EF4-FFF2-40B4-BE49-F238E27FC236}">
                <a16:creationId xmlns:a16="http://schemas.microsoft.com/office/drawing/2014/main" id="{B49FED32-6E72-B61E-3FD5-C302FA7E4B74}"/>
              </a:ext>
            </a:extLst>
          </p:cNvPr>
          <p:cNvPicPr>
            <a:picLocks noChangeAspect="1"/>
          </p:cNvPicPr>
          <p:nvPr/>
        </p:nvPicPr>
        <p:blipFill>
          <a:blip r:embed="rId7"/>
          <a:stretch>
            <a:fillRect/>
          </a:stretch>
        </p:blipFill>
        <p:spPr>
          <a:xfrm>
            <a:off x="5973765" y="2768107"/>
            <a:ext cx="5685714" cy="2800000"/>
          </a:xfrm>
          <a:prstGeom prst="rect">
            <a:avLst/>
          </a:prstGeom>
        </p:spPr>
      </p:pic>
    </p:spTree>
    <p:extLst>
      <p:ext uri="{BB962C8B-B14F-4D97-AF65-F5344CB8AC3E}">
        <p14:creationId xmlns:p14="http://schemas.microsoft.com/office/powerpoint/2010/main" val="18119130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751956-EDA9-C186-404C-91E7FBE25404}"/>
            </a:ext>
          </a:extLst>
        </p:cNvPr>
        <p:cNvGrpSpPr/>
        <p:nvPr/>
      </p:nvGrpSpPr>
      <p:grpSpPr>
        <a:xfrm>
          <a:off x="0" y="0"/>
          <a:ext cx="0" cy="0"/>
          <a:chOff x="0" y="0"/>
          <a:chExt cx="0" cy="0"/>
        </a:xfrm>
      </p:grpSpPr>
      <p:sp>
        <p:nvSpPr>
          <p:cNvPr id="9" name="Shape 1">
            <a:extLst>
              <a:ext uri="{FF2B5EF4-FFF2-40B4-BE49-F238E27FC236}">
                <a16:creationId xmlns:a16="http://schemas.microsoft.com/office/drawing/2014/main" id="{3E1A4557-CF7B-976A-8561-DBCF3A96762F}"/>
              </a:ext>
            </a:extLst>
          </p:cNvPr>
          <p:cNvSpPr/>
          <p:nvPr/>
        </p:nvSpPr>
        <p:spPr>
          <a:xfrm>
            <a:off x="1004761" y="2565418"/>
            <a:ext cx="4571951" cy="2040450"/>
          </a:xfrm>
          <a:prstGeom prst="roundRect">
            <a:avLst>
              <a:gd name="adj" fmla="val 2603"/>
            </a:avLst>
          </a:prstGeom>
          <a:solidFill>
            <a:srgbClr val="F9F7F7"/>
          </a:solidFill>
          <a:ln/>
        </p:spPr>
        <p:txBody>
          <a:bodyPr/>
          <a:lstStyle/>
          <a:p>
            <a:endParaRPr lang="zh-CN" altLang="en-US"/>
          </a:p>
        </p:txBody>
      </p:sp>
      <p:sp>
        <p:nvSpPr>
          <p:cNvPr id="2" name="Title 1">
            <a:extLst>
              <a:ext uri="{FF2B5EF4-FFF2-40B4-BE49-F238E27FC236}">
                <a16:creationId xmlns:a16="http://schemas.microsoft.com/office/drawing/2014/main" id="{E96A1D86-F8EC-E300-FE0B-10DCD29DFF27}"/>
              </a:ext>
            </a:extLst>
          </p:cNvPr>
          <p:cNvSpPr>
            <a:spLocks noGrp="1"/>
          </p:cNvSpPr>
          <p:nvPr>
            <p:ph type="title"/>
          </p:nvPr>
        </p:nvSpPr>
        <p:spPr>
          <a:xfrm>
            <a:off x="1590262" y="107496"/>
            <a:ext cx="10515600" cy="1325563"/>
          </a:xfrm>
        </p:spPr>
        <p:txBody>
          <a:bodyPr/>
          <a:lstStyle/>
          <a:p>
            <a:r>
              <a:rPr lang="en-US" dirty="0">
                <a:latin typeface="Source Sans Pro" panose="020B0503030403020204" pitchFamily="34" charset="0"/>
                <a:ea typeface="Source Sans Pro" panose="020B0503030403020204" pitchFamily="34" charset="0"/>
              </a:rPr>
              <a:t>Attractiveness and Health</a:t>
            </a:r>
          </a:p>
        </p:txBody>
      </p:sp>
      <p:pic>
        <p:nvPicPr>
          <p:cNvPr id="4" name="图形 3">
            <a:extLst>
              <a:ext uri="{FF2B5EF4-FFF2-40B4-BE49-F238E27FC236}">
                <a16:creationId xmlns:a16="http://schemas.microsoft.com/office/drawing/2014/main" id="{380B934F-405B-B559-DC97-B643D1081C9B}"/>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t="5305" b="16336"/>
          <a:stretch/>
        </p:blipFill>
        <p:spPr>
          <a:xfrm>
            <a:off x="192602" y="146295"/>
            <a:ext cx="1047750" cy="1007595"/>
          </a:xfrm>
          <a:prstGeom prst="rect">
            <a:avLst/>
          </a:prstGeom>
        </p:spPr>
      </p:pic>
      <p:sp>
        <p:nvSpPr>
          <p:cNvPr id="5" name="文本框 4">
            <a:extLst>
              <a:ext uri="{FF2B5EF4-FFF2-40B4-BE49-F238E27FC236}">
                <a16:creationId xmlns:a16="http://schemas.microsoft.com/office/drawing/2014/main" id="{F47D8AD1-FF7E-06AB-A1FA-44EE93CF7649}"/>
              </a:ext>
            </a:extLst>
          </p:cNvPr>
          <p:cNvSpPr txBox="1"/>
          <p:nvPr/>
        </p:nvSpPr>
        <p:spPr>
          <a:xfrm>
            <a:off x="8963378" y="6381172"/>
            <a:ext cx="3142484" cy="369332"/>
          </a:xfrm>
          <a:prstGeom prst="rect">
            <a:avLst/>
          </a:prstGeom>
          <a:noFill/>
        </p:spPr>
        <p:txBody>
          <a:bodyPr wrap="square">
            <a:spAutoFit/>
          </a:bodyPr>
          <a:lstStyle/>
          <a:p>
            <a:r>
              <a:rPr lang="en-US" altLang="zh-CN" sz="1800" kern="0" dirty="0">
                <a:effectLst/>
                <a:latin typeface="Times New Roman" panose="02020603050405020304" pitchFamily="18" charset="0"/>
                <a:ea typeface="等线" panose="02010600030101010101" pitchFamily="2" charset="-122"/>
              </a:rPr>
              <a:t>Thornhill &amp; Gangestad, 1993</a:t>
            </a:r>
            <a:endParaRPr lang="zh-CN" altLang="en-US" dirty="0"/>
          </a:p>
        </p:txBody>
      </p:sp>
      <p:sp>
        <p:nvSpPr>
          <p:cNvPr id="3" name="Text 1">
            <a:extLst>
              <a:ext uri="{FF2B5EF4-FFF2-40B4-BE49-F238E27FC236}">
                <a16:creationId xmlns:a16="http://schemas.microsoft.com/office/drawing/2014/main" id="{5A593DD1-EE0B-2611-E64C-12A0D7409D83}"/>
              </a:ext>
            </a:extLst>
          </p:cNvPr>
          <p:cNvSpPr/>
          <p:nvPr/>
        </p:nvSpPr>
        <p:spPr>
          <a:xfrm>
            <a:off x="1194438" y="1687013"/>
            <a:ext cx="4382274" cy="345281"/>
          </a:xfrm>
          <a:prstGeom prst="rect">
            <a:avLst/>
          </a:prstGeom>
          <a:noFill/>
          <a:ln/>
        </p:spPr>
        <p:txBody>
          <a:bodyPr wrap="none" lIns="0" tIns="0" rIns="0" bIns="0" rtlCol="0" anchor="t"/>
          <a:lstStyle/>
          <a:p>
            <a:pPr marL="0" indent="0" algn="l">
              <a:lnSpc>
                <a:spcPts val="2700"/>
              </a:lnSpc>
              <a:buNone/>
            </a:pPr>
            <a:r>
              <a:rPr lang="en-US" sz="2800" dirty="0">
                <a:solidFill>
                  <a:srgbClr val="504C49"/>
                </a:solidFill>
                <a:latin typeface="Platypi" pitchFamily="34" charset="0"/>
                <a:ea typeface="Platypi" pitchFamily="34" charset="-122"/>
                <a:cs typeface="Platypi" pitchFamily="34" charset="-120"/>
              </a:rPr>
              <a:t>The Good Genes Hypothesis</a:t>
            </a:r>
            <a:endParaRPr lang="en-US" sz="2800" dirty="0"/>
          </a:p>
        </p:txBody>
      </p:sp>
      <p:sp>
        <p:nvSpPr>
          <p:cNvPr id="6" name="文本框 5">
            <a:extLst>
              <a:ext uri="{FF2B5EF4-FFF2-40B4-BE49-F238E27FC236}">
                <a16:creationId xmlns:a16="http://schemas.microsoft.com/office/drawing/2014/main" id="{354DC9BB-10BF-5DF4-21B5-7B0F0B019259}"/>
              </a:ext>
            </a:extLst>
          </p:cNvPr>
          <p:cNvSpPr txBox="1"/>
          <p:nvPr/>
        </p:nvSpPr>
        <p:spPr>
          <a:xfrm>
            <a:off x="1201199" y="2756473"/>
            <a:ext cx="4179073" cy="1658339"/>
          </a:xfrm>
          <a:prstGeom prst="rect">
            <a:avLst/>
          </a:prstGeom>
          <a:noFill/>
        </p:spPr>
        <p:txBody>
          <a:bodyPr wrap="square">
            <a:spAutoFit/>
          </a:bodyPr>
          <a:lstStyle/>
          <a:p>
            <a:pPr marL="0" indent="0">
              <a:lnSpc>
                <a:spcPts val="3100"/>
              </a:lnSpc>
              <a:buNone/>
            </a:pPr>
            <a:r>
              <a:rPr lang="en-US" altLang="zh-CN" sz="2000" dirty="0">
                <a:solidFill>
                  <a:srgbClr val="504C49"/>
                </a:solidFill>
                <a:latin typeface="Source Serif Pro" pitchFamily="34" charset="0"/>
                <a:ea typeface="Source Serif Pro" pitchFamily="34" charset="-122"/>
                <a:cs typeface="Source Serif Pro" pitchFamily="34" charset="-120"/>
              </a:rPr>
              <a:t>Facial symmetry affects attractiveness because it is a certification of overall phenotypic quality and developmental health.</a:t>
            </a:r>
          </a:p>
        </p:txBody>
      </p:sp>
      <p:pic>
        <p:nvPicPr>
          <p:cNvPr id="8" name="图片 7">
            <a:extLst>
              <a:ext uri="{FF2B5EF4-FFF2-40B4-BE49-F238E27FC236}">
                <a16:creationId xmlns:a16="http://schemas.microsoft.com/office/drawing/2014/main" id="{8BBC38FE-7768-0107-4B56-929055FE1C9B}"/>
              </a:ext>
            </a:extLst>
          </p:cNvPr>
          <p:cNvPicPr>
            <a:picLocks noChangeAspect="1"/>
          </p:cNvPicPr>
          <p:nvPr/>
        </p:nvPicPr>
        <p:blipFill>
          <a:blip r:embed="rId5"/>
          <a:srcRect t="1" b="-268"/>
          <a:stretch/>
        </p:blipFill>
        <p:spPr>
          <a:xfrm>
            <a:off x="6467132" y="1787409"/>
            <a:ext cx="5308580" cy="4239412"/>
          </a:xfrm>
          <a:prstGeom prst="rect">
            <a:avLst/>
          </a:prstGeom>
        </p:spPr>
      </p:pic>
      <p:sp>
        <p:nvSpPr>
          <p:cNvPr id="11" name="文本框 10">
            <a:extLst>
              <a:ext uri="{FF2B5EF4-FFF2-40B4-BE49-F238E27FC236}">
                <a16:creationId xmlns:a16="http://schemas.microsoft.com/office/drawing/2014/main" id="{70E9ED7B-B866-D8A5-3DE3-068A61C54FA8}"/>
              </a:ext>
            </a:extLst>
          </p:cNvPr>
          <p:cNvSpPr txBox="1"/>
          <p:nvPr/>
        </p:nvSpPr>
        <p:spPr>
          <a:xfrm>
            <a:off x="1194438" y="4924263"/>
            <a:ext cx="5126581" cy="1200329"/>
          </a:xfrm>
          <a:prstGeom prst="rect">
            <a:avLst/>
          </a:prstGeom>
          <a:noFill/>
        </p:spPr>
        <p:txBody>
          <a:bodyPr wrap="square">
            <a:spAutoFit/>
          </a:bodyPr>
          <a:lstStyle/>
          <a:p>
            <a:r>
              <a:rPr lang="en-US" altLang="zh-CN" dirty="0">
                <a:latin typeface="Source Serif Pro" panose="02040603050405020204" pitchFamily="18" charset="0"/>
                <a:ea typeface="Source Serif Pro" panose="02040603050405020204" pitchFamily="18" charset="0"/>
              </a:rPr>
              <a:t>However, </a:t>
            </a:r>
            <a:r>
              <a:rPr lang="zh-CN" altLang="en-US" dirty="0">
                <a:solidFill>
                  <a:srgbClr val="709B8A"/>
                </a:solidFill>
                <a:latin typeface="Source Serif Pro" panose="02040603050405020204" pitchFamily="18" charset="0"/>
              </a:rPr>
              <a:t>adolescent facial attractiveness was unrelated to adolescent health</a:t>
            </a:r>
            <a:r>
              <a:rPr lang="zh-CN" altLang="en-US" dirty="0">
                <a:latin typeface="Source Serif Pro" panose="02040603050405020204" pitchFamily="18" charset="0"/>
              </a:rPr>
              <a:t> for either males or females, and was not predictive of health at the later times </a:t>
            </a:r>
            <a:r>
              <a:rPr lang="en-US" altLang="zh-CN" dirty="0">
                <a:latin typeface="Source Serif Pro" panose="02040603050405020204" pitchFamily="18" charset="0"/>
                <a:ea typeface="Source Serif Pro" panose="02040603050405020204" pitchFamily="18" charset="0"/>
              </a:rPr>
              <a:t>(Kalick et al., 1998)</a:t>
            </a:r>
            <a:r>
              <a:rPr lang="zh-CN" altLang="en-US" dirty="0">
                <a:latin typeface="Source Serif Pro" panose="02040603050405020204" pitchFamily="18" charset="0"/>
              </a:rPr>
              <a:t>.</a:t>
            </a:r>
          </a:p>
        </p:txBody>
      </p:sp>
    </p:spTree>
    <p:extLst>
      <p:ext uri="{BB962C8B-B14F-4D97-AF65-F5344CB8AC3E}">
        <p14:creationId xmlns:p14="http://schemas.microsoft.com/office/powerpoint/2010/main" val="3431167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519E4B-31EB-6C1D-1642-C58417D80890}"/>
            </a:ext>
          </a:extLst>
        </p:cNvPr>
        <p:cNvGrpSpPr/>
        <p:nvPr/>
      </p:nvGrpSpPr>
      <p:grpSpPr>
        <a:xfrm>
          <a:off x="0" y="0"/>
          <a:ext cx="0" cy="0"/>
          <a:chOff x="0" y="0"/>
          <a:chExt cx="0" cy="0"/>
        </a:xfrm>
      </p:grpSpPr>
      <p:pic>
        <p:nvPicPr>
          <p:cNvPr id="10" name="图片 9">
            <a:extLst>
              <a:ext uri="{FF2B5EF4-FFF2-40B4-BE49-F238E27FC236}">
                <a16:creationId xmlns:a16="http://schemas.microsoft.com/office/drawing/2014/main" id="{F0384818-35B1-CF79-C2E9-B7909E59F779}"/>
              </a:ext>
            </a:extLst>
          </p:cNvPr>
          <p:cNvPicPr>
            <a:picLocks noChangeAspect="1"/>
          </p:cNvPicPr>
          <p:nvPr/>
        </p:nvPicPr>
        <p:blipFill>
          <a:blip r:embed="rId3"/>
          <a:stretch>
            <a:fillRect/>
          </a:stretch>
        </p:blipFill>
        <p:spPr>
          <a:xfrm>
            <a:off x="6019447" y="1759509"/>
            <a:ext cx="5872274" cy="4603529"/>
          </a:xfrm>
          <a:prstGeom prst="rect">
            <a:avLst/>
          </a:prstGeom>
        </p:spPr>
      </p:pic>
      <p:sp>
        <p:nvSpPr>
          <p:cNvPr id="9" name="Shape 1">
            <a:extLst>
              <a:ext uri="{FF2B5EF4-FFF2-40B4-BE49-F238E27FC236}">
                <a16:creationId xmlns:a16="http://schemas.microsoft.com/office/drawing/2014/main" id="{6FA10D29-48B9-639E-59C8-5AB0ECB7574F}"/>
              </a:ext>
            </a:extLst>
          </p:cNvPr>
          <p:cNvSpPr/>
          <p:nvPr/>
        </p:nvSpPr>
        <p:spPr>
          <a:xfrm>
            <a:off x="1099599" y="2565417"/>
            <a:ext cx="4571951" cy="3687352"/>
          </a:xfrm>
          <a:prstGeom prst="roundRect">
            <a:avLst>
              <a:gd name="adj" fmla="val 2603"/>
            </a:avLst>
          </a:prstGeom>
          <a:solidFill>
            <a:srgbClr val="F9F7F7"/>
          </a:solidFill>
          <a:ln/>
        </p:spPr>
        <p:txBody>
          <a:bodyPr/>
          <a:lstStyle/>
          <a:p>
            <a:endParaRPr lang="zh-CN" altLang="en-US"/>
          </a:p>
        </p:txBody>
      </p:sp>
      <p:sp>
        <p:nvSpPr>
          <p:cNvPr id="2" name="Title 1">
            <a:extLst>
              <a:ext uri="{FF2B5EF4-FFF2-40B4-BE49-F238E27FC236}">
                <a16:creationId xmlns:a16="http://schemas.microsoft.com/office/drawing/2014/main" id="{DBFE5BE3-B8A4-2EC9-B099-E70857D242F9}"/>
              </a:ext>
            </a:extLst>
          </p:cNvPr>
          <p:cNvSpPr>
            <a:spLocks noGrp="1"/>
          </p:cNvSpPr>
          <p:nvPr>
            <p:ph type="title"/>
          </p:nvPr>
        </p:nvSpPr>
        <p:spPr>
          <a:xfrm>
            <a:off x="1590262" y="107496"/>
            <a:ext cx="10515600" cy="1325563"/>
          </a:xfrm>
        </p:spPr>
        <p:txBody>
          <a:bodyPr/>
          <a:lstStyle/>
          <a:p>
            <a:r>
              <a:rPr lang="en-US" dirty="0">
                <a:latin typeface="Source Sans Pro" panose="020B0503030403020204" pitchFamily="34" charset="0"/>
                <a:ea typeface="Source Sans Pro" panose="020B0503030403020204" pitchFamily="34" charset="0"/>
              </a:rPr>
              <a:t>Attractiveness and Health</a:t>
            </a:r>
          </a:p>
        </p:txBody>
      </p:sp>
      <p:pic>
        <p:nvPicPr>
          <p:cNvPr id="4" name="图形 3">
            <a:extLst>
              <a:ext uri="{FF2B5EF4-FFF2-40B4-BE49-F238E27FC236}">
                <a16:creationId xmlns:a16="http://schemas.microsoft.com/office/drawing/2014/main" id="{7DE4AB8C-BDB9-FB54-F2C5-DDA2A0C88078}"/>
              </a:ext>
            </a:extLst>
          </p:cNvPr>
          <p:cNvPicPr>
            <a:picLocks noChangeAspect="1"/>
          </p:cNvPicPr>
          <p:nvPr/>
        </p:nvPicPr>
        <p:blipFill rotWithShape="1">
          <a:blip r:embed="rId4">
            <a:extLst>
              <a:ext uri="{96DAC541-7B7A-43D3-8B79-37D633B846F1}">
                <asvg:svgBlip xmlns:asvg="http://schemas.microsoft.com/office/drawing/2016/SVG/main" r:embed="rId5"/>
              </a:ext>
            </a:extLst>
          </a:blip>
          <a:srcRect t="5305" b="16336"/>
          <a:stretch/>
        </p:blipFill>
        <p:spPr>
          <a:xfrm>
            <a:off x="192602" y="146295"/>
            <a:ext cx="1047750" cy="1007595"/>
          </a:xfrm>
          <a:prstGeom prst="rect">
            <a:avLst/>
          </a:prstGeom>
        </p:spPr>
      </p:pic>
      <p:sp>
        <p:nvSpPr>
          <p:cNvPr id="5" name="文本框 4">
            <a:extLst>
              <a:ext uri="{FF2B5EF4-FFF2-40B4-BE49-F238E27FC236}">
                <a16:creationId xmlns:a16="http://schemas.microsoft.com/office/drawing/2014/main" id="{96895D4F-096B-E7F5-CEFC-E40EA3CCEA8D}"/>
              </a:ext>
            </a:extLst>
          </p:cNvPr>
          <p:cNvSpPr txBox="1"/>
          <p:nvPr/>
        </p:nvSpPr>
        <p:spPr>
          <a:xfrm>
            <a:off x="9414933" y="6405806"/>
            <a:ext cx="2777067" cy="369332"/>
          </a:xfrm>
          <a:prstGeom prst="rect">
            <a:avLst/>
          </a:prstGeom>
          <a:noFill/>
        </p:spPr>
        <p:txBody>
          <a:bodyPr wrap="square">
            <a:spAutoFit/>
          </a:bodyPr>
          <a:lstStyle/>
          <a:p>
            <a:r>
              <a:rPr lang="en-US" altLang="zh-CN" kern="0" dirty="0" err="1">
                <a:latin typeface="Times New Roman" panose="02020603050405020304" pitchFamily="18" charset="0"/>
                <a:ea typeface="等线" panose="02010600030101010101" pitchFamily="2" charset="-122"/>
              </a:rPr>
              <a:t>Zebrowitz</a:t>
            </a:r>
            <a:r>
              <a:rPr lang="en-US" altLang="zh-CN" kern="0" dirty="0">
                <a:latin typeface="Times New Roman" panose="02020603050405020304" pitchFamily="18" charset="0"/>
                <a:ea typeface="等线" panose="02010600030101010101" pitchFamily="2" charset="-122"/>
              </a:rPr>
              <a:t> &amp; Rhodes</a:t>
            </a:r>
            <a:r>
              <a:rPr lang="en-US" altLang="zh-CN" sz="1800" kern="0" dirty="0">
                <a:effectLst/>
                <a:latin typeface="Times New Roman" panose="02020603050405020304" pitchFamily="18" charset="0"/>
                <a:ea typeface="等线" panose="02010600030101010101" pitchFamily="2" charset="-122"/>
              </a:rPr>
              <a:t>, </a:t>
            </a:r>
            <a:r>
              <a:rPr lang="en-US" altLang="zh-CN" kern="0" dirty="0">
                <a:latin typeface="Times New Roman" panose="02020603050405020304" pitchFamily="18" charset="0"/>
                <a:ea typeface="等线" panose="02010600030101010101" pitchFamily="2" charset="-122"/>
              </a:rPr>
              <a:t>2004</a:t>
            </a:r>
            <a:endParaRPr lang="zh-CN" altLang="en-US" dirty="0"/>
          </a:p>
        </p:txBody>
      </p:sp>
      <p:sp>
        <p:nvSpPr>
          <p:cNvPr id="3" name="Text 1">
            <a:extLst>
              <a:ext uri="{FF2B5EF4-FFF2-40B4-BE49-F238E27FC236}">
                <a16:creationId xmlns:a16="http://schemas.microsoft.com/office/drawing/2014/main" id="{E3ED4201-0D99-0E4F-6A87-10AC7AE3634B}"/>
              </a:ext>
            </a:extLst>
          </p:cNvPr>
          <p:cNvSpPr/>
          <p:nvPr/>
        </p:nvSpPr>
        <p:spPr>
          <a:xfrm>
            <a:off x="1194438" y="1687013"/>
            <a:ext cx="4382274" cy="345281"/>
          </a:xfrm>
          <a:prstGeom prst="rect">
            <a:avLst/>
          </a:prstGeom>
          <a:noFill/>
          <a:ln/>
        </p:spPr>
        <p:txBody>
          <a:bodyPr wrap="none" lIns="0" tIns="0" rIns="0" bIns="0" rtlCol="0" anchor="t"/>
          <a:lstStyle/>
          <a:p>
            <a:pPr marL="0" indent="0" algn="l">
              <a:lnSpc>
                <a:spcPts val="2700"/>
              </a:lnSpc>
              <a:buNone/>
            </a:pPr>
            <a:r>
              <a:rPr lang="en-US" sz="2800" dirty="0">
                <a:solidFill>
                  <a:srgbClr val="504C49"/>
                </a:solidFill>
                <a:latin typeface="Platypi" pitchFamily="34" charset="0"/>
                <a:ea typeface="Platypi" pitchFamily="34" charset="-122"/>
                <a:cs typeface="Platypi" pitchFamily="34" charset="-120"/>
              </a:rPr>
              <a:t>The Bad Genes Hypothesis</a:t>
            </a:r>
            <a:endParaRPr lang="en-US" sz="2800" dirty="0"/>
          </a:p>
        </p:txBody>
      </p:sp>
      <p:sp>
        <p:nvSpPr>
          <p:cNvPr id="6" name="文本框 5">
            <a:extLst>
              <a:ext uri="{FF2B5EF4-FFF2-40B4-BE49-F238E27FC236}">
                <a16:creationId xmlns:a16="http://schemas.microsoft.com/office/drawing/2014/main" id="{1C81251C-F5D3-E9F0-189F-7E030581BF02}"/>
              </a:ext>
            </a:extLst>
          </p:cNvPr>
          <p:cNvSpPr txBox="1"/>
          <p:nvPr/>
        </p:nvSpPr>
        <p:spPr>
          <a:xfrm>
            <a:off x="1296037" y="2784834"/>
            <a:ext cx="4179073" cy="3248518"/>
          </a:xfrm>
          <a:prstGeom prst="rect">
            <a:avLst/>
          </a:prstGeom>
          <a:noFill/>
        </p:spPr>
        <p:txBody>
          <a:bodyPr wrap="square">
            <a:spAutoFit/>
          </a:bodyPr>
          <a:lstStyle/>
          <a:p>
            <a:pPr>
              <a:lnSpc>
                <a:spcPts val="3100"/>
              </a:lnSpc>
            </a:pPr>
            <a:r>
              <a:rPr lang="en-US" altLang="zh-CN" sz="2000" dirty="0">
                <a:solidFill>
                  <a:srgbClr val="504C49"/>
                </a:solidFill>
                <a:latin typeface="Source Serif Pro" pitchFamily="34" charset="0"/>
                <a:ea typeface="Source Serif Pro" pitchFamily="34" charset="-122"/>
                <a:cs typeface="Source Serif Pro" pitchFamily="34" charset="-120"/>
              </a:rPr>
              <a:t>Facial attractiveness provides valid cues to health for faces in the lower but not the upper halves of the distributions of these facial qualities.</a:t>
            </a:r>
          </a:p>
          <a:p>
            <a:pPr>
              <a:lnSpc>
                <a:spcPts val="3100"/>
              </a:lnSpc>
            </a:pPr>
            <a:endParaRPr lang="en-US" altLang="zh-CN" sz="2000" dirty="0">
              <a:solidFill>
                <a:srgbClr val="504C49"/>
              </a:solidFill>
              <a:latin typeface="Source Serif Pro" pitchFamily="34" charset="0"/>
              <a:ea typeface="Source Serif Pro" pitchFamily="34" charset="-122"/>
              <a:cs typeface="Source Serif Pro" pitchFamily="34" charset="-120"/>
            </a:endParaRPr>
          </a:p>
          <a:p>
            <a:pPr>
              <a:lnSpc>
                <a:spcPts val="3100"/>
              </a:lnSpc>
            </a:pPr>
            <a:r>
              <a:rPr lang="en-US" altLang="zh-CN" sz="2000" dirty="0">
                <a:solidFill>
                  <a:srgbClr val="504C49"/>
                </a:solidFill>
                <a:latin typeface="Source Serif Pro" pitchFamily="34" charset="0"/>
                <a:ea typeface="Source Serif Pro" pitchFamily="34" charset="-122"/>
                <a:cs typeface="Source Serif Pro" pitchFamily="34" charset="-120"/>
              </a:rPr>
              <a:t>But the correlation is insignificant for adolescence (r = -.03)</a:t>
            </a:r>
          </a:p>
        </p:txBody>
      </p:sp>
      <p:sp>
        <p:nvSpPr>
          <p:cNvPr id="12" name="矩形: 圆角 11">
            <a:extLst>
              <a:ext uri="{FF2B5EF4-FFF2-40B4-BE49-F238E27FC236}">
                <a16:creationId xmlns:a16="http://schemas.microsoft.com/office/drawing/2014/main" id="{BD6E0D63-F612-43F7-476F-259C887E9CEE}"/>
              </a:ext>
            </a:extLst>
          </p:cNvPr>
          <p:cNvSpPr/>
          <p:nvPr/>
        </p:nvSpPr>
        <p:spPr>
          <a:xfrm>
            <a:off x="7371644" y="2336800"/>
            <a:ext cx="1749778" cy="722489"/>
          </a:xfrm>
          <a:prstGeom prst="roundRect">
            <a:avLst/>
          </a:prstGeom>
          <a:noFill/>
          <a:ln w="28575">
            <a:solidFill>
              <a:srgbClr val="BC508A"/>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816935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6DCC1-A492-455E-77DF-BCD625088A26}"/>
              </a:ext>
            </a:extLst>
          </p:cNvPr>
          <p:cNvSpPr>
            <a:spLocks noGrp="1"/>
          </p:cNvSpPr>
          <p:nvPr>
            <p:ph type="title"/>
          </p:nvPr>
        </p:nvSpPr>
        <p:spPr>
          <a:xfrm>
            <a:off x="1590262" y="107496"/>
            <a:ext cx="10515600" cy="1325563"/>
          </a:xfrm>
        </p:spPr>
        <p:txBody>
          <a:bodyPr/>
          <a:lstStyle/>
          <a:p>
            <a:r>
              <a:rPr lang="en-US" dirty="0">
                <a:latin typeface="Source Sans Pro" panose="020B0503030403020204" pitchFamily="34" charset="0"/>
                <a:ea typeface="Source Sans Pro" panose="020B0503030403020204" pitchFamily="34" charset="0"/>
              </a:rPr>
              <a:t>Unsolved Issues</a:t>
            </a:r>
          </a:p>
        </p:txBody>
      </p:sp>
      <p:pic>
        <p:nvPicPr>
          <p:cNvPr id="4" name="图形 3">
            <a:extLst>
              <a:ext uri="{FF2B5EF4-FFF2-40B4-BE49-F238E27FC236}">
                <a16:creationId xmlns:a16="http://schemas.microsoft.com/office/drawing/2014/main" id="{026045FF-EB5B-1C8F-DF51-C1D84658B1D2}"/>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t="5305" b="16336"/>
          <a:stretch/>
        </p:blipFill>
        <p:spPr>
          <a:xfrm>
            <a:off x="192602" y="146295"/>
            <a:ext cx="1047750" cy="1007595"/>
          </a:xfrm>
          <a:prstGeom prst="rect">
            <a:avLst/>
          </a:prstGeom>
        </p:spPr>
      </p:pic>
      <p:pic>
        <p:nvPicPr>
          <p:cNvPr id="33" name="图片 32">
            <a:extLst>
              <a:ext uri="{FF2B5EF4-FFF2-40B4-BE49-F238E27FC236}">
                <a16:creationId xmlns:a16="http://schemas.microsoft.com/office/drawing/2014/main" id="{ECD7FA38-A4AE-F0B0-673A-B6E032424AEF}"/>
              </a:ext>
            </a:extLst>
          </p:cNvPr>
          <p:cNvPicPr>
            <a:picLocks noChangeAspect="1"/>
          </p:cNvPicPr>
          <p:nvPr/>
        </p:nvPicPr>
        <p:blipFill>
          <a:blip r:embed="rId5"/>
          <a:stretch>
            <a:fillRect/>
          </a:stretch>
        </p:blipFill>
        <p:spPr>
          <a:xfrm>
            <a:off x="2144114" y="1830307"/>
            <a:ext cx="7361905" cy="4371429"/>
          </a:xfrm>
          <a:prstGeom prst="rect">
            <a:avLst/>
          </a:prstGeom>
        </p:spPr>
      </p:pic>
      <p:sp>
        <p:nvSpPr>
          <p:cNvPr id="5" name="文本框 4">
            <a:extLst>
              <a:ext uri="{FF2B5EF4-FFF2-40B4-BE49-F238E27FC236}">
                <a16:creationId xmlns:a16="http://schemas.microsoft.com/office/drawing/2014/main" id="{CE124F9F-3B02-0174-C4A1-DDC6EEFBDB5B}"/>
              </a:ext>
            </a:extLst>
          </p:cNvPr>
          <p:cNvSpPr txBox="1"/>
          <p:nvPr/>
        </p:nvSpPr>
        <p:spPr>
          <a:xfrm>
            <a:off x="9506019" y="6381172"/>
            <a:ext cx="2381956" cy="369332"/>
          </a:xfrm>
          <a:prstGeom prst="rect">
            <a:avLst/>
          </a:prstGeom>
          <a:noFill/>
        </p:spPr>
        <p:txBody>
          <a:bodyPr wrap="square">
            <a:spAutoFit/>
          </a:bodyPr>
          <a:lstStyle/>
          <a:p>
            <a:r>
              <a:rPr lang="en-US" altLang="zh-CN" sz="1800" kern="0" dirty="0">
                <a:effectLst/>
                <a:latin typeface="Times New Roman" panose="02020603050405020304" pitchFamily="18" charset="0"/>
                <a:ea typeface="等线" panose="02010600030101010101" pitchFamily="2" charset="-122"/>
              </a:rPr>
              <a:t>Mitchem et al., 2015</a:t>
            </a:r>
            <a:endParaRPr lang="zh-CN" altLang="en-US" dirty="0"/>
          </a:p>
        </p:txBody>
      </p:sp>
    </p:spTree>
    <p:extLst>
      <p:ext uri="{BB962C8B-B14F-4D97-AF65-F5344CB8AC3E}">
        <p14:creationId xmlns:p14="http://schemas.microsoft.com/office/powerpoint/2010/main" val="40908812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6DCC1-A492-455E-77DF-BCD625088A26}"/>
              </a:ext>
            </a:extLst>
          </p:cNvPr>
          <p:cNvSpPr>
            <a:spLocks noGrp="1"/>
          </p:cNvSpPr>
          <p:nvPr>
            <p:ph type="title"/>
          </p:nvPr>
        </p:nvSpPr>
        <p:spPr>
          <a:xfrm>
            <a:off x="1590262" y="107496"/>
            <a:ext cx="10515600" cy="1325563"/>
          </a:xfrm>
        </p:spPr>
        <p:txBody>
          <a:bodyPr/>
          <a:lstStyle/>
          <a:p>
            <a:r>
              <a:rPr lang="en-US" dirty="0">
                <a:latin typeface="Source Sans Pro" panose="020B0503030403020204" pitchFamily="34" charset="0"/>
                <a:ea typeface="Source Sans Pro" panose="020B0503030403020204" pitchFamily="34" charset="0"/>
              </a:rPr>
              <a:t>Current Study</a:t>
            </a:r>
          </a:p>
        </p:txBody>
      </p:sp>
      <p:pic>
        <p:nvPicPr>
          <p:cNvPr id="4" name="图形 3">
            <a:extLst>
              <a:ext uri="{FF2B5EF4-FFF2-40B4-BE49-F238E27FC236}">
                <a16:creationId xmlns:a16="http://schemas.microsoft.com/office/drawing/2014/main" id="{026045FF-EB5B-1C8F-DF51-C1D84658B1D2}"/>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t="5305" b="16336"/>
          <a:stretch/>
        </p:blipFill>
        <p:spPr>
          <a:xfrm>
            <a:off x="192602" y="146295"/>
            <a:ext cx="1047750" cy="1007595"/>
          </a:xfrm>
          <a:prstGeom prst="rect">
            <a:avLst/>
          </a:prstGeom>
        </p:spPr>
      </p:pic>
      <p:sp>
        <p:nvSpPr>
          <p:cNvPr id="3" name="Shape 1">
            <a:extLst>
              <a:ext uri="{FF2B5EF4-FFF2-40B4-BE49-F238E27FC236}">
                <a16:creationId xmlns:a16="http://schemas.microsoft.com/office/drawing/2014/main" id="{BC3C595E-5027-2216-2E4F-8B55EFC067A9}"/>
              </a:ext>
            </a:extLst>
          </p:cNvPr>
          <p:cNvSpPr/>
          <p:nvPr/>
        </p:nvSpPr>
        <p:spPr>
          <a:xfrm>
            <a:off x="2388041" y="2745317"/>
            <a:ext cx="7415927" cy="1422559"/>
          </a:xfrm>
          <a:prstGeom prst="roundRect">
            <a:avLst>
              <a:gd name="adj" fmla="val 2603"/>
            </a:avLst>
          </a:prstGeom>
          <a:solidFill>
            <a:srgbClr val="F9F7F7"/>
          </a:solidFill>
          <a:ln/>
        </p:spPr>
        <p:txBody>
          <a:bodyPr/>
          <a:lstStyle/>
          <a:p>
            <a:endParaRPr lang="zh-CN" altLang="en-US"/>
          </a:p>
        </p:txBody>
      </p:sp>
      <p:sp>
        <p:nvSpPr>
          <p:cNvPr id="7" name="Shape 4">
            <a:extLst>
              <a:ext uri="{FF2B5EF4-FFF2-40B4-BE49-F238E27FC236}">
                <a16:creationId xmlns:a16="http://schemas.microsoft.com/office/drawing/2014/main" id="{7C05EF98-4549-DA86-93D5-1F253739A5E7}"/>
              </a:ext>
            </a:extLst>
          </p:cNvPr>
          <p:cNvSpPr/>
          <p:nvPr/>
        </p:nvSpPr>
        <p:spPr>
          <a:xfrm>
            <a:off x="2388041" y="4414692"/>
            <a:ext cx="7415927" cy="1910625"/>
          </a:xfrm>
          <a:prstGeom prst="roundRect">
            <a:avLst>
              <a:gd name="adj" fmla="val 2603"/>
            </a:avLst>
          </a:prstGeom>
          <a:solidFill>
            <a:srgbClr val="F9F7F7"/>
          </a:solidFill>
          <a:ln/>
        </p:spPr>
        <p:txBody>
          <a:bodyPr/>
          <a:lstStyle/>
          <a:p>
            <a:endParaRPr lang="zh-CN" altLang="en-US"/>
          </a:p>
        </p:txBody>
      </p:sp>
      <p:sp>
        <p:nvSpPr>
          <p:cNvPr id="8" name="Text 5">
            <a:extLst>
              <a:ext uri="{FF2B5EF4-FFF2-40B4-BE49-F238E27FC236}">
                <a16:creationId xmlns:a16="http://schemas.microsoft.com/office/drawing/2014/main" id="{AFDB1441-EBF6-9833-46FB-56609DF91933}"/>
              </a:ext>
            </a:extLst>
          </p:cNvPr>
          <p:cNvSpPr/>
          <p:nvPr/>
        </p:nvSpPr>
        <p:spPr>
          <a:xfrm>
            <a:off x="2634857" y="3013334"/>
            <a:ext cx="4281130" cy="385763"/>
          </a:xfrm>
          <a:prstGeom prst="rect">
            <a:avLst/>
          </a:prstGeom>
          <a:noFill/>
          <a:ln/>
        </p:spPr>
        <p:txBody>
          <a:bodyPr wrap="none" lIns="0" tIns="0" rIns="0" bIns="0" rtlCol="0" anchor="t"/>
          <a:lstStyle/>
          <a:p>
            <a:pPr marL="0" indent="0">
              <a:lnSpc>
                <a:spcPts val="3000"/>
              </a:lnSpc>
              <a:buNone/>
            </a:pPr>
            <a:r>
              <a:rPr lang="en-US" sz="2000" dirty="0">
                <a:solidFill>
                  <a:srgbClr val="504C49"/>
                </a:solidFill>
                <a:latin typeface="Platypi" pitchFamily="34" charset="0"/>
                <a:ea typeface="Platypi" pitchFamily="34" charset="-122"/>
                <a:cs typeface="Platypi" pitchFamily="34" charset="-120"/>
              </a:rPr>
              <a:t>Incorporate recent findings</a:t>
            </a:r>
            <a:endParaRPr lang="en-US" sz="2000" dirty="0"/>
          </a:p>
        </p:txBody>
      </p:sp>
      <p:sp>
        <p:nvSpPr>
          <p:cNvPr id="9" name="Text 6">
            <a:extLst>
              <a:ext uri="{FF2B5EF4-FFF2-40B4-BE49-F238E27FC236}">
                <a16:creationId xmlns:a16="http://schemas.microsoft.com/office/drawing/2014/main" id="{282BAC3E-CD22-1A0B-578B-05B1F919AE88}"/>
              </a:ext>
            </a:extLst>
          </p:cNvPr>
          <p:cNvSpPr/>
          <p:nvPr/>
        </p:nvSpPr>
        <p:spPr>
          <a:xfrm>
            <a:off x="2634857" y="3547210"/>
            <a:ext cx="6922294" cy="395049"/>
          </a:xfrm>
          <a:prstGeom prst="rect">
            <a:avLst/>
          </a:prstGeom>
          <a:noFill/>
          <a:ln/>
        </p:spPr>
        <p:txBody>
          <a:bodyPr wrap="none" lIns="0" tIns="0" rIns="0" bIns="0" rtlCol="0" anchor="t"/>
          <a:lstStyle/>
          <a:p>
            <a:pPr marL="0" indent="0">
              <a:lnSpc>
                <a:spcPts val="3100"/>
              </a:lnSpc>
              <a:buNone/>
            </a:pPr>
            <a:r>
              <a:rPr lang="en-US" sz="1900" dirty="0">
                <a:solidFill>
                  <a:srgbClr val="504C49"/>
                </a:solidFill>
                <a:latin typeface="Source Serif Pro" pitchFamily="34" charset="0"/>
                <a:ea typeface="Source Serif Pro" pitchFamily="34" charset="-122"/>
                <a:cs typeface="Source Serif Pro" pitchFamily="34" charset="-120"/>
              </a:rPr>
              <a:t>Update 30-year-old meta-analyses</a:t>
            </a:r>
            <a:endParaRPr lang="en-US" sz="1900" dirty="0"/>
          </a:p>
        </p:txBody>
      </p:sp>
      <p:sp>
        <p:nvSpPr>
          <p:cNvPr id="13" name="Text 8">
            <a:extLst>
              <a:ext uri="{FF2B5EF4-FFF2-40B4-BE49-F238E27FC236}">
                <a16:creationId xmlns:a16="http://schemas.microsoft.com/office/drawing/2014/main" id="{EAB0033C-5C93-B4EF-41C8-783C0F77F832}"/>
              </a:ext>
            </a:extLst>
          </p:cNvPr>
          <p:cNvSpPr/>
          <p:nvPr/>
        </p:nvSpPr>
        <p:spPr>
          <a:xfrm>
            <a:off x="2629212" y="4620619"/>
            <a:ext cx="4014430" cy="385763"/>
          </a:xfrm>
          <a:prstGeom prst="rect">
            <a:avLst/>
          </a:prstGeom>
          <a:noFill/>
          <a:ln/>
        </p:spPr>
        <p:txBody>
          <a:bodyPr wrap="none" lIns="0" tIns="0" rIns="0" bIns="0" rtlCol="0" anchor="t"/>
          <a:lstStyle/>
          <a:p>
            <a:pPr marL="0" indent="0">
              <a:lnSpc>
                <a:spcPts val="3000"/>
              </a:lnSpc>
              <a:buNone/>
            </a:pPr>
            <a:r>
              <a:rPr lang="en-US" sz="2000" dirty="0">
                <a:solidFill>
                  <a:srgbClr val="504C49"/>
                </a:solidFill>
                <a:latin typeface="Platypi" pitchFamily="34" charset="0"/>
                <a:ea typeface="Platypi" pitchFamily="34" charset="-122"/>
                <a:cs typeface="Platypi" pitchFamily="34" charset="-120"/>
              </a:rPr>
              <a:t>Evaluate more recent theories</a:t>
            </a:r>
            <a:endParaRPr lang="en-US" sz="2000" dirty="0"/>
          </a:p>
        </p:txBody>
      </p:sp>
      <p:sp>
        <p:nvSpPr>
          <p:cNvPr id="17" name="文本框 16">
            <a:extLst>
              <a:ext uri="{FF2B5EF4-FFF2-40B4-BE49-F238E27FC236}">
                <a16:creationId xmlns:a16="http://schemas.microsoft.com/office/drawing/2014/main" id="{A805DDEB-26D3-5EAD-AD97-7F66DDEA4C57}"/>
              </a:ext>
            </a:extLst>
          </p:cNvPr>
          <p:cNvSpPr txBox="1"/>
          <p:nvPr/>
        </p:nvSpPr>
        <p:spPr>
          <a:xfrm>
            <a:off x="1376272" y="1747517"/>
            <a:ext cx="10160971" cy="425758"/>
          </a:xfrm>
          <a:prstGeom prst="rect">
            <a:avLst/>
          </a:prstGeom>
          <a:noFill/>
        </p:spPr>
        <p:txBody>
          <a:bodyPr wrap="square">
            <a:spAutoFit/>
          </a:bodyPr>
          <a:lstStyle/>
          <a:p>
            <a:pPr>
              <a:lnSpc>
                <a:spcPts val="2583"/>
              </a:lnSpc>
            </a:pPr>
            <a:r>
              <a:rPr lang="en-US" altLang="zh-CN" sz="2400" dirty="0">
                <a:latin typeface="Source Sans Pro" panose="020B0503030403020204" pitchFamily="34" charset="0"/>
                <a:ea typeface="Source Sans Pro" panose="020B0503030403020204" pitchFamily="34" charset="0"/>
              </a:rPr>
              <a:t>The </a:t>
            </a:r>
            <a:r>
              <a:rPr lang="en-US" altLang="zh-CN" sz="2400" i="1" dirty="0">
                <a:latin typeface="Source Sans Pro" panose="020B0503030403020204" pitchFamily="34" charset="0"/>
                <a:ea typeface="Source Sans Pro" panose="020B0503030403020204" pitchFamily="34" charset="0"/>
              </a:rPr>
              <a:t>beauty-is-good effect</a:t>
            </a:r>
            <a:r>
              <a:rPr lang="en-US" altLang="zh-CN" sz="2400" dirty="0">
                <a:latin typeface="Source Sans Pro" panose="020B0503030403020204" pitchFamily="34" charset="0"/>
                <a:ea typeface="Source Sans Pro" panose="020B0503030403020204" pitchFamily="34" charset="0"/>
              </a:rPr>
              <a:t>: a </a:t>
            </a:r>
            <a:r>
              <a:rPr lang="en-US" altLang="zh-CN" sz="2400" dirty="0">
                <a:solidFill>
                  <a:srgbClr val="BC508A"/>
                </a:solidFill>
                <a:latin typeface="Source Sans Pro" panose="020B0503030403020204" pitchFamily="34" charset="0"/>
                <a:ea typeface="Source Sans Pro" panose="020B0503030403020204" pitchFamily="34" charset="0"/>
              </a:rPr>
              <a:t>genuine phenomenon </a:t>
            </a:r>
            <a:r>
              <a:rPr lang="en-US" altLang="zh-CN" sz="2400" dirty="0">
                <a:latin typeface="Source Sans Pro" panose="020B0503030403020204" pitchFamily="34" charset="0"/>
                <a:ea typeface="Source Sans Pro" panose="020B0503030403020204" pitchFamily="34" charset="0"/>
              </a:rPr>
              <a:t>vs. </a:t>
            </a:r>
            <a:r>
              <a:rPr lang="en-US" altLang="zh-CN" sz="2400" dirty="0">
                <a:solidFill>
                  <a:srgbClr val="435D8D"/>
                </a:solidFill>
                <a:latin typeface="Source Sans Pro" panose="020B0503030403020204" pitchFamily="34" charset="0"/>
                <a:ea typeface="Source Sans Pro" panose="020B0503030403020204" pitchFamily="34" charset="0"/>
              </a:rPr>
              <a:t>merely the stereotype</a:t>
            </a:r>
            <a:r>
              <a:rPr lang="en-US" altLang="zh-CN" sz="2400" dirty="0">
                <a:latin typeface="Source Sans Pro" panose="020B0503030403020204" pitchFamily="34" charset="0"/>
                <a:ea typeface="Source Sans Pro" panose="020B0503030403020204" pitchFamily="34" charset="0"/>
              </a:rPr>
              <a:t>?</a:t>
            </a:r>
          </a:p>
        </p:txBody>
      </p:sp>
      <p:sp>
        <p:nvSpPr>
          <p:cNvPr id="19" name="文本框 18">
            <a:extLst>
              <a:ext uri="{FF2B5EF4-FFF2-40B4-BE49-F238E27FC236}">
                <a16:creationId xmlns:a16="http://schemas.microsoft.com/office/drawing/2014/main" id="{1CBB854C-1125-85EA-5E25-D6DB510463AF}"/>
              </a:ext>
            </a:extLst>
          </p:cNvPr>
          <p:cNvSpPr txBox="1"/>
          <p:nvPr/>
        </p:nvSpPr>
        <p:spPr>
          <a:xfrm>
            <a:off x="2528712" y="5154908"/>
            <a:ext cx="7415926" cy="855683"/>
          </a:xfrm>
          <a:prstGeom prst="rect">
            <a:avLst/>
          </a:prstGeom>
          <a:noFill/>
        </p:spPr>
        <p:txBody>
          <a:bodyPr wrap="square">
            <a:spAutoFit/>
          </a:bodyPr>
          <a:lstStyle/>
          <a:p>
            <a:pPr marL="0" indent="0">
              <a:lnSpc>
                <a:spcPts val="3100"/>
              </a:lnSpc>
              <a:buNone/>
            </a:pPr>
            <a:r>
              <a:rPr lang="en-US" altLang="zh-CN" sz="1800" dirty="0">
                <a:solidFill>
                  <a:srgbClr val="504C49"/>
                </a:solidFill>
                <a:latin typeface="Source Serif Pro" pitchFamily="34" charset="0"/>
                <a:ea typeface="Source Serif Pro" pitchFamily="34" charset="-122"/>
                <a:cs typeface="Source Serif Pro" pitchFamily="34" charset="-120"/>
              </a:rPr>
              <a:t>What are their boundary conditions? Whether predictions generated</a:t>
            </a:r>
          </a:p>
          <a:p>
            <a:pPr marL="0" indent="0">
              <a:lnSpc>
                <a:spcPts val="3100"/>
              </a:lnSpc>
              <a:buNone/>
            </a:pPr>
            <a:r>
              <a:rPr lang="en-US" altLang="zh-CN" sz="1800" dirty="0">
                <a:solidFill>
                  <a:srgbClr val="504C49"/>
                </a:solidFill>
                <a:latin typeface="Source Serif Pro" pitchFamily="34" charset="0"/>
                <a:ea typeface="Source Serif Pro" pitchFamily="34" charset="-122"/>
                <a:cs typeface="Source Serif Pro" pitchFamily="34" charset="-120"/>
              </a:rPr>
              <a:t>by formal models are supported (e.g., reliability)</a:t>
            </a:r>
          </a:p>
        </p:txBody>
      </p:sp>
    </p:spTree>
    <p:extLst>
      <p:ext uri="{BB962C8B-B14F-4D97-AF65-F5344CB8AC3E}">
        <p14:creationId xmlns:p14="http://schemas.microsoft.com/office/powerpoint/2010/main" val="25579363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A4073CC4-0129-B372-1DE9-A19A75998B26}"/>
              </a:ext>
            </a:extLst>
          </p:cNvPr>
          <p:cNvPicPr>
            <a:picLocks noChangeAspect="1"/>
          </p:cNvPicPr>
          <p:nvPr/>
        </p:nvPicPr>
        <p:blipFill>
          <a:blip r:embed="rId2"/>
          <a:stretch>
            <a:fillRect/>
          </a:stretch>
        </p:blipFill>
        <p:spPr>
          <a:xfrm>
            <a:off x="7169282" y="561736"/>
            <a:ext cx="4942857" cy="914286"/>
          </a:xfrm>
          <a:prstGeom prst="rect">
            <a:avLst/>
          </a:prstGeom>
        </p:spPr>
      </p:pic>
      <p:pic>
        <p:nvPicPr>
          <p:cNvPr id="20" name="图片 19">
            <a:extLst>
              <a:ext uri="{FF2B5EF4-FFF2-40B4-BE49-F238E27FC236}">
                <a16:creationId xmlns:a16="http://schemas.microsoft.com/office/drawing/2014/main" id="{B350F994-4A57-7D00-C314-6CE7F06557DD}"/>
              </a:ext>
            </a:extLst>
          </p:cNvPr>
          <p:cNvPicPr>
            <a:picLocks noChangeAspect="1"/>
          </p:cNvPicPr>
          <p:nvPr/>
        </p:nvPicPr>
        <p:blipFill>
          <a:blip r:embed="rId3"/>
          <a:srcRect t="9336" r="44008" b="63566"/>
          <a:stretch/>
        </p:blipFill>
        <p:spPr>
          <a:xfrm>
            <a:off x="1446835" y="554563"/>
            <a:ext cx="6111433" cy="1007596"/>
          </a:xfrm>
          <a:prstGeom prst="rect">
            <a:avLst/>
          </a:prstGeom>
        </p:spPr>
      </p:pic>
      <p:pic>
        <p:nvPicPr>
          <p:cNvPr id="21" name="图片 20">
            <a:extLst>
              <a:ext uri="{FF2B5EF4-FFF2-40B4-BE49-F238E27FC236}">
                <a16:creationId xmlns:a16="http://schemas.microsoft.com/office/drawing/2014/main" id="{8BF216C1-EA4C-2616-57B3-D24CB8908A81}"/>
              </a:ext>
            </a:extLst>
          </p:cNvPr>
          <p:cNvPicPr>
            <a:picLocks noChangeAspect="1"/>
          </p:cNvPicPr>
          <p:nvPr/>
        </p:nvPicPr>
        <p:blipFill>
          <a:blip r:embed="rId3"/>
          <a:srcRect t="36775"/>
          <a:stretch/>
        </p:blipFill>
        <p:spPr>
          <a:xfrm>
            <a:off x="704902" y="2659946"/>
            <a:ext cx="11146420" cy="2350911"/>
          </a:xfrm>
          <a:prstGeom prst="rect">
            <a:avLst/>
          </a:prstGeom>
        </p:spPr>
      </p:pic>
      <p:pic>
        <p:nvPicPr>
          <p:cNvPr id="22" name="图形 21">
            <a:extLst>
              <a:ext uri="{FF2B5EF4-FFF2-40B4-BE49-F238E27FC236}">
                <a16:creationId xmlns:a16="http://schemas.microsoft.com/office/drawing/2014/main" id="{7D0D6382-C81D-8316-C8DC-8FB39F64D625}"/>
              </a:ext>
            </a:extLst>
          </p:cNvPr>
          <p:cNvPicPr>
            <a:picLocks noChangeAspect="1"/>
          </p:cNvPicPr>
          <p:nvPr/>
        </p:nvPicPr>
        <p:blipFill rotWithShape="1">
          <a:blip r:embed="rId4">
            <a:extLst>
              <a:ext uri="{96DAC541-7B7A-43D3-8B79-37D633B846F1}">
                <asvg:svgBlip xmlns:asvg="http://schemas.microsoft.com/office/drawing/2016/SVG/main" r:embed="rId5"/>
              </a:ext>
            </a:extLst>
          </a:blip>
          <a:srcRect t="5305" b="16336"/>
          <a:stretch/>
        </p:blipFill>
        <p:spPr>
          <a:xfrm>
            <a:off x="237472" y="470599"/>
            <a:ext cx="1047750" cy="1007595"/>
          </a:xfrm>
          <a:prstGeom prst="rect">
            <a:avLst/>
          </a:prstGeom>
        </p:spPr>
      </p:pic>
    </p:spTree>
    <p:extLst>
      <p:ext uri="{BB962C8B-B14F-4D97-AF65-F5344CB8AC3E}">
        <p14:creationId xmlns:p14="http://schemas.microsoft.com/office/powerpoint/2010/main" val="2962767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10" name="Rectangle 4106">
            <a:extLst>
              <a:ext uri="{FF2B5EF4-FFF2-40B4-BE49-F238E27FC236}">
                <a16:creationId xmlns:a16="http://schemas.microsoft.com/office/drawing/2014/main" id="{115719BB-48A7-4AF4-BB91-DC82E0DF72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109" name="Freeform: Shape 4108">
            <a:extLst>
              <a:ext uri="{FF2B5EF4-FFF2-40B4-BE49-F238E27FC236}">
                <a16:creationId xmlns:a16="http://schemas.microsoft.com/office/drawing/2014/main" id="{10973A55-5440-4A99-B526-B5812E462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6002" cy="6858000"/>
          </a:xfrm>
          <a:custGeom>
            <a:avLst/>
            <a:gdLst>
              <a:gd name="connsiteX0" fmla="*/ 0 w 6096002"/>
              <a:gd name="connsiteY0" fmla="*/ 0 h 6858000"/>
              <a:gd name="connsiteX1" fmla="*/ 4885967 w 6096002"/>
              <a:gd name="connsiteY1" fmla="*/ 0 h 6858000"/>
              <a:gd name="connsiteX2" fmla="*/ 4946007 w 6096002"/>
              <a:gd name="connsiteY2" fmla="*/ 69271 h 6858000"/>
              <a:gd name="connsiteX3" fmla="*/ 6096002 w 6096002"/>
              <a:gd name="connsiteY3" fmla="*/ 3429000 h 6858000"/>
              <a:gd name="connsiteX4" fmla="*/ 4946007 w 6096002"/>
              <a:gd name="connsiteY4" fmla="*/ 6788730 h 6858000"/>
              <a:gd name="connsiteX5" fmla="*/ 4885967 w 6096002"/>
              <a:gd name="connsiteY5" fmla="*/ 6858000 h 6858000"/>
              <a:gd name="connsiteX6" fmla="*/ 0 w 609600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2" h="6858000">
                <a:moveTo>
                  <a:pt x="0" y="0"/>
                </a:moveTo>
                <a:lnTo>
                  <a:pt x="4885967" y="0"/>
                </a:lnTo>
                <a:lnTo>
                  <a:pt x="4946007" y="69271"/>
                </a:lnTo>
                <a:cubicBezTo>
                  <a:pt x="5656533" y="929100"/>
                  <a:pt x="6096002" y="2116944"/>
                  <a:pt x="6096002" y="3429000"/>
                </a:cubicBezTo>
                <a:cubicBezTo>
                  <a:pt x="6096002" y="4741056"/>
                  <a:pt x="5656533" y="5928900"/>
                  <a:pt x="4946007" y="6788730"/>
                </a:cubicBezTo>
                <a:lnTo>
                  <a:pt x="4885967"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4111" name="Freeform: Shape 4110">
            <a:extLst>
              <a:ext uri="{FF2B5EF4-FFF2-40B4-BE49-F238E27FC236}">
                <a16:creationId xmlns:a16="http://schemas.microsoft.com/office/drawing/2014/main" id="{A9682493-588A-4D52-98F6-FBBD80C07E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5370" cy="6858000"/>
          </a:xfrm>
          <a:custGeom>
            <a:avLst/>
            <a:gdLst>
              <a:gd name="connsiteX0" fmla="*/ 0 w 6085370"/>
              <a:gd name="connsiteY0" fmla="*/ 0 h 6858000"/>
              <a:gd name="connsiteX1" fmla="*/ 4875335 w 6085370"/>
              <a:gd name="connsiteY1" fmla="*/ 0 h 6858000"/>
              <a:gd name="connsiteX2" fmla="*/ 4935375 w 6085370"/>
              <a:gd name="connsiteY2" fmla="*/ 69271 h 6858000"/>
              <a:gd name="connsiteX3" fmla="*/ 6085370 w 6085370"/>
              <a:gd name="connsiteY3" fmla="*/ 3429000 h 6858000"/>
              <a:gd name="connsiteX4" fmla="*/ 4935375 w 6085370"/>
              <a:gd name="connsiteY4" fmla="*/ 6788730 h 6858000"/>
              <a:gd name="connsiteX5" fmla="*/ 4875335 w 6085370"/>
              <a:gd name="connsiteY5" fmla="*/ 6858000 h 6858000"/>
              <a:gd name="connsiteX6" fmla="*/ 0 w 608537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5370" h="6858000">
                <a:moveTo>
                  <a:pt x="0" y="0"/>
                </a:moveTo>
                <a:lnTo>
                  <a:pt x="4875335" y="0"/>
                </a:lnTo>
                <a:lnTo>
                  <a:pt x="4935375" y="69271"/>
                </a:lnTo>
                <a:cubicBezTo>
                  <a:pt x="5645901" y="929100"/>
                  <a:pt x="6085370" y="2116944"/>
                  <a:pt x="6085370" y="3429000"/>
                </a:cubicBezTo>
                <a:cubicBezTo>
                  <a:pt x="6085370" y="4741056"/>
                  <a:pt x="5645901" y="5928900"/>
                  <a:pt x="4935375" y="6788730"/>
                </a:cubicBezTo>
                <a:lnTo>
                  <a:pt x="4875335"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406DCC1-A492-455E-77DF-BCD625088A26}"/>
              </a:ext>
            </a:extLst>
          </p:cNvPr>
          <p:cNvSpPr>
            <a:spLocks noGrp="1"/>
          </p:cNvSpPr>
          <p:nvPr>
            <p:ph type="title"/>
          </p:nvPr>
        </p:nvSpPr>
        <p:spPr>
          <a:xfrm>
            <a:off x="1607516" y="362748"/>
            <a:ext cx="3060643" cy="729783"/>
          </a:xfrm>
        </p:spPr>
        <p:txBody>
          <a:bodyPr vert="horz" lIns="91440" tIns="45720" rIns="91440" bIns="45720" rtlCol="0" anchor="b">
            <a:normAutofit/>
          </a:bodyPr>
          <a:lstStyle/>
          <a:p>
            <a:r>
              <a:rPr lang="en-US" sz="3400" dirty="0">
                <a:latin typeface="+mj-lt"/>
                <a:ea typeface="+mj-ea"/>
                <a:cs typeface="+mj-cs"/>
              </a:rPr>
              <a:t>Methods</a:t>
            </a:r>
          </a:p>
        </p:txBody>
      </p:sp>
      <p:sp>
        <p:nvSpPr>
          <p:cNvPr id="4113" name="Rectangle 4112">
            <a:extLst>
              <a:ext uri="{FF2B5EF4-FFF2-40B4-BE49-F238E27FC236}">
                <a16:creationId xmlns:a16="http://schemas.microsoft.com/office/drawing/2014/main" id="{FBEC5A7A-ADE4-48D9-B89C-2BA1C91106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03236" y="36338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115" name="Rectangle 4114">
            <a:extLst>
              <a:ext uri="{FF2B5EF4-FFF2-40B4-BE49-F238E27FC236}">
                <a16:creationId xmlns:a16="http://schemas.microsoft.com/office/drawing/2014/main" id="{82095FCE-EF05-4443-B97A-85DEE3A5CA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92" y="2185062"/>
            <a:ext cx="49377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Text 2">
            <a:extLst>
              <a:ext uri="{FF2B5EF4-FFF2-40B4-BE49-F238E27FC236}">
                <a16:creationId xmlns:a16="http://schemas.microsoft.com/office/drawing/2014/main" id="{8E7F258E-F453-866B-2D92-8678EB0B3349}"/>
              </a:ext>
            </a:extLst>
          </p:cNvPr>
          <p:cNvSpPr/>
          <p:nvPr/>
        </p:nvSpPr>
        <p:spPr>
          <a:xfrm>
            <a:off x="570449" y="2698499"/>
            <a:ext cx="4832803" cy="3664351"/>
          </a:xfrm>
          <a:prstGeom prst="rect">
            <a:avLst/>
          </a:prstGeom>
        </p:spPr>
        <p:txBody>
          <a:bodyPr vert="horz" lIns="91440" tIns="45720" rIns="91440" bIns="45720" rtlCol="0">
            <a:normAutofit/>
          </a:bodyPr>
          <a:lstStyle/>
          <a:p>
            <a:pPr marL="0" indent="-228600" defTabSz="914400">
              <a:lnSpc>
                <a:spcPct val="90000"/>
              </a:lnSpc>
              <a:spcAft>
                <a:spcPts val="600"/>
              </a:spcAft>
              <a:buFont typeface="Arial" panose="020B0604020202020204" pitchFamily="34" charset="0"/>
              <a:buChar char="•"/>
            </a:pPr>
            <a:r>
              <a:rPr lang="en-US" dirty="0"/>
              <a:t>Bayesian meta-analysis for research synthesis</a:t>
            </a:r>
          </a:p>
          <a:p>
            <a:pPr marL="0" indent="-228600" defTabSz="914400">
              <a:lnSpc>
                <a:spcPct val="90000"/>
              </a:lnSpc>
              <a:spcAft>
                <a:spcPts val="600"/>
              </a:spcAft>
              <a:buFont typeface="Arial" panose="020B0604020202020204" pitchFamily="34" charset="0"/>
              <a:buChar char="•"/>
            </a:pPr>
            <a:endParaRPr lang="en-US" dirty="0"/>
          </a:p>
          <a:p>
            <a:pPr marL="0" indent="-228600" defTabSz="914400">
              <a:lnSpc>
                <a:spcPct val="90000"/>
              </a:lnSpc>
              <a:spcAft>
                <a:spcPts val="600"/>
              </a:spcAft>
              <a:buFont typeface="Arial" panose="020B0604020202020204" pitchFamily="34" charset="0"/>
              <a:buChar char="•"/>
            </a:pPr>
            <a:r>
              <a:rPr lang="en-US" dirty="0"/>
              <a:t>Posterior distribution for the comparison between perceived and measured traits</a:t>
            </a:r>
          </a:p>
          <a:p>
            <a:pPr marL="0" indent="-228600" defTabSz="914400">
              <a:lnSpc>
                <a:spcPct val="90000"/>
              </a:lnSpc>
              <a:spcAft>
                <a:spcPts val="600"/>
              </a:spcAft>
              <a:buFont typeface="Arial" panose="020B0604020202020204" pitchFamily="34" charset="0"/>
              <a:buChar char="•"/>
            </a:pPr>
            <a:endParaRPr lang="en-US" dirty="0"/>
          </a:p>
          <a:p>
            <a:pPr marL="0" indent="-228600" defTabSz="914400">
              <a:lnSpc>
                <a:spcPct val="90000"/>
              </a:lnSpc>
              <a:spcAft>
                <a:spcPts val="600"/>
              </a:spcAft>
              <a:buFont typeface="Arial" panose="020B0604020202020204" pitchFamily="34" charset="0"/>
              <a:buChar char="•"/>
            </a:pPr>
            <a:r>
              <a:rPr lang="en-US" dirty="0"/>
              <a:t>Bayesian model comparison (Bayes factor) for testing competing hypothesis</a:t>
            </a:r>
          </a:p>
        </p:txBody>
      </p:sp>
      <p:pic>
        <p:nvPicPr>
          <p:cNvPr id="9" name="图片 8">
            <a:extLst>
              <a:ext uri="{FF2B5EF4-FFF2-40B4-BE49-F238E27FC236}">
                <a16:creationId xmlns:a16="http://schemas.microsoft.com/office/drawing/2014/main" id="{88982CD9-0AED-A8A6-C2D9-13B03CB6531F}"/>
              </a:ext>
            </a:extLst>
          </p:cNvPr>
          <p:cNvPicPr>
            <a:picLocks noChangeAspect="1"/>
          </p:cNvPicPr>
          <p:nvPr/>
        </p:nvPicPr>
        <p:blipFill>
          <a:blip r:embed="rId3"/>
          <a:stretch>
            <a:fillRect/>
          </a:stretch>
        </p:blipFill>
        <p:spPr>
          <a:xfrm>
            <a:off x="8417361" y="1345478"/>
            <a:ext cx="1874688" cy="1679168"/>
          </a:xfrm>
          <a:prstGeom prst="rect">
            <a:avLst/>
          </a:prstGeom>
        </p:spPr>
      </p:pic>
      <p:pic>
        <p:nvPicPr>
          <p:cNvPr id="4102" name="Picture 6" descr="probability - Visualization of Posterior, Likelihood and Prior - Cross  Validated">
            <a:extLst>
              <a:ext uri="{FF2B5EF4-FFF2-40B4-BE49-F238E27FC236}">
                <a16:creationId xmlns:a16="http://schemas.microsoft.com/office/drawing/2014/main" id="{688C0C6B-AD97-D229-389B-A5C8B333EF72}"/>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6706954" y="3087574"/>
            <a:ext cx="4819002" cy="3445587"/>
          </a:xfrm>
          <a:prstGeom prst="rect">
            <a:avLst/>
          </a:prstGeom>
          <a:noFill/>
          <a:extLst>
            <a:ext uri="{909E8E84-426E-40DD-AFC4-6F175D3DCCD1}">
              <a14:hiddenFill xmlns:a14="http://schemas.microsoft.com/office/drawing/2010/main">
                <a:solidFill>
                  <a:srgbClr val="FFFFFF"/>
                </a:solidFill>
              </a14:hiddenFill>
            </a:ext>
          </a:extLst>
        </p:spPr>
      </p:pic>
      <p:pic>
        <p:nvPicPr>
          <p:cNvPr id="14" name="图片 13">
            <a:extLst>
              <a:ext uri="{FF2B5EF4-FFF2-40B4-BE49-F238E27FC236}">
                <a16:creationId xmlns:a16="http://schemas.microsoft.com/office/drawing/2014/main" id="{52EB1EAD-F603-7A62-A8EF-28105F2D95E8}"/>
              </a:ext>
            </a:extLst>
          </p:cNvPr>
          <p:cNvPicPr>
            <a:picLocks noChangeAspect="1"/>
          </p:cNvPicPr>
          <p:nvPr/>
        </p:nvPicPr>
        <p:blipFill>
          <a:blip r:embed="rId5"/>
          <a:stretch>
            <a:fillRect/>
          </a:stretch>
        </p:blipFill>
        <p:spPr>
          <a:xfrm>
            <a:off x="349336" y="421103"/>
            <a:ext cx="780952" cy="447619"/>
          </a:xfrm>
          <a:prstGeom prst="rect">
            <a:avLst/>
          </a:prstGeom>
        </p:spPr>
      </p:pic>
      <p:pic>
        <p:nvPicPr>
          <p:cNvPr id="4" name="图形 3">
            <a:extLst>
              <a:ext uri="{FF2B5EF4-FFF2-40B4-BE49-F238E27FC236}">
                <a16:creationId xmlns:a16="http://schemas.microsoft.com/office/drawing/2014/main" id="{026045FF-EB5B-1C8F-DF51-C1D84658B1D2}"/>
              </a:ext>
            </a:extLst>
          </p:cNvPr>
          <p:cNvPicPr>
            <a:picLocks noChangeAspect="1"/>
          </p:cNvPicPr>
          <p:nvPr/>
        </p:nvPicPr>
        <p:blipFill rotWithShape="1">
          <a:blip r:embed="rId6">
            <a:extLst>
              <a:ext uri="{96DAC541-7B7A-43D3-8B79-37D633B846F1}">
                <asvg:svgBlip xmlns:asvg="http://schemas.microsoft.com/office/drawing/2016/SVG/main" r:embed="rId7"/>
              </a:ext>
            </a:extLst>
          </a:blip>
          <a:srcRect t="5305" b="16336"/>
          <a:stretch/>
        </p:blipFill>
        <p:spPr>
          <a:xfrm>
            <a:off x="438912" y="355522"/>
            <a:ext cx="1047750" cy="1007595"/>
          </a:xfrm>
          <a:prstGeom prst="rect">
            <a:avLst/>
          </a:prstGeom>
        </p:spPr>
      </p:pic>
    </p:spTree>
    <p:extLst>
      <p:ext uri="{BB962C8B-B14F-4D97-AF65-F5344CB8AC3E}">
        <p14:creationId xmlns:p14="http://schemas.microsoft.com/office/powerpoint/2010/main" val="14079348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616E5-3989-9241-A3D2-85ACAD8437CD}"/>
              </a:ext>
            </a:extLst>
          </p:cNvPr>
          <p:cNvSpPr txBox="1">
            <a:spLocks/>
          </p:cNvSpPr>
          <p:nvPr/>
        </p:nvSpPr>
        <p:spPr>
          <a:xfrm>
            <a:off x="4349052" y="1788199"/>
            <a:ext cx="7390257" cy="959536"/>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200" kern="1200">
                <a:solidFill>
                  <a:schemeClr val="tx1"/>
                </a:solidFill>
                <a:latin typeface="Helvetica Neue" panose="02000503000000020004" pitchFamily="2" charset="0"/>
                <a:ea typeface="Helvetica Neue" panose="02000503000000020004" pitchFamily="2" charset="0"/>
                <a:cs typeface="Helvetica Neue" panose="02000503000000020004" pitchFamily="2" charset="0"/>
              </a:defRPr>
            </a:lvl1pPr>
          </a:lstStyle>
          <a:p>
            <a:pPr algn="ctr"/>
            <a:r>
              <a:rPr lang="en-US" sz="4400">
                <a:latin typeface="+mj-lt"/>
                <a:ea typeface="+mj-ea"/>
                <a:cs typeface="+mj-cs"/>
              </a:rPr>
              <a:t>The Beauty-is-Good Effect</a:t>
            </a:r>
            <a:endParaRPr lang="en-US" sz="4400" dirty="0">
              <a:latin typeface="+mj-lt"/>
              <a:ea typeface="+mj-ea"/>
              <a:cs typeface="+mj-cs"/>
            </a:endParaRPr>
          </a:p>
        </p:txBody>
      </p:sp>
      <p:sp>
        <p:nvSpPr>
          <p:cNvPr id="3" name="文本框 2">
            <a:extLst>
              <a:ext uri="{FF2B5EF4-FFF2-40B4-BE49-F238E27FC236}">
                <a16:creationId xmlns:a16="http://schemas.microsoft.com/office/drawing/2014/main" id="{CD3E07F4-8FA4-2BAB-B91B-E7544DA1EFD7}"/>
              </a:ext>
            </a:extLst>
          </p:cNvPr>
          <p:cNvSpPr txBox="1"/>
          <p:nvPr/>
        </p:nvSpPr>
        <p:spPr>
          <a:xfrm>
            <a:off x="5003263" y="3192743"/>
            <a:ext cx="5774363" cy="830997"/>
          </a:xfrm>
          <a:prstGeom prst="rect">
            <a:avLst/>
          </a:prstGeom>
          <a:noFill/>
        </p:spPr>
        <p:txBody>
          <a:bodyPr wrap="square" rtlCol="0">
            <a:spAutoFit/>
          </a:bodyPr>
          <a:lstStyle/>
          <a:p>
            <a:r>
              <a:rPr lang="en-US" altLang="zh-CN" sz="2400" b="1" dirty="0">
                <a:solidFill>
                  <a:srgbClr val="DF5327"/>
                </a:solidFill>
                <a:latin typeface="Source Sans Pro" panose="020B0503030403020204" pitchFamily="34" charset="0"/>
                <a:ea typeface="Source Sans Pro" panose="020B0503030403020204" pitchFamily="34" charset="0"/>
              </a:rPr>
              <a:t>Attractive people are attributed as more socially desirable and competent.</a:t>
            </a:r>
            <a:endParaRPr lang="zh-CN" altLang="en-US" sz="2400" b="1" dirty="0">
              <a:solidFill>
                <a:srgbClr val="DF5327"/>
              </a:solidFill>
              <a:latin typeface="Source Sans Pro" panose="020B0503030403020204" pitchFamily="34" charset="0"/>
            </a:endParaRPr>
          </a:p>
        </p:txBody>
      </p:sp>
      <p:pic>
        <p:nvPicPr>
          <p:cNvPr id="4" name="Picture 10" descr="Facial Piercing - Isha Body Jewellery">
            <a:extLst>
              <a:ext uri="{FF2B5EF4-FFF2-40B4-BE49-F238E27FC236}">
                <a16:creationId xmlns:a16="http://schemas.microsoft.com/office/drawing/2014/main" id="{6A1514E3-3A4D-E0D7-7314-A4BC5F2E2A0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3004"/>
          <a:stretch/>
        </p:blipFill>
        <p:spPr bwMode="auto">
          <a:xfrm>
            <a:off x="647642" y="1724017"/>
            <a:ext cx="3844627" cy="33446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4100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751479-25D8-EEB5-7B83-8466A9E8EFB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5FB1CA1-77C4-A88B-F74E-2CB446898F77}"/>
              </a:ext>
            </a:extLst>
          </p:cNvPr>
          <p:cNvSpPr>
            <a:spLocks noGrp="1"/>
          </p:cNvSpPr>
          <p:nvPr>
            <p:ph type="title"/>
          </p:nvPr>
        </p:nvSpPr>
        <p:spPr>
          <a:xfrm>
            <a:off x="1590262" y="107496"/>
            <a:ext cx="10515600" cy="1325563"/>
          </a:xfrm>
        </p:spPr>
        <p:txBody>
          <a:bodyPr/>
          <a:lstStyle/>
          <a:p>
            <a:r>
              <a:rPr lang="en-US" dirty="0">
                <a:latin typeface="Source Sans Pro" panose="020B0503030403020204" pitchFamily="34" charset="0"/>
                <a:ea typeface="Source Sans Pro" panose="020B0503030403020204" pitchFamily="34" charset="0"/>
              </a:rPr>
              <a:t>Outline</a:t>
            </a:r>
          </a:p>
        </p:txBody>
      </p:sp>
      <p:pic>
        <p:nvPicPr>
          <p:cNvPr id="4" name="图形 3">
            <a:extLst>
              <a:ext uri="{FF2B5EF4-FFF2-40B4-BE49-F238E27FC236}">
                <a16:creationId xmlns:a16="http://schemas.microsoft.com/office/drawing/2014/main" id="{3819236A-AAA7-684B-73DA-0654F8403D11}"/>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t="5305" b="16336"/>
          <a:stretch/>
        </p:blipFill>
        <p:spPr>
          <a:xfrm>
            <a:off x="192602" y="146295"/>
            <a:ext cx="1047750" cy="1007595"/>
          </a:xfrm>
          <a:prstGeom prst="rect">
            <a:avLst/>
          </a:prstGeom>
        </p:spPr>
      </p:pic>
      <p:sp>
        <p:nvSpPr>
          <p:cNvPr id="13" name="Shape 1">
            <a:extLst>
              <a:ext uri="{FF2B5EF4-FFF2-40B4-BE49-F238E27FC236}">
                <a16:creationId xmlns:a16="http://schemas.microsoft.com/office/drawing/2014/main" id="{5E7AB113-9B05-61CE-9DE5-E37691B2025A}"/>
              </a:ext>
            </a:extLst>
          </p:cNvPr>
          <p:cNvSpPr/>
          <p:nvPr/>
        </p:nvSpPr>
        <p:spPr>
          <a:xfrm flipH="1">
            <a:off x="1590262" y="2060112"/>
            <a:ext cx="136938" cy="3173918"/>
          </a:xfrm>
          <a:prstGeom prst="roundRect">
            <a:avLst>
              <a:gd name="adj" fmla="val 118644"/>
            </a:avLst>
          </a:prstGeom>
          <a:solidFill>
            <a:srgbClr val="D8D4D4"/>
          </a:solidFill>
          <a:ln/>
        </p:spPr>
        <p:txBody>
          <a:bodyPr/>
          <a:lstStyle/>
          <a:p>
            <a:endParaRPr lang="zh-CN" altLang="en-US"/>
          </a:p>
        </p:txBody>
      </p:sp>
      <p:sp>
        <p:nvSpPr>
          <p:cNvPr id="3" name="Shape 1">
            <a:extLst>
              <a:ext uri="{FF2B5EF4-FFF2-40B4-BE49-F238E27FC236}">
                <a16:creationId xmlns:a16="http://schemas.microsoft.com/office/drawing/2014/main" id="{746D6DC5-4417-EDA8-360B-B9069AC5CC13}"/>
              </a:ext>
            </a:extLst>
          </p:cNvPr>
          <p:cNvSpPr/>
          <p:nvPr/>
        </p:nvSpPr>
        <p:spPr>
          <a:xfrm>
            <a:off x="2402077" y="2065866"/>
            <a:ext cx="7091879" cy="1185466"/>
          </a:xfrm>
          <a:prstGeom prst="roundRect">
            <a:avLst>
              <a:gd name="adj" fmla="val 2603"/>
            </a:avLst>
          </a:prstGeom>
          <a:solidFill>
            <a:srgbClr val="F9F7F7"/>
          </a:solidFill>
          <a:ln/>
        </p:spPr>
        <p:txBody>
          <a:bodyPr/>
          <a:lstStyle/>
          <a:p>
            <a:endParaRPr lang="zh-CN" altLang="en-US" sz="1500"/>
          </a:p>
        </p:txBody>
      </p:sp>
      <p:sp>
        <p:nvSpPr>
          <p:cNvPr id="5" name="Shape 1">
            <a:extLst>
              <a:ext uri="{FF2B5EF4-FFF2-40B4-BE49-F238E27FC236}">
                <a16:creationId xmlns:a16="http://schemas.microsoft.com/office/drawing/2014/main" id="{81DBD87F-DB54-1C10-1A88-EC8F79FB9479}"/>
              </a:ext>
            </a:extLst>
          </p:cNvPr>
          <p:cNvSpPr/>
          <p:nvPr/>
        </p:nvSpPr>
        <p:spPr>
          <a:xfrm>
            <a:off x="2402077" y="4048564"/>
            <a:ext cx="7091879" cy="1185466"/>
          </a:xfrm>
          <a:prstGeom prst="roundRect">
            <a:avLst>
              <a:gd name="adj" fmla="val 2603"/>
            </a:avLst>
          </a:prstGeom>
          <a:solidFill>
            <a:srgbClr val="F9F7F7"/>
          </a:solidFill>
          <a:ln/>
        </p:spPr>
        <p:txBody>
          <a:bodyPr/>
          <a:lstStyle/>
          <a:p>
            <a:endParaRPr lang="zh-CN" altLang="en-US" sz="1500"/>
          </a:p>
        </p:txBody>
      </p:sp>
      <p:sp>
        <p:nvSpPr>
          <p:cNvPr id="6" name="Text 4">
            <a:extLst>
              <a:ext uri="{FF2B5EF4-FFF2-40B4-BE49-F238E27FC236}">
                <a16:creationId xmlns:a16="http://schemas.microsoft.com/office/drawing/2014/main" id="{963B5EFF-78A2-8735-5E26-13925E7F33C2}"/>
              </a:ext>
            </a:extLst>
          </p:cNvPr>
          <p:cNvSpPr/>
          <p:nvPr/>
        </p:nvSpPr>
        <p:spPr>
          <a:xfrm>
            <a:off x="2592087" y="2477802"/>
            <a:ext cx="162401" cy="361593"/>
          </a:xfrm>
          <a:prstGeom prst="rect">
            <a:avLst/>
          </a:prstGeom>
          <a:noFill/>
          <a:ln/>
        </p:spPr>
        <p:txBody>
          <a:bodyPr wrap="none" lIns="0" tIns="0" rIns="0" bIns="0" rtlCol="0" anchor="t"/>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lnSpc>
                <a:spcPts val="2800"/>
              </a:lnSpc>
              <a:buNone/>
            </a:pPr>
            <a:r>
              <a:rPr lang="en-US" sz="2800" dirty="0">
                <a:solidFill>
                  <a:srgbClr val="504C49"/>
                </a:solidFill>
                <a:latin typeface="Platypi" pitchFamily="34" charset="0"/>
                <a:ea typeface="Platypi" pitchFamily="34" charset="-122"/>
                <a:cs typeface="Platypi" pitchFamily="34" charset="-120"/>
              </a:rPr>
              <a:t>1</a:t>
            </a:r>
            <a:endParaRPr lang="en-US" sz="2800" dirty="0"/>
          </a:p>
        </p:txBody>
      </p:sp>
      <p:sp>
        <p:nvSpPr>
          <p:cNvPr id="7" name="Text 4">
            <a:extLst>
              <a:ext uri="{FF2B5EF4-FFF2-40B4-BE49-F238E27FC236}">
                <a16:creationId xmlns:a16="http://schemas.microsoft.com/office/drawing/2014/main" id="{A377A2BF-43CB-9BB1-BCAA-D51C36D168EF}"/>
              </a:ext>
            </a:extLst>
          </p:cNvPr>
          <p:cNvSpPr/>
          <p:nvPr/>
        </p:nvSpPr>
        <p:spPr>
          <a:xfrm>
            <a:off x="2592086" y="4460500"/>
            <a:ext cx="162401" cy="361593"/>
          </a:xfrm>
          <a:prstGeom prst="rect">
            <a:avLst/>
          </a:prstGeom>
          <a:noFill/>
          <a:ln/>
        </p:spPr>
        <p:txBody>
          <a:bodyPr wrap="none" lIns="0" tIns="0" rIns="0" bIns="0" rtlCol="0" anchor="t"/>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lnSpc>
                <a:spcPts val="2800"/>
              </a:lnSpc>
              <a:buNone/>
            </a:pPr>
            <a:r>
              <a:rPr lang="en-US" sz="2800" dirty="0">
                <a:solidFill>
                  <a:srgbClr val="504C49"/>
                </a:solidFill>
                <a:latin typeface="Platypi" pitchFamily="34" charset="0"/>
                <a:ea typeface="Platypi" pitchFamily="34" charset="-122"/>
              </a:rPr>
              <a:t>2</a:t>
            </a:r>
            <a:endParaRPr lang="en-US" sz="2800" dirty="0"/>
          </a:p>
        </p:txBody>
      </p:sp>
      <p:sp>
        <p:nvSpPr>
          <p:cNvPr id="10" name="Text 6">
            <a:extLst>
              <a:ext uri="{FF2B5EF4-FFF2-40B4-BE49-F238E27FC236}">
                <a16:creationId xmlns:a16="http://schemas.microsoft.com/office/drawing/2014/main" id="{82542CE7-EC31-326A-825E-67F1FAA3559B}"/>
              </a:ext>
            </a:extLst>
          </p:cNvPr>
          <p:cNvSpPr/>
          <p:nvPr/>
        </p:nvSpPr>
        <p:spPr>
          <a:xfrm>
            <a:off x="3239635" y="2436763"/>
            <a:ext cx="5769173" cy="385763"/>
          </a:xfrm>
          <a:prstGeom prst="rect">
            <a:avLst/>
          </a:prstGeom>
          <a:noFill/>
          <a:ln/>
        </p:spPr>
        <p:txBody>
          <a:bodyPr wrap="none" lIns="0" tIns="0" rIns="0" bIns="0" rtlCol="0" anchor="t"/>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lnSpc>
                <a:spcPts val="3000"/>
              </a:lnSpc>
              <a:buNone/>
            </a:pPr>
            <a:r>
              <a:rPr lang="en-US" sz="1850" dirty="0">
                <a:solidFill>
                  <a:srgbClr val="504C49"/>
                </a:solidFill>
                <a:latin typeface="Source Serif Pro" pitchFamily="34" charset="0"/>
                <a:ea typeface="Source Serif Pro" pitchFamily="34" charset="-122"/>
                <a:cs typeface="Source Serif Pro" pitchFamily="34" charset="-120"/>
              </a:rPr>
              <a:t>Associations Between Attractiveness and Key Traits</a:t>
            </a:r>
          </a:p>
        </p:txBody>
      </p:sp>
      <p:sp>
        <p:nvSpPr>
          <p:cNvPr id="11" name="Text 6">
            <a:extLst>
              <a:ext uri="{FF2B5EF4-FFF2-40B4-BE49-F238E27FC236}">
                <a16:creationId xmlns:a16="http://schemas.microsoft.com/office/drawing/2014/main" id="{3AE1D322-B487-E152-5A66-1C4B7ADDEA23}"/>
              </a:ext>
            </a:extLst>
          </p:cNvPr>
          <p:cNvSpPr/>
          <p:nvPr/>
        </p:nvSpPr>
        <p:spPr>
          <a:xfrm>
            <a:off x="3239634" y="4267618"/>
            <a:ext cx="5769173" cy="385763"/>
          </a:xfrm>
          <a:prstGeom prst="rect">
            <a:avLst/>
          </a:prstGeom>
          <a:noFill/>
          <a:ln/>
        </p:spPr>
        <p:txBody>
          <a:bodyPr wrap="none" lIns="0" tIns="0" rIns="0" bIns="0" rtlCol="0" anchor="t"/>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lnSpc>
                <a:spcPts val="3000"/>
              </a:lnSpc>
              <a:buNone/>
            </a:pPr>
            <a:r>
              <a:rPr lang="en-US" sz="1850" dirty="0">
                <a:solidFill>
                  <a:srgbClr val="504C49"/>
                </a:solidFill>
                <a:latin typeface="Source Serif Pro" pitchFamily="34" charset="0"/>
                <a:ea typeface="Source Serif Pro" pitchFamily="34" charset="-122"/>
                <a:cs typeface="Source Serif Pro" pitchFamily="34" charset="-120"/>
              </a:rPr>
              <a:t>Comparing Perceived and Measured Associations </a:t>
            </a:r>
          </a:p>
          <a:p>
            <a:pPr marL="0" indent="0" algn="l">
              <a:lnSpc>
                <a:spcPts val="3000"/>
              </a:lnSpc>
              <a:buNone/>
            </a:pPr>
            <a:r>
              <a:rPr lang="en-US" sz="1850" dirty="0">
                <a:solidFill>
                  <a:srgbClr val="504C49"/>
                </a:solidFill>
                <a:latin typeface="Source Serif Pro" pitchFamily="34" charset="0"/>
                <a:ea typeface="Source Serif Pro" pitchFamily="34" charset="-122"/>
                <a:cs typeface="Source Serif Pro" pitchFamily="34" charset="-120"/>
              </a:rPr>
              <a:t>Between Attractiveness and Key Traits</a:t>
            </a:r>
          </a:p>
        </p:txBody>
      </p:sp>
    </p:spTree>
    <p:extLst>
      <p:ext uri="{BB962C8B-B14F-4D97-AF65-F5344CB8AC3E}">
        <p14:creationId xmlns:p14="http://schemas.microsoft.com/office/powerpoint/2010/main" val="8260226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6DCC1-A492-455E-77DF-BCD625088A26}"/>
              </a:ext>
            </a:extLst>
          </p:cNvPr>
          <p:cNvSpPr>
            <a:spLocks noGrp="1"/>
          </p:cNvSpPr>
          <p:nvPr>
            <p:ph type="title"/>
          </p:nvPr>
        </p:nvSpPr>
        <p:spPr>
          <a:xfrm>
            <a:off x="1590262" y="107496"/>
            <a:ext cx="10515600" cy="1325563"/>
          </a:xfrm>
        </p:spPr>
        <p:txBody>
          <a:bodyPr/>
          <a:lstStyle/>
          <a:p>
            <a:r>
              <a:rPr lang="en-US" dirty="0">
                <a:latin typeface="Source Sans Pro" panose="020B0503030403020204" pitchFamily="34" charset="0"/>
                <a:ea typeface="Source Sans Pro" panose="020B0503030403020204" pitchFamily="34" charset="0"/>
              </a:rPr>
              <a:t>The Beauty-is-Good Effect</a:t>
            </a:r>
          </a:p>
        </p:txBody>
      </p:sp>
      <p:pic>
        <p:nvPicPr>
          <p:cNvPr id="4" name="图形 3">
            <a:extLst>
              <a:ext uri="{FF2B5EF4-FFF2-40B4-BE49-F238E27FC236}">
                <a16:creationId xmlns:a16="http://schemas.microsoft.com/office/drawing/2014/main" id="{026045FF-EB5B-1C8F-DF51-C1D84658B1D2}"/>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t="5305" b="16336"/>
          <a:stretch/>
        </p:blipFill>
        <p:spPr>
          <a:xfrm>
            <a:off x="192602" y="146295"/>
            <a:ext cx="1047750" cy="1007595"/>
          </a:xfrm>
          <a:prstGeom prst="rect">
            <a:avLst/>
          </a:prstGeom>
        </p:spPr>
      </p:pic>
      <p:sp>
        <p:nvSpPr>
          <p:cNvPr id="13" name="Shape 1">
            <a:extLst>
              <a:ext uri="{FF2B5EF4-FFF2-40B4-BE49-F238E27FC236}">
                <a16:creationId xmlns:a16="http://schemas.microsoft.com/office/drawing/2014/main" id="{FAFCC83F-A8D8-9AB6-5A66-15D962EB6C72}"/>
              </a:ext>
            </a:extLst>
          </p:cNvPr>
          <p:cNvSpPr/>
          <p:nvPr/>
        </p:nvSpPr>
        <p:spPr>
          <a:xfrm>
            <a:off x="2601140" y="1563720"/>
            <a:ext cx="30480" cy="5034320"/>
          </a:xfrm>
          <a:prstGeom prst="roundRect">
            <a:avLst>
              <a:gd name="adj" fmla="val 118644"/>
            </a:avLst>
          </a:prstGeom>
          <a:solidFill>
            <a:srgbClr val="D8D4D4"/>
          </a:solidFill>
          <a:ln/>
        </p:spPr>
        <p:txBody>
          <a:bodyPr/>
          <a:lstStyle/>
          <a:p>
            <a:endParaRPr lang="zh-CN" altLang="en-US"/>
          </a:p>
        </p:txBody>
      </p:sp>
      <p:sp>
        <p:nvSpPr>
          <p:cNvPr id="14" name="Shape 2">
            <a:extLst>
              <a:ext uri="{FF2B5EF4-FFF2-40B4-BE49-F238E27FC236}">
                <a16:creationId xmlns:a16="http://schemas.microsoft.com/office/drawing/2014/main" id="{2387952A-BF34-EFD2-4466-01E9D6E8EA9F}"/>
              </a:ext>
            </a:extLst>
          </p:cNvPr>
          <p:cNvSpPr/>
          <p:nvPr/>
        </p:nvSpPr>
        <p:spPr>
          <a:xfrm>
            <a:off x="2857065" y="1876200"/>
            <a:ext cx="843677" cy="30480"/>
          </a:xfrm>
          <a:prstGeom prst="roundRect">
            <a:avLst>
              <a:gd name="adj" fmla="val 118644"/>
            </a:avLst>
          </a:prstGeom>
          <a:solidFill>
            <a:srgbClr val="D8D4D4"/>
          </a:solidFill>
          <a:ln/>
        </p:spPr>
        <p:txBody>
          <a:bodyPr/>
          <a:lstStyle/>
          <a:p>
            <a:endParaRPr lang="zh-CN" altLang="en-US"/>
          </a:p>
        </p:txBody>
      </p:sp>
      <p:sp>
        <p:nvSpPr>
          <p:cNvPr id="15" name="Shape 3">
            <a:extLst>
              <a:ext uri="{FF2B5EF4-FFF2-40B4-BE49-F238E27FC236}">
                <a16:creationId xmlns:a16="http://schemas.microsoft.com/office/drawing/2014/main" id="{E9990B54-1EC8-8E9F-BE02-D65CFC21A6C3}"/>
              </a:ext>
            </a:extLst>
          </p:cNvPr>
          <p:cNvSpPr/>
          <p:nvPr/>
        </p:nvSpPr>
        <p:spPr>
          <a:xfrm>
            <a:off x="2345215" y="1620334"/>
            <a:ext cx="542330" cy="542330"/>
          </a:xfrm>
          <a:prstGeom prst="roundRect">
            <a:avLst>
              <a:gd name="adj" fmla="val 6668"/>
            </a:avLst>
          </a:prstGeom>
          <a:solidFill>
            <a:srgbClr val="F9F7F7"/>
          </a:solidFill>
          <a:ln/>
        </p:spPr>
        <p:txBody>
          <a:bodyPr/>
          <a:lstStyle/>
          <a:p>
            <a:endParaRPr lang="zh-CN" altLang="en-US"/>
          </a:p>
        </p:txBody>
      </p:sp>
      <p:sp>
        <p:nvSpPr>
          <p:cNvPr id="18" name="Text 4">
            <a:extLst>
              <a:ext uri="{FF2B5EF4-FFF2-40B4-BE49-F238E27FC236}">
                <a16:creationId xmlns:a16="http://schemas.microsoft.com/office/drawing/2014/main" id="{331FF549-4EE8-9151-995A-D6F8C6EF5D8C}"/>
              </a:ext>
            </a:extLst>
          </p:cNvPr>
          <p:cNvSpPr/>
          <p:nvPr/>
        </p:nvSpPr>
        <p:spPr>
          <a:xfrm>
            <a:off x="2535120" y="1710703"/>
            <a:ext cx="162401" cy="361593"/>
          </a:xfrm>
          <a:prstGeom prst="rect">
            <a:avLst/>
          </a:prstGeom>
          <a:noFill/>
          <a:ln/>
        </p:spPr>
        <p:txBody>
          <a:bodyPr wrap="none" lIns="0" tIns="0" rIns="0" bIns="0" rtlCol="0" anchor="t"/>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lnSpc>
                <a:spcPts val="2800"/>
              </a:lnSpc>
              <a:buNone/>
            </a:pPr>
            <a:r>
              <a:rPr lang="en-US" sz="2800" dirty="0">
                <a:solidFill>
                  <a:srgbClr val="504C49"/>
                </a:solidFill>
                <a:latin typeface="Platypi" pitchFamily="34" charset="0"/>
                <a:ea typeface="Platypi" pitchFamily="34" charset="-122"/>
                <a:cs typeface="Platypi" pitchFamily="34" charset="-120"/>
              </a:rPr>
              <a:t>1</a:t>
            </a:r>
            <a:endParaRPr lang="en-US" sz="2800" dirty="0"/>
          </a:p>
        </p:txBody>
      </p:sp>
      <p:sp>
        <p:nvSpPr>
          <p:cNvPr id="19" name="Text 5">
            <a:extLst>
              <a:ext uri="{FF2B5EF4-FFF2-40B4-BE49-F238E27FC236}">
                <a16:creationId xmlns:a16="http://schemas.microsoft.com/office/drawing/2014/main" id="{3C5D5432-3615-7138-EB77-28375ED160B8}"/>
              </a:ext>
            </a:extLst>
          </p:cNvPr>
          <p:cNvSpPr/>
          <p:nvPr/>
        </p:nvSpPr>
        <p:spPr>
          <a:xfrm>
            <a:off x="3942260" y="1680523"/>
            <a:ext cx="3013472" cy="376595"/>
          </a:xfrm>
          <a:prstGeom prst="rect">
            <a:avLst/>
          </a:prstGeom>
          <a:noFill/>
          <a:ln/>
        </p:spPr>
        <p:txBody>
          <a:bodyPr wrap="none" lIns="0" tIns="0" rIns="0" bIns="0" rtlCol="0" anchor="t"/>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lnSpc>
                <a:spcPts val="2950"/>
              </a:lnSpc>
              <a:buNone/>
            </a:pPr>
            <a:r>
              <a:rPr lang="en-US" sz="2350" dirty="0">
                <a:solidFill>
                  <a:srgbClr val="504C49"/>
                </a:solidFill>
                <a:latin typeface="Platypi" pitchFamily="34" charset="0"/>
                <a:ea typeface="Platypi" pitchFamily="34" charset="-122"/>
                <a:cs typeface="Platypi" pitchFamily="34" charset="-120"/>
              </a:rPr>
              <a:t>1972</a:t>
            </a:r>
            <a:endParaRPr lang="en-US" sz="2350" dirty="0"/>
          </a:p>
        </p:txBody>
      </p:sp>
      <p:sp>
        <p:nvSpPr>
          <p:cNvPr id="20" name="Text 6">
            <a:extLst>
              <a:ext uri="{FF2B5EF4-FFF2-40B4-BE49-F238E27FC236}">
                <a16:creationId xmlns:a16="http://schemas.microsoft.com/office/drawing/2014/main" id="{1A8EE764-9C2F-F3ED-85A8-138E0F0C6790}"/>
              </a:ext>
            </a:extLst>
          </p:cNvPr>
          <p:cNvSpPr/>
          <p:nvPr/>
        </p:nvSpPr>
        <p:spPr>
          <a:xfrm>
            <a:off x="3942260" y="2201660"/>
            <a:ext cx="5769173" cy="385763"/>
          </a:xfrm>
          <a:prstGeom prst="rect">
            <a:avLst/>
          </a:prstGeom>
          <a:noFill/>
          <a:ln/>
        </p:spPr>
        <p:txBody>
          <a:bodyPr wrap="none" lIns="0" tIns="0" rIns="0" bIns="0" rtlCol="0" anchor="t"/>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lnSpc>
                <a:spcPts val="3000"/>
              </a:lnSpc>
              <a:buNone/>
            </a:pPr>
            <a:r>
              <a:rPr lang="en-US" sz="1850" dirty="0">
                <a:solidFill>
                  <a:srgbClr val="504C49"/>
                </a:solidFill>
                <a:latin typeface="Source Serif Pro" pitchFamily="34" charset="0"/>
                <a:ea typeface="Source Serif Pro" pitchFamily="34" charset="-122"/>
                <a:cs typeface="Source Serif Pro" pitchFamily="34" charset="-120"/>
              </a:rPr>
              <a:t>Dion study introduces “what is beautiful is good”,</a:t>
            </a:r>
            <a:r>
              <a:rPr lang="zh-CN" altLang="en-US" sz="1850" dirty="0">
                <a:solidFill>
                  <a:srgbClr val="504C49"/>
                </a:solidFill>
                <a:latin typeface="Source Serif Pro" pitchFamily="34" charset="0"/>
                <a:ea typeface="Source Serif Pro" pitchFamily="34" charset="-122"/>
                <a:cs typeface="Source Serif Pro" pitchFamily="34" charset="-120"/>
              </a:rPr>
              <a:t> </a:t>
            </a:r>
            <a:r>
              <a:rPr lang="en-US" altLang="zh-CN" sz="1850" dirty="0">
                <a:solidFill>
                  <a:srgbClr val="504C49"/>
                </a:solidFill>
                <a:latin typeface="Source Serif Pro" pitchFamily="34" charset="0"/>
                <a:ea typeface="Source Serif Pro" pitchFamily="34" charset="-122"/>
                <a:cs typeface="Source Serif Pro" pitchFamily="34" charset="-120"/>
              </a:rPr>
              <a:t>followed</a:t>
            </a:r>
            <a:r>
              <a:rPr lang="zh-CN" altLang="en-US" sz="1850" dirty="0">
                <a:solidFill>
                  <a:srgbClr val="504C49"/>
                </a:solidFill>
                <a:latin typeface="Source Serif Pro" pitchFamily="34" charset="0"/>
                <a:ea typeface="Source Serif Pro" pitchFamily="34" charset="-122"/>
                <a:cs typeface="Source Serif Pro" pitchFamily="34" charset="-120"/>
              </a:rPr>
              <a:t> </a:t>
            </a:r>
            <a:endParaRPr lang="en-US" altLang="zh-CN" sz="1850" dirty="0">
              <a:solidFill>
                <a:srgbClr val="504C49"/>
              </a:solidFill>
              <a:latin typeface="Source Serif Pro" pitchFamily="34" charset="0"/>
              <a:ea typeface="Source Serif Pro" pitchFamily="34" charset="-122"/>
              <a:cs typeface="Source Serif Pro" pitchFamily="34" charset="-120"/>
            </a:endParaRPr>
          </a:p>
          <a:p>
            <a:pPr marL="0" indent="0" algn="l">
              <a:lnSpc>
                <a:spcPts val="3000"/>
              </a:lnSpc>
              <a:buNone/>
            </a:pPr>
            <a:r>
              <a:rPr lang="en-US" altLang="zh-CN" sz="1850" dirty="0">
                <a:solidFill>
                  <a:srgbClr val="504C49"/>
                </a:solidFill>
                <a:latin typeface="Source Serif Pro" pitchFamily="34" charset="0"/>
                <a:ea typeface="Source Serif Pro" pitchFamily="34" charset="-122"/>
                <a:cs typeface="Source Serif Pro" pitchFamily="34" charset="-120"/>
              </a:rPr>
              <a:t>by subsequent explanations</a:t>
            </a:r>
          </a:p>
        </p:txBody>
      </p:sp>
      <p:sp>
        <p:nvSpPr>
          <p:cNvPr id="21" name="Shape 7">
            <a:extLst>
              <a:ext uri="{FF2B5EF4-FFF2-40B4-BE49-F238E27FC236}">
                <a16:creationId xmlns:a16="http://schemas.microsoft.com/office/drawing/2014/main" id="{1FD5ED74-1A71-29E6-FE81-42D242621386}"/>
              </a:ext>
            </a:extLst>
          </p:cNvPr>
          <p:cNvSpPr/>
          <p:nvPr/>
        </p:nvSpPr>
        <p:spPr>
          <a:xfrm>
            <a:off x="2857065" y="3280266"/>
            <a:ext cx="843677" cy="30480"/>
          </a:xfrm>
          <a:prstGeom prst="roundRect">
            <a:avLst>
              <a:gd name="adj" fmla="val 118644"/>
            </a:avLst>
          </a:prstGeom>
          <a:solidFill>
            <a:srgbClr val="D8D4D4"/>
          </a:solidFill>
          <a:ln/>
        </p:spPr>
        <p:txBody>
          <a:bodyPr/>
          <a:lstStyle/>
          <a:p>
            <a:endParaRPr lang="zh-CN" altLang="en-US"/>
          </a:p>
        </p:txBody>
      </p:sp>
      <p:sp>
        <p:nvSpPr>
          <p:cNvPr id="22" name="Shape 8">
            <a:extLst>
              <a:ext uri="{FF2B5EF4-FFF2-40B4-BE49-F238E27FC236}">
                <a16:creationId xmlns:a16="http://schemas.microsoft.com/office/drawing/2014/main" id="{7B23EBF1-BE07-517A-5702-F38405DFBBF0}"/>
              </a:ext>
            </a:extLst>
          </p:cNvPr>
          <p:cNvSpPr/>
          <p:nvPr/>
        </p:nvSpPr>
        <p:spPr>
          <a:xfrm>
            <a:off x="2345215" y="3024401"/>
            <a:ext cx="542330" cy="542330"/>
          </a:xfrm>
          <a:prstGeom prst="roundRect">
            <a:avLst>
              <a:gd name="adj" fmla="val 6668"/>
            </a:avLst>
          </a:prstGeom>
          <a:solidFill>
            <a:srgbClr val="F9F7F7"/>
          </a:solidFill>
          <a:ln/>
        </p:spPr>
        <p:txBody>
          <a:bodyPr/>
          <a:lstStyle/>
          <a:p>
            <a:endParaRPr lang="zh-CN" altLang="en-US"/>
          </a:p>
        </p:txBody>
      </p:sp>
      <p:sp>
        <p:nvSpPr>
          <p:cNvPr id="23" name="Text 9">
            <a:extLst>
              <a:ext uri="{FF2B5EF4-FFF2-40B4-BE49-F238E27FC236}">
                <a16:creationId xmlns:a16="http://schemas.microsoft.com/office/drawing/2014/main" id="{009119CF-F8D3-F12A-4E0C-080ABC2C12DF}"/>
              </a:ext>
            </a:extLst>
          </p:cNvPr>
          <p:cNvSpPr/>
          <p:nvPr/>
        </p:nvSpPr>
        <p:spPr>
          <a:xfrm>
            <a:off x="2499520" y="3114769"/>
            <a:ext cx="233601" cy="361593"/>
          </a:xfrm>
          <a:prstGeom prst="rect">
            <a:avLst/>
          </a:prstGeom>
          <a:noFill/>
          <a:ln/>
        </p:spPr>
        <p:txBody>
          <a:bodyPr wrap="none" lIns="0" tIns="0" rIns="0" bIns="0" rtlCol="0" anchor="t"/>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lnSpc>
                <a:spcPts val="2800"/>
              </a:lnSpc>
              <a:buNone/>
            </a:pPr>
            <a:r>
              <a:rPr lang="en-US" sz="2800" dirty="0">
                <a:solidFill>
                  <a:srgbClr val="504C49"/>
                </a:solidFill>
                <a:latin typeface="Platypi" pitchFamily="34" charset="0"/>
                <a:ea typeface="Platypi" pitchFamily="34" charset="-122"/>
                <a:cs typeface="Platypi" pitchFamily="34" charset="-120"/>
              </a:rPr>
              <a:t>2</a:t>
            </a:r>
            <a:endParaRPr lang="en-US" sz="2800" dirty="0"/>
          </a:p>
        </p:txBody>
      </p:sp>
      <p:sp>
        <p:nvSpPr>
          <p:cNvPr id="24" name="Text 10">
            <a:extLst>
              <a:ext uri="{FF2B5EF4-FFF2-40B4-BE49-F238E27FC236}">
                <a16:creationId xmlns:a16="http://schemas.microsoft.com/office/drawing/2014/main" id="{920B4BF7-C4E3-2033-7976-6965737C1CAF}"/>
              </a:ext>
            </a:extLst>
          </p:cNvPr>
          <p:cNvSpPr/>
          <p:nvPr/>
        </p:nvSpPr>
        <p:spPr>
          <a:xfrm>
            <a:off x="3942260" y="3141035"/>
            <a:ext cx="3013472" cy="376595"/>
          </a:xfrm>
          <a:prstGeom prst="rect">
            <a:avLst/>
          </a:prstGeom>
          <a:noFill/>
          <a:ln/>
        </p:spPr>
        <p:txBody>
          <a:bodyPr wrap="none" lIns="0" tIns="0" rIns="0" bIns="0" rtlCol="0" anchor="t"/>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lnSpc>
                <a:spcPts val="2950"/>
              </a:lnSpc>
              <a:buNone/>
            </a:pPr>
            <a:r>
              <a:rPr lang="en-US" sz="2350" dirty="0">
                <a:solidFill>
                  <a:srgbClr val="504C49"/>
                </a:solidFill>
                <a:latin typeface="Platypi" pitchFamily="34" charset="0"/>
                <a:ea typeface="Platypi" pitchFamily="34" charset="-122"/>
                <a:cs typeface="Platypi" pitchFamily="34" charset="-120"/>
              </a:rPr>
              <a:t>1990s</a:t>
            </a:r>
            <a:endParaRPr lang="en-US" sz="2350" dirty="0"/>
          </a:p>
        </p:txBody>
      </p:sp>
      <p:sp>
        <p:nvSpPr>
          <p:cNvPr id="25" name="Text 11">
            <a:extLst>
              <a:ext uri="{FF2B5EF4-FFF2-40B4-BE49-F238E27FC236}">
                <a16:creationId xmlns:a16="http://schemas.microsoft.com/office/drawing/2014/main" id="{E5F6D981-1280-66FB-BEDE-AF1224B05D4D}"/>
              </a:ext>
            </a:extLst>
          </p:cNvPr>
          <p:cNvSpPr/>
          <p:nvPr/>
        </p:nvSpPr>
        <p:spPr>
          <a:xfrm>
            <a:off x="3942260" y="3662172"/>
            <a:ext cx="5769173" cy="771525"/>
          </a:xfrm>
          <a:prstGeom prst="rect">
            <a:avLst/>
          </a:prstGeom>
          <a:noFill/>
          <a:ln/>
        </p:spPr>
        <p:txBody>
          <a:bodyPr wrap="square" lIns="0" tIns="0" rIns="0" bIns="0" rtlCol="0" anchor="t"/>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ts val="3000"/>
              </a:lnSpc>
            </a:pPr>
            <a:r>
              <a:rPr lang="en-US" sz="1850" dirty="0">
                <a:solidFill>
                  <a:srgbClr val="504C49"/>
                </a:solidFill>
                <a:latin typeface="Source Serif Pro" pitchFamily="34" charset="0"/>
                <a:ea typeface="Source Serif Pro" pitchFamily="34" charset="-122"/>
                <a:cs typeface="Source Serif Pro" pitchFamily="34" charset="-120"/>
              </a:rPr>
              <a:t>Meta-analyses confirm effect is strong and widespread. </a:t>
            </a:r>
            <a:r>
              <a:rPr lang="en-US" altLang="zh-CN" sz="1850" dirty="0">
                <a:solidFill>
                  <a:srgbClr val="504C49"/>
                </a:solidFill>
                <a:latin typeface="Source Serif Pro" pitchFamily="34" charset="0"/>
                <a:ea typeface="Source Serif Pro" pitchFamily="34" charset="-122"/>
                <a:cs typeface="Source Serif Pro" pitchFamily="34" charset="-120"/>
              </a:rPr>
              <a:t>Considered as stereotype or bias by researchers</a:t>
            </a:r>
            <a:endParaRPr lang="en-US" altLang="zh-CN" sz="1850" dirty="0"/>
          </a:p>
          <a:p>
            <a:pPr marL="0" indent="0" algn="l">
              <a:lnSpc>
                <a:spcPts val="3000"/>
              </a:lnSpc>
              <a:buNone/>
            </a:pPr>
            <a:endParaRPr lang="en-US" sz="1850" dirty="0"/>
          </a:p>
        </p:txBody>
      </p:sp>
      <p:sp>
        <p:nvSpPr>
          <p:cNvPr id="26" name="Shape 12">
            <a:extLst>
              <a:ext uri="{FF2B5EF4-FFF2-40B4-BE49-F238E27FC236}">
                <a16:creationId xmlns:a16="http://schemas.microsoft.com/office/drawing/2014/main" id="{097A29C2-1101-371A-BC46-2323AD5A6C05}"/>
              </a:ext>
            </a:extLst>
          </p:cNvPr>
          <p:cNvSpPr/>
          <p:nvPr/>
        </p:nvSpPr>
        <p:spPr>
          <a:xfrm>
            <a:off x="2857065" y="5115253"/>
            <a:ext cx="843677" cy="30480"/>
          </a:xfrm>
          <a:prstGeom prst="roundRect">
            <a:avLst>
              <a:gd name="adj" fmla="val 118644"/>
            </a:avLst>
          </a:prstGeom>
          <a:solidFill>
            <a:srgbClr val="D8D4D4"/>
          </a:solidFill>
          <a:ln/>
        </p:spPr>
        <p:txBody>
          <a:bodyPr/>
          <a:lstStyle/>
          <a:p>
            <a:endParaRPr lang="zh-CN" altLang="en-US"/>
          </a:p>
        </p:txBody>
      </p:sp>
      <p:sp>
        <p:nvSpPr>
          <p:cNvPr id="27" name="Shape 13">
            <a:extLst>
              <a:ext uri="{FF2B5EF4-FFF2-40B4-BE49-F238E27FC236}">
                <a16:creationId xmlns:a16="http://schemas.microsoft.com/office/drawing/2014/main" id="{E520EAAA-DFB2-A6AC-3BE6-960AE865D632}"/>
              </a:ext>
            </a:extLst>
          </p:cNvPr>
          <p:cNvSpPr/>
          <p:nvPr/>
        </p:nvSpPr>
        <p:spPr>
          <a:xfrm>
            <a:off x="2345215" y="4870678"/>
            <a:ext cx="542330" cy="542330"/>
          </a:xfrm>
          <a:prstGeom prst="roundRect">
            <a:avLst>
              <a:gd name="adj" fmla="val 6668"/>
            </a:avLst>
          </a:prstGeom>
          <a:solidFill>
            <a:srgbClr val="F9F7F7"/>
          </a:solidFill>
          <a:ln/>
        </p:spPr>
        <p:txBody>
          <a:bodyPr/>
          <a:lstStyle/>
          <a:p>
            <a:endParaRPr lang="zh-CN" altLang="en-US"/>
          </a:p>
        </p:txBody>
      </p:sp>
      <p:sp>
        <p:nvSpPr>
          <p:cNvPr id="28" name="Text 14">
            <a:extLst>
              <a:ext uri="{FF2B5EF4-FFF2-40B4-BE49-F238E27FC236}">
                <a16:creationId xmlns:a16="http://schemas.microsoft.com/office/drawing/2014/main" id="{79D0C90F-6EA9-45E0-218C-80A6398E719F}"/>
              </a:ext>
            </a:extLst>
          </p:cNvPr>
          <p:cNvSpPr/>
          <p:nvPr/>
        </p:nvSpPr>
        <p:spPr>
          <a:xfrm>
            <a:off x="2503568" y="4972332"/>
            <a:ext cx="225623" cy="361593"/>
          </a:xfrm>
          <a:prstGeom prst="rect">
            <a:avLst/>
          </a:prstGeom>
          <a:noFill/>
          <a:ln/>
        </p:spPr>
        <p:txBody>
          <a:bodyPr wrap="none" lIns="0" tIns="0" rIns="0" bIns="0" rtlCol="0" anchor="t"/>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lnSpc>
                <a:spcPts val="2800"/>
              </a:lnSpc>
              <a:buNone/>
            </a:pPr>
            <a:r>
              <a:rPr lang="en-US" sz="2800" dirty="0">
                <a:solidFill>
                  <a:srgbClr val="504C49"/>
                </a:solidFill>
                <a:latin typeface="Platypi" pitchFamily="34" charset="0"/>
                <a:ea typeface="Platypi" pitchFamily="34" charset="-122"/>
                <a:cs typeface="Platypi" pitchFamily="34" charset="-120"/>
              </a:rPr>
              <a:t>3</a:t>
            </a:r>
            <a:endParaRPr lang="en-US" sz="2800" dirty="0"/>
          </a:p>
        </p:txBody>
      </p:sp>
      <p:sp>
        <p:nvSpPr>
          <p:cNvPr id="29" name="Text 15">
            <a:extLst>
              <a:ext uri="{FF2B5EF4-FFF2-40B4-BE49-F238E27FC236}">
                <a16:creationId xmlns:a16="http://schemas.microsoft.com/office/drawing/2014/main" id="{C6F85227-B36F-8C37-6190-B0729D099385}"/>
              </a:ext>
            </a:extLst>
          </p:cNvPr>
          <p:cNvSpPr/>
          <p:nvPr/>
        </p:nvSpPr>
        <p:spPr>
          <a:xfrm>
            <a:off x="3942260" y="4942154"/>
            <a:ext cx="3013472" cy="376595"/>
          </a:xfrm>
          <a:prstGeom prst="rect">
            <a:avLst/>
          </a:prstGeom>
          <a:noFill/>
          <a:ln/>
        </p:spPr>
        <p:txBody>
          <a:bodyPr wrap="none" lIns="0" tIns="0" rIns="0" bIns="0" rtlCol="0" anchor="t"/>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lnSpc>
                <a:spcPts val="2950"/>
              </a:lnSpc>
              <a:buNone/>
            </a:pPr>
            <a:r>
              <a:rPr lang="en-US" sz="2350" dirty="0">
                <a:solidFill>
                  <a:srgbClr val="504C49"/>
                </a:solidFill>
                <a:latin typeface="Platypi" pitchFamily="34" charset="0"/>
                <a:ea typeface="Platypi" pitchFamily="34" charset="-122"/>
              </a:rPr>
              <a:t>2000 to 2020</a:t>
            </a:r>
            <a:endParaRPr lang="en-US" sz="2350" dirty="0"/>
          </a:p>
        </p:txBody>
      </p:sp>
      <p:sp>
        <p:nvSpPr>
          <p:cNvPr id="30" name="Text 16">
            <a:extLst>
              <a:ext uri="{FF2B5EF4-FFF2-40B4-BE49-F238E27FC236}">
                <a16:creationId xmlns:a16="http://schemas.microsoft.com/office/drawing/2014/main" id="{E51A0C86-8633-B01A-AABB-EACB5518A803}"/>
              </a:ext>
            </a:extLst>
          </p:cNvPr>
          <p:cNvSpPr/>
          <p:nvPr/>
        </p:nvSpPr>
        <p:spPr>
          <a:xfrm>
            <a:off x="3942260" y="5372980"/>
            <a:ext cx="5769173" cy="385763"/>
          </a:xfrm>
          <a:prstGeom prst="rect">
            <a:avLst/>
          </a:prstGeom>
          <a:noFill/>
          <a:ln/>
        </p:spPr>
        <p:txBody>
          <a:bodyPr wrap="none" lIns="0" tIns="0" rIns="0" bIns="0" rtlCol="0" anchor="t"/>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lnSpc>
                <a:spcPts val="3000"/>
              </a:lnSpc>
              <a:buNone/>
            </a:pPr>
            <a:r>
              <a:rPr lang="en-US" altLang="zh-CN" sz="1850" dirty="0">
                <a:solidFill>
                  <a:srgbClr val="504C49"/>
                </a:solidFill>
                <a:latin typeface="Source Serif Pro" pitchFamily="34" charset="0"/>
                <a:ea typeface="Source Serif Pro" pitchFamily="34" charset="-122"/>
                <a:cs typeface="Source Serif Pro" pitchFamily="34" charset="-120"/>
              </a:rPr>
              <a:t>New theories refuting mere stereotype.</a:t>
            </a:r>
          </a:p>
          <a:p>
            <a:pPr marL="0" indent="0" algn="l">
              <a:lnSpc>
                <a:spcPts val="3000"/>
              </a:lnSpc>
              <a:buNone/>
            </a:pPr>
            <a:r>
              <a:rPr lang="en-US" sz="1850" dirty="0">
                <a:solidFill>
                  <a:srgbClr val="504C49"/>
                </a:solidFill>
                <a:latin typeface="Source Serif Pro" pitchFamily="34" charset="0"/>
                <a:ea typeface="Source Serif Pro" pitchFamily="34" charset="-122"/>
              </a:rPr>
              <a:t>Ongoing debates…</a:t>
            </a:r>
            <a:endParaRPr lang="en-US" sz="1850" dirty="0"/>
          </a:p>
        </p:txBody>
      </p:sp>
    </p:spTree>
    <p:extLst>
      <p:ext uri="{BB962C8B-B14F-4D97-AF65-F5344CB8AC3E}">
        <p14:creationId xmlns:p14="http://schemas.microsoft.com/office/powerpoint/2010/main" val="17811207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6DCC1-A492-455E-77DF-BCD625088A26}"/>
              </a:ext>
            </a:extLst>
          </p:cNvPr>
          <p:cNvSpPr>
            <a:spLocks noGrp="1"/>
          </p:cNvSpPr>
          <p:nvPr>
            <p:ph type="title"/>
          </p:nvPr>
        </p:nvSpPr>
        <p:spPr>
          <a:xfrm>
            <a:off x="1590262" y="107496"/>
            <a:ext cx="10515600" cy="1325563"/>
          </a:xfrm>
        </p:spPr>
        <p:txBody>
          <a:bodyPr/>
          <a:lstStyle/>
          <a:p>
            <a:r>
              <a:rPr lang="en-US" dirty="0">
                <a:latin typeface="Source Sans Pro" panose="020B0503030403020204" pitchFamily="34" charset="0"/>
                <a:ea typeface="Source Sans Pro" panose="020B0503030403020204" pitchFamily="34" charset="0"/>
              </a:rPr>
              <a:t>Explanatory Theories (Beauty-is-Good Stereotype)</a:t>
            </a:r>
          </a:p>
        </p:txBody>
      </p:sp>
      <p:pic>
        <p:nvPicPr>
          <p:cNvPr id="4" name="图形 3">
            <a:extLst>
              <a:ext uri="{FF2B5EF4-FFF2-40B4-BE49-F238E27FC236}">
                <a16:creationId xmlns:a16="http://schemas.microsoft.com/office/drawing/2014/main" id="{026045FF-EB5B-1C8F-DF51-C1D84658B1D2}"/>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t="5305" b="16336"/>
          <a:stretch/>
        </p:blipFill>
        <p:spPr>
          <a:xfrm>
            <a:off x="192602" y="146295"/>
            <a:ext cx="1047750" cy="1007595"/>
          </a:xfrm>
          <a:prstGeom prst="rect">
            <a:avLst/>
          </a:prstGeom>
        </p:spPr>
      </p:pic>
      <p:sp>
        <p:nvSpPr>
          <p:cNvPr id="3" name="Text 1">
            <a:extLst>
              <a:ext uri="{FF2B5EF4-FFF2-40B4-BE49-F238E27FC236}">
                <a16:creationId xmlns:a16="http://schemas.microsoft.com/office/drawing/2014/main" id="{5AC5D66B-0E06-658E-FC39-70D97D4F66DB}"/>
              </a:ext>
            </a:extLst>
          </p:cNvPr>
          <p:cNvSpPr/>
          <p:nvPr/>
        </p:nvSpPr>
        <p:spPr>
          <a:xfrm>
            <a:off x="817741" y="3882521"/>
            <a:ext cx="3086100" cy="385763"/>
          </a:xfrm>
          <a:prstGeom prst="rect">
            <a:avLst/>
          </a:prstGeom>
          <a:noFill/>
          <a:ln/>
        </p:spPr>
        <p:txBody>
          <a:bodyPr wrap="none" lIns="0" tIns="0" rIns="0" bIns="0" rtlCol="0" anchor="t"/>
          <a:lstStyle/>
          <a:p>
            <a:pPr marL="0" indent="0">
              <a:lnSpc>
                <a:spcPts val="3000"/>
              </a:lnSpc>
              <a:buNone/>
            </a:pPr>
            <a:r>
              <a:rPr lang="en-US" sz="2400" b="1" i="1" dirty="0">
                <a:solidFill>
                  <a:srgbClr val="201B18"/>
                </a:solidFill>
                <a:latin typeface="Platypi" pitchFamily="34" charset="0"/>
                <a:ea typeface="Platypi" pitchFamily="34" charset="-122"/>
                <a:cs typeface="Platypi" pitchFamily="34" charset="-120"/>
              </a:rPr>
              <a:t>Economics</a:t>
            </a:r>
            <a:endParaRPr lang="en-US" sz="2400" b="1" i="1" dirty="0"/>
          </a:p>
        </p:txBody>
      </p:sp>
      <p:sp>
        <p:nvSpPr>
          <p:cNvPr id="5" name="Text 2">
            <a:extLst>
              <a:ext uri="{FF2B5EF4-FFF2-40B4-BE49-F238E27FC236}">
                <a16:creationId xmlns:a16="http://schemas.microsoft.com/office/drawing/2014/main" id="{04607B80-1C7A-C3B5-71B7-BB70ACD52FD0}"/>
              </a:ext>
            </a:extLst>
          </p:cNvPr>
          <p:cNvSpPr/>
          <p:nvPr/>
        </p:nvSpPr>
        <p:spPr>
          <a:xfrm>
            <a:off x="817742" y="4515100"/>
            <a:ext cx="2237976" cy="790099"/>
          </a:xfrm>
          <a:prstGeom prst="rect">
            <a:avLst/>
          </a:prstGeom>
          <a:noFill/>
          <a:ln/>
        </p:spPr>
        <p:txBody>
          <a:bodyPr wrap="square" lIns="0" tIns="0" rIns="0" bIns="0" rtlCol="0" anchor="t"/>
          <a:lstStyle/>
          <a:p>
            <a:pPr marL="0" indent="0">
              <a:lnSpc>
                <a:spcPts val="3100"/>
              </a:lnSpc>
              <a:buNone/>
            </a:pPr>
            <a:r>
              <a:rPr lang="en-US" sz="1900" dirty="0">
                <a:solidFill>
                  <a:srgbClr val="504C49"/>
                </a:solidFill>
                <a:latin typeface="Source Serif Pro" pitchFamily="34" charset="0"/>
                <a:ea typeface="Source Serif Pro" pitchFamily="34" charset="-122"/>
                <a:cs typeface="Source Serif Pro" pitchFamily="34" charset="-120"/>
              </a:rPr>
              <a:t>Taste-based discrimination in labor market</a:t>
            </a:r>
            <a:endParaRPr lang="en-US" sz="1900" dirty="0"/>
          </a:p>
        </p:txBody>
      </p:sp>
      <p:sp>
        <p:nvSpPr>
          <p:cNvPr id="6" name="Text 3">
            <a:extLst>
              <a:ext uri="{FF2B5EF4-FFF2-40B4-BE49-F238E27FC236}">
                <a16:creationId xmlns:a16="http://schemas.microsoft.com/office/drawing/2014/main" id="{1E29F0BF-F394-9453-EB9D-EE8EB6AD3BAA}"/>
              </a:ext>
            </a:extLst>
          </p:cNvPr>
          <p:cNvSpPr/>
          <p:nvPr/>
        </p:nvSpPr>
        <p:spPr>
          <a:xfrm>
            <a:off x="4319401" y="3882521"/>
            <a:ext cx="3086100" cy="385763"/>
          </a:xfrm>
          <a:prstGeom prst="rect">
            <a:avLst/>
          </a:prstGeom>
          <a:noFill/>
          <a:ln/>
        </p:spPr>
        <p:txBody>
          <a:bodyPr wrap="none" lIns="0" tIns="0" rIns="0" bIns="0" rtlCol="0" anchor="t"/>
          <a:lstStyle/>
          <a:p>
            <a:pPr marL="0" indent="0">
              <a:lnSpc>
                <a:spcPts val="3000"/>
              </a:lnSpc>
              <a:buNone/>
            </a:pPr>
            <a:r>
              <a:rPr lang="en-US" sz="2400" b="1" i="1" dirty="0">
                <a:solidFill>
                  <a:srgbClr val="201B18"/>
                </a:solidFill>
                <a:latin typeface="Platypi" pitchFamily="34" charset="0"/>
                <a:ea typeface="Platypi" pitchFamily="34" charset="-122"/>
                <a:cs typeface="Platypi" pitchFamily="34" charset="-120"/>
              </a:rPr>
              <a:t>Social Psychology</a:t>
            </a:r>
            <a:endParaRPr lang="en-US" sz="2400" b="1" i="1" dirty="0"/>
          </a:p>
        </p:txBody>
      </p:sp>
      <p:sp>
        <p:nvSpPr>
          <p:cNvPr id="7" name="Text 4">
            <a:extLst>
              <a:ext uri="{FF2B5EF4-FFF2-40B4-BE49-F238E27FC236}">
                <a16:creationId xmlns:a16="http://schemas.microsoft.com/office/drawing/2014/main" id="{F268134B-8B34-F0CE-012A-729E7656F850}"/>
              </a:ext>
            </a:extLst>
          </p:cNvPr>
          <p:cNvSpPr/>
          <p:nvPr/>
        </p:nvSpPr>
        <p:spPr>
          <a:xfrm>
            <a:off x="4319401" y="4515100"/>
            <a:ext cx="2718007" cy="790099"/>
          </a:xfrm>
          <a:prstGeom prst="rect">
            <a:avLst/>
          </a:prstGeom>
          <a:noFill/>
          <a:ln/>
        </p:spPr>
        <p:txBody>
          <a:bodyPr wrap="square" lIns="0" tIns="0" rIns="0" bIns="0" rtlCol="0" anchor="t"/>
          <a:lstStyle/>
          <a:p>
            <a:pPr marL="0" indent="0">
              <a:lnSpc>
                <a:spcPts val="3100"/>
              </a:lnSpc>
              <a:buNone/>
            </a:pPr>
            <a:r>
              <a:rPr lang="en-US" sz="1900" dirty="0">
                <a:solidFill>
                  <a:srgbClr val="504C49"/>
                </a:solidFill>
                <a:latin typeface="Source Serif Pro" pitchFamily="34" charset="0"/>
                <a:ea typeface="Source Serif Pro" pitchFamily="34" charset="-122"/>
                <a:cs typeface="Source Serif Pro" pitchFamily="34" charset="-120"/>
              </a:rPr>
              <a:t>Status generalization &amp; implicit personality theories</a:t>
            </a:r>
            <a:endParaRPr lang="en-US" sz="1900" dirty="0"/>
          </a:p>
        </p:txBody>
      </p:sp>
      <p:sp>
        <p:nvSpPr>
          <p:cNvPr id="8" name="Text 5">
            <a:extLst>
              <a:ext uri="{FF2B5EF4-FFF2-40B4-BE49-F238E27FC236}">
                <a16:creationId xmlns:a16="http://schemas.microsoft.com/office/drawing/2014/main" id="{5E6D0FF6-3079-3367-5632-43F0E6403C5C}"/>
              </a:ext>
            </a:extLst>
          </p:cNvPr>
          <p:cNvSpPr/>
          <p:nvPr/>
        </p:nvSpPr>
        <p:spPr>
          <a:xfrm>
            <a:off x="8052554" y="3882521"/>
            <a:ext cx="3732014" cy="385763"/>
          </a:xfrm>
          <a:prstGeom prst="rect">
            <a:avLst/>
          </a:prstGeom>
          <a:noFill/>
          <a:ln/>
        </p:spPr>
        <p:txBody>
          <a:bodyPr wrap="none" lIns="0" tIns="0" rIns="0" bIns="0" rtlCol="0" anchor="t"/>
          <a:lstStyle/>
          <a:p>
            <a:pPr marL="0" indent="0">
              <a:lnSpc>
                <a:spcPts val="3000"/>
              </a:lnSpc>
              <a:buNone/>
            </a:pPr>
            <a:r>
              <a:rPr lang="en-US" sz="2400" b="1" i="1" dirty="0">
                <a:solidFill>
                  <a:srgbClr val="201B18"/>
                </a:solidFill>
                <a:latin typeface="Platypi" pitchFamily="34" charset="0"/>
                <a:ea typeface="Platypi" pitchFamily="34" charset="-122"/>
                <a:cs typeface="Platypi" pitchFamily="34" charset="-120"/>
              </a:rPr>
              <a:t>Evolutionary Psychology</a:t>
            </a:r>
            <a:endParaRPr lang="en-US" sz="2400" b="1" i="1" dirty="0"/>
          </a:p>
        </p:txBody>
      </p:sp>
      <p:sp>
        <p:nvSpPr>
          <p:cNvPr id="9" name="Text 6">
            <a:extLst>
              <a:ext uri="{FF2B5EF4-FFF2-40B4-BE49-F238E27FC236}">
                <a16:creationId xmlns:a16="http://schemas.microsoft.com/office/drawing/2014/main" id="{FBB68D81-CA4D-0DAC-24C9-4278F30F62AB}"/>
              </a:ext>
            </a:extLst>
          </p:cNvPr>
          <p:cNvSpPr/>
          <p:nvPr/>
        </p:nvSpPr>
        <p:spPr>
          <a:xfrm>
            <a:off x="8828059" y="4619273"/>
            <a:ext cx="2017419" cy="395049"/>
          </a:xfrm>
          <a:prstGeom prst="rect">
            <a:avLst/>
          </a:prstGeom>
          <a:noFill/>
          <a:ln/>
        </p:spPr>
        <p:txBody>
          <a:bodyPr wrap="none" lIns="0" tIns="0" rIns="0" bIns="0" rtlCol="0" anchor="t"/>
          <a:lstStyle/>
          <a:p>
            <a:pPr marL="0" indent="0">
              <a:lnSpc>
                <a:spcPts val="3100"/>
              </a:lnSpc>
              <a:buNone/>
            </a:pPr>
            <a:r>
              <a:rPr lang="en-US" sz="1900" dirty="0">
                <a:solidFill>
                  <a:srgbClr val="504C49"/>
                </a:solidFill>
                <a:latin typeface="Source Serif Pro" pitchFamily="34" charset="0"/>
                <a:ea typeface="Source Serif Pro" pitchFamily="34" charset="-122"/>
                <a:cs typeface="Source Serif Pro" pitchFamily="34" charset="-120"/>
              </a:rPr>
              <a:t>Byproduct of mating</a:t>
            </a:r>
          </a:p>
          <a:p>
            <a:pPr marL="0" indent="0">
              <a:lnSpc>
                <a:spcPts val="3100"/>
              </a:lnSpc>
              <a:buNone/>
            </a:pPr>
            <a:r>
              <a:rPr lang="en-US" sz="1900" dirty="0">
                <a:solidFill>
                  <a:srgbClr val="504C49"/>
                </a:solidFill>
                <a:latin typeface="Source Serif Pro" pitchFamily="34" charset="0"/>
                <a:ea typeface="Source Serif Pro" pitchFamily="34" charset="-122"/>
                <a:cs typeface="Source Serif Pro" pitchFamily="34" charset="-120"/>
              </a:rPr>
              <a:t> preferences</a:t>
            </a:r>
            <a:endParaRPr lang="en-US" sz="1900" dirty="0"/>
          </a:p>
        </p:txBody>
      </p:sp>
      <p:pic>
        <p:nvPicPr>
          <p:cNvPr id="3074" name="Picture 2" descr="What is Applied Economics? Career Outcomes | Cornell Dyson">
            <a:extLst>
              <a:ext uri="{FF2B5EF4-FFF2-40B4-BE49-F238E27FC236}">
                <a16:creationId xmlns:a16="http://schemas.microsoft.com/office/drawing/2014/main" id="{9C94CF02-1183-9309-3B18-79D001A4BBC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7271" y="2405299"/>
            <a:ext cx="1529987" cy="102338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What is Applied Economics? Career Outcomes | Cornell Dyson">
            <a:extLst>
              <a:ext uri="{FF2B5EF4-FFF2-40B4-BE49-F238E27FC236}">
                <a16:creationId xmlns:a16="http://schemas.microsoft.com/office/drawing/2014/main" id="{3C5ABF20-513B-09BB-4E81-18EAAFC2DD2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13410" y="2405299"/>
            <a:ext cx="1529987" cy="1023701"/>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Evolution - Free people icons">
            <a:extLst>
              <a:ext uri="{FF2B5EF4-FFF2-40B4-BE49-F238E27FC236}">
                <a16:creationId xmlns:a16="http://schemas.microsoft.com/office/drawing/2014/main" id="{651D259E-6389-4322-B13A-63639967E63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248172" y="2405299"/>
            <a:ext cx="1111563" cy="1111563"/>
          </a:xfrm>
          <a:prstGeom prst="rect">
            <a:avLst/>
          </a:prstGeom>
          <a:noFill/>
        </p:spPr>
      </p:pic>
    </p:spTree>
    <p:extLst>
      <p:ext uri="{BB962C8B-B14F-4D97-AF65-F5344CB8AC3E}">
        <p14:creationId xmlns:p14="http://schemas.microsoft.com/office/powerpoint/2010/main" val="20466698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6DCC1-A492-455E-77DF-BCD625088A26}"/>
              </a:ext>
            </a:extLst>
          </p:cNvPr>
          <p:cNvSpPr>
            <a:spLocks noGrp="1"/>
          </p:cNvSpPr>
          <p:nvPr>
            <p:ph type="title"/>
          </p:nvPr>
        </p:nvSpPr>
        <p:spPr>
          <a:xfrm>
            <a:off x="1590262" y="107496"/>
            <a:ext cx="10515600" cy="1325563"/>
          </a:xfrm>
        </p:spPr>
        <p:txBody>
          <a:bodyPr/>
          <a:lstStyle/>
          <a:p>
            <a:r>
              <a:rPr lang="en-US" dirty="0">
                <a:latin typeface="Source Sans Pro" panose="020B0503030403020204" pitchFamily="34" charset="0"/>
                <a:ea typeface="Source Sans Pro" panose="020B0503030403020204" pitchFamily="34" charset="0"/>
              </a:rPr>
              <a:t>Empirical Evidence (Beauty-is-Good Stereotype)</a:t>
            </a:r>
          </a:p>
        </p:txBody>
      </p:sp>
      <p:pic>
        <p:nvPicPr>
          <p:cNvPr id="4" name="图形 3">
            <a:extLst>
              <a:ext uri="{FF2B5EF4-FFF2-40B4-BE49-F238E27FC236}">
                <a16:creationId xmlns:a16="http://schemas.microsoft.com/office/drawing/2014/main" id="{026045FF-EB5B-1C8F-DF51-C1D84658B1D2}"/>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t="5305" b="16336"/>
          <a:stretch/>
        </p:blipFill>
        <p:spPr>
          <a:xfrm>
            <a:off x="192602" y="146295"/>
            <a:ext cx="1047750" cy="1007595"/>
          </a:xfrm>
          <a:prstGeom prst="rect">
            <a:avLst/>
          </a:prstGeom>
        </p:spPr>
      </p:pic>
      <p:sp>
        <p:nvSpPr>
          <p:cNvPr id="10" name="Shape 1">
            <a:extLst>
              <a:ext uri="{FF2B5EF4-FFF2-40B4-BE49-F238E27FC236}">
                <a16:creationId xmlns:a16="http://schemas.microsoft.com/office/drawing/2014/main" id="{2FE37AFF-5C37-4EEC-0B28-5DAC1134C889}"/>
              </a:ext>
            </a:extLst>
          </p:cNvPr>
          <p:cNvSpPr/>
          <p:nvPr/>
        </p:nvSpPr>
        <p:spPr>
          <a:xfrm>
            <a:off x="2026794" y="1732690"/>
            <a:ext cx="555427" cy="555427"/>
          </a:xfrm>
          <a:prstGeom prst="roundRect">
            <a:avLst>
              <a:gd name="adj" fmla="val 6668"/>
            </a:avLst>
          </a:prstGeom>
          <a:solidFill>
            <a:srgbClr val="F9F7F7"/>
          </a:solidFill>
          <a:ln/>
        </p:spPr>
        <p:txBody>
          <a:bodyPr/>
          <a:lstStyle/>
          <a:p>
            <a:endParaRPr lang="zh-CN" altLang="en-US"/>
          </a:p>
        </p:txBody>
      </p:sp>
      <p:sp>
        <p:nvSpPr>
          <p:cNvPr id="11" name="Text 2">
            <a:extLst>
              <a:ext uri="{FF2B5EF4-FFF2-40B4-BE49-F238E27FC236}">
                <a16:creationId xmlns:a16="http://schemas.microsoft.com/office/drawing/2014/main" id="{E2DFDAF3-6AF6-0168-4DFC-C6E958E15FC7}"/>
              </a:ext>
            </a:extLst>
          </p:cNvPr>
          <p:cNvSpPr/>
          <p:nvPr/>
        </p:nvSpPr>
        <p:spPr>
          <a:xfrm>
            <a:off x="2221342" y="1825202"/>
            <a:ext cx="166330" cy="370284"/>
          </a:xfrm>
          <a:prstGeom prst="rect">
            <a:avLst/>
          </a:prstGeom>
          <a:noFill/>
          <a:ln/>
        </p:spPr>
        <p:txBody>
          <a:bodyPr wrap="none" lIns="0" tIns="0" rIns="0" bIns="0" rtlCol="0" anchor="t"/>
          <a:lstStyle/>
          <a:p>
            <a:pPr marL="0" indent="0" algn="ctr">
              <a:lnSpc>
                <a:spcPts val="2900"/>
              </a:lnSpc>
              <a:buNone/>
            </a:pPr>
            <a:r>
              <a:rPr lang="en-US" sz="2900" dirty="0">
                <a:solidFill>
                  <a:srgbClr val="504C49"/>
                </a:solidFill>
                <a:latin typeface="Platypi" pitchFamily="34" charset="0"/>
                <a:ea typeface="Platypi" pitchFamily="34" charset="-122"/>
                <a:cs typeface="Platypi" pitchFamily="34" charset="-120"/>
              </a:rPr>
              <a:t>1</a:t>
            </a:r>
            <a:endParaRPr lang="en-US" sz="2900" dirty="0"/>
          </a:p>
        </p:txBody>
      </p:sp>
      <p:sp>
        <p:nvSpPr>
          <p:cNvPr id="12" name="Text 3">
            <a:extLst>
              <a:ext uri="{FF2B5EF4-FFF2-40B4-BE49-F238E27FC236}">
                <a16:creationId xmlns:a16="http://schemas.microsoft.com/office/drawing/2014/main" id="{DD8DE085-2A28-B68F-709D-23D45D36E8FF}"/>
              </a:ext>
            </a:extLst>
          </p:cNvPr>
          <p:cNvSpPr/>
          <p:nvPr/>
        </p:nvSpPr>
        <p:spPr>
          <a:xfrm>
            <a:off x="2829037" y="1732690"/>
            <a:ext cx="3086100" cy="385763"/>
          </a:xfrm>
          <a:prstGeom prst="rect">
            <a:avLst/>
          </a:prstGeom>
          <a:noFill/>
          <a:ln/>
        </p:spPr>
        <p:txBody>
          <a:bodyPr wrap="none" lIns="0" tIns="0" rIns="0" bIns="0" rtlCol="0" anchor="t"/>
          <a:lstStyle/>
          <a:p>
            <a:pPr marL="0" indent="0">
              <a:lnSpc>
                <a:spcPts val="3000"/>
              </a:lnSpc>
              <a:buNone/>
            </a:pPr>
            <a:r>
              <a:rPr lang="en-US" sz="2400" dirty="0">
                <a:solidFill>
                  <a:srgbClr val="504C49"/>
                </a:solidFill>
                <a:latin typeface="Platypi" pitchFamily="34" charset="0"/>
                <a:ea typeface="Platypi" pitchFamily="34" charset="-122"/>
                <a:cs typeface="Platypi" pitchFamily="34" charset="-120"/>
              </a:rPr>
              <a:t>Eagjy et al. (1991)</a:t>
            </a:r>
            <a:endParaRPr lang="en-US" sz="2400" dirty="0"/>
          </a:p>
        </p:txBody>
      </p:sp>
      <p:sp>
        <p:nvSpPr>
          <p:cNvPr id="13" name="Text 4">
            <a:extLst>
              <a:ext uri="{FF2B5EF4-FFF2-40B4-BE49-F238E27FC236}">
                <a16:creationId xmlns:a16="http://schemas.microsoft.com/office/drawing/2014/main" id="{96706CA7-FEA5-40CD-2779-D27613DB2776}"/>
              </a:ext>
            </a:extLst>
          </p:cNvPr>
          <p:cNvSpPr/>
          <p:nvPr/>
        </p:nvSpPr>
        <p:spPr>
          <a:xfrm>
            <a:off x="2829037" y="2266567"/>
            <a:ext cx="6613684" cy="395049"/>
          </a:xfrm>
          <a:prstGeom prst="rect">
            <a:avLst/>
          </a:prstGeom>
          <a:noFill/>
          <a:ln/>
        </p:spPr>
        <p:txBody>
          <a:bodyPr wrap="none" lIns="0" tIns="0" rIns="0" bIns="0" rtlCol="0" anchor="t"/>
          <a:lstStyle/>
          <a:p>
            <a:pPr marL="0" indent="0">
              <a:lnSpc>
                <a:spcPts val="3100"/>
              </a:lnSpc>
              <a:buNone/>
            </a:pPr>
            <a:r>
              <a:rPr lang="en-US" sz="1900" dirty="0">
                <a:solidFill>
                  <a:srgbClr val="504C49"/>
                </a:solidFill>
                <a:latin typeface="Source Serif Pro" pitchFamily="34" charset="0"/>
                <a:ea typeface="Source Serif Pro" pitchFamily="34" charset="-122"/>
                <a:cs typeface="Source Serif Pro" pitchFamily="34" charset="-120"/>
              </a:rPr>
              <a:t>Effect stronger in social competence domains</a:t>
            </a:r>
            <a:endParaRPr lang="en-US" sz="1900" dirty="0"/>
          </a:p>
        </p:txBody>
      </p:sp>
      <p:sp>
        <p:nvSpPr>
          <p:cNvPr id="14" name="Shape 5">
            <a:extLst>
              <a:ext uri="{FF2B5EF4-FFF2-40B4-BE49-F238E27FC236}">
                <a16:creationId xmlns:a16="http://schemas.microsoft.com/office/drawing/2014/main" id="{F5C3861A-9251-D05D-8750-DBE07E716051}"/>
              </a:ext>
            </a:extLst>
          </p:cNvPr>
          <p:cNvSpPr/>
          <p:nvPr/>
        </p:nvSpPr>
        <p:spPr>
          <a:xfrm>
            <a:off x="2026794" y="3186086"/>
            <a:ext cx="555427" cy="555427"/>
          </a:xfrm>
          <a:prstGeom prst="roundRect">
            <a:avLst>
              <a:gd name="adj" fmla="val 6668"/>
            </a:avLst>
          </a:prstGeom>
          <a:solidFill>
            <a:srgbClr val="F9F7F7"/>
          </a:solidFill>
          <a:ln/>
        </p:spPr>
        <p:txBody>
          <a:bodyPr/>
          <a:lstStyle/>
          <a:p>
            <a:endParaRPr lang="zh-CN" altLang="en-US"/>
          </a:p>
        </p:txBody>
      </p:sp>
      <p:sp>
        <p:nvSpPr>
          <p:cNvPr id="15" name="Text 6">
            <a:extLst>
              <a:ext uri="{FF2B5EF4-FFF2-40B4-BE49-F238E27FC236}">
                <a16:creationId xmlns:a16="http://schemas.microsoft.com/office/drawing/2014/main" id="{1E1268EE-51AF-53C5-DBC9-F10CC8975B97}"/>
              </a:ext>
            </a:extLst>
          </p:cNvPr>
          <p:cNvSpPr/>
          <p:nvPr/>
        </p:nvSpPr>
        <p:spPr>
          <a:xfrm>
            <a:off x="2184790" y="3278598"/>
            <a:ext cx="239316" cy="370284"/>
          </a:xfrm>
          <a:prstGeom prst="rect">
            <a:avLst/>
          </a:prstGeom>
          <a:noFill/>
          <a:ln/>
        </p:spPr>
        <p:txBody>
          <a:bodyPr wrap="none" lIns="0" tIns="0" rIns="0" bIns="0" rtlCol="0" anchor="t"/>
          <a:lstStyle/>
          <a:p>
            <a:pPr marL="0" indent="0" algn="ctr">
              <a:lnSpc>
                <a:spcPts val="2900"/>
              </a:lnSpc>
              <a:buNone/>
            </a:pPr>
            <a:r>
              <a:rPr lang="en-US" sz="2900" dirty="0">
                <a:solidFill>
                  <a:srgbClr val="504C49"/>
                </a:solidFill>
                <a:latin typeface="Platypi" pitchFamily="34" charset="0"/>
                <a:ea typeface="Platypi" pitchFamily="34" charset="-122"/>
                <a:cs typeface="Platypi" pitchFamily="34" charset="-120"/>
              </a:rPr>
              <a:t>2</a:t>
            </a:r>
            <a:endParaRPr lang="en-US" sz="2900" dirty="0"/>
          </a:p>
        </p:txBody>
      </p:sp>
      <p:sp>
        <p:nvSpPr>
          <p:cNvPr id="16" name="Text 7">
            <a:extLst>
              <a:ext uri="{FF2B5EF4-FFF2-40B4-BE49-F238E27FC236}">
                <a16:creationId xmlns:a16="http://schemas.microsoft.com/office/drawing/2014/main" id="{CDC70CC2-1F0C-7C07-4D85-A1CA47A9E80E}"/>
              </a:ext>
            </a:extLst>
          </p:cNvPr>
          <p:cNvSpPr/>
          <p:nvPr/>
        </p:nvSpPr>
        <p:spPr>
          <a:xfrm>
            <a:off x="2829037" y="3186086"/>
            <a:ext cx="3086100" cy="385763"/>
          </a:xfrm>
          <a:prstGeom prst="rect">
            <a:avLst/>
          </a:prstGeom>
          <a:noFill/>
          <a:ln/>
        </p:spPr>
        <p:txBody>
          <a:bodyPr wrap="none" lIns="0" tIns="0" rIns="0" bIns="0" rtlCol="0" anchor="t"/>
          <a:lstStyle/>
          <a:p>
            <a:pPr marL="0" indent="0">
              <a:lnSpc>
                <a:spcPts val="3000"/>
              </a:lnSpc>
              <a:buNone/>
            </a:pPr>
            <a:r>
              <a:rPr lang="en-US" sz="2400" dirty="0">
                <a:solidFill>
                  <a:srgbClr val="504C49"/>
                </a:solidFill>
                <a:latin typeface="Platypi" pitchFamily="34" charset="0"/>
                <a:ea typeface="Platypi" pitchFamily="34" charset="-122"/>
                <a:cs typeface="Platypi" pitchFamily="34" charset="-120"/>
              </a:rPr>
              <a:t>Feingold (1992)</a:t>
            </a:r>
            <a:endParaRPr lang="en-US" sz="2400" dirty="0"/>
          </a:p>
        </p:txBody>
      </p:sp>
      <p:sp>
        <p:nvSpPr>
          <p:cNvPr id="17" name="Text 8">
            <a:extLst>
              <a:ext uri="{FF2B5EF4-FFF2-40B4-BE49-F238E27FC236}">
                <a16:creationId xmlns:a16="http://schemas.microsoft.com/office/drawing/2014/main" id="{70E916EB-F853-1AFE-4219-69F4B1D02EA2}"/>
              </a:ext>
            </a:extLst>
          </p:cNvPr>
          <p:cNvSpPr/>
          <p:nvPr/>
        </p:nvSpPr>
        <p:spPr>
          <a:xfrm>
            <a:off x="2829037" y="3719963"/>
            <a:ext cx="6613684" cy="790099"/>
          </a:xfrm>
          <a:prstGeom prst="rect">
            <a:avLst/>
          </a:prstGeom>
          <a:noFill/>
          <a:ln/>
        </p:spPr>
        <p:txBody>
          <a:bodyPr wrap="square" lIns="0" tIns="0" rIns="0" bIns="0" rtlCol="0" anchor="t"/>
          <a:lstStyle/>
          <a:p>
            <a:pPr marL="0" indent="0">
              <a:lnSpc>
                <a:spcPts val="3100"/>
              </a:lnSpc>
              <a:buNone/>
            </a:pPr>
            <a:r>
              <a:rPr lang="en-US" sz="1900" dirty="0">
                <a:solidFill>
                  <a:srgbClr val="504C49"/>
                </a:solidFill>
                <a:latin typeface="Source Serif Pro" pitchFamily="34" charset="0"/>
                <a:ea typeface="Source Serif Pro" pitchFamily="34" charset="-122"/>
                <a:cs typeface="Source Serif Pro" pitchFamily="34" charset="-120"/>
              </a:rPr>
              <a:t>Little covariance between attractiveness and measured traits (e.g., mental health)</a:t>
            </a:r>
            <a:endParaRPr lang="en-US" sz="1900" dirty="0"/>
          </a:p>
        </p:txBody>
      </p:sp>
      <p:sp>
        <p:nvSpPr>
          <p:cNvPr id="18" name="Shape 9">
            <a:extLst>
              <a:ext uri="{FF2B5EF4-FFF2-40B4-BE49-F238E27FC236}">
                <a16:creationId xmlns:a16="http://schemas.microsoft.com/office/drawing/2014/main" id="{D9125770-2ACC-8734-ABE4-025EE1BADA4A}"/>
              </a:ext>
            </a:extLst>
          </p:cNvPr>
          <p:cNvSpPr/>
          <p:nvPr/>
        </p:nvSpPr>
        <p:spPr>
          <a:xfrm>
            <a:off x="2026794" y="5034532"/>
            <a:ext cx="555427" cy="555427"/>
          </a:xfrm>
          <a:prstGeom prst="roundRect">
            <a:avLst>
              <a:gd name="adj" fmla="val 6668"/>
            </a:avLst>
          </a:prstGeom>
          <a:solidFill>
            <a:srgbClr val="F9F7F7"/>
          </a:solidFill>
          <a:ln/>
        </p:spPr>
        <p:txBody>
          <a:bodyPr/>
          <a:lstStyle/>
          <a:p>
            <a:endParaRPr lang="zh-CN" altLang="en-US"/>
          </a:p>
        </p:txBody>
      </p:sp>
      <p:sp>
        <p:nvSpPr>
          <p:cNvPr id="19" name="Text 10">
            <a:extLst>
              <a:ext uri="{FF2B5EF4-FFF2-40B4-BE49-F238E27FC236}">
                <a16:creationId xmlns:a16="http://schemas.microsoft.com/office/drawing/2014/main" id="{87B074B6-7532-D276-8463-04F367D4157E}"/>
              </a:ext>
            </a:extLst>
          </p:cNvPr>
          <p:cNvSpPr/>
          <p:nvPr/>
        </p:nvSpPr>
        <p:spPr>
          <a:xfrm>
            <a:off x="2188957" y="5127043"/>
            <a:ext cx="231100" cy="370284"/>
          </a:xfrm>
          <a:prstGeom prst="rect">
            <a:avLst/>
          </a:prstGeom>
          <a:noFill/>
          <a:ln/>
        </p:spPr>
        <p:txBody>
          <a:bodyPr wrap="none" lIns="0" tIns="0" rIns="0" bIns="0" rtlCol="0" anchor="t"/>
          <a:lstStyle/>
          <a:p>
            <a:pPr marL="0" indent="0" algn="ctr">
              <a:lnSpc>
                <a:spcPts val="2900"/>
              </a:lnSpc>
              <a:buNone/>
            </a:pPr>
            <a:r>
              <a:rPr lang="en-US" sz="2900" dirty="0">
                <a:solidFill>
                  <a:srgbClr val="504C49"/>
                </a:solidFill>
                <a:latin typeface="Platypi" pitchFamily="34" charset="0"/>
                <a:ea typeface="Platypi" pitchFamily="34" charset="-122"/>
                <a:cs typeface="Platypi" pitchFamily="34" charset="-120"/>
              </a:rPr>
              <a:t>3</a:t>
            </a:r>
            <a:endParaRPr lang="en-US" sz="2900" dirty="0"/>
          </a:p>
        </p:txBody>
      </p:sp>
      <p:sp>
        <p:nvSpPr>
          <p:cNvPr id="20" name="Text 11">
            <a:extLst>
              <a:ext uri="{FF2B5EF4-FFF2-40B4-BE49-F238E27FC236}">
                <a16:creationId xmlns:a16="http://schemas.microsoft.com/office/drawing/2014/main" id="{134A1A31-6104-D1CC-7629-4732E1E2E39A}"/>
              </a:ext>
            </a:extLst>
          </p:cNvPr>
          <p:cNvSpPr/>
          <p:nvPr/>
        </p:nvSpPr>
        <p:spPr>
          <a:xfrm>
            <a:off x="2829037" y="5034532"/>
            <a:ext cx="3086100" cy="385763"/>
          </a:xfrm>
          <a:prstGeom prst="rect">
            <a:avLst/>
          </a:prstGeom>
          <a:noFill/>
          <a:ln/>
        </p:spPr>
        <p:txBody>
          <a:bodyPr wrap="none" lIns="0" tIns="0" rIns="0" bIns="0" rtlCol="0" anchor="t"/>
          <a:lstStyle/>
          <a:p>
            <a:pPr marL="0" indent="0">
              <a:lnSpc>
                <a:spcPts val="3000"/>
              </a:lnSpc>
              <a:buNone/>
            </a:pPr>
            <a:r>
              <a:rPr lang="en-US" sz="2400" dirty="0">
                <a:solidFill>
                  <a:srgbClr val="504C49"/>
                </a:solidFill>
                <a:latin typeface="Platypi" pitchFamily="34" charset="0"/>
                <a:ea typeface="Platypi" pitchFamily="34" charset="-122"/>
                <a:cs typeface="Platypi" pitchFamily="34" charset="-120"/>
              </a:rPr>
              <a:t>Jackson et al. (1995)</a:t>
            </a:r>
            <a:endParaRPr lang="en-US" sz="2400" dirty="0"/>
          </a:p>
        </p:txBody>
      </p:sp>
      <p:sp>
        <p:nvSpPr>
          <p:cNvPr id="21" name="Text 12">
            <a:extLst>
              <a:ext uri="{FF2B5EF4-FFF2-40B4-BE49-F238E27FC236}">
                <a16:creationId xmlns:a16="http://schemas.microsoft.com/office/drawing/2014/main" id="{627CAD16-FF45-D996-0885-94A9FB972C78}"/>
              </a:ext>
            </a:extLst>
          </p:cNvPr>
          <p:cNvSpPr/>
          <p:nvPr/>
        </p:nvSpPr>
        <p:spPr>
          <a:xfrm>
            <a:off x="2829037" y="5568408"/>
            <a:ext cx="6613684" cy="790099"/>
          </a:xfrm>
          <a:prstGeom prst="rect">
            <a:avLst/>
          </a:prstGeom>
          <a:noFill/>
          <a:ln/>
        </p:spPr>
        <p:txBody>
          <a:bodyPr wrap="square" lIns="0" tIns="0" rIns="0" bIns="0" rtlCol="0" anchor="t"/>
          <a:lstStyle/>
          <a:p>
            <a:pPr marL="0" indent="0">
              <a:lnSpc>
                <a:spcPts val="3100"/>
              </a:lnSpc>
              <a:buNone/>
            </a:pPr>
            <a:r>
              <a:rPr lang="en-US" sz="1900" dirty="0">
                <a:solidFill>
                  <a:srgbClr val="504C49"/>
                </a:solidFill>
                <a:latin typeface="Source Serif Pro" pitchFamily="34" charset="0"/>
                <a:ea typeface="Source Serif Pro" pitchFamily="34" charset="-122"/>
                <a:cs typeface="Source Serif Pro" pitchFamily="34" charset="-120"/>
              </a:rPr>
              <a:t>Significant association between attractiveness and intelligence in children</a:t>
            </a:r>
            <a:endParaRPr lang="en-US" sz="1900" dirty="0"/>
          </a:p>
        </p:txBody>
      </p:sp>
    </p:spTree>
    <p:extLst>
      <p:ext uri="{BB962C8B-B14F-4D97-AF65-F5344CB8AC3E}">
        <p14:creationId xmlns:p14="http://schemas.microsoft.com/office/powerpoint/2010/main" val="18222340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6DCC1-A492-455E-77DF-BCD625088A26}"/>
              </a:ext>
            </a:extLst>
          </p:cNvPr>
          <p:cNvSpPr>
            <a:spLocks noGrp="1"/>
          </p:cNvSpPr>
          <p:nvPr>
            <p:ph type="title"/>
          </p:nvPr>
        </p:nvSpPr>
        <p:spPr>
          <a:xfrm>
            <a:off x="1590262" y="107496"/>
            <a:ext cx="10515600" cy="1325563"/>
          </a:xfrm>
        </p:spPr>
        <p:txBody>
          <a:bodyPr/>
          <a:lstStyle/>
          <a:p>
            <a:r>
              <a:rPr lang="en-US" dirty="0">
                <a:latin typeface="Source Sans Pro" panose="020B0503030403020204" pitchFamily="34" charset="0"/>
                <a:ea typeface="Source Sans Pro" panose="020B0503030403020204" pitchFamily="34" charset="0"/>
              </a:rPr>
              <a:t>Explanatory Theories (Beauty-is-Good Effect)</a:t>
            </a:r>
          </a:p>
        </p:txBody>
      </p:sp>
      <p:pic>
        <p:nvPicPr>
          <p:cNvPr id="4" name="图形 3">
            <a:extLst>
              <a:ext uri="{FF2B5EF4-FFF2-40B4-BE49-F238E27FC236}">
                <a16:creationId xmlns:a16="http://schemas.microsoft.com/office/drawing/2014/main" id="{026045FF-EB5B-1C8F-DF51-C1D84658B1D2}"/>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t="5305" b="16336"/>
          <a:stretch/>
        </p:blipFill>
        <p:spPr>
          <a:xfrm>
            <a:off x="192602" y="146295"/>
            <a:ext cx="1047750" cy="1007595"/>
          </a:xfrm>
          <a:prstGeom prst="rect">
            <a:avLst/>
          </a:prstGeom>
        </p:spPr>
      </p:pic>
      <p:pic>
        <p:nvPicPr>
          <p:cNvPr id="11" name="图片 10">
            <a:extLst>
              <a:ext uri="{FF2B5EF4-FFF2-40B4-BE49-F238E27FC236}">
                <a16:creationId xmlns:a16="http://schemas.microsoft.com/office/drawing/2014/main" id="{75D33FE8-A103-6A70-0846-680636B0EF10}"/>
              </a:ext>
            </a:extLst>
          </p:cNvPr>
          <p:cNvPicPr>
            <a:picLocks noChangeAspect="1"/>
          </p:cNvPicPr>
          <p:nvPr/>
        </p:nvPicPr>
        <p:blipFill>
          <a:blip r:embed="rId5"/>
          <a:stretch>
            <a:fillRect/>
          </a:stretch>
        </p:blipFill>
        <p:spPr>
          <a:xfrm>
            <a:off x="5971822" y="2573902"/>
            <a:ext cx="5725348" cy="3714009"/>
          </a:xfrm>
          <a:prstGeom prst="rect">
            <a:avLst/>
          </a:prstGeom>
        </p:spPr>
      </p:pic>
      <p:sp>
        <p:nvSpPr>
          <p:cNvPr id="12" name="Text 1">
            <a:extLst>
              <a:ext uri="{FF2B5EF4-FFF2-40B4-BE49-F238E27FC236}">
                <a16:creationId xmlns:a16="http://schemas.microsoft.com/office/drawing/2014/main" id="{9CBEE7CE-3C5A-5BC3-9A8E-70952CB36B5D}"/>
              </a:ext>
            </a:extLst>
          </p:cNvPr>
          <p:cNvSpPr/>
          <p:nvPr/>
        </p:nvSpPr>
        <p:spPr>
          <a:xfrm>
            <a:off x="1194437" y="1687013"/>
            <a:ext cx="8095559" cy="345281"/>
          </a:xfrm>
          <a:prstGeom prst="rect">
            <a:avLst/>
          </a:prstGeom>
          <a:noFill/>
          <a:ln/>
        </p:spPr>
        <p:txBody>
          <a:bodyPr wrap="none" lIns="0" tIns="0" rIns="0" bIns="0" rtlCol="0" anchor="t"/>
          <a:lstStyle/>
          <a:p>
            <a:pPr marL="0" indent="0" algn="l">
              <a:lnSpc>
                <a:spcPts val="2700"/>
              </a:lnSpc>
              <a:buNone/>
            </a:pPr>
            <a:r>
              <a:rPr lang="en-US" sz="2800" dirty="0">
                <a:solidFill>
                  <a:srgbClr val="504C49"/>
                </a:solidFill>
                <a:latin typeface="Platypi" pitchFamily="34" charset="0"/>
                <a:ea typeface="Platypi" pitchFamily="34" charset="-122"/>
                <a:cs typeface="Platypi" pitchFamily="34" charset="-120"/>
              </a:rPr>
              <a:t>A Developmental Model of attractiveness-intelligence relations</a:t>
            </a:r>
            <a:endParaRPr lang="en-US" sz="2800" dirty="0"/>
          </a:p>
        </p:txBody>
      </p:sp>
      <p:sp>
        <p:nvSpPr>
          <p:cNvPr id="13" name="Text 2">
            <a:extLst>
              <a:ext uri="{FF2B5EF4-FFF2-40B4-BE49-F238E27FC236}">
                <a16:creationId xmlns:a16="http://schemas.microsoft.com/office/drawing/2014/main" id="{9685C9AD-E679-87E7-A668-DB47F0249FD6}"/>
              </a:ext>
            </a:extLst>
          </p:cNvPr>
          <p:cNvSpPr/>
          <p:nvPr/>
        </p:nvSpPr>
        <p:spPr>
          <a:xfrm>
            <a:off x="1590262" y="2925478"/>
            <a:ext cx="3929959" cy="2775411"/>
          </a:xfrm>
          <a:prstGeom prst="rect">
            <a:avLst/>
          </a:prstGeom>
          <a:noFill/>
          <a:ln/>
        </p:spPr>
        <p:txBody>
          <a:bodyPr wrap="none" lIns="0" tIns="0" rIns="0" bIns="0" rtlCol="0" anchor="t"/>
          <a:lstStyle/>
          <a:p>
            <a:pPr marL="342900" indent="-342900" algn="l">
              <a:lnSpc>
                <a:spcPts val="2750"/>
              </a:lnSpc>
              <a:buFont typeface="+mj-lt"/>
              <a:buAutoNum type="alphaUcPeriod"/>
            </a:pPr>
            <a:r>
              <a:rPr lang="en-US" sz="2400" dirty="0">
                <a:solidFill>
                  <a:srgbClr val="504C49"/>
                </a:solidFill>
                <a:latin typeface="Source Serif Pro" pitchFamily="34" charset="0"/>
                <a:ea typeface="Source Serif Pro" pitchFamily="34" charset="-122"/>
                <a:cs typeface="Source Serif Pro" pitchFamily="34" charset="-120"/>
              </a:rPr>
              <a:t>Genetic factor</a:t>
            </a:r>
          </a:p>
          <a:p>
            <a:pPr marL="342900" indent="-342900" algn="l">
              <a:lnSpc>
                <a:spcPts val="2750"/>
              </a:lnSpc>
              <a:buFont typeface="+mj-lt"/>
              <a:buAutoNum type="alphaUcPeriod"/>
            </a:pPr>
            <a:endParaRPr lang="en-US" sz="2400" dirty="0">
              <a:solidFill>
                <a:srgbClr val="504C49"/>
              </a:solidFill>
              <a:latin typeface="Source Serif Pro" pitchFamily="34" charset="0"/>
              <a:ea typeface="Source Serif Pro" pitchFamily="34" charset="-122"/>
              <a:cs typeface="Source Serif Pro" pitchFamily="34" charset="-120"/>
            </a:endParaRPr>
          </a:p>
          <a:p>
            <a:pPr marL="342900" indent="-342900" algn="l">
              <a:lnSpc>
                <a:spcPts val="2750"/>
              </a:lnSpc>
              <a:buFont typeface="+mj-lt"/>
              <a:buAutoNum type="alphaUcPeriod"/>
            </a:pPr>
            <a:r>
              <a:rPr lang="en-US" sz="2400" dirty="0">
                <a:solidFill>
                  <a:srgbClr val="504C49"/>
                </a:solidFill>
                <a:latin typeface="Source Serif Pro" pitchFamily="34" charset="0"/>
                <a:ea typeface="Source Serif Pro" pitchFamily="34" charset="-122"/>
                <a:cs typeface="Source Serif Pro" pitchFamily="34" charset="-120"/>
              </a:rPr>
              <a:t>Environmental factor</a:t>
            </a:r>
          </a:p>
          <a:p>
            <a:pPr marL="342900" indent="-342900" algn="l">
              <a:lnSpc>
                <a:spcPts val="2750"/>
              </a:lnSpc>
              <a:buFont typeface="+mj-lt"/>
              <a:buAutoNum type="alphaUcPeriod"/>
            </a:pPr>
            <a:endParaRPr lang="en-US" sz="2400" dirty="0">
              <a:solidFill>
                <a:srgbClr val="504C49"/>
              </a:solidFill>
              <a:latin typeface="Source Serif Pro" pitchFamily="34" charset="0"/>
              <a:ea typeface="Source Serif Pro" pitchFamily="34" charset="-122"/>
              <a:cs typeface="Source Serif Pro" pitchFamily="34" charset="-120"/>
            </a:endParaRPr>
          </a:p>
          <a:p>
            <a:pPr marL="342900" indent="-342900" algn="l">
              <a:lnSpc>
                <a:spcPts val="2750"/>
              </a:lnSpc>
              <a:buFont typeface="+mj-lt"/>
              <a:buAutoNum type="alphaUcPeriod"/>
            </a:pPr>
            <a:r>
              <a:rPr lang="en-US" sz="2400" dirty="0">
                <a:solidFill>
                  <a:srgbClr val="504C49"/>
                </a:solidFill>
                <a:latin typeface="Source Serif Pro" pitchFamily="34" charset="0"/>
                <a:ea typeface="Source Serif Pro" pitchFamily="34" charset="-122"/>
              </a:rPr>
              <a:t>Self-enhancement</a:t>
            </a:r>
          </a:p>
          <a:p>
            <a:pPr marL="342900" indent="-342900" algn="l">
              <a:lnSpc>
                <a:spcPts val="2750"/>
              </a:lnSpc>
              <a:buFont typeface="+mj-lt"/>
              <a:buAutoNum type="alphaUcPeriod"/>
            </a:pPr>
            <a:endParaRPr lang="en-US" sz="2400" dirty="0">
              <a:solidFill>
                <a:srgbClr val="504C49"/>
              </a:solidFill>
              <a:latin typeface="Source Serif Pro" pitchFamily="34" charset="0"/>
              <a:ea typeface="Source Serif Pro" pitchFamily="34" charset="-122"/>
            </a:endParaRPr>
          </a:p>
          <a:p>
            <a:pPr marL="342900" indent="-342900">
              <a:lnSpc>
                <a:spcPts val="2750"/>
              </a:lnSpc>
              <a:buFont typeface="+mj-lt"/>
              <a:buAutoNum type="alphaUcPeriod"/>
            </a:pPr>
            <a:r>
              <a:rPr lang="en-US" altLang="zh-CN" sz="2400" dirty="0">
                <a:solidFill>
                  <a:srgbClr val="504C49"/>
                </a:solidFill>
                <a:latin typeface="Source Serif Pro" pitchFamily="34" charset="0"/>
                <a:ea typeface="Source Serif Pro" pitchFamily="34" charset="-122"/>
              </a:rPr>
              <a:t>Self-fulfilling prophecy</a:t>
            </a:r>
          </a:p>
          <a:p>
            <a:pPr marL="0" indent="0" algn="l">
              <a:lnSpc>
                <a:spcPts val="2750"/>
              </a:lnSpc>
              <a:buNone/>
            </a:pPr>
            <a:endParaRPr lang="en-US" sz="1700" dirty="0"/>
          </a:p>
        </p:txBody>
      </p:sp>
      <p:sp>
        <p:nvSpPr>
          <p:cNvPr id="15" name="文本框 14">
            <a:extLst>
              <a:ext uri="{FF2B5EF4-FFF2-40B4-BE49-F238E27FC236}">
                <a16:creationId xmlns:a16="http://schemas.microsoft.com/office/drawing/2014/main" id="{F9961073-0C32-DCA5-7A28-FD9AE6BE772F}"/>
              </a:ext>
            </a:extLst>
          </p:cNvPr>
          <p:cNvSpPr txBox="1"/>
          <p:nvPr/>
        </p:nvSpPr>
        <p:spPr>
          <a:xfrm>
            <a:off x="9701329" y="6381172"/>
            <a:ext cx="2404533" cy="369332"/>
          </a:xfrm>
          <a:prstGeom prst="rect">
            <a:avLst/>
          </a:prstGeom>
          <a:noFill/>
        </p:spPr>
        <p:txBody>
          <a:bodyPr wrap="square">
            <a:spAutoFit/>
          </a:bodyPr>
          <a:lstStyle/>
          <a:p>
            <a:r>
              <a:rPr lang="en-US" altLang="zh-CN" sz="1800" kern="0" dirty="0" err="1">
                <a:effectLst/>
                <a:latin typeface="Times New Roman" panose="02020603050405020304" pitchFamily="18" charset="0"/>
                <a:ea typeface="等线" panose="02010600030101010101" pitchFamily="2" charset="-122"/>
              </a:rPr>
              <a:t>Zebrowitz</a:t>
            </a:r>
            <a:r>
              <a:rPr lang="en-US" altLang="zh-CN" sz="1800" kern="0" dirty="0">
                <a:effectLst/>
                <a:latin typeface="Times New Roman" panose="02020603050405020304" pitchFamily="18" charset="0"/>
                <a:ea typeface="等线" panose="02010600030101010101" pitchFamily="2" charset="-122"/>
              </a:rPr>
              <a:t> et al. (2002)</a:t>
            </a:r>
            <a:endParaRPr lang="zh-CN" altLang="en-US" dirty="0"/>
          </a:p>
        </p:txBody>
      </p:sp>
    </p:spTree>
    <p:extLst>
      <p:ext uri="{BB962C8B-B14F-4D97-AF65-F5344CB8AC3E}">
        <p14:creationId xmlns:p14="http://schemas.microsoft.com/office/powerpoint/2010/main" val="16601980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6DCC1-A492-455E-77DF-BCD625088A26}"/>
              </a:ext>
            </a:extLst>
          </p:cNvPr>
          <p:cNvSpPr>
            <a:spLocks noGrp="1"/>
          </p:cNvSpPr>
          <p:nvPr>
            <p:ph type="title"/>
          </p:nvPr>
        </p:nvSpPr>
        <p:spPr>
          <a:xfrm>
            <a:off x="1590262" y="107496"/>
            <a:ext cx="10515600" cy="1325563"/>
          </a:xfrm>
        </p:spPr>
        <p:txBody>
          <a:bodyPr/>
          <a:lstStyle/>
          <a:p>
            <a:r>
              <a:rPr lang="en-US" dirty="0">
                <a:latin typeface="Source Sans Pro" panose="020B0503030403020204" pitchFamily="34" charset="0"/>
                <a:ea typeface="Source Sans Pro" panose="020B0503030403020204" pitchFamily="34" charset="0"/>
              </a:rPr>
              <a:t>Explanatory Theories (Beauty-is-Good Effect)</a:t>
            </a:r>
          </a:p>
        </p:txBody>
      </p:sp>
      <p:pic>
        <p:nvPicPr>
          <p:cNvPr id="4" name="图形 3">
            <a:extLst>
              <a:ext uri="{FF2B5EF4-FFF2-40B4-BE49-F238E27FC236}">
                <a16:creationId xmlns:a16="http://schemas.microsoft.com/office/drawing/2014/main" id="{026045FF-EB5B-1C8F-DF51-C1D84658B1D2}"/>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t="5305" b="16336"/>
          <a:stretch/>
        </p:blipFill>
        <p:spPr>
          <a:xfrm>
            <a:off x="192602" y="146295"/>
            <a:ext cx="1047750" cy="1007595"/>
          </a:xfrm>
          <a:prstGeom prst="rect">
            <a:avLst/>
          </a:prstGeom>
        </p:spPr>
      </p:pic>
      <p:pic>
        <p:nvPicPr>
          <p:cNvPr id="5" name="图片 4">
            <a:extLst>
              <a:ext uri="{FF2B5EF4-FFF2-40B4-BE49-F238E27FC236}">
                <a16:creationId xmlns:a16="http://schemas.microsoft.com/office/drawing/2014/main" id="{9AD5A1A3-E655-4B3A-4860-9D3A29921395}"/>
              </a:ext>
            </a:extLst>
          </p:cNvPr>
          <p:cNvPicPr>
            <a:picLocks noChangeAspect="1"/>
          </p:cNvPicPr>
          <p:nvPr/>
        </p:nvPicPr>
        <p:blipFill>
          <a:blip r:embed="rId5"/>
          <a:stretch>
            <a:fillRect/>
          </a:stretch>
        </p:blipFill>
        <p:spPr>
          <a:xfrm>
            <a:off x="6271634" y="2336348"/>
            <a:ext cx="5487603" cy="3148739"/>
          </a:xfrm>
          <a:prstGeom prst="rect">
            <a:avLst/>
          </a:prstGeom>
        </p:spPr>
      </p:pic>
      <p:sp>
        <p:nvSpPr>
          <p:cNvPr id="8" name="Text 3">
            <a:extLst>
              <a:ext uri="{FF2B5EF4-FFF2-40B4-BE49-F238E27FC236}">
                <a16:creationId xmlns:a16="http://schemas.microsoft.com/office/drawing/2014/main" id="{BA1D1F17-B93A-4462-D8D9-177649BA1B0A}"/>
              </a:ext>
            </a:extLst>
          </p:cNvPr>
          <p:cNvSpPr/>
          <p:nvPr/>
        </p:nvSpPr>
        <p:spPr>
          <a:xfrm>
            <a:off x="798331" y="2394083"/>
            <a:ext cx="3033355" cy="345281"/>
          </a:xfrm>
          <a:prstGeom prst="rect">
            <a:avLst/>
          </a:prstGeom>
          <a:noFill/>
          <a:ln/>
        </p:spPr>
        <p:txBody>
          <a:bodyPr wrap="none" lIns="0" tIns="0" rIns="0" bIns="0" rtlCol="0" anchor="t"/>
          <a:lstStyle/>
          <a:p>
            <a:pPr marL="0" indent="0" algn="l">
              <a:lnSpc>
                <a:spcPts val="2700"/>
              </a:lnSpc>
              <a:buNone/>
            </a:pPr>
            <a:r>
              <a:rPr lang="en-US" sz="2150" dirty="0">
                <a:solidFill>
                  <a:srgbClr val="504C49"/>
                </a:solidFill>
                <a:latin typeface="Platypi" pitchFamily="34" charset="0"/>
                <a:ea typeface="Platypi" pitchFamily="34" charset="-122"/>
                <a:cs typeface="Platypi" pitchFamily="34" charset="-120"/>
              </a:rPr>
              <a:t>Bad Genes Hypothesis</a:t>
            </a:r>
            <a:endParaRPr lang="en-US" sz="2150" dirty="0"/>
          </a:p>
        </p:txBody>
      </p:sp>
      <p:sp>
        <p:nvSpPr>
          <p:cNvPr id="9" name="Text 4">
            <a:extLst>
              <a:ext uri="{FF2B5EF4-FFF2-40B4-BE49-F238E27FC236}">
                <a16:creationId xmlns:a16="http://schemas.microsoft.com/office/drawing/2014/main" id="{E3CF486B-A2FC-8C9D-E5DA-27750A2CBB02}"/>
              </a:ext>
            </a:extLst>
          </p:cNvPr>
          <p:cNvSpPr/>
          <p:nvPr/>
        </p:nvSpPr>
        <p:spPr>
          <a:xfrm>
            <a:off x="798331" y="2871881"/>
            <a:ext cx="6161246" cy="353497"/>
          </a:xfrm>
          <a:prstGeom prst="rect">
            <a:avLst/>
          </a:prstGeom>
          <a:noFill/>
          <a:ln/>
        </p:spPr>
        <p:txBody>
          <a:bodyPr wrap="none" lIns="0" tIns="0" rIns="0" bIns="0" rtlCol="0" anchor="t"/>
          <a:lstStyle/>
          <a:p>
            <a:pPr marL="0" indent="0" algn="l">
              <a:lnSpc>
                <a:spcPts val="2750"/>
              </a:lnSpc>
              <a:buNone/>
            </a:pPr>
            <a:r>
              <a:rPr lang="en-US" sz="1700" dirty="0">
                <a:solidFill>
                  <a:srgbClr val="504C49"/>
                </a:solidFill>
                <a:latin typeface="Source Serif Pro" pitchFamily="34" charset="0"/>
                <a:ea typeface="Source Serif Pro" pitchFamily="34" charset="-122"/>
                <a:cs typeface="Source Serif Pro" pitchFamily="34" charset="-120"/>
              </a:rPr>
              <a:t>Attractiveness predicts intelligence at lower levels</a:t>
            </a:r>
            <a:endParaRPr lang="en-US" sz="1700" dirty="0"/>
          </a:p>
        </p:txBody>
      </p:sp>
      <p:sp>
        <p:nvSpPr>
          <p:cNvPr id="10" name="Text 5">
            <a:extLst>
              <a:ext uri="{FF2B5EF4-FFF2-40B4-BE49-F238E27FC236}">
                <a16:creationId xmlns:a16="http://schemas.microsoft.com/office/drawing/2014/main" id="{E883E4BF-D22E-DAB1-A060-C4F2AAAD82B9}"/>
              </a:ext>
            </a:extLst>
          </p:cNvPr>
          <p:cNvSpPr/>
          <p:nvPr/>
        </p:nvSpPr>
        <p:spPr>
          <a:xfrm>
            <a:off x="798331" y="4161804"/>
            <a:ext cx="3254216" cy="345281"/>
          </a:xfrm>
          <a:prstGeom prst="rect">
            <a:avLst/>
          </a:prstGeom>
          <a:noFill/>
          <a:ln/>
        </p:spPr>
        <p:txBody>
          <a:bodyPr wrap="none" lIns="0" tIns="0" rIns="0" bIns="0" rtlCol="0" anchor="t"/>
          <a:lstStyle/>
          <a:p>
            <a:pPr marL="0" indent="0" algn="l">
              <a:lnSpc>
                <a:spcPts val="2700"/>
              </a:lnSpc>
              <a:buNone/>
            </a:pPr>
            <a:r>
              <a:rPr lang="en-US" sz="2150" dirty="0">
                <a:solidFill>
                  <a:srgbClr val="504C49"/>
                </a:solidFill>
                <a:latin typeface="Platypi" pitchFamily="34" charset="0"/>
                <a:ea typeface="Platypi" pitchFamily="34" charset="-122"/>
                <a:cs typeface="Platypi" pitchFamily="34" charset="-120"/>
              </a:rPr>
              <a:t>Face Overgeneralization</a:t>
            </a:r>
            <a:endParaRPr lang="en-US" sz="2150" dirty="0"/>
          </a:p>
        </p:txBody>
      </p:sp>
      <p:sp>
        <p:nvSpPr>
          <p:cNvPr id="14" name="Text 6">
            <a:extLst>
              <a:ext uri="{FF2B5EF4-FFF2-40B4-BE49-F238E27FC236}">
                <a16:creationId xmlns:a16="http://schemas.microsoft.com/office/drawing/2014/main" id="{1572BF34-F97E-DFF4-BB12-D6158A54C9E2}"/>
              </a:ext>
            </a:extLst>
          </p:cNvPr>
          <p:cNvSpPr/>
          <p:nvPr/>
        </p:nvSpPr>
        <p:spPr>
          <a:xfrm>
            <a:off x="798331" y="4639602"/>
            <a:ext cx="6161246" cy="353497"/>
          </a:xfrm>
          <a:prstGeom prst="rect">
            <a:avLst/>
          </a:prstGeom>
          <a:noFill/>
          <a:ln/>
        </p:spPr>
        <p:txBody>
          <a:bodyPr wrap="none" lIns="0" tIns="0" rIns="0" bIns="0" rtlCol="0" anchor="t"/>
          <a:lstStyle/>
          <a:p>
            <a:pPr marL="0" indent="0" algn="l">
              <a:lnSpc>
                <a:spcPts val="2750"/>
              </a:lnSpc>
              <a:buNone/>
            </a:pPr>
            <a:r>
              <a:rPr lang="en-US" sz="1700" dirty="0">
                <a:solidFill>
                  <a:srgbClr val="504C49"/>
                </a:solidFill>
                <a:latin typeface="Source Serif Pro" pitchFamily="34" charset="0"/>
                <a:ea typeface="Source Serif Pro" pitchFamily="34" charset="-122"/>
                <a:cs typeface="Source Serif Pro" pitchFamily="34" charset="-120"/>
              </a:rPr>
              <a:t>People overgeneralize association across full range</a:t>
            </a:r>
            <a:endParaRPr lang="en-US" sz="1700" dirty="0"/>
          </a:p>
        </p:txBody>
      </p:sp>
      <p:sp>
        <p:nvSpPr>
          <p:cNvPr id="16" name="文本框 15">
            <a:extLst>
              <a:ext uri="{FF2B5EF4-FFF2-40B4-BE49-F238E27FC236}">
                <a16:creationId xmlns:a16="http://schemas.microsoft.com/office/drawing/2014/main" id="{D234893B-CF0D-25FE-8294-57BEE7C73CA7}"/>
              </a:ext>
            </a:extLst>
          </p:cNvPr>
          <p:cNvSpPr txBox="1"/>
          <p:nvPr/>
        </p:nvSpPr>
        <p:spPr>
          <a:xfrm>
            <a:off x="9319633" y="6488668"/>
            <a:ext cx="2872367" cy="369332"/>
          </a:xfrm>
          <a:prstGeom prst="rect">
            <a:avLst/>
          </a:prstGeom>
          <a:noFill/>
        </p:spPr>
        <p:txBody>
          <a:bodyPr wrap="square">
            <a:spAutoFit/>
          </a:bodyPr>
          <a:lstStyle/>
          <a:p>
            <a:r>
              <a:rPr lang="en-US" altLang="zh-CN" sz="1800" kern="0" dirty="0" err="1">
                <a:effectLst/>
                <a:latin typeface="Times New Roman" panose="02020603050405020304" pitchFamily="18" charset="0"/>
                <a:ea typeface="等线" panose="02010600030101010101" pitchFamily="2" charset="-122"/>
              </a:rPr>
              <a:t>Zebrowitz</a:t>
            </a:r>
            <a:r>
              <a:rPr lang="en-US" altLang="zh-CN" sz="1800" kern="0" dirty="0">
                <a:effectLst/>
                <a:latin typeface="Times New Roman" panose="02020603050405020304" pitchFamily="18" charset="0"/>
                <a:ea typeface="等线" panose="02010600030101010101" pitchFamily="2" charset="-122"/>
              </a:rPr>
              <a:t> &amp; Rhodes, 2004</a:t>
            </a:r>
            <a:endParaRPr lang="zh-CN" altLang="en-US" dirty="0"/>
          </a:p>
        </p:txBody>
      </p:sp>
    </p:spTree>
    <p:extLst>
      <p:ext uri="{BB962C8B-B14F-4D97-AF65-F5344CB8AC3E}">
        <p14:creationId xmlns:p14="http://schemas.microsoft.com/office/powerpoint/2010/main" val="5613512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7620000" y="0"/>
            <a:ext cx="4572000" cy="6858000"/>
          </a:xfrm>
          <a:prstGeom prst="rect">
            <a:avLst/>
          </a:prstGeom>
        </p:spPr>
      </p:pic>
      <p:sp>
        <p:nvSpPr>
          <p:cNvPr id="3" name="Text 0"/>
          <p:cNvSpPr/>
          <p:nvPr/>
        </p:nvSpPr>
        <p:spPr>
          <a:xfrm>
            <a:off x="1679586" y="443381"/>
            <a:ext cx="7137036" cy="1285875"/>
          </a:xfrm>
          <a:prstGeom prst="rect">
            <a:avLst/>
          </a:prstGeom>
          <a:noFill/>
          <a:ln/>
        </p:spPr>
        <p:txBody>
          <a:bodyPr wrap="square" lIns="0" tIns="0" rIns="0" bIns="0" rtlCol="0" anchor="t"/>
          <a:lstStyle/>
          <a:p>
            <a:pPr>
              <a:lnSpc>
                <a:spcPts val="5041"/>
              </a:lnSpc>
            </a:pPr>
            <a:r>
              <a:rPr lang="en-US" sz="3200" dirty="0">
                <a:solidFill>
                  <a:srgbClr val="201B18"/>
                </a:solidFill>
                <a:latin typeface="Source Sans Pro" panose="020B0503030403020204" pitchFamily="34" charset="0"/>
                <a:ea typeface="Source Sans Pro" panose="020B0503030403020204" pitchFamily="34" charset="0"/>
                <a:cs typeface="Platypi" pitchFamily="34" charset="-120"/>
              </a:rPr>
              <a:t>Assortative Mating Hypothesis I</a:t>
            </a:r>
            <a:endParaRPr lang="en-US" sz="3200" dirty="0">
              <a:latin typeface="Source Sans Pro" panose="020B0503030403020204" pitchFamily="34" charset="0"/>
              <a:ea typeface="Source Sans Pro" panose="020B0503030403020204" pitchFamily="34" charset="0"/>
            </a:endParaRPr>
          </a:p>
        </p:txBody>
      </p:sp>
      <p:sp>
        <p:nvSpPr>
          <p:cNvPr id="4" name="Shape 1"/>
          <p:cNvSpPr/>
          <p:nvPr/>
        </p:nvSpPr>
        <p:spPr>
          <a:xfrm>
            <a:off x="832921" y="1937542"/>
            <a:ext cx="6179939" cy="1185466"/>
          </a:xfrm>
          <a:prstGeom prst="roundRect">
            <a:avLst>
              <a:gd name="adj" fmla="val 2603"/>
            </a:avLst>
          </a:prstGeom>
          <a:solidFill>
            <a:srgbClr val="F9F7F7"/>
          </a:solidFill>
          <a:ln/>
        </p:spPr>
        <p:txBody>
          <a:bodyPr/>
          <a:lstStyle/>
          <a:p>
            <a:endParaRPr lang="zh-CN" altLang="en-US" sz="1500"/>
          </a:p>
        </p:txBody>
      </p:sp>
      <p:sp>
        <p:nvSpPr>
          <p:cNvPr id="5" name="Text 2"/>
          <p:cNvSpPr/>
          <p:nvPr/>
        </p:nvSpPr>
        <p:spPr>
          <a:xfrm>
            <a:off x="1038601" y="2143222"/>
            <a:ext cx="2571750" cy="321469"/>
          </a:xfrm>
          <a:prstGeom prst="rect">
            <a:avLst/>
          </a:prstGeom>
          <a:noFill/>
          <a:ln/>
        </p:spPr>
        <p:txBody>
          <a:bodyPr wrap="none" lIns="0" tIns="0" rIns="0" bIns="0" rtlCol="0" anchor="t"/>
          <a:lstStyle/>
          <a:p>
            <a:pPr>
              <a:lnSpc>
                <a:spcPts val="2500"/>
              </a:lnSpc>
            </a:pPr>
            <a:r>
              <a:rPr lang="en-US" sz="2000" dirty="0">
                <a:solidFill>
                  <a:srgbClr val="504C49"/>
                </a:solidFill>
                <a:latin typeface="Platypi" pitchFamily="34" charset="0"/>
                <a:ea typeface="Platypi" pitchFamily="34" charset="-122"/>
                <a:cs typeface="Platypi" pitchFamily="34" charset="-120"/>
              </a:rPr>
              <a:t>Pairing</a:t>
            </a:r>
            <a:endParaRPr lang="en-US" sz="2000" dirty="0"/>
          </a:p>
        </p:txBody>
      </p:sp>
      <p:sp>
        <p:nvSpPr>
          <p:cNvPr id="6" name="Text 3"/>
          <p:cNvSpPr/>
          <p:nvPr/>
        </p:nvSpPr>
        <p:spPr>
          <a:xfrm>
            <a:off x="1038601" y="2588118"/>
            <a:ext cx="5768578" cy="329208"/>
          </a:xfrm>
          <a:prstGeom prst="rect">
            <a:avLst/>
          </a:prstGeom>
          <a:noFill/>
          <a:ln/>
        </p:spPr>
        <p:txBody>
          <a:bodyPr wrap="none" lIns="0" tIns="0" rIns="0" bIns="0" rtlCol="0" anchor="t"/>
          <a:lstStyle/>
          <a:p>
            <a:pPr>
              <a:lnSpc>
                <a:spcPts val="2583"/>
              </a:lnSpc>
            </a:pPr>
            <a:r>
              <a:rPr lang="en-US" sz="1583" dirty="0">
                <a:solidFill>
                  <a:srgbClr val="504C49"/>
                </a:solidFill>
                <a:latin typeface="Source Serif Pro" pitchFamily="34" charset="0"/>
                <a:ea typeface="Source Serif Pro" pitchFamily="34" charset="-122"/>
                <a:cs typeface="Source Serif Pro" pitchFamily="34" charset="-120"/>
              </a:rPr>
              <a:t>Individuals pair based on status-increasing traits</a:t>
            </a:r>
            <a:endParaRPr lang="en-US" sz="1583" dirty="0"/>
          </a:p>
        </p:txBody>
      </p:sp>
      <p:sp>
        <p:nvSpPr>
          <p:cNvPr id="7" name="Shape 4"/>
          <p:cNvSpPr/>
          <p:nvPr/>
        </p:nvSpPr>
        <p:spPr>
          <a:xfrm>
            <a:off x="832921" y="3328687"/>
            <a:ext cx="6179939" cy="1185466"/>
          </a:xfrm>
          <a:prstGeom prst="roundRect">
            <a:avLst>
              <a:gd name="adj" fmla="val 2603"/>
            </a:avLst>
          </a:prstGeom>
          <a:solidFill>
            <a:srgbClr val="F9F7F7"/>
          </a:solidFill>
          <a:ln/>
        </p:spPr>
        <p:txBody>
          <a:bodyPr/>
          <a:lstStyle/>
          <a:p>
            <a:endParaRPr lang="zh-CN" altLang="en-US" sz="1500"/>
          </a:p>
        </p:txBody>
      </p:sp>
      <p:sp>
        <p:nvSpPr>
          <p:cNvPr id="8" name="Text 5"/>
          <p:cNvSpPr/>
          <p:nvPr/>
        </p:nvSpPr>
        <p:spPr>
          <a:xfrm>
            <a:off x="1038601" y="3534368"/>
            <a:ext cx="2571750" cy="321469"/>
          </a:xfrm>
          <a:prstGeom prst="rect">
            <a:avLst/>
          </a:prstGeom>
          <a:noFill/>
          <a:ln/>
        </p:spPr>
        <p:txBody>
          <a:bodyPr wrap="none" lIns="0" tIns="0" rIns="0" bIns="0" rtlCol="0" anchor="t"/>
          <a:lstStyle/>
          <a:p>
            <a:pPr>
              <a:lnSpc>
                <a:spcPts val="2500"/>
              </a:lnSpc>
            </a:pPr>
            <a:r>
              <a:rPr lang="en-US" sz="2000" dirty="0">
                <a:solidFill>
                  <a:srgbClr val="504C49"/>
                </a:solidFill>
                <a:latin typeface="Platypi" pitchFamily="34" charset="0"/>
                <a:ea typeface="Platypi" pitchFamily="34" charset="-122"/>
                <a:cs typeface="Platypi" pitchFamily="34" charset="-120"/>
              </a:rPr>
              <a:t>Offspring</a:t>
            </a:r>
            <a:endParaRPr lang="en-US" sz="2000" dirty="0"/>
          </a:p>
        </p:txBody>
      </p:sp>
      <p:sp>
        <p:nvSpPr>
          <p:cNvPr id="9" name="Text 6"/>
          <p:cNvSpPr/>
          <p:nvPr/>
        </p:nvSpPr>
        <p:spPr>
          <a:xfrm>
            <a:off x="1038601" y="3979265"/>
            <a:ext cx="5768578" cy="329208"/>
          </a:xfrm>
          <a:prstGeom prst="rect">
            <a:avLst/>
          </a:prstGeom>
          <a:noFill/>
          <a:ln/>
        </p:spPr>
        <p:txBody>
          <a:bodyPr wrap="none" lIns="0" tIns="0" rIns="0" bIns="0" rtlCol="0" anchor="t"/>
          <a:lstStyle/>
          <a:p>
            <a:pPr>
              <a:lnSpc>
                <a:spcPts val="2583"/>
              </a:lnSpc>
            </a:pPr>
            <a:r>
              <a:rPr lang="en-US" sz="1583" dirty="0">
                <a:solidFill>
                  <a:srgbClr val="504C49"/>
                </a:solidFill>
                <a:latin typeface="Source Serif Pro" pitchFamily="34" charset="0"/>
                <a:ea typeface="Source Serif Pro" pitchFamily="34" charset="-122"/>
                <a:cs typeface="Source Serif Pro" pitchFamily="34" charset="-120"/>
              </a:rPr>
              <a:t>Higher in both parental traits</a:t>
            </a:r>
            <a:endParaRPr lang="en-US" sz="1583" dirty="0"/>
          </a:p>
        </p:txBody>
      </p:sp>
      <p:sp>
        <p:nvSpPr>
          <p:cNvPr id="10" name="Shape 7"/>
          <p:cNvSpPr/>
          <p:nvPr/>
        </p:nvSpPr>
        <p:spPr>
          <a:xfrm>
            <a:off x="832921" y="4719833"/>
            <a:ext cx="6179939" cy="1185466"/>
          </a:xfrm>
          <a:prstGeom prst="roundRect">
            <a:avLst>
              <a:gd name="adj" fmla="val 2603"/>
            </a:avLst>
          </a:prstGeom>
          <a:solidFill>
            <a:srgbClr val="F9F7F7"/>
          </a:solidFill>
          <a:ln/>
        </p:spPr>
        <p:txBody>
          <a:bodyPr/>
          <a:lstStyle/>
          <a:p>
            <a:endParaRPr lang="zh-CN" altLang="en-US" sz="1500"/>
          </a:p>
        </p:txBody>
      </p:sp>
      <p:sp>
        <p:nvSpPr>
          <p:cNvPr id="11" name="Text 8"/>
          <p:cNvSpPr/>
          <p:nvPr/>
        </p:nvSpPr>
        <p:spPr>
          <a:xfrm>
            <a:off x="1038601" y="4925514"/>
            <a:ext cx="2571750" cy="321469"/>
          </a:xfrm>
          <a:prstGeom prst="rect">
            <a:avLst/>
          </a:prstGeom>
          <a:noFill/>
          <a:ln/>
        </p:spPr>
        <p:txBody>
          <a:bodyPr wrap="none" lIns="0" tIns="0" rIns="0" bIns="0" rtlCol="0" anchor="t"/>
          <a:lstStyle/>
          <a:p>
            <a:pPr>
              <a:lnSpc>
                <a:spcPts val="2500"/>
              </a:lnSpc>
            </a:pPr>
            <a:r>
              <a:rPr lang="en-US" sz="2000" dirty="0">
                <a:solidFill>
                  <a:srgbClr val="504C49"/>
                </a:solidFill>
                <a:latin typeface="Platypi" pitchFamily="34" charset="0"/>
                <a:ea typeface="Platypi" pitchFamily="34" charset="-122"/>
                <a:cs typeface="Platypi" pitchFamily="34" charset="-120"/>
              </a:rPr>
              <a:t>Limitations</a:t>
            </a:r>
            <a:endParaRPr lang="en-US" sz="2000" dirty="0"/>
          </a:p>
        </p:txBody>
      </p:sp>
      <p:sp>
        <p:nvSpPr>
          <p:cNvPr id="12" name="Text 9"/>
          <p:cNvSpPr/>
          <p:nvPr/>
        </p:nvSpPr>
        <p:spPr>
          <a:xfrm>
            <a:off x="1038601" y="5370411"/>
            <a:ext cx="5768578" cy="329208"/>
          </a:xfrm>
          <a:prstGeom prst="rect">
            <a:avLst/>
          </a:prstGeom>
          <a:noFill/>
          <a:ln/>
        </p:spPr>
        <p:txBody>
          <a:bodyPr wrap="none" lIns="0" tIns="0" rIns="0" bIns="0" rtlCol="0" anchor="t"/>
          <a:lstStyle/>
          <a:p>
            <a:pPr>
              <a:lnSpc>
                <a:spcPts val="2583"/>
              </a:lnSpc>
            </a:pPr>
            <a:r>
              <a:rPr lang="en-US" sz="1583" dirty="0">
                <a:solidFill>
                  <a:srgbClr val="504C49"/>
                </a:solidFill>
                <a:latin typeface="Source Serif Pro" pitchFamily="34" charset="0"/>
                <a:ea typeface="Source Serif Pro" pitchFamily="34" charset="-122"/>
                <a:cs typeface="Source Serif Pro" pitchFamily="34" charset="-120"/>
              </a:rPr>
              <a:t>Predictive power limited in monogamous societies</a:t>
            </a:r>
            <a:endParaRPr lang="en-US" sz="1583" dirty="0"/>
          </a:p>
        </p:txBody>
      </p:sp>
      <p:pic>
        <p:nvPicPr>
          <p:cNvPr id="13" name="图形 12">
            <a:extLst>
              <a:ext uri="{FF2B5EF4-FFF2-40B4-BE49-F238E27FC236}">
                <a16:creationId xmlns:a16="http://schemas.microsoft.com/office/drawing/2014/main" id="{7B19C547-3CAD-6DF5-77CC-9753C467938E}"/>
              </a:ext>
            </a:extLst>
          </p:cNvPr>
          <p:cNvPicPr>
            <a:picLocks noChangeAspect="1"/>
          </p:cNvPicPr>
          <p:nvPr/>
        </p:nvPicPr>
        <p:blipFill rotWithShape="1">
          <a:blip r:embed="rId4">
            <a:extLst>
              <a:ext uri="{96DAC541-7B7A-43D3-8B79-37D633B846F1}">
                <asvg:svgBlip xmlns:asvg="http://schemas.microsoft.com/office/drawing/2016/SVG/main" r:embed="rId5"/>
              </a:ext>
            </a:extLst>
          </a:blip>
          <a:srcRect t="5305" b="16336"/>
          <a:stretch/>
        </p:blipFill>
        <p:spPr>
          <a:xfrm>
            <a:off x="339554" y="349780"/>
            <a:ext cx="1047750" cy="1007595"/>
          </a:xfrm>
          <a:prstGeom prst="rect">
            <a:avLst/>
          </a:prstGeom>
        </p:spPr>
      </p:pic>
      <p:sp>
        <p:nvSpPr>
          <p:cNvPr id="15" name="文本框 14">
            <a:extLst>
              <a:ext uri="{FF2B5EF4-FFF2-40B4-BE49-F238E27FC236}">
                <a16:creationId xmlns:a16="http://schemas.microsoft.com/office/drawing/2014/main" id="{1E20F82D-9B3B-0116-4FDB-5A5E170B08E8}"/>
              </a:ext>
            </a:extLst>
          </p:cNvPr>
          <p:cNvSpPr txBox="1"/>
          <p:nvPr/>
        </p:nvSpPr>
        <p:spPr>
          <a:xfrm>
            <a:off x="4955822" y="6391960"/>
            <a:ext cx="2664178" cy="369332"/>
          </a:xfrm>
          <a:prstGeom prst="rect">
            <a:avLst/>
          </a:prstGeom>
          <a:noFill/>
        </p:spPr>
        <p:txBody>
          <a:bodyPr wrap="square">
            <a:spAutoFit/>
          </a:bodyPr>
          <a:lstStyle/>
          <a:p>
            <a:r>
              <a:rPr lang="zh-CN" altLang="zh-CN" sz="1800" kern="0" dirty="0">
                <a:effectLst/>
                <a:ea typeface="Times New Roman" panose="02020603050405020304" pitchFamily="18" charset="0"/>
              </a:rPr>
              <a:t> </a:t>
            </a:r>
            <a:r>
              <a:rPr lang="en-US" altLang="zh-CN" sz="1800" kern="0" dirty="0">
                <a:effectLst/>
                <a:latin typeface="Times New Roman" panose="02020603050405020304" pitchFamily="18" charset="0"/>
                <a:ea typeface="等线" panose="02010600030101010101" pitchFamily="2" charset="-122"/>
              </a:rPr>
              <a:t>(Kanazawa, 2004, 2006)</a:t>
            </a:r>
            <a:endParaRPr lang="zh-CN" altLang="en-US" dirty="0"/>
          </a:p>
        </p:txBody>
      </p:sp>
    </p:spTree>
    <p:extLst>
      <p:ext uri="{BB962C8B-B14F-4D97-AF65-F5344CB8AC3E}">
        <p14:creationId xmlns:p14="http://schemas.microsoft.com/office/powerpoint/2010/main" val="3772819528"/>
      </p:ext>
    </p:extLst>
  </p:cSld>
  <p:clrMapOvr>
    <a:masterClrMapping/>
  </p:clrMapOvr>
</p:sld>
</file>

<file path=ppt/theme/theme1.xml><?xml version="1.0" encoding="utf-8"?>
<a:theme xmlns:a="http://schemas.openxmlformats.org/drawingml/2006/main" name="Office Theme">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CSS_theme_ppt">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SS_theme_ppt" id="{B7F38D03-73A8-1549-84B0-32EBCF8BB848}" vid="{13310AA2-C281-4440-A7EA-1CC31032EE12}"/>
    </a:ext>
  </a:extLst>
</a:theme>
</file>

<file path=ppt/theme/theme3.xml><?xml version="1.0" encoding="utf-8"?>
<a:theme xmlns:a="http://schemas.openxmlformats.org/drawingml/2006/main" name="1_CSS_theme_ppt">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SS_theme_ppt" id="{B7F38D03-73A8-1549-84B0-32EBCF8BB848}" vid="{13310AA2-C281-4440-A7EA-1CC31032EE12}"/>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16198</TotalTime>
  <Words>947</Words>
  <Application>Microsoft Office PowerPoint</Application>
  <PresentationFormat>宽屏</PresentationFormat>
  <Paragraphs>133</Paragraphs>
  <Slides>17</Slides>
  <Notes>15</Notes>
  <HiddenSlides>0</HiddenSlides>
  <MMClips>0</MMClips>
  <ScaleCrop>false</ScaleCrop>
  <HeadingPairs>
    <vt:vector size="6" baseType="variant">
      <vt:variant>
        <vt:lpstr>已用的字体</vt:lpstr>
      </vt:variant>
      <vt:variant>
        <vt:i4>10</vt:i4>
      </vt:variant>
      <vt:variant>
        <vt:lpstr>主题</vt:lpstr>
      </vt:variant>
      <vt:variant>
        <vt:i4>3</vt:i4>
      </vt:variant>
      <vt:variant>
        <vt:lpstr>幻灯片标题</vt:lpstr>
      </vt:variant>
      <vt:variant>
        <vt:i4>17</vt:i4>
      </vt:variant>
    </vt:vector>
  </HeadingPairs>
  <TitlesOfParts>
    <vt:vector size="30" baseType="lpstr">
      <vt:lpstr>等线</vt:lpstr>
      <vt:lpstr>Helvetica Neue</vt:lpstr>
      <vt:lpstr>Platypi</vt:lpstr>
      <vt:lpstr>Arial</vt:lpstr>
      <vt:lpstr>Calibri</vt:lpstr>
      <vt:lpstr>Century Gothic</vt:lpstr>
      <vt:lpstr>Source Sans Pro</vt:lpstr>
      <vt:lpstr>Source Serif Pro</vt:lpstr>
      <vt:lpstr>Times New Roman</vt:lpstr>
      <vt:lpstr>Wingdings</vt:lpstr>
      <vt:lpstr>Office Theme</vt:lpstr>
      <vt:lpstr>CSS_theme_ppt</vt:lpstr>
      <vt:lpstr>1_CSS_theme_ppt</vt:lpstr>
      <vt:lpstr>Perception versus Reality</vt:lpstr>
      <vt:lpstr>PowerPoint 演示文稿</vt:lpstr>
      <vt:lpstr>Outline</vt:lpstr>
      <vt:lpstr>The Beauty-is-Good Effect</vt:lpstr>
      <vt:lpstr>Explanatory Theories (Beauty-is-Good Stereotype)</vt:lpstr>
      <vt:lpstr>Empirical Evidence (Beauty-is-Good Stereotype)</vt:lpstr>
      <vt:lpstr>Explanatory Theories (Beauty-is-Good Effect)</vt:lpstr>
      <vt:lpstr>Explanatory Theories (Beauty-is-Good Effect)</vt:lpstr>
      <vt:lpstr>PowerPoint 演示文稿</vt:lpstr>
      <vt:lpstr>PowerPoint 演示文稿</vt:lpstr>
      <vt:lpstr>PowerPoint 演示文稿</vt:lpstr>
      <vt:lpstr>Attractiveness and Health</vt:lpstr>
      <vt:lpstr>Attractiveness and Health</vt:lpstr>
      <vt:lpstr>Unsolved Issues</vt:lpstr>
      <vt:lpstr>Current Study</vt:lpstr>
      <vt:lpstr>PowerPoint 演示文稿</vt:lpstr>
      <vt:lpstr>Methods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Cognitive and neural mechanisms underlying the subjective appraisal of complex experiences</dc:title>
  <dc:creator>Clara A. Sava-Segal</dc:creator>
  <cp:lastModifiedBy>Lu, Junsong</cp:lastModifiedBy>
  <cp:revision>140</cp:revision>
  <dcterms:created xsi:type="dcterms:W3CDTF">2024-01-26T01:51:15Z</dcterms:created>
  <dcterms:modified xsi:type="dcterms:W3CDTF">2025-04-22T05:36:13Z</dcterms:modified>
</cp:coreProperties>
</file>