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8"/>
  </p:notesMasterIdLst>
  <p:sldIdLst>
    <p:sldId id="257" r:id="rId2"/>
    <p:sldId id="258" r:id="rId3"/>
    <p:sldId id="319" r:id="rId4"/>
    <p:sldId id="320" r:id="rId5"/>
    <p:sldId id="326" r:id="rId6"/>
    <p:sldId id="327" r:id="rId7"/>
    <p:sldId id="331" r:id="rId8"/>
    <p:sldId id="324" r:id="rId9"/>
    <p:sldId id="328" r:id="rId10"/>
    <p:sldId id="329" r:id="rId11"/>
    <p:sldId id="321" r:id="rId12"/>
    <p:sldId id="333" r:id="rId13"/>
    <p:sldId id="325" r:id="rId14"/>
    <p:sldId id="330" r:id="rId15"/>
    <p:sldId id="332" r:id="rId16"/>
    <p:sldId id="318" r:id="rId17"/>
  </p:sldIdLst>
  <p:sldSz cx="12192000" cy="6858000"/>
  <p:notesSz cx="6858000" cy="9144000"/>
  <p:embeddedFontLst>
    <p:embeddedFont>
      <p:font typeface="G마켓 산스 TTF Medium" panose="02000000000000000000" pitchFamily="2" charset="-127"/>
      <p:regular r:id="rId19"/>
    </p:embeddedFont>
    <p:embeddedFont>
      <p:font typeface="G마켓 산스 Medium" panose="02000000000000000000" pitchFamily="50" charset="-127"/>
      <p:regular r:id="rId20"/>
    </p:embeddedFont>
    <p:embeddedFont>
      <p:font typeface="나눔스퀘어라운드 ExtraBold" panose="020B0600000101010101" pitchFamily="50" charset="-127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3F88"/>
    <a:srgbClr val="4D4D4D"/>
    <a:srgbClr val="2D8D56"/>
    <a:srgbClr val="404040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653" autoAdjust="0"/>
    <p:restoredTop sz="95194" autoAdjust="0"/>
  </p:normalViewPr>
  <p:slideViewPr>
    <p:cSldViewPr snapToGrid="0">
      <p:cViewPr varScale="1">
        <p:scale>
          <a:sx n="72" d="100"/>
          <a:sy n="72" d="100"/>
        </p:scale>
        <p:origin x="9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마켓 산스 Medium" panose="02000000000000000000" pitchFamily="50" charset="-127"/>
                <a:ea typeface="G마켓 산스 Medium" panose="02000000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마켓 산스 Medium" panose="02000000000000000000" pitchFamily="50" charset="-127"/>
                <a:ea typeface="G마켓 산스 Medium" panose="02000000000000000000" pitchFamily="50" charset="-127"/>
              </a:defRPr>
            </a:lvl1pPr>
          </a:lstStyle>
          <a:p>
            <a:fld id="{9B3FCF68-3E0D-44EA-8AED-B52FA63D396A}" type="datetimeFigureOut">
              <a:rPr lang="ko-KR" altLang="en-US" smtClean="0"/>
              <a:pPr/>
              <a:t>2023-05-31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마켓 산스 Medium" panose="02000000000000000000" pitchFamily="50" charset="-127"/>
                <a:ea typeface="G마켓 산스 Medium" panose="02000000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마켓 산스 Medium" panose="02000000000000000000" pitchFamily="50" charset="-127"/>
                <a:ea typeface="G마켓 산스 Medium" panose="02000000000000000000" pitchFamily="50" charset="-127"/>
              </a:defRPr>
            </a:lvl1pPr>
          </a:lstStyle>
          <a:p>
            <a:fld id="{297A24FF-4FDD-425C-8C46-F33FDABAEEF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585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G마켓 산스 Medium" panose="02000000000000000000" pitchFamily="50" charset="-127"/>
        <a:ea typeface="G마켓 산스 Medium" panose="02000000000000000000" pitchFamily="50" charset="-127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https://databonanza.tistory.com/17</a:t>
            </a:r>
          </a:p>
          <a:p>
            <a:r>
              <a:rPr lang="en-US" altLang="ko-KR" dirty="0" err="1"/>
              <a:t>Conda</a:t>
            </a:r>
            <a:r>
              <a:rPr lang="en-US" altLang="ko-KR" dirty="0"/>
              <a:t> install</a:t>
            </a:r>
            <a:r>
              <a:rPr lang="ko-KR" altLang="en-US" dirty="0"/>
              <a:t>과 </a:t>
            </a:r>
            <a:r>
              <a:rPr lang="en-US" altLang="ko-KR" dirty="0"/>
              <a:t>pip install</a:t>
            </a:r>
            <a:r>
              <a:rPr lang="ko-KR" altLang="en-US" dirty="0"/>
              <a:t>의 차이점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24FF-4FDD-425C-8C46-F33FDABAEEF1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8819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24FF-4FDD-425C-8C46-F33FDABAEEF1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72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033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47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753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225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927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376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606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614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339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058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089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09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마켓 산스 Medium" panose="02000000000000000000" pitchFamily="50" charset="-127"/>
          <a:ea typeface="G마켓 산스 Medium" panose="02000000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마켓 산스 Medium" panose="02000000000000000000" pitchFamily="50" charset="-127"/>
          <a:ea typeface="G마켓 산스 Medium" panose="02000000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마켓 산스 Medium" panose="02000000000000000000" pitchFamily="50" charset="-127"/>
          <a:ea typeface="G마켓 산스 Medium" panose="02000000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마켓 산스 Medium" panose="02000000000000000000" pitchFamily="50" charset="-127"/>
          <a:ea typeface="G마켓 산스 Medium" panose="02000000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마켓 산스 Medium" panose="02000000000000000000" pitchFamily="50" charset="-127"/>
          <a:ea typeface="G마켓 산스 Medium" panose="02000000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마켓 산스 Medium" panose="02000000000000000000" pitchFamily="50" charset="-127"/>
          <a:ea typeface="G마켓 산스 Medium" panose="02000000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타원 14">
            <a:extLst>
              <a:ext uri="{FF2B5EF4-FFF2-40B4-BE49-F238E27FC236}">
                <a16:creationId xmlns:a16="http://schemas.microsoft.com/office/drawing/2014/main" id="{9BAFDC20-AE56-46EF-A696-5645D1B38BEA}"/>
              </a:ext>
            </a:extLst>
          </p:cNvPr>
          <p:cNvSpPr/>
          <p:nvPr/>
        </p:nvSpPr>
        <p:spPr>
          <a:xfrm>
            <a:off x="6219731" y="-395966"/>
            <a:ext cx="4816443" cy="4977992"/>
          </a:xfrm>
          <a:prstGeom prst="ellipse">
            <a:avLst/>
          </a:prstGeom>
          <a:gradFill flip="none" rotWithShape="1">
            <a:gsLst>
              <a:gs pos="82000">
                <a:schemeClr val="bg1">
                  <a:lumMod val="0"/>
                  <a:lumOff val="100000"/>
                  <a:alpha val="34000"/>
                </a:schemeClr>
              </a:gs>
              <a:gs pos="23000">
                <a:schemeClr val="bg1">
                  <a:alpha val="21000"/>
                </a:schemeClr>
              </a:gs>
              <a:gs pos="63000">
                <a:srgbClr val="FFE186">
                  <a:alpha val="41000"/>
                </a:srgbClr>
              </a:gs>
              <a:gs pos="35402">
                <a:srgbClr val="FFE185">
                  <a:alpha val="33000"/>
                </a:srgbClr>
              </a:gs>
              <a:gs pos="49000">
                <a:schemeClr val="accent4">
                  <a:alpha val="36000"/>
                </a:schemeClr>
              </a:gs>
            </a:gsLst>
            <a:lin ang="5400000" scaled="1"/>
            <a:tileRect/>
          </a:gra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`</a:t>
            </a:r>
            <a:endParaRPr lang="ko-KR" alt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5CB13CD-CC5D-4340-BFA7-734084C5ED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053" y="698512"/>
            <a:ext cx="2948668" cy="4684106"/>
          </a:xfrm>
          <a:prstGeom prst="rect">
            <a:avLst/>
          </a:prstGeom>
        </p:spPr>
      </p:pic>
      <p:sp>
        <p:nvSpPr>
          <p:cNvPr id="2" name="자유형 1"/>
          <p:cNvSpPr/>
          <p:nvPr/>
        </p:nvSpPr>
        <p:spPr>
          <a:xfrm>
            <a:off x="0" y="4689446"/>
            <a:ext cx="10905688" cy="2168553"/>
          </a:xfrm>
          <a:custGeom>
            <a:avLst/>
            <a:gdLst>
              <a:gd name="connsiteX0" fmla="*/ 9944100 w 9944100"/>
              <a:gd name="connsiteY0" fmla="*/ 876300 h 5359400"/>
              <a:gd name="connsiteX1" fmla="*/ 8140700 w 9944100"/>
              <a:gd name="connsiteY1" fmla="*/ 5359400 h 5359400"/>
              <a:gd name="connsiteX2" fmla="*/ 0 w 9944100"/>
              <a:gd name="connsiteY2" fmla="*/ 5359400 h 5359400"/>
              <a:gd name="connsiteX3" fmla="*/ 12700 w 9944100"/>
              <a:gd name="connsiteY3" fmla="*/ 2362200 h 5359400"/>
              <a:gd name="connsiteX4" fmla="*/ 6705600 w 9944100"/>
              <a:gd name="connsiteY4" fmla="*/ 0 h 5359400"/>
              <a:gd name="connsiteX5" fmla="*/ 9944100 w 9944100"/>
              <a:gd name="connsiteY5" fmla="*/ 876300 h 535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44100" h="5359400">
                <a:moveTo>
                  <a:pt x="9944100" y="876300"/>
                </a:moveTo>
                <a:lnTo>
                  <a:pt x="8140700" y="5359400"/>
                </a:lnTo>
                <a:lnTo>
                  <a:pt x="0" y="5359400"/>
                </a:lnTo>
                <a:cubicBezTo>
                  <a:pt x="4233" y="4360333"/>
                  <a:pt x="8467" y="3361267"/>
                  <a:pt x="12700" y="2362200"/>
                </a:cubicBezTo>
                <a:lnTo>
                  <a:pt x="6705600" y="0"/>
                </a:lnTo>
                <a:lnTo>
                  <a:pt x="9944100" y="876300"/>
                </a:lnTo>
                <a:close/>
              </a:path>
            </a:pathLst>
          </a:custGeom>
          <a:gradFill>
            <a:gsLst>
              <a:gs pos="0">
                <a:schemeClr val="tx1">
                  <a:alpha val="0"/>
                </a:schemeClr>
              </a:gs>
              <a:gs pos="66000">
                <a:schemeClr val="tx1">
                  <a:alpha val="33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75089" y="344677"/>
            <a:ext cx="6096000" cy="1931298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defRPr/>
            </a:pPr>
            <a:r>
              <a:rPr lang="en-US" altLang="ko-KR" sz="2800" i="1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Big Data</a:t>
            </a:r>
          </a:p>
          <a:p>
            <a:pPr latinLnBrk="0">
              <a:defRPr/>
            </a:pPr>
            <a:endParaRPr lang="en-US" altLang="ko-KR" sz="1500" i="1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66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Module</a:t>
            </a:r>
          </a:p>
          <a:p>
            <a:pPr latinLnBrk="0">
              <a:defRPr/>
            </a:pPr>
            <a:r>
              <a:rPr lang="en-US" altLang="ko-KR" sz="105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105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105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46F44F8-44A1-4913-97FE-1804D6F7B418}"/>
              </a:ext>
            </a:extLst>
          </p:cNvPr>
          <p:cNvCxnSpPr>
            <a:cxnSpLocks/>
          </p:cNvCxnSpPr>
          <p:nvPr/>
        </p:nvCxnSpPr>
        <p:spPr>
          <a:xfrm>
            <a:off x="612396" y="1017386"/>
            <a:ext cx="343709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3F2418BD-FB57-41D2-89EB-53B24E6CEC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756" y="6075790"/>
            <a:ext cx="2416668" cy="629341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B23FBDD1-695F-44FD-BF09-F56854FE9218}"/>
              </a:ext>
            </a:extLst>
          </p:cNvPr>
          <p:cNvSpPr/>
          <p:nvPr/>
        </p:nvSpPr>
        <p:spPr>
          <a:xfrm>
            <a:off x="6372131" y="-243566"/>
            <a:ext cx="4816443" cy="4977992"/>
          </a:xfrm>
          <a:prstGeom prst="ellipse">
            <a:avLst/>
          </a:prstGeom>
          <a:gradFill flip="none" rotWithShape="1">
            <a:gsLst>
              <a:gs pos="82000">
                <a:schemeClr val="bg1">
                  <a:lumMod val="0"/>
                  <a:lumOff val="100000"/>
                  <a:alpha val="34000"/>
                </a:schemeClr>
              </a:gs>
              <a:gs pos="23000">
                <a:schemeClr val="bg1">
                  <a:alpha val="21000"/>
                </a:schemeClr>
              </a:gs>
              <a:gs pos="63000">
                <a:srgbClr val="FFE186">
                  <a:alpha val="41000"/>
                </a:srgbClr>
              </a:gs>
              <a:gs pos="35402">
                <a:srgbClr val="FFE185">
                  <a:alpha val="33000"/>
                </a:srgbClr>
              </a:gs>
              <a:gs pos="49000">
                <a:schemeClr val="accent4">
                  <a:alpha val="36000"/>
                </a:schemeClr>
              </a:gs>
            </a:gsLst>
            <a:lin ang="5400000" scaled="1"/>
            <a:tileRect/>
          </a:gra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`</a:t>
            </a:r>
            <a:endParaRPr lang="ko-KR" alt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D484929-F479-43B7-80DE-C6E7E78FFA06}"/>
              </a:ext>
            </a:extLst>
          </p:cNvPr>
          <p:cNvSpPr/>
          <p:nvPr/>
        </p:nvSpPr>
        <p:spPr>
          <a:xfrm>
            <a:off x="585137" y="2312905"/>
            <a:ext cx="18091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kern="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강사 손지영</a:t>
            </a:r>
            <a:endParaRPr lang="en-US" altLang="ko-KR" sz="1000" kern="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3582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C4E440-4A94-4D7E-A681-3520DD5C090E}"/>
              </a:ext>
            </a:extLst>
          </p:cNvPr>
          <p:cNvSpPr txBox="1"/>
          <p:nvPr/>
        </p:nvSpPr>
        <p:spPr>
          <a:xfrm>
            <a:off x="644180" y="1536198"/>
            <a:ext cx="721966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</a:t>
            </a:r>
            <a:r>
              <a:rPr lang="en-US" altLang="ko-KR" sz="3000" dirty="0">
                <a:solidFill>
                  <a:srgbClr val="32323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(package) </a:t>
            </a:r>
            <a:r>
              <a:rPr lang="ko-KR" altLang="en-US" sz="3000" dirty="0">
                <a:solidFill>
                  <a:srgbClr val="32323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안의 모듈 사용하기</a:t>
            </a:r>
            <a:endParaRPr lang="en-US" altLang="ko-KR" sz="3000" dirty="0">
              <a:solidFill>
                <a:srgbClr val="323232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05BD66A-8BA5-C1BF-FD17-40BBD9884778}"/>
              </a:ext>
            </a:extLst>
          </p:cNvPr>
          <p:cNvGrpSpPr/>
          <p:nvPr/>
        </p:nvGrpSpPr>
        <p:grpSpPr>
          <a:xfrm>
            <a:off x="2602354" y="2099514"/>
            <a:ext cx="7163438" cy="4127247"/>
            <a:chOff x="2675506" y="2172666"/>
            <a:chExt cx="7163438" cy="412724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288D2A8-7862-2F0D-6E50-BC52A763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75506" y="2711053"/>
              <a:ext cx="6840987" cy="358886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FE2AE8-0F77-90E0-197A-03324DAF8B3F}"/>
                </a:ext>
              </a:extLst>
            </p:cNvPr>
            <p:cNvSpPr txBox="1"/>
            <p:nvPr/>
          </p:nvSpPr>
          <p:spPr>
            <a:xfrm>
              <a:off x="2675506" y="2172666"/>
              <a:ext cx="4058326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2400" dirty="0">
                  <a:solidFill>
                    <a:srgbClr val="008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sym typeface="Wingdings" panose="05000000000000000000" pitchFamily="2" charset="2"/>
                </a:rPr>
                <a:t>import</a:t>
              </a:r>
              <a:r>
                <a:rPr lang="ko-KR" altLang="en-US" sz="2400" dirty="0">
                  <a:solidFill>
                    <a:srgbClr val="323232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sym typeface="Wingdings" panose="05000000000000000000" pitchFamily="2" charset="2"/>
                </a:rPr>
                <a:t> 패키지명</a:t>
              </a:r>
              <a:r>
                <a:rPr lang="en-US" altLang="ko-KR" sz="2400" dirty="0">
                  <a:solidFill>
                    <a:srgbClr val="323232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sym typeface="Wingdings" panose="05000000000000000000" pitchFamily="2" charset="2"/>
                </a:rPr>
                <a:t>.</a:t>
              </a:r>
              <a:r>
                <a:rPr lang="ko-KR" altLang="en-US" sz="2400" dirty="0" err="1">
                  <a:solidFill>
                    <a:srgbClr val="323232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sym typeface="Wingdings" panose="05000000000000000000" pitchFamily="2" charset="2"/>
                </a:rPr>
                <a:t>모듈명</a:t>
              </a:r>
              <a:endParaRPr lang="en-US" altLang="ko-KR" sz="2400" dirty="0">
                <a:solidFill>
                  <a:srgbClr val="32323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sym typeface="Wingdings" panose="05000000000000000000" pitchFamily="2" charset="2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FAE4C9-7BE0-383F-B63E-CF0E183C7103}"/>
                </a:ext>
              </a:extLst>
            </p:cNvPr>
            <p:cNvSpPr txBox="1"/>
            <p:nvPr/>
          </p:nvSpPr>
          <p:spPr>
            <a:xfrm>
              <a:off x="2675506" y="4219429"/>
              <a:ext cx="7163438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2400" dirty="0">
                  <a:solidFill>
                    <a:srgbClr val="008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sym typeface="Wingdings" panose="05000000000000000000" pitchFamily="2" charset="2"/>
                </a:rPr>
                <a:t>from</a:t>
              </a:r>
              <a:r>
                <a:rPr lang="ko-KR" altLang="en-US" sz="2400" dirty="0">
                  <a:solidFill>
                    <a:srgbClr val="323232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sym typeface="Wingdings" panose="05000000000000000000" pitchFamily="2" charset="2"/>
                </a:rPr>
                <a:t> 패키지명</a:t>
              </a:r>
              <a:r>
                <a:rPr lang="en-US" altLang="ko-KR" sz="2400" dirty="0">
                  <a:solidFill>
                    <a:srgbClr val="323232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sym typeface="Wingdings" panose="05000000000000000000" pitchFamily="2" charset="2"/>
                </a:rPr>
                <a:t>.</a:t>
              </a:r>
              <a:r>
                <a:rPr lang="ko-KR" altLang="en-US" sz="2400" dirty="0" err="1">
                  <a:solidFill>
                    <a:srgbClr val="323232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sym typeface="Wingdings" panose="05000000000000000000" pitchFamily="2" charset="2"/>
                </a:rPr>
                <a:t>모듈명</a:t>
              </a:r>
              <a:r>
                <a:rPr lang="ko-KR" altLang="en-US" sz="2400" dirty="0">
                  <a:solidFill>
                    <a:srgbClr val="323232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sym typeface="Wingdings" panose="05000000000000000000" pitchFamily="2" charset="2"/>
                </a:rPr>
                <a:t> </a:t>
              </a:r>
              <a:r>
                <a:rPr lang="en-US" altLang="ko-KR" sz="2400" dirty="0">
                  <a:solidFill>
                    <a:srgbClr val="008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sym typeface="Wingdings" panose="05000000000000000000" pitchFamily="2" charset="2"/>
                </a:rPr>
                <a:t>import </a:t>
              </a:r>
              <a:r>
                <a:rPr lang="ko-KR" altLang="en-US" sz="2400" dirty="0" err="1">
                  <a:latin typeface="G마켓 산스 Medium" panose="02000000000000000000" pitchFamily="50" charset="-127"/>
                  <a:ea typeface="G마켓 산스 Medium" panose="02000000000000000000" pitchFamily="50" charset="-127"/>
                  <a:sym typeface="Wingdings" panose="05000000000000000000" pitchFamily="2" charset="2"/>
                </a:rPr>
                <a:t>함수명</a:t>
              </a:r>
              <a:r>
                <a:rPr lang="en-US" altLang="ko-KR" sz="2400" dirty="0">
                  <a:latin typeface="G마켓 산스 Medium" panose="02000000000000000000" pitchFamily="50" charset="-127"/>
                  <a:ea typeface="G마켓 산스 Medium" panose="02000000000000000000" pitchFamily="50" charset="-127"/>
                  <a:sym typeface="Wingdings" panose="05000000000000000000" pitchFamily="2" charset="2"/>
                </a:rPr>
                <a:t>, </a:t>
              </a:r>
              <a:r>
                <a:rPr lang="ko-KR" altLang="en-US" sz="2400" dirty="0">
                  <a:latin typeface="G마켓 산스 Medium" panose="02000000000000000000" pitchFamily="50" charset="-127"/>
                  <a:ea typeface="G마켓 산스 Medium" panose="02000000000000000000" pitchFamily="50" charset="-127"/>
                  <a:sym typeface="Wingdings" panose="05000000000000000000" pitchFamily="2" charset="2"/>
                </a:rPr>
                <a:t>클래스명</a:t>
              </a:r>
              <a:r>
                <a:rPr lang="en-US" altLang="ko-KR" sz="2400" dirty="0">
                  <a:solidFill>
                    <a:srgbClr val="008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sym typeface="Wingdings" panose="05000000000000000000" pitchFamily="2" charset="2"/>
                </a:rPr>
                <a:t> </a:t>
              </a:r>
              <a:endParaRPr lang="en-US" altLang="ko-KR" sz="2400" dirty="0">
                <a:solidFill>
                  <a:srgbClr val="32323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sym typeface="Wingdings" panose="05000000000000000000" pitchFamily="2" charset="2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D17B76AC-0E5E-8CC3-9387-407EB59E8457}"/>
              </a:ext>
            </a:extLst>
          </p:cNvPr>
          <p:cNvSpPr/>
          <p:nvPr/>
        </p:nvSpPr>
        <p:spPr>
          <a:xfrm>
            <a:off x="0" y="2856"/>
            <a:ext cx="12192000" cy="1047750"/>
          </a:xfrm>
          <a:prstGeom prst="rect">
            <a:avLst/>
          </a:prstGeom>
          <a:blipFill dpi="0" rotWithShape="1">
            <a:blip r:embed="rId3">
              <a:alphaModFix amt="7000"/>
            </a:blip>
            <a:srcRect/>
            <a:tile tx="0" ty="0" sx="50000" sy="5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Module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836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48362F9-26C8-44F3-99EF-922AE7EFE5A6}"/>
              </a:ext>
            </a:extLst>
          </p:cNvPr>
          <p:cNvGrpSpPr/>
          <p:nvPr/>
        </p:nvGrpSpPr>
        <p:grpSpPr>
          <a:xfrm>
            <a:off x="1620862" y="2579724"/>
            <a:ext cx="12409524" cy="2677656"/>
            <a:chOff x="1261873" y="1501316"/>
            <a:chExt cx="12409524" cy="2677656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E6EF208A-6043-4A92-8A00-611C9EB6C2F7}"/>
                </a:ext>
              </a:extLst>
            </p:cNvPr>
            <p:cNvGrpSpPr/>
            <p:nvPr/>
          </p:nvGrpSpPr>
          <p:grpSpPr>
            <a:xfrm>
              <a:off x="1261873" y="1501316"/>
              <a:ext cx="12409524" cy="2677656"/>
              <a:chOff x="1261873" y="1501316"/>
              <a:chExt cx="12409524" cy="2677656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DA2F15-3CDD-4A38-80EF-9080D41E7E11}"/>
                  </a:ext>
                </a:extLst>
              </p:cNvPr>
              <p:cNvSpPr txBox="1"/>
              <p:nvPr/>
            </p:nvSpPr>
            <p:spPr>
              <a:xfrm>
                <a:off x="1261873" y="1501316"/>
                <a:ext cx="10156095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sz="2800" dirty="0">
                    <a:solidFill>
                      <a:srgbClr val="323232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NumPy </a:t>
                </a:r>
              </a:p>
              <a:p>
                <a:pPr>
                  <a:lnSpc>
                    <a:spcPct val="120000"/>
                  </a:lnSpc>
                </a:pPr>
                <a:endParaRPr lang="en-US" altLang="ko-KR" sz="2800" dirty="0">
                  <a:solidFill>
                    <a:srgbClr val="323232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ko-KR" sz="2800" dirty="0">
                    <a:solidFill>
                      <a:srgbClr val="323232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Pandas</a:t>
                </a:r>
              </a:p>
              <a:p>
                <a:pPr marL="457200" indent="-457200">
                  <a:lnSpc>
                    <a:spcPct val="120000"/>
                  </a:lnSpc>
                  <a:buFont typeface="나눔스퀘어라운드 ExtraBold" panose="020B0600000101010101" pitchFamily="50" charset="-127"/>
                  <a:buChar char="-"/>
                </a:pPr>
                <a:endParaRPr lang="en-US" altLang="ko-KR" sz="2800" dirty="0">
                  <a:solidFill>
                    <a:srgbClr val="323232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ko-KR" sz="2800" dirty="0">
                    <a:solidFill>
                      <a:srgbClr val="323232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Matplotlib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0C2414-9364-467E-9C3A-CC194AC4132B}"/>
                  </a:ext>
                </a:extLst>
              </p:cNvPr>
              <p:cNvSpPr txBox="1"/>
              <p:nvPr/>
            </p:nvSpPr>
            <p:spPr>
              <a:xfrm>
                <a:off x="3515302" y="3616066"/>
                <a:ext cx="101560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sz="2000" dirty="0">
                    <a:solidFill>
                      <a:srgbClr val="EA3F88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2D </a:t>
                </a:r>
                <a:r>
                  <a:rPr lang="ko-KR" altLang="en-US" sz="2000" dirty="0">
                    <a:solidFill>
                      <a:srgbClr val="EA3F88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그래프로 시각화가 </a:t>
                </a:r>
                <a:r>
                  <a:rPr lang="ko-KR" altLang="en-US" sz="2000" dirty="0">
                    <a:solidFill>
                      <a:srgbClr val="323232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가능한 라이브러리</a:t>
                </a:r>
                <a:endParaRPr lang="en-US" altLang="ko-KR" sz="2000" dirty="0">
                  <a:solidFill>
                    <a:srgbClr val="323232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4C1AD41-7F8E-4396-998D-BB7049E3EA3C}"/>
                </a:ext>
              </a:extLst>
            </p:cNvPr>
            <p:cNvGrpSpPr/>
            <p:nvPr/>
          </p:nvGrpSpPr>
          <p:grpSpPr>
            <a:xfrm>
              <a:off x="3295846" y="1587547"/>
              <a:ext cx="10156096" cy="1508503"/>
              <a:chOff x="3295846" y="1587547"/>
              <a:chExt cx="10156096" cy="1508503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19E8DF5-F42C-4D42-ABB6-3538089ADB5C}"/>
                  </a:ext>
                </a:extLst>
              </p:cNvPr>
              <p:cNvSpPr txBox="1"/>
              <p:nvPr/>
            </p:nvSpPr>
            <p:spPr>
              <a:xfrm>
                <a:off x="3295847" y="1587547"/>
                <a:ext cx="101560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sz="2000" dirty="0">
                    <a:solidFill>
                      <a:srgbClr val="EA3F88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고성능 과학계산을 </a:t>
                </a:r>
                <a:r>
                  <a:rPr lang="ko-KR" altLang="en-US" sz="2000" dirty="0">
                    <a:solidFill>
                      <a:srgbClr val="323232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위한 데이터 분석 라이브러리</a:t>
                </a:r>
                <a:endParaRPr lang="en-US" altLang="ko-KR" sz="2000" dirty="0">
                  <a:solidFill>
                    <a:srgbClr val="323232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F85959C-EA16-4CDB-BAEB-489BC03D4980}"/>
                  </a:ext>
                </a:extLst>
              </p:cNvPr>
              <p:cNvSpPr txBox="1"/>
              <p:nvPr/>
            </p:nvSpPr>
            <p:spPr>
              <a:xfrm>
                <a:off x="3295846" y="2634385"/>
                <a:ext cx="101560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sz="2000" dirty="0">
                    <a:solidFill>
                      <a:srgbClr val="EA3F88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행과 열로 구성된 표 형식의 데이터를 </a:t>
                </a:r>
                <a:r>
                  <a:rPr lang="ko-KR" altLang="en-US" sz="2000" dirty="0">
                    <a:solidFill>
                      <a:srgbClr val="323232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지원하는 라이브러리</a:t>
                </a:r>
                <a:endParaRPr lang="en-US" altLang="ko-KR" sz="2000" dirty="0">
                  <a:solidFill>
                    <a:srgbClr val="323232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782EA74-2C0D-4119-8020-E47F9A62A5C8}"/>
              </a:ext>
            </a:extLst>
          </p:cNvPr>
          <p:cNvSpPr txBox="1"/>
          <p:nvPr/>
        </p:nvSpPr>
        <p:spPr>
          <a:xfrm>
            <a:off x="704254" y="1505710"/>
            <a:ext cx="918955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앞으로 학습할 </a:t>
            </a:r>
            <a:r>
              <a:rPr lang="ko-KR" altLang="en-US" sz="30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분석에 특화된 모듈</a:t>
            </a:r>
            <a:r>
              <a:rPr lang="en-US" altLang="ko-KR" sz="30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0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라이브러리</a:t>
            </a:r>
            <a:r>
              <a:rPr lang="en-US" altLang="ko-KR" sz="3000" dirty="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7307EC7-875D-A7EF-C1F9-71B6CD31FAEE}"/>
              </a:ext>
            </a:extLst>
          </p:cNvPr>
          <p:cNvSpPr/>
          <p:nvPr/>
        </p:nvSpPr>
        <p:spPr>
          <a:xfrm>
            <a:off x="0" y="2856"/>
            <a:ext cx="12192000" cy="1047750"/>
          </a:xfrm>
          <a:prstGeom prst="rect">
            <a:avLst/>
          </a:prstGeom>
          <a:blipFill dpi="0" rotWithShape="1">
            <a:blip r:embed="rId2">
              <a:alphaModFix amt="7000"/>
            </a:blip>
            <a:srcRect/>
            <a:tile tx="0" ty="0" sx="50000" sy="5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Module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9896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4EBC22-D374-4F49-B56A-BB8BC925F349}"/>
              </a:ext>
            </a:extLst>
          </p:cNvPr>
          <p:cNvSpPr txBox="1"/>
          <p:nvPr/>
        </p:nvSpPr>
        <p:spPr>
          <a:xfrm>
            <a:off x="746896" y="1439881"/>
            <a:ext cx="803134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Python </a:t>
            </a:r>
            <a:r>
              <a:rPr lang="ko-KR" altLang="en-US" sz="3000" dirty="0">
                <a:solidFill>
                  <a:srgbClr val="32323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설치된 모듈 확인하기</a:t>
            </a:r>
            <a:endParaRPr lang="en-US" altLang="ko-KR" sz="3000" dirty="0">
              <a:solidFill>
                <a:srgbClr val="323232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40337F-D11D-E92E-9C70-5AD98679F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834" y="2355005"/>
            <a:ext cx="10156331" cy="292795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9D2FC67-3F87-3D84-03F7-5D74D17F5CFE}"/>
              </a:ext>
            </a:extLst>
          </p:cNvPr>
          <p:cNvSpPr/>
          <p:nvPr/>
        </p:nvSpPr>
        <p:spPr>
          <a:xfrm>
            <a:off x="0" y="2856"/>
            <a:ext cx="12192000" cy="1047750"/>
          </a:xfrm>
          <a:prstGeom prst="rect">
            <a:avLst/>
          </a:prstGeom>
          <a:blipFill dpi="0" rotWithShape="1">
            <a:blip r:embed="rId3">
              <a:alphaModFix amt="7000"/>
            </a:blip>
            <a:srcRect/>
            <a:tile tx="0" ty="0" sx="50000" sy="5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Module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8139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4EBC22-D374-4F49-B56A-BB8BC925F349}"/>
              </a:ext>
            </a:extLst>
          </p:cNvPr>
          <p:cNvSpPr txBox="1"/>
          <p:nvPr/>
        </p:nvSpPr>
        <p:spPr>
          <a:xfrm>
            <a:off x="746897" y="1439881"/>
            <a:ext cx="614066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 dirty="0" err="1">
                <a:solidFill>
                  <a:srgbClr val="32323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넘파이</a:t>
            </a:r>
            <a:r>
              <a:rPr lang="ko-KR" altLang="en-US" sz="3000" dirty="0">
                <a:solidFill>
                  <a:srgbClr val="32323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모듈 사용하기</a:t>
            </a:r>
            <a:endParaRPr lang="en-US" altLang="ko-KR" sz="3000" dirty="0">
              <a:solidFill>
                <a:srgbClr val="323232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62A1E9-0146-4E65-B137-EBD938AA63C7}"/>
              </a:ext>
            </a:extLst>
          </p:cNvPr>
          <p:cNvSpPr txBox="1"/>
          <p:nvPr/>
        </p:nvSpPr>
        <p:spPr>
          <a:xfrm>
            <a:off x="746897" y="3429000"/>
            <a:ext cx="10467010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800" dirty="0" err="1">
                <a:solidFill>
                  <a:srgbClr val="32323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sym typeface="Wingdings" panose="05000000000000000000" pitchFamily="2" charset="2"/>
              </a:rPr>
              <a:t>Numpy</a:t>
            </a:r>
            <a:r>
              <a:rPr lang="en-US" altLang="ko-KR" sz="2800" dirty="0">
                <a:solidFill>
                  <a:srgbClr val="32323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2800" dirty="0">
                <a:solidFill>
                  <a:srgbClr val="32323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sym typeface="Wingdings" panose="05000000000000000000" pitchFamily="2" charset="2"/>
              </a:rPr>
              <a:t>모듈</a:t>
            </a:r>
            <a:r>
              <a:rPr lang="en-US" altLang="ko-KR" sz="2800" dirty="0">
                <a:solidFill>
                  <a:srgbClr val="32323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2800" dirty="0">
                <a:solidFill>
                  <a:srgbClr val="32323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sym typeface="Wingdings" panose="05000000000000000000" pitchFamily="2" charset="2"/>
              </a:rPr>
              <a:t>라이브러리</a:t>
            </a:r>
            <a:r>
              <a:rPr lang="en-US" altLang="ko-KR" sz="2800" dirty="0">
                <a:solidFill>
                  <a:srgbClr val="32323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sym typeface="Wingdings" panose="05000000000000000000" pitchFamily="2" charset="2"/>
              </a:rPr>
              <a:t>)</a:t>
            </a:r>
            <a:r>
              <a:rPr lang="ko-KR" altLang="en-US" sz="2800" dirty="0">
                <a:solidFill>
                  <a:srgbClr val="32323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sym typeface="Wingdings" panose="05000000000000000000" pitchFamily="2" charset="2"/>
              </a:rPr>
              <a:t>를 </a:t>
            </a:r>
            <a:r>
              <a:rPr lang="en-US" altLang="ko-KR" sz="2800" dirty="0">
                <a:solidFill>
                  <a:srgbClr val="32323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sym typeface="Wingdings" panose="05000000000000000000" pitchFamily="2" charset="2"/>
              </a:rPr>
              <a:t>import </a:t>
            </a:r>
            <a:r>
              <a:rPr lang="ko-KR" altLang="en-US" sz="2800" dirty="0">
                <a:solidFill>
                  <a:srgbClr val="32323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sym typeface="Wingdings" panose="05000000000000000000" pitchFamily="2" charset="2"/>
              </a:rPr>
              <a:t>하고 </a:t>
            </a:r>
            <a:endParaRPr lang="en-US" altLang="ko-KR" sz="2800" dirty="0">
              <a:solidFill>
                <a:srgbClr val="323232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sym typeface="Wingdings" panose="05000000000000000000" pitchFamily="2" charset="2"/>
            </a:endParaRPr>
          </a:p>
          <a:p>
            <a:pPr algn="ctr"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sym typeface="Wingdings" panose="05000000000000000000" pitchFamily="2" charset="2"/>
              </a:rPr>
              <a:t>앞으로는 </a:t>
            </a:r>
            <a:r>
              <a:rPr lang="en-US" altLang="ko-KR" sz="2800" dirty="0">
                <a:solidFill>
                  <a:srgbClr val="32323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sym typeface="Wingdings" panose="05000000000000000000" pitchFamily="2" charset="2"/>
              </a:rPr>
              <a:t>np </a:t>
            </a:r>
            <a:r>
              <a:rPr lang="ko-KR" altLang="en-US" sz="2800" dirty="0">
                <a:solidFill>
                  <a:srgbClr val="32323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sym typeface="Wingdings" panose="05000000000000000000" pitchFamily="2" charset="2"/>
              </a:rPr>
              <a:t>라는 이름으로 부른다</a:t>
            </a:r>
            <a:r>
              <a:rPr lang="en-US" altLang="ko-KR" sz="2800" dirty="0">
                <a:solidFill>
                  <a:srgbClr val="32323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sym typeface="Wingdings" panose="05000000000000000000" pitchFamily="2" charset="2"/>
              </a:rPr>
              <a:t>.</a:t>
            </a:r>
            <a:r>
              <a:rPr lang="ko-KR" altLang="en-US" sz="2800" dirty="0">
                <a:solidFill>
                  <a:srgbClr val="32323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sym typeface="Wingdings" panose="05000000000000000000" pitchFamily="2" charset="2"/>
              </a:rPr>
              <a:t> </a:t>
            </a:r>
            <a:endParaRPr lang="en-US" altLang="ko-KR" sz="2800" dirty="0">
              <a:solidFill>
                <a:srgbClr val="323232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sym typeface="Wingdings" panose="05000000000000000000" pitchFamily="2" charset="2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63285BF-8F7A-45D1-B719-6F21BDB05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093" y="2359958"/>
            <a:ext cx="10314747" cy="89088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2B0F469-FF5A-1DCE-772A-663CEDB35FFF}"/>
              </a:ext>
            </a:extLst>
          </p:cNvPr>
          <p:cNvSpPr/>
          <p:nvPr/>
        </p:nvSpPr>
        <p:spPr>
          <a:xfrm>
            <a:off x="0" y="2856"/>
            <a:ext cx="12192000" cy="1047750"/>
          </a:xfrm>
          <a:prstGeom prst="rect">
            <a:avLst/>
          </a:prstGeom>
          <a:blipFill dpi="0" rotWithShape="1">
            <a:blip r:embed="rId3">
              <a:alphaModFix amt="7000"/>
            </a:blip>
            <a:srcRect/>
            <a:tile tx="0" ty="0" sx="50000" sy="5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Module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5935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4EBC22-D374-4F49-B56A-BB8BC925F349}"/>
              </a:ext>
            </a:extLst>
          </p:cNvPr>
          <p:cNvSpPr txBox="1"/>
          <p:nvPr/>
        </p:nvSpPr>
        <p:spPr>
          <a:xfrm>
            <a:off x="746896" y="1403305"/>
            <a:ext cx="1012532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함수 사용법이 궁금할 땐 </a:t>
            </a:r>
            <a:r>
              <a:rPr lang="en-US" altLang="ko-KR" sz="3000" dirty="0">
                <a:solidFill>
                  <a:srgbClr val="32323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1)</a:t>
            </a:r>
            <a:r>
              <a:rPr lang="ko-KR" altLang="en-US" sz="3000" dirty="0">
                <a:solidFill>
                  <a:srgbClr val="32323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000" dirty="0">
                <a:solidFill>
                  <a:srgbClr val="32323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help</a:t>
            </a:r>
            <a:r>
              <a:rPr lang="ko-KR" altLang="en-US" sz="3000" dirty="0">
                <a:solidFill>
                  <a:srgbClr val="32323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함수 활용</a:t>
            </a:r>
            <a:endParaRPr lang="en-US" altLang="ko-KR" sz="3000" dirty="0">
              <a:solidFill>
                <a:srgbClr val="323232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000" dirty="0">
                <a:solidFill>
                  <a:srgbClr val="32323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- </a:t>
            </a:r>
            <a:r>
              <a:rPr lang="ko-KR" altLang="en-US" sz="2000" dirty="0" err="1">
                <a:solidFill>
                  <a:srgbClr val="32323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함수명</a:t>
            </a:r>
            <a:r>
              <a:rPr lang="ko-KR" altLang="en-US" sz="2000" dirty="0">
                <a:solidFill>
                  <a:srgbClr val="32323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앞 또는 뒤에 물음표를 넣어 실행하면 함수 </a:t>
            </a:r>
            <a:r>
              <a:rPr lang="en-US" altLang="ko-KR" sz="2000" dirty="0">
                <a:solidFill>
                  <a:srgbClr val="32323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docstring(</a:t>
            </a:r>
            <a:r>
              <a:rPr lang="ko-KR" altLang="en-US" sz="2000" dirty="0">
                <a:solidFill>
                  <a:srgbClr val="32323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매뉴얼</a:t>
            </a:r>
            <a:r>
              <a:rPr lang="en-US" altLang="ko-KR" sz="2000" dirty="0">
                <a:solidFill>
                  <a:srgbClr val="32323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r>
              <a:rPr lang="ko-KR" altLang="en-US" sz="2000" dirty="0">
                <a:solidFill>
                  <a:srgbClr val="32323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출력</a:t>
            </a:r>
            <a:endParaRPr lang="en-US" altLang="ko-KR" sz="2000" dirty="0">
              <a:solidFill>
                <a:srgbClr val="323232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B1BCFF5-CCAF-D68B-FA81-FFAD08F84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784" y="2398322"/>
            <a:ext cx="9559704" cy="395675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59EB162-3B30-7BC7-B98E-C662E35BBAFB}"/>
              </a:ext>
            </a:extLst>
          </p:cNvPr>
          <p:cNvSpPr/>
          <p:nvPr/>
        </p:nvSpPr>
        <p:spPr>
          <a:xfrm>
            <a:off x="0" y="2856"/>
            <a:ext cx="12192000" cy="1047750"/>
          </a:xfrm>
          <a:prstGeom prst="rect">
            <a:avLst/>
          </a:prstGeom>
          <a:blipFill dpi="0" rotWithShape="1">
            <a:blip r:embed="rId3">
              <a:alphaModFix amt="7000"/>
            </a:blip>
            <a:srcRect/>
            <a:tile tx="0" ty="0" sx="50000" sy="5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Module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9130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4EBC22-D374-4F49-B56A-BB8BC925F349}"/>
              </a:ext>
            </a:extLst>
          </p:cNvPr>
          <p:cNvSpPr txBox="1"/>
          <p:nvPr/>
        </p:nvSpPr>
        <p:spPr>
          <a:xfrm>
            <a:off x="746896" y="1403305"/>
            <a:ext cx="774788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함수 사용법이 궁금할 땐 </a:t>
            </a:r>
            <a:r>
              <a:rPr lang="en-US" altLang="ko-KR" sz="3000" dirty="0">
                <a:solidFill>
                  <a:srgbClr val="32323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2) shift + tab</a:t>
            </a:r>
            <a:r>
              <a:rPr lang="en-US" altLang="ko-KR" sz="2000" dirty="0">
                <a:solidFill>
                  <a:srgbClr val="32323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</a:p>
          <a:p>
            <a:r>
              <a:rPr lang="en-US" altLang="ko-KR" sz="2000" dirty="0">
                <a:solidFill>
                  <a:srgbClr val="32323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2000" dirty="0">
                <a:solidFill>
                  <a:srgbClr val="32323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함수 </a:t>
            </a:r>
            <a:r>
              <a:rPr lang="en-US" altLang="ko-KR" sz="2000" dirty="0">
                <a:solidFill>
                  <a:srgbClr val="32323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docstring(</a:t>
            </a:r>
            <a:r>
              <a:rPr lang="ko-KR" altLang="en-US" sz="2000" dirty="0">
                <a:solidFill>
                  <a:srgbClr val="32323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매뉴얼</a:t>
            </a:r>
            <a:r>
              <a:rPr lang="en-US" altLang="ko-KR" sz="2000" dirty="0">
                <a:solidFill>
                  <a:srgbClr val="32323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r>
              <a:rPr lang="ko-KR" altLang="en-US" sz="2000" dirty="0">
                <a:solidFill>
                  <a:srgbClr val="32323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출력</a:t>
            </a:r>
            <a:endParaRPr lang="en-US" altLang="ko-KR" sz="2000" dirty="0">
              <a:solidFill>
                <a:srgbClr val="323232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2EBC57-21A3-F850-156B-375E809EF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24" y="2378235"/>
            <a:ext cx="10664952" cy="328090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77EA8BE-9641-B79B-9A76-72C51880A932}"/>
              </a:ext>
            </a:extLst>
          </p:cNvPr>
          <p:cNvSpPr/>
          <p:nvPr/>
        </p:nvSpPr>
        <p:spPr>
          <a:xfrm>
            <a:off x="0" y="2856"/>
            <a:ext cx="12192000" cy="1047750"/>
          </a:xfrm>
          <a:prstGeom prst="rect">
            <a:avLst/>
          </a:prstGeom>
          <a:blipFill dpi="0" rotWithShape="1">
            <a:blip r:embed="rId3">
              <a:alphaModFix amt="7000"/>
            </a:blip>
            <a:srcRect/>
            <a:tile tx="0" ty="0" sx="50000" sy="5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Module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2912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타원 14">
            <a:extLst>
              <a:ext uri="{FF2B5EF4-FFF2-40B4-BE49-F238E27FC236}">
                <a16:creationId xmlns:a16="http://schemas.microsoft.com/office/drawing/2014/main" id="{9BAFDC20-AE56-46EF-A696-5645D1B38BEA}"/>
              </a:ext>
            </a:extLst>
          </p:cNvPr>
          <p:cNvSpPr/>
          <p:nvPr/>
        </p:nvSpPr>
        <p:spPr>
          <a:xfrm>
            <a:off x="6219731" y="-395966"/>
            <a:ext cx="4816443" cy="4977992"/>
          </a:xfrm>
          <a:prstGeom prst="ellipse">
            <a:avLst/>
          </a:prstGeom>
          <a:gradFill flip="none" rotWithShape="1">
            <a:gsLst>
              <a:gs pos="82000">
                <a:schemeClr val="bg1">
                  <a:lumMod val="0"/>
                  <a:lumOff val="100000"/>
                  <a:alpha val="34000"/>
                </a:schemeClr>
              </a:gs>
              <a:gs pos="23000">
                <a:schemeClr val="bg1">
                  <a:alpha val="21000"/>
                </a:schemeClr>
              </a:gs>
              <a:gs pos="63000">
                <a:srgbClr val="FFE186">
                  <a:alpha val="41000"/>
                </a:srgbClr>
              </a:gs>
              <a:gs pos="35402">
                <a:srgbClr val="FFE185">
                  <a:alpha val="33000"/>
                </a:srgbClr>
              </a:gs>
              <a:gs pos="49000">
                <a:schemeClr val="accent4">
                  <a:alpha val="36000"/>
                </a:schemeClr>
              </a:gs>
            </a:gsLst>
            <a:lin ang="5400000" scaled="1"/>
            <a:tileRect/>
          </a:gra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`</a:t>
            </a:r>
            <a:endParaRPr lang="ko-KR" alt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5CB13CD-CC5D-4340-BFA7-734084C5ED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053" y="698512"/>
            <a:ext cx="2948668" cy="4684106"/>
          </a:xfrm>
          <a:prstGeom prst="rect">
            <a:avLst/>
          </a:prstGeom>
        </p:spPr>
      </p:pic>
      <p:sp>
        <p:nvSpPr>
          <p:cNvPr id="2" name="자유형 1"/>
          <p:cNvSpPr/>
          <p:nvPr/>
        </p:nvSpPr>
        <p:spPr>
          <a:xfrm>
            <a:off x="130486" y="4871117"/>
            <a:ext cx="10905688" cy="2168553"/>
          </a:xfrm>
          <a:custGeom>
            <a:avLst/>
            <a:gdLst>
              <a:gd name="connsiteX0" fmla="*/ 9944100 w 9944100"/>
              <a:gd name="connsiteY0" fmla="*/ 876300 h 5359400"/>
              <a:gd name="connsiteX1" fmla="*/ 8140700 w 9944100"/>
              <a:gd name="connsiteY1" fmla="*/ 5359400 h 5359400"/>
              <a:gd name="connsiteX2" fmla="*/ 0 w 9944100"/>
              <a:gd name="connsiteY2" fmla="*/ 5359400 h 5359400"/>
              <a:gd name="connsiteX3" fmla="*/ 12700 w 9944100"/>
              <a:gd name="connsiteY3" fmla="*/ 2362200 h 5359400"/>
              <a:gd name="connsiteX4" fmla="*/ 6705600 w 9944100"/>
              <a:gd name="connsiteY4" fmla="*/ 0 h 5359400"/>
              <a:gd name="connsiteX5" fmla="*/ 9944100 w 9944100"/>
              <a:gd name="connsiteY5" fmla="*/ 876300 h 535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44100" h="5359400">
                <a:moveTo>
                  <a:pt x="9944100" y="876300"/>
                </a:moveTo>
                <a:lnTo>
                  <a:pt x="8140700" y="5359400"/>
                </a:lnTo>
                <a:lnTo>
                  <a:pt x="0" y="5359400"/>
                </a:lnTo>
                <a:cubicBezTo>
                  <a:pt x="4233" y="4360333"/>
                  <a:pt x="8467" y="3361267"/>
                  <a:pt x="12700" y="2362200"/>
                </a:cubicBezTo>
                <a:lnTo>
                  <a:pt x="6705600" y="0"/>
                </a:lnTo>
                <a:lnTo>
                  <a:pt x="9944100" y="876300"/>
                </a:lnTo>
                <a:close/>
              </a:path>
            </a:pathLst>
          </a:custGeom>
          <a:gradFill>
            <a:gsLst>
              <a:gs pos="0">
                <a:schemeClr val="tx1">
                  <a:alpha val="0"/>
                </a:schemeClr>
              </a:gs>
              <a:gs pos="66000">
                <a:schemeClr val="tx1">
                  <a:alpha val="33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75089" y="344677"/>
            <a:ext cx="6096000" cy="915635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defRPr/>
            </a:pPr>
            <a:r>
              <a:rPr lang="en-US" altLang="ko-KR" sz="2800" b="1" i="1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Big Data </a:t>
            </a:r>
          </a:p>
          <a:p>
            <a:pPr latinLnBrk="0">
              <a:defRPr/>
            </a:pPr>
            <a:endParaRPr lang="en-US" altLang="ko-KR" sz="1500" b="1" i="1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105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105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105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46F44F8-44A1-4913-97FE-1804D6F7B418}"/>
              </a:ext>
            </a:extLst>
          </p:cNvPr>
          <p:cNvCxnSpPr>
            <a:cxnSpLocks/>
          </p:cNvCxnSpPr>
          <p:nvPr/>
        </p:nvCxnSpPr>
        <p:spPr>
          <a:xfrm>
            <a:off x="671390" y="938728"/>
            <a:ext cx="309553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3F2418BD-FB57-41D2-89EB-53B24E6CEC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756" y="6075790"/>
            <a:ext cx="2416668" cy="629341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129DC472-9A6C-4B46-B635-0F5DD56C37D7}"/>
              </a:ext>
            </a:extLst>
          </p:cNvPr>
          <p:cNvSpPr/>
          <p:nvPr/>
        </p:nvSpPr>
        <p:spPr>
          <a:xfrm>
            <a:off x="6372131" y="-243566"/>
            <a:ext cx="4816443" cy="4977992"/>
          </a:xfrm>
          <a:prstGeom prst="ellipse">
            <a:avLst/>
          </a:prstGeom>
          <a:gradFill flip="none" rotWithShape="1">
            <a:gsLst>
              <a:gs pos="82000">
                <a:schemeClr val="bg1">
                  <a:lumMod val="0"/>
                  <a:lumOff val="100000"/>
                  <a:alpha val="34000"/>
                </a:schemeClr>
              </a:gs>
              <a:gs pos="23000">
                <a:schemeClr val="bg1">
                  <a:alpha val="21000"/>
                </a:schemeClr>
              </a:gs>
              <a:gs pos="63000">
                <a:srgbClr val="FFE186">
                  <a:alpha val="41000"/>
                </a:srgbClr>
              </a:gs>
              <a:gs pos="35402">
                <a:srgbClr val="FFE185">
                  <a:alpha val="33000"/>
                </a:srgbClr>
              </a:gs>
              <a:gs pos="49000">
                <a:schemeClr val="accent4">
                  <a:alpha val="36000"/>
                </a:schemeClr>
              </a:gs>
            </a:gsLst>
            <a:lin ang="5400000" scaled="1"/>
            <a:tileRect/>
          </a:gra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`</a:t>
            </a:r>
            <a:endParaRPr lang="ko-KR" alt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773CDE-F9D1-9AF0-F8C6-FEC9705EEF68}"/>
              </a:ext>
            </a:extLst>
          </p:cNvPr>
          <p:cNvSpPr/>
          <p:nvPr/>
        </p:nvSpPr>
        <p:spPr>
          <a:xfrm>
            <a:off x="575089" y="1301947"/>
            <a:ext cx="18091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kern="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강사 손지영</a:t>
            </a:r>
            <a:endParaRPr lang="en-US" altLang="ko-KR" sz="1000" kern="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0944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2856"/>
            <a:ext cx="12192000" cy="1047750"/>
          </a:xfrm>
          <a:prstGeom prst="rect">
            <a:avLst/>
          </a:prstGeom>
          <a:blipFill dpi="0" rotWithShape="1">
            <a:blip r:embed="rId2">
              <a:alphaModFix amt="7000"/>
            </a:blip>
            <a:srcRect/>
            <a:tile tx="0" ty="0" sx="50000" sy="5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Module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5AE399-4DFB-4EA8-BF68-48198496878B}"/>
              </a:ext>
            </a:extLst>
          </p:cNvPr>
          <p:cNvSpPr txBox="1"/>
          <p:nvPr/>
        </p:nvSpPr>
        <p:spPr>
          <a:xfrm>
            <a:off x="1837591" y="2690336"/>
            <a:ext cx="67922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000" dirty="0">
                <a:solidFill>
                  <a:srgbClr val="32323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모듈</a:t>
            </a:r>
            <a:r>
              <a:rPr lang="en-US" altLang="ko-KR" sz="3000" dirty="0">
                <a:solidFill>
                  <a:srgbClr val="32323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000" dirty="0">
                <a:solidFill>
                  <a:srgbClr val="32323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라이브러리</a:t>
            </a:r>
            <a:r>
              <a:rPr lang="en-US" altLang="ko-KR" sz="3000" dirty="0">
                <a:solidFill>
                  <a:srgbClr val="32323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r>
              <a:rPr lang="ko-KR" altLang="en-US" sz="3000" dirty="0">
                <a:solidFill>
                  <a:srgbClr val="32323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대해 알 수 있다</a:t>
            </a:r>
            <a:r>
              <a:rPr lang="en-US" altLang="ko-KR" sz="3000" dirty="0">
                <a:solidFill>
                  <a:srgbClr val="32323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000" dirty="0">
              <a:solidFill>
                <a:srgbClr val="323232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000" dirty="0">
                <a:solidFill>
                  <a:srgbClr val="32323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모듈을 만들어서 사용할 수 있다</a:t>
            </a:r>
            <a:r>
              <a:rPr lang="en-US" altLang="ko-KR" sz="3000" dirty="0">
                <a:solidFill>
                  <a:srgbClr val="32323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FA2000-4791-4339-AE5D-BED85F2D2218}"/>
              </a:ext>
            </a:extLst>
          </p:cNvPr>
          <p:cNvSpPr txBox="1"/>
          <p:nvPr/>
        </p:nvSpPr>
        <p:spPr>
          <a:xfrm>
            <a:off x="1046349" y="1662887"/>
            <a:ext cx="16658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학습목표</a:t>
            </a:r>
            <a:endParaRPr lang="en-US" altLang="ko-KR" sz="3000" dirty="0">
              <a:solidFill>
                <a:srgbClr val="323232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6399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2856"/>
            <a:ext cx="12192000" cy="1047750"/>
          </a:xfrm>
          <a:prstGeom prst="rect">
            <a:avLst/>
          </a:prstGeom>
          <a:blipFill dpi="0" rotWithShape="1">
            <a:blip r:embed="rId2">
              <a:alphaModFix amt="7000"/>
            </a:blip>
            <a:srcRect/>
            <a:tile tx="0" ty="0" sx="50000" sy="5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Module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984E33-341F-4ECE-A59E-2AF9CE2FB59B}"/>
              </a:ext>
            </a:extLst>
          </p:cNvPr>
          <p:cNvSpPr txBox="1"/>
          <p:nvPr/>
        </p:nvSpPr>
        <p:spPr>
          <a:xfrm>
            <a:off x="1372232" y="2216885"/>
            <a:ext cx="10156095" cy="3612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400" dirty="0">
                <a:solidFill>
                  <a:srgbClr val="32323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변수나 함수 또는 클래스를 모아 놓은 </a:t>
            </a:r>
            <a:r>
              <a:rPr lang="ko-KR" altLang="en-US" sz="2400" dirty="0">
                <a:solidFill>
                  <a:srgbClr val="EA3F8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</a:t>
            </a:r>
            <a:endParaRPr lang="en-US" altLang="ko-KR" sz="2400" dirty="0">
              <a:solidFill>
                <a:srgbClr val="EA3F8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endParaRPr lang="en-US" altLang="ko-KR" sz="2400" dirty="0">
              <a:solidFill>
                <a:srgbClr val="323232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400" dirty="0">
                <a:solidFill>
                  <a:srgbClr val="32323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다른 </a:t>
            </a:r>
            <a:r>
              <a:rPr lang="ko-KR" altLang="en-US" sz="2400" dirty="0" err="1">
                <a:solidFill>
                  <a:srgbClr val="32323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파이썬</a:t>
            </a:r>
            <a:r>
              <a:rPr lang="ko-KR" altLang="en-US" sz="2400" dirty="0">
                <a:solidFill>
                  <a:srgbClr val="32323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프로그램에서 불러와 사용할 수 있게끔 만든 </a:t>
            </a:r>
            <a:r>
              <a:rPr lang="ko-KR" altLang="en-US" sz="2400" dirty="0" err="1">
                <a:solidFill>
                  <a:srgbClr val="32323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파이썬</a:t>
            </a:r>
            <a:r>
              <a:rPr lang="ko-KR" altLang="en-US" sz="2400" dirty="0">
                <a:solidFill>
                  <a:srgbClr val="32323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파일</a:t>
            </a:r>
            <a:endParaRPr lang="en-US" altLang="ko-KR" sz="2400" dirty="0">
              <a:solidFill>
                <a:srgbClr val="323232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endParaRPr lang="en-US" altLang="ko-KR" sz="2400" dirty="0">
              <a:solidFill>
                <a:srgbClr val="323232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400" dirty="0">
                <a:solidFill>
                  <a:srgbClr val="32323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모듈은 다른 사람이 이미 만들어 놓은 모듈을 사용할 수도 있고 직접 만들어서 사용할 수도 있음</a:t>
            </a:r>
            <a:endParaRPr lang="en-US" altLang="ko-KR" sz="2400" dirty="0">
              <a:solidFill>
                <a:srgbClr val="323232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endParaRPr lang="en-US" altLang="ko-KR" sz="2400" dirty="0">
              <a:solidFill>
                <a:srgbClr val="323232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400" dirty="0" err="1">
                <a:solidFill>
                  <a:srgbClr val="32323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파이썬에서</a:t>
            </a:r>
            <a:r>
              <a:rPr lang="ko-KR" altLang="en-US" sz="2400" dirty="0">
                <a:solidFill>
                  <a:srgbClr val="32323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사용할 수 있는 모듈은 </a:t>
            </a:r>
            <a:r>
              <a:rPr lang="ko-KR" altLang="en-US" sz="2400" dirty="0">
                <a:solidFill>
                  <a:srgbClr val="EA3F8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확장자가 </a:t>
            </a:r>
            <a:r>
              <a:rPr lang="en-US" altLang="ko-KR" sz="2400" dirty="0">
                <a:solidFill>
                  <a:srgbClr val="EA3F8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en-US" altLang="ko-KR" sz="2400" dirty="0" err="1">
                <a:solidFill>
                  <a:srgbClr val="EA3F8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py</a:t>
            </a:r>
            <a:r>
              <a:rPr lang="ko-KR" altLang="en-US" sz="2400" dirty="0">
                <a:solidFill>
                  <a:srgbClr val="EA3F8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 </a:t>
            </a:r>
            <a:endParaRPr lang="en-US" altLang="ko-KR" sz="2000" dirty="0">
              <a:solidFill>
                <a:srgbClr val="EA3F8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F9AA1D-A386-4E60-9887-B4A18DBA4D40}"/>
              </a:ext>
            </a:extLst>
          </p:cNvPr>
          <p:cNvSpPr txBox="1"/>
          <p:nvPr/>
        </p:nvSpPr>
        <p:spPr>
          <a:xfrm>
            <a:off x="1014818" y="1520997"/>
            <a:ext cx="19127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모듈이란</a:t>
            </a:r>
            <a:r>
              <a:rPr lang="en-US" altLang="ko-KR" sz="3000" dirty="0">
                <a:solidFill>
                  <a:srgbClr val="32323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84136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DA395-F13B-4359-9B61-7009111E875C}"/>
              </a:ext>
            </a:extLst>
          </p:cNvPr>
          <p:cNvSpPr txBox="1"/>
          <p:nvPr/>
        </p:nvSpPr>
        <p:spPr>
          <a:xfrm>
            <a:off x="1324935" y="2557606"/>
            <a:ext cx="101560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400" dirty="0">
                <a:solidFill>
                  <a:srgbClr val="32323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사전적 의미로 모듈의 의미는 구성단위</a:t>
            </a:r>
            <a:r>
              <a:rPr lang="en-US" altLang="ko-KR" sz="2400" dirty="0">
                <a:solidFill>
                  <a:srgbClr val="32323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400" dirty="0">
                <a:solidFill>
                  <a:srgbClr val="32323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라이브러리는 도서관이라는 뜻</a:t>
            </a:r>
            <a:endParaRPr lang="en-US" altLang="ko-KR" sz="2400" dirty="0">
              <a:solidFill>
                <a:srgbClr val="323232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endParaRPr lang="en-US" altLang="ko-KR" sz="2400" dirty="0">
              <a:solidFill>
                <a:srgbClr val="323232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400" dirty="0">
                <a:solidFill>
                  <a:srgbClr val="32323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비슷한 기능의 함수 또는 클래스 모음집</a:t>
            </a:r>
            <a:endParaRPr lang="en-US" altLang="ko-KR" sz="2400" dirty="0">
              <a:solidFill>
                <a:srgbClr val="323232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endParaRPr lang="en-US" altLang="ko-KR" sz="2400" dirty="0">
              <a:solidFill>
                <a:srgbClr val="323232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rgbClr val="32323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2400" dirty="0">
                <a:solidFill>
                  <a:srgbClr val="32323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개발에서는 모듈과 라이브러리는 </a:t>
            </a:r>
            <a:r>
              <a:rPr lang="ko-KR" altLang="en-US" sz="2400" dirty="0">
                <a:solidFill>
                  <a:srgbClr val="EA3F8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동일한 의미</a:t>
            </a:r>
            <a:r>
              <a:rPr lang="ko-KR" altLang="en-US" sz="2400" dirty="0">
                <a:solidFill>
                  <a:srgbClr val="32323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라고 생각해도 무방</a:t>
            </a:r>
            <a:endParaRPr lang="en-US" altLang="ko-KR" sz="2000" dirty="0">
              <a:solidFill>
                <a:srgbClr val="323232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C4E440-4A94-4D7E-A681-3520DD5C090E}"/>
              </a:ext>
            </a:extLst>
          </p:cNvPr>
          <p:cNvSpPr txBox="1"/>
          <p:nvPr/>
        </p:nvSpPr>
        <p:spPr>
          <a:xfrm>
            <a:off x="645440" y="1524251"/>
            <a:ext cx="858085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모듈</a:t>
            </a:r>
            <a:r>
              <a:rPr lang="en-US" altLang="ko-KR" sz="3000" dirty="0">
                <a:solidFill>
                  <a:srgbClr val="32323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(module)</a:t>
            </a:r>
            <a:r>
              <a:rPr lang="ko-KR" altLang="en-US" sz="3000" dirty="0">
                <a:solidFill>
                  <a:srgbClr val="32323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라이브러리</a:t>
            </a:r>
            <a:r>
              <a:rPr lang="en-US" altLang="ko-KR" sz="3000" dirty="0">
                <a:solidFill>
                  <a:srgbClr val="32323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(library)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968EF25-F461-4AC5-931B-AE1429D1F6A6}"/>
              </a:ext>
            </a:extLst>
          </p:cNvPr>
          <p:cNvSpPr/>
          <p:nvPr/>
        </p:nvSpPr>
        <p:spPr>
          <a:xfrm>
            <a:off x="0" y="2856"/>
            <a:ext cx="12192000" cy="1047750"/>
          </a:xfrm>
          <a:prstGeom prst="rect">
            <a:avLst/>
          </a:prstGeom>
          <a:blipFill dpi="0" rotWithShape="1">
            <a:blip r:embed="rId2">
              <a:alphaModFix amt="7000"/>
            </a:blip>
            <a:srcRect/>
            <a:tile tx="0" ty="0" sx="50000" sy="5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Module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830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0ED576-0B55-4916-9059-F8660EFB669C}"/>
              </a:ext>
            </a:extLst>
          </p:cNvPr>
          <p:cNvSpPr txBox="1"/>
          <p:nvPr/>
        </p:nvSpPr>
        <p:spPr>
          <a:xfrm>
            <a:off x="621477" y="1513543"/>
            <a:ext cx="614066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모듈 생성</a:t>
            </a:r>
            <a:endParaRPr lang="en-US" altLang="ko-KR" sz="3000" dirty="0">
              <a:solidFill>
                <a:srgbClr val="323232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9F56E05-5627-4024-B569-7C369EE96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252" y="2372149"/>
            <a:ext cx="6525496" cy="38525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25E79A8-9B73-1848-C90B-9B2D24AB14C3}"/>
              </a:ext>
            </a:extLst>
          </p:cNvPr>
          <p:cNvSpPr/>
          <p:nvPr/>
        </p:nvSpPr>
        <p:spPr>
          <a:xfrm>
            <a:off x="0" y="2856"/>
            <a:ext cx="12192000" cy="1047750"/>
          </a:xfrm>
          <a:prstGeom prst="rect">
            <a:avLst/>
          </a:prstGeom>
          <a:blipFill dpi="0" rotWithShape="1">
            <a:blip r:embed="rId3">
              <a:alphaModFix amt="7000"/>
            </a:blip>
            <a:srcRect/>
            <a:tile tx="0" ty="0" sx="50000" sy="5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Module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6632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0ED576-0B55-4916-9059-F8660EFB669C}"/>
              </a:ext>
            </a:extLst>
          </p:cNvPr>
          <p:cNvSpPr txBox="1"/>
          <p:nvPr/>
        </p:nvSpPr>
        <p:spPr>
          <a:xfrm>
            <a:off x="946562" y="1374509"/>
            <a:ext cx="614066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모듈 생성</a:t>
            </a:r>
            <a:endParaRPr lang="en-US" altLang="ko-KR" sz="3000" dirty="0">
              <a:solidFill>
                <a:srgbClr val="323232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B56246-529F-4743-9CC9-B212C3855B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268" r="56369" b="34155"/>
          <a:stretch/>
        </p:blipFill>
        <p:spPr>
          <a:xfrm>
            <a:off x="1171727" y="3999276"/>
            <a:ext cx="2786320" cy="11576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F256669-964A-48FD-9D57-FBD30A207C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467" t="57293"/>
          <a:stretch/>
        </p:blipFill>
        <p:spPr>
          <a:xfrm>
            <a:off x="4441679" y="2614595"/>
            <a:ext cx="3610260" cy="39310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0733FE-BDC3-44E8-A1C2-2D440F3F0BE7}"/>
              </a:ext>
            </a:extLst>
          </p:cNvPr>
          <p:cNvSpPr txBox="1"/>
          <p:nvPr/>
        </p:nvSpPr>
        <p:spPr>
          <a:xfrm>
            <a:off x="1393346" y="1880937"/>
            <a:ext cx="9809174" cy="517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en-US" altLang="ko-KR" sz="2400" dirty="0">
                <a:solidFill>
                  <a:srgbClr val="32323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File </a:t>
            </a:r>
            <a:r>
              <a:rPr lang="en-US" altLang="ko-KR" sz="2400" dirty="0">
                <a:solidFill>
                  <a:srgbClr val="32323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sym typeface="Wingdings" panose="05000000000000000000" pitchFamily="2" charset="2"/>
              </a:rPr>
              <a:t> Download as  Python (.</a:t>
            </a:r>
            <a:r>
              <a:rPr lang="en-US" altLang="ko-KR" sz="2400" dirty="0" err="1">
                <a:solidFill>
                  <a:srgbClr val="32323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sym typeface="Wingdings" panose="05000000000000000000" pitchFamily="2" charset="2"/>
              </a:rPr>
              <a:t>py</a:t>
            </a:r>
            <a:r>
              <a:rPr lang="en-US" altLang="ko-KR" sz="2400" dirty="0">
                <a:solidFill>
                  <a:srgbClr val="32323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sym typeface="Wingdings" panose="05000000000000000000" pitchFamily="2" charset="2"/>
              </a:rPr>
              <a:t>)  </a:t>
            </a:r>
            <a:r>
              <a:rPr lang="ko-KR" altLang="en-US" sz="2400" dirty="0">
                <a:solidFill>
                  <a:srgbClr val="32323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sym typeface="Wingdings" panose="05000000000000000000" pitchFamily="2" charset="2"/>
              </a:rPr>
              <a:t>같은 경로로 옮기기</a:t>
            </a:r>
            <a:endParaRPr lang="en-US" altLang="ko-KR" sz="2400" dirty="0">
              <a:solidFill>
                <a:srgbClr val="323232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sym typeface="Wingdings" panose="05000000000000000000" pitchFamily="2" charset="2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B88E688-5DF9-46CB-A1D4-A5A662351F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41" r="56369" b="79882"/>
          <a:stretch/>
        </p:blipFill>
        <p:spPr>
          <a:xfrm>
            <a:off x="1171727" y="2614595"/>
            <a:ext cx="2786320" cy="11576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270D45C-C885-4683-AAE4-333534206161}"/>
              </a:ext>
            </a:extLst>
          </p:cNvPr>
          <p:cNvSpPr/>
          <p:nvPr/>
        </p:nvSpPr>
        <p:spPr>
          <a:xfrm>
            <a:off x="1188452" y="2648227"/>
            <a:ext cx="702484" cy="415100"/>
          </a:xfrm>
          <a:prstGeom prst="rect">
            <a:avLst/>
          </a:prstGeom>
          <a:noFill/>
          <a:ln w="38100">
            <a:solidFill>
              <a:srgbClr val="F53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3A73DC-8C28-4F04-AE57-490EE719295F}"/>
              </a:ext>
            </a:extLst>
          </p:cNvPr>
          <p:cNvSpPr/>
          <p:nvPr/>
        </p:nvSpPr>
        <p:spPr>
          <a:xfrm>
            <a:off x="1393346" y="4520262"/>
            <a:ext cx="2482109" cy="427609"/>
          </a:xfrm>
          <a:prstGeom prst="rect">
            <a:avLst/>
          </a:prstGeom>
          <a:noFill/>
          <a:ln w="38100">
            <a:solidFill>
              <a:srgbClr val="F53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C8F1BB3-C6AF-4D60-B69C-15766F5BC4A4}"/>
              </a:ext>
            </a:extLst>
          </p:cNvPr>
          <p:cNvSpPr/>
          <p:nvPr/>
        </p:nvSpPr>
        <p:spPr>
          <a:xfrm>
            <a:off x="4589407" y="5599773"/>
            <a:ext cx="1436189" cy="415100"/>
          </a:xfrm>
          <a:prstGeom prst="rect">
            <a:avLst/>
          </a:prstGeom>
          <a:noFill/>
          <a:ln w="38100">
            <a:solidFill>
              <a:srgbClr val="F53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AC9F8FC-0290-490C-88C6-EA29AC712DAC}"/>
              </a:ext>
            </a:extLst>
          </p:cNvPr>
          <p:cNvSpPr/>
          <p:nvPr/>
        </p:nvSpPr>
        <p:spPr>
          <a:xfrm>
            <a:off x="675931" y="2669050"/>
            <a:ext cx="339504" cy="373454"/>
          </a:xfrm>
          <a:prstGeom prst="ellipse">
            <a:avLst/>
          </a:prstGeom>
          <a:noFill/>
          <a:ln w="28575">
            <a:solidFill>
              <a:srgbClr val="F53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53B57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</a:t>
            </a:r>
            <a:endParaRPr lang="ko-KR" altLang="en-US" dirty="0">
              <a:solidFill>
                <a:srgbClr val="F53B57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B5C5425-1B0B-43AE-BCD7-F31828A94173}"/>
              </a:ext>
            </a:extLst>
          </p:cNvPr>
          <p:cNvSpPr/>
          <p:nvPr/>
        </p:nvSpPr>
        <p:spPr>
          <a:xfrm>
            <a:off x="814958" y="4542276"/>
            <a:ext cx="339504" cy="373454"/>
          </a:xfrm>
          <a:prstGeom prst="ellipse">
            <a:avLst/>
          </a:prstGeom>
          <a:noFill/>
          <a:ln w="28575">
            <a:solidFill>
              <a:srgbClr val="F53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53B57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endParaRPr lang="ko-KR" altLang="en-US" dirty="0">
              <a:solidFill>
                <a:srgbClr val="F53B57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C87E4BC-9555-4703-B4A6-505FDE67DA27}"/>
              </a:ext>
            </a:extLst>
          </p:cNvPr>
          <p:cNvSpPr/>
          <p:nvPr/>
        </p:nvSpPr>
        <p:spPr>
          <a:xfrm>
            <a:off x="4136377" y="5523295"/>
            <a:ext cx="339504" cy="373454"/>
          </a:xfrm>
          <a:prstGeom prst="ellipse">
            <a:avLst/>
          </a:prstGeom>
          <a:noFill/>
          <a:ln w="28575">
            <a:solidFill>
              <a:srgbClr val="F53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53B57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</a:t>
            </a:r>
            <a:endParaRPr lang="ko-KR" altLang="en-US" dirty="0">
              <a:solidFill>
                <a:srgbClr val="F53B57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37A9813-DEAF-428B-B1BC-EF26E909F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0673" y="2614595"/>
            <a:ext cx="3004136" cy="14596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6D0A9F3-9DAE-4BFC-9CF5-28D3572A62F4}"/>
              </a:ext>
            </a:extLst>
          </p:cNvPr>
          <p:cNvSpPr/>
          <p:nvPr/>
        </p:nvSpPr>
        <p:spPr>
          <a:xfrm>
            <a:off x="9197715" y="3563397"/>
            <a:ext cx="2004805" cy="415100"/>
          </a:xfrm>
          <a:prstGeom prst="rect">
            <a:avLst/>
          </a:prstGeom>
          <a:noFill/>
          <a:ln w="38100">
            <a:solidFill>
              <a:srgbClr val="F53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D793CE6-C90D-49AF-BA11-4449EBECB18C}"/>
              </a:ext>
            </a:extLst>
          </p:cNvPr>
          <p:cNvSpPr/>
          <p:nvPr/>
        </p:nvSpPr>
        <p:spPr>
          <a:xfrm>
            <a:off x="8691613" y="3584220"/>
            <a:ext cx="339504" cy="373454"/>
          </a:xfrm>
          <a:prstGeom prst="ellipse">
            <a:avLst/>
          </a:prstGeom>
          <a:noFill/>
          <a:ln w="28575">
            <a:solidFill>
              <a:srgbClr val="F53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53B57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</a:t>
            </a:r>
            <a:endParaRPr lang="ko-KR" altLang="en-US" dirty="0">
              <a:solidFill>
                <a:srgbClr val="F53B57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36127EC-25AA-F897-9FC1-5AA0EE1F8108}"/>
              </a:ext>
            </a:extLst>
          </p:cNvPr>
          <p:cNvSpPr/>
          <p:nvPr/>
        </p:nvSpPr>
        <p:spPr>
          <a:xfrm>
            <a:off x="0" y="2856"/>
            <a:ext cx="12192000" cy="1047750"/>
          </a:xfrm>
          <a:prstGeom prst="rect">
            <a:avLst/>
          </a:prstGeom>
          <a:blipFill dpi="0" rotWithShape="1">
            <a:blip r:embed="rId4">
              <a:alphaModFix amt="7000"/>
            </a:blip>
            <a:srcRect/>
            <a:tile tx="0" ty="0" sx="50000" sy="5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Module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103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0ED576-0B55-4916-9059-F8660EFB669C}"/>
              </a:ext>
            </a:extLst>
          </p:cNvPr>
          <p:cNvSpPr txBox="1"/>
          <p:nvPr/>
        </p:nvSpPr>
        <p:spPr>
          <a:xfrm>
            <a:off x="740909" y="1475841"/>
            <a:ext cx="614066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모듈 사용하기</a:t>
            </a:r>
            <a:endParaRPr lang="en-US" altLang="ko-KR" sz="3000" dirty="0">
              <a:solidFill>
                <a:srgbClr val="323232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10ABE86-F072-DC63-0BFE-7EFAED961959}"/>
              </a:ext>
            </a:extLst>
          </p:cNvPr>
          <p:cNvGrpSpPr/>
          <p:nvPr/>
        </p:nvGrpSpPr>
        <p:grpSpPr>
          <a:xfrm>
            <a:off x="1544767" y="2455074"/>
            <a:ext cx="5092963" cy="584775"/>
            <a:chOff x="841493" y="3152001"/>
            <a:chExt cx="5092963" cy="584775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DE218BC-BFFE-8B0C-B003-833215F414A0}"/>
                </a:ext>
              </a:extLst>
            </p:cNvPr>
            <p:cNvSpPr/>
            <p:nvPr/>
          </p:nvSpPr>
          <p:spPr>
            <a:xfrm>
              <a:off x="841493" y="3152001"/>
              <a:ext cx="3099571" cy="584775"/>
            </a:xfrm>
            <a:prstGeom prst="roundRect">
              <a:avLst/>
            </a:prstGeom>
            <a:solidFill>
              <a:srgbClr val="4D4D4D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C1D047C-C93D-01B7-265E-F833AECB3405}"/>
                </a:ext>
              </a:extLst>
            </p:cNvPr>
            <p:cNvSpPr txBox="1"/>
            <p:nvPr/>
          </p:nvSpPr>
          <p:spPr>
            <a:xfrm>
              <a:off x="841493" y="3152001"/>
              <a:ext cx="5092963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module install</a:t>
              </a:r>
              <a:r>
                <a:rPr lang="en-US" altLang="ko-KR" sz="3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sym typeface="Wingdings" panose="05000000000000000000" pitchFamily="2" charset="2"/>
                </a:rPr>
                <a:t>   </a:t>
              </a:r>
              <a:r>
                <a:rPr lang="en-US" altLang="ko-KR" sz="3000" dirty="0">
                  <a:solidFill>
                    <a:srgbClr val="323232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 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636EC57-814C-3109-5AD5-942157B3BFBE}"/>
              </a:ext>
            </a:extLst>
          </p:cNvPr>
          <p:cNvGrpSpPr/>
          <p:nvPr/>
        </p:nvGrpSpPr>
        <p:grpSpPr>
          <a:xfrm>
            <a:off x="1662834" y="3866767"/>
            <a:ext cx="3649016" cy="584775"/>
            <a:chOff x="4690312" y="3152001"/>
            <a:chExt cx="3649016" cy="584775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59C0F25F-38DB-EE67-5D5C-47CE404D5541}"/>
                </a:ext>
              </a:extLst>
            </p:cNvPr>
            <p:cNvSpPr/>
            <p:nvPr/>
          </p:nvSpPr>
          <p:spPr>
            <a:xfrm>
              <a:off x="4690312" y="3152001"/>
              <a:ext cx="2778130" cy="584775"/>
            </a:xfrm>
            <a:prstGeom prst="roundRect">
              <a:avLst/>
            </a:prstGeom>
            <a:solidFill>
              <a:srgbClr val="4D4D4D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691F51B-2688-AD77-BC44-2ACC70E5BA71}"/>
                </a:ext>
              </a:extLst>
            </p:cNvPr>
            <p:cNvSpPr txBox="1"/>
            <p:nvPr/>
          </p:nvSpPr>
          <p:spPr>
            <a:xfrm>
              <a:off x="4694167" y="3152001"/>
              <a:ext cx="364516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module load</a:t>
              </a:r>
              <a:r>
                <a:rPr lang="en-US" altLang="ko-KR" sz="3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sym typeface="Wingdings" panose="05000000000000000000" pitchFamily="2" charset="2"/>
                </a:rPr>
                <a:t>   </a:t>
              </a:r>
              <a:r>
                <a:rPr lang="en-US" altLang="ko-KR" sz="3000" dirty="0">
                  <a:solidFill>
                    <a:srgbClr val="323232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89AD250-AB7F-EBD3-5DE7-1577EEEBC207}"/>
              </a:ext>
            </a:extLst>
          </p:cNvPr>
          <p:cNvGrpSpPr/>
          <p:nvPr/>
        </p:nvGrpSpPr>
        <p:grpSpPr>
          <a:xfrm>
            <a:off x="1649837" y="5278460"/>
            <a:ext cx="2852928" cy="584775"/>
            <a:chOff x="8339329" y="3121224"/>
            <a:chExt cx="2852928" cy="584775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56D37AC7-C066-247C-9634-5CA8D288C7F7}"/>
                </a:ext>
              </a:extLst>
            </p:cNvPr>
            <p:cNvSpPr/>
            <p:nvPr/>
          </p:nvSpPr>
          <p:spPr>
            <a:xfrm>
              <a:off x="8339329" y="3121224"/>
              <a:ext cx="2852928" cy="584775"/>
            </a:xfrm>
            <a:prstGeom prst="roundRect">
              <a:avLst/>
            </a:prstGeom>
            <a:solidFill>
              <a:srgbClr val="4D4D4D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E4E1BD4-80B6-AFF3-A49E-BFCC2C9BBC66}"/>
                </a:ext>
              </a:extLst>
            </p:cNvPr>
            <p:cNvSpPr txBox="1"/>
            <p:nvPr/>
          </p:nvSpPr>
          <p:spPr>
            <a:xfrm>
              <a:off x="8394439" y="3152001"/>
              <a:ext cx="2797817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function call</a:t>
              </a:r>
            </a:p>
          </p:txBody>
        </p: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C524DC2-623B-5B85-FD22-1B221F60D90C}"/>
              </a:ext>
            </a:extLst>
          </p:cNvPr>
          <p:cNvCxnSpPr/>
          <p:nvPr/>
        </p:nvCxnSpPr>
        <p:spPr>
          <a:xfrm>
            <a:off x="3051899" y="3183810"/>
            <a:ext cx="0" cy="466344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EE1A5B2-642E-5237-7BA8-52DA8D9AFDCD}"/>
              </a:ext>
            </a:extLst>
          </p:cNvPr>
          <p:cNvCxnSpPr/>
          <p:nvPr/>
        </p:nvCxnSpPr>
        <p:spPr>
          <a:xfrm>
            <a:off x="3051899" y="4625514"/>
            <a:ext cx="0" cy="466344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1824CF4-3D0E-BEF7-CBE6-57B1E64ECD55}"/>
              </a:ext>
            </a:extLst>
          </p:cNvPr>
          <p:cNvGrpSpPr/>
          <p:nvPr/>
        </p:nvGrpSpPr>
        <p:grpSpPr>
          <a:xfrm>
            <a:off x="5311850" y="1877722"/>
            <a:ext cx="6253992" cy="1383434"/>
            <a:chOff x="5409393" y="1794469"/>
            <a:chExt cx="6253992" cy="138343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BEAE442-D7DA-357C-1C1E-34BE7EF702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82545" y="2130154"/>
              <a:ext cx="6180840" cy="1047749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8D8B8C1-5979-C66B-B415-72CE9B9B0B21}"/>
                </a:ext>
              </a:extLst>
            </p:cNvPr>
            <p:cNvSpPr txBox="1"/>
            <p:nvPr/>
          </p:nvSpPr>
          <p:spPr>
            <a:xfrm>
              <a:off x="5409393" y="1794469"/>
              <a:ext cx="509296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anaconda prompt</a:t>
              </a:r>
              <a:r>
                <a:rPr lang="ko-KR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에서 설치할 때</a:t>
              </a: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886AFE6-8A2E-49DF-7CBC-0B29BE5DE996}"/>
              </a:ext>
            </a:extLst>
          </p:cNvPr>
          <p:cNvGrpSpPr/>
          <p:nvPr/>
        </p:nvGrpSpPr>
        <p:grpSpPr>
          <a:xfrm>
            <a:off x="5383786" y="3514825"/>
            <a:ext cx="5119773" cy="1174037"/>
            <a:chOff x="5409393" y="3373519"/>
            <a:chExt cx="5119773" cy="1174037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9C20C74-BC37-B19F-E5C9-284AA8AF4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09393" y="3718765"/>
              <a:ext cx="4363059" cy="828791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CB26C93-1A8B-3D09-083B-F2C29668C4BA}"/>
                </a:ext>
              </a:extLst>
            </p:cNvPr>
            <p:cNvSpPr txBox="1"/>
            <p:nvPr/>
          </p:nvSpPr>
          <p:spPr>
            <a:xfrm>
              <a:off x="5436203" y="3373519"/>
              <a:ext cx="509296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Jupyter</a:t>
              </a: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notebook</a:t>
              </a:r>
              <a:r>
                <a:rPr lang="ko-KR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에서 설치할 때</a:t>
              </a:r>
              <a:endPara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61DB26-C285-4F3C-2D08-623E12A8A71A}"/>
              </a:ext>
            </a:extLst>
          </p:cNvPr>
          <p:cNvSpPr/>
          <p:nvPr/>
        </p:nvSpPr>
        <p:spPr>
          <a:xfrm>
            <a:off x="0" y="2856"/>
            <a:ext cx="12192000" cy="1047750"/>
          </a:xfrm>
          <a:prstGeom prst="rect">
            <a:avLst/>
          </a:prstGeom>
          <a:blipFill dpi="0" rotWithShape="1">
            <a:blip r:embed="rId5">
              <a:alphaModFix amt="7000"/>
            </a:blip>
            <a:srcRect/>
            <a:tile tx="0" ty="0" sx="50000" sy="5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Module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8385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0ED576-0B55-4916-9059-F8660EFB669C}"/>
              </a:ext>
            </a:extLst>
          </p:cNvPr>
          <p:cNvSpPr txBox="1"/>
          <p:nvPr/>
        </p:nvSpPr>
        <p:spPr>
          <a:xfrm>
            <a:off x="740909" y="1475841"/>
            <a:ext cx="614066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모듈 사용하기</a:t>
            </a:r>
            <a:endParaRPr lang="en-US" altLang="ko-KR" sz="3000" dirty="0">
              <a:solidFill>
                <a:srgbClr val="323232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4480F3-0FBE-47FF-BF8B-A07B8D041647}"/>
              </a:ext>
            </a:extLst>
          </p:cNvPr>
          <p:cNvSpPr txBox="1"/>
          <p:nvPr/>
        </p:nvSpPr>
        <p:spPr>
          <a:xfrm>
            <a:off x="-583606" y="2121180"/>
            <a:ext cx="12279255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800" dirty="0">
                <a:solidFill>
                  <a:srgbClr val="008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sym typeface="Wingdings" panose="05000000000000000000" pitchFamily="2" charset="2"/>
              </a:rPr>
              <a:t>                import</a:t>
            </a:r>
            <a:r>
              <a:rPr lang="ko-KR" altLang="en-US" sz="2800" dirty="0">
                <a:solidFill>
                  <a:srgbClr val="32323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sym typeface="Wingdings" panose="05000000000000000000" pitchFamily="2" charset="2"/>
              </a:rPr>
              <a:t> 모듈이름   </a:t>
            </a:r>
            <a:r>
              <a:rPr lang="en-US" altLang="ko-KR" sz="2800" dirty="0">
                <a:solidFill>
                  <a:srgbClr val="32323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sym typeface="Wingdings" panose="05000000000000000000" pitchFamily="2" charset="2"/>
              </a:rPr>
              <a:t>           </a:t>
            </a:r>
            <a:r>
              <a:rPr lang="en-US" altLang="ko-KR" sz="2800" dirty="0">
                <a:solidFill>
                  <a:srgbClr val="008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sym typeface="Wingdings" panose="05000000000000000000" pitchFamily="2" charset="2"/>
              </a:rPr>
              <a:t>from</a:t>
            </a:r>
            <a:r>
              <a:rPr lang="en-US" altLang="ko-KR" sz="2800" dirty="0">
                <a:solidFill>
                  <a:srgbClr val="32323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2800" dirty="0">
                <a:solidFill>
                  <a:srgbClr val="32323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sym typeface="Wingdings" panose="05000000000000000000" pitchFamily="2" charset="2"/>
              </a:rPr>
              <a:t>모듈이름 </a:t>
            </a:r>
            <a:r>
              <a:rPr lang="en-US" altLang="ko-KR" sz="2800" dirty="0">
                <a:solidFill>
                  <a:srgbClr val="008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sym typeface="Wingdings" panose="05000000000000000000" pitchFamily="2" charset="2"/>
              </a:rPr>
              <a:t>import</a:t>
            </a:r>
            <a:r>
              <a:rPr lang="en-US" altLang="ko-KR" sz="2800" dirty="0">
                <a:solidFill>
                  <a:srgbClr val="32323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2800" dirty="0">
                <a:solidFill>
                  <a:srgbClr val="32323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sym typeface="Wingdings" panose="05000000000000000000" pitchFamily="2" charset="2"/>
              </a:rPr>
              <a:t>함수</a:t>
            </a:r>
            <a:r>
              <a:rPr lang="en-US" altLang="ko-KR" sz="2800" dirty="0">
                <a:solidFill>
                  <a:srgbClr val="32323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sym typeface="Wingdings" panose="05000000000000000000" pitchFamily="2" charset="2"/>
              </a:rPr>
              <a:t>(or</a:t>
            </a:r>
            <a:r>
              <a:rPr lang="ko-KR" altLang="en-US" sz="2800" dirty="0">
                <a:solidFill>
                  <a:srgbClr val="32323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sym typeface="Wingdings" panose="05000000000000000000" pitchFamily="2" charset="2"/>
              </a:rPr>
              <a:t>클래스</a:t>
            </a:r>
            <a:r>
              <a:rPr lang="en-US" altLang="ko-KR" sz="2800" dirty="0">
                <a:solidFill>
                  <a:srgbClr val="32323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sym typeface="Wingdings" panose="05000000000000000000" pitchFamily="2" charset="2"/>
              </a:rPr>
              <a:t>)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F943760-D1D7-478A-9AF6-643E8D7F0EEC}"/>
              </a:ext>
            </a:extLst>
          </p:cNvPr>
          <p:cNvCxnSpPr>
            <a:cxnSpLocks/>
          </p:cNvCxnSpPr>
          <p:nvPr/>
        </p:nvCxnSpPr>
        <p:spPr>
          <a:xfrm>
            <a:off x="5044969" y="2121180"/>
            <a:ext cx="0" cy="3414643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51658651-A9BA-4C42-A23E-D90A463882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052"/>
          <a:stretch/>
        </p:blipFill>
        <p:spPr>
          <a:xfrm>
            <a:off x="915406" y="2876783"/>
            <a:ext cx="3801005" cy="17710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A5407DE-EB8D-42E6-8243-3895E9003B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729" b="3323"/>
          <a:stretch/>
        </p:blipFill>
        <p:spPr>
          <a:xfrm>
            <a:off x="6497529" y="2876783"/>
            <a:ext cx="3801005" cy="17710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BE44DEE-A110-8F71-3C8B-D00BEC075E6F}"/>
              </a:ext>
            </a:extLst>
          </p:cNvPr>
          <p:cNvSpPr/>
          <p:nvPr/>
        </p:nvSpPr>
        <p:spPr>
          <a:xfrm>
            <a:off x="0" y="2856"/>
            <a:ext cx="12192000" cy="1047750"/>
          </a:xfrm>
          <a:prstGeom prst="rect">
            <a:avLst/>
          </a:prstGeom>
          <a:blipFill dpi="0" rotWithShape="1">
            <a:blip r:embed="rId3">
              <a:alphaModFix amt="7000"/>
            </a:blip>
            <a:srcRect/>
            <a:tile tx="0" ty="0" sx="50000" sy="5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Module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6072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C4E440-4A94-4D7E-A681-3520DD5C090E}"/>
              </a:ext>
            </a:extLst>
          </p:cNvPr>
          <p:cNvSpPr txBox="1"/>
          <p:nvPr/>
        </p:nvSpPr>
        <p:spPr>
          <a:xfrm>
            <a:off x="571028" y="1517314"/>
            <a:ext cx="614066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</a:t>
            </a:r>
            <a:r>
              <a:rPr lang="en-US" altLang="ko-KR" sz="3000" dirty="0">
                <a:solidFill>
                  <a:srgbClr val="32323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(package)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BB45C0-DEC0-0A9D-8C2E-32E6E7D70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168" y="2213098"/>
            <a:ext cx="4445328" cy="4344951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F143BED-08C8-ECE1-FBAE-3754AA630F01}"/>
              </a:ext>
            </a:extLst>
          </p:cNvPr>
          <p:cNvCxnSpPr/>
          <p:nvPr/>
        </p:nvCxnSpPr>
        <p:spPr>
          <a:xfrm flipV="1">
            <a:off x="7260336" y="4260935"/>
            <a:ext cx="1536192" cy="512064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1E27BCB-0D5F-DA42-0939-3251C81B4660}"/>
              </a:ext>
            </a:extLst>
          </p:cNvPr>
          <p:cNvSpPr txBox="1"/>
          <p:nvPr/>
        </p:nvSpPr>
        <p:spPr>
          <a:xfrm>
            <a:off x="8348473" y="3787728"/>
            <a:ext cx="1883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dirty="0">
                <a:solidFill>
                  <a:srgbClr val="32323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함수 </a:t>
            </a:r>
            <a:r>
              <a:rPr lang="en-US" altLang="ko-KR" sz="2000" dirty="0">
                <a:solidFill>
                  <a:srgbClr val="32323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/ </a:t>
            </a:r>
            <a:r>
              <a:rPr lang="ko-KR" altLang="en-US" sz="2000" dirty="0">
                <a:solidFill>
                  <a:srgbClr val="32323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</a:t>
            </a:r>
            <a:endParaRPr lang="en-US" altLang="ko-KR" sz="2000" dirty="0">
              <a:solidFill>
                <a:srgbClr val="323232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BBAB63C-9DEA-0773-BB5B-B9A77D2ACEBA}"/>
              </a:ext>
            </a:extLst>
          </p:cNvPr>
          <p:cNvCxnSpPr>
            <a:cxnSpLocks/>
          </p:cNvCxnSpPr>
          <p:nvPr/>
        </p:nvCxnSpPr>
        <p:spPr>
          <a:xfrm flipH="1" flipV="1">
            <a:off x="3483864" y="3547703"/>
            <a:ext cx="2048256" cy="284319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AC0776A-3F53-1B89-ED42-3C7775960B5D}"/>
              </a:ext>
            </a:extLst>
          </p:cNvPr>
          <p:cNvSpPr txBox="1"/>
          <p:nvPr/>
        </p:nvSpPr>
        <p:spPr>
          <a:xfrm>
            <a:off x="1119668" y="3002971"/>
            <a:ext cx="4554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dirty="0">
                <a:solidFill>
                  <a:srgbClr val="32323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모듈 </a:t>
            </a:r>
            <a:r>
              <a:rPr lang="en-US" altLang="ko-KR" sz="2000" dirty="0">
                <a:solidFill>
                  <a:srgbClr val="32323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2000" dirty="0">
                <a:solidFill>
                  <a:srgbClr val="32323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비슷한 함수나 클래스의 모음</a:t>
            </a:r>
            <a:endParaRPr lang="en-US" altLang="ko-KR" sz="2000" dirty="0">
              <a:solidFill>
                <a:srgbClr val="323232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F00911D-8354-F482-90A9-B4DAF1CBB0D0}"/>
              </a:ext>
            </a:extLst>
          </p:cNvPr>
          <p:cNvCxnSpPr>
            <a:cxnSpLocks/>
          </p:cNvCxnSpPr>
          <p:nvPr/>
        </p:nvCxnSpPr>
        <p:spPr>
          <a:xfrm flipV="1">
            <a:off x="6620256" y="2472507"/>
            <a:ext cx="1536192" cy="512064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FD3AEBA-6B2C-7918-87B5-B6E384C75B77}"/>
              </a:ext>
            </a:extLst>
          </p:cNvPr>
          <p:cNvSpPr txBox="1"/>
          <p:nvPr/>
        </p:nvSpPr>
        <p:spPr>
          <a:xfrm>
            <a:off x="8129016" y="2071312"/>
            <a:ext cx="2552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dirty="0">
                <a:solidFill>
                  <a:srgbClr val="32323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</a:t>
            </a:r>
            <a:r>
              <a:rPr lang="en-US" altLang="ko-KR" sz="2000" dirty="0">
                <a:solidFill>
                  <a:srgbClr val="32323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2000" dirty="0">
                <a:solidFill>
                  <a:srgbClr val="32323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모듈의 모음</a:t>
            </a:r>
            <a:endParaRPr lang="en-US" altLang="ko-KR" sz="2000" dirty="0">
              <a:solidFill>
                <a:srgbClr val="323232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E453E4-772D-CE10-6F75-0FF7501D0629}"/>
              </a:ext>
            </a:extLst>
          </p:cNvPr>
          <p:cNvSpPr/>
          <p:nvPr/>
        </p:nvSpPr>
        <p:spPr>
          <a:xfrm>
            <a:off x="0" y="2856"/>
            <a:ext cx="12192000" cy="1047750"/>
          </a:xfrm>
          <a:prstGeom prst="rect">
            <a:avLst/>
          </a:prstGeom>
          <a:blipFill dpi="0" rotWithShape="1">
            <a:blip r:embed="rId3">
              <a:alphaModFix amt="7000"/>
            </a:blip>
            <a:srcRect/>
            <a:tile tx="0" ty="0" sx="50000" sy="5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defRPr/>
            </a:pPr>
            <a:endParaRPr lang="en-US" altLang="ko-KR" sz="8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0">
              <a:defRPr/>
            </a:pPr>
            <a:r>
              <a:rPr lang="en-US" altLang="ko-KR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Module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900" kern="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Enjoy your data </a:t>
            </a:r>
            <a:r>
              <a:rPr lang="en-US" altLang="ko-KR" sz="900" kern="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analasis</a:t>
            </a:r>
            <a:endParaRPr lang="en-US" altLang="ko-KR" sz="900" kern="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0080632"/>
      </p:ext>
    </p:extLst>
  </p:cSld>
  <p:clrMapOvr>
    <a:masterClrMapping/>
  </p:clrMapOvr>
</p:sld>
</file>

<file path=ppt/theme/theme1.xml><?xml version="1.0" encoding="utf-8"?>
<a:theme xmlns:a="http://schemas.openxmlformats.org/drawingml/2006/main" name="2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1629</TotalTime>
  <Words>408</Words>
  <Application>Microsoft Office PowerPoint</Application>
  <PresentationFormat>와이드스크린</PresentationFormat>
  <Paragraphs>116</Paragraphs>
  <Slides>16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G마켓 산스 Medium</vt:lpstr>
      <vt:lpstr>Arial</vt:lpstr>
      <vt:lpstr>나눔스퀘어라운드 ExtraBold</vt:lpstr>
      <vt:lpstr>G마켓 산스 TTF Medium</vt:lpstr>
      <vt:lpstr>20_Office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smhrd</cp:lastModifiedBy>
  <cp:revision>119</cp:revision>
  <dcterms:created xsi:type="dcterms:W3CDTF">2020-12-04T02:08:46Z</dcterms:created>
  <dcterms:modified xsi:type="dcterms:W3CDTF">2023-05-31T08:32:10Z</dcterms:modified>
</cp:coreProperties>
</file>