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483" r:id="rId2"/>
    <p:sldId id="484" r:id="rId3"/>
    <p:sldId id="335" r:id="rId4"/>
    <p:sldId id="486" r:id="rId5"/>
    <p:sldId id="322" r:id="rId6"/>
    <p:sldId id="323" r:id="rId7"/>
    <p:sldId id="324" r:id="rId8"/>
    <p:sldId id="325" r:id="rId9"/>
    <p:sldId id="326" r:id="rId10"/>
    <p:sldId id="336" r:id="rId11"/>
    <p:sldId id="327" r:id="rId12"/>
    <p:sldId id="328" r:id="rId13"/>
    <p:sldId id="329" r:id="rId14"/>
    <p:sldId id="330" r:id="rId15"/>
    <p:sldId id="331" r:id="rId16"/>
    <p:sldId id="338" r:id="rId17"/>
    <p:sldId id="485" r:id="rId18"/>
  </p:sldIdLst>
  <p:sldSz cx="12192000" cy="6858000"/>
  <p:notesSz cx="6858000" cy="9144000"/>
  <p:embeddedFontLst>
    <p:embeddedFont>
      <p:font typeface="G마켓 산스 Medium" panose="02000000000000000000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12971"/>
    <a:srgbClr val="FF66CC"/>
    <a:srgbClr val="FF3399"/>
    <a:srgbClr val="EA3F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8" autoAdjust="0"/>
    <p:restoredTop sz="86675" autoAdjust="0"/>
  </p:normalViewPr>
  <p:slideViewPr>
    <p:cSldViewPr snapToGrid="0">
      <p:cViewPr varScale="1">
        <p:scale>
          <a:sx n="99" d="100"/>
          <a:sy n="99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9B3FCF68-3E0D-44EA-8AED-B52FA63D396A}" type="datetimeFigureOut">
              <a:rPr lang="ko-KR" altLang="en-US" smtClean="0"/>
              <a:pPr/>
              <a:t>2024-03-04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297A24FF-4FDD-425C-8C46-F33FDABAEE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https://dataonair.or.kr/1-%eb%8d%b0%ec%9d%b4%ed%84%b0%eb%b6%84%ec%84%9d%ec%9d%98-%eb%aa%a9%ec%a0%81%ea%b3%bc-%ed%99%9c%ec%9a%a9%ec%82%ac%eb%a1%80/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42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84455-575D-40E1-9A9D-5F45A315B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F57B85-A390-45AA-A187-B4F2BEDCB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5597E8-7538-EAB1-224B-A87C616B9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규모 </a:t>
            </a:r>
            <a:r>
              <a:rPr lang="en-US" altLang="ko-KR" dirty="0"/>
              <a:t>– </a:t>
            </a:r>
            <a:r>
              <a:rPr lang="ko-KR" altLang="en-US" dirty="0"/>
              <a:t>크기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855A3-02DF-E3EB-1D7F-80F32D256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3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규모 </a:t>
            </a:r>
            <a:r>
              <a:rPr lang="en-US" altLang="ko-KR" dirty="0"/>
              <a:t>– </a:t>
            </a:r>
            <a:r>
              <a:rPr lang="ko-KR" altLang="en-US" dirty="0"/>
              <a:t>크기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0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E21E0-9E98-1FEC-278B-26F486AC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2A94F1-F2AA-9048-1D63-2540F4CAAA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80F914-5C8A-3849-FB60-8D3FE6314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규모 </a:t>
            </a:r>
            <a:r>
              <a:rPr lang="en-US" altLang="ko-KR" dirty="0"/>
              <a:t>– </a:t>
            </a:r>
            <a:r>
              <a:rPr lang="ko-KR" altLang="en-US" dirty="0"/>
              <a:t>크기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350C-D252-18D5-43CB-8E436A12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cs typeface="+mn-cs"/>
              </a:rPr>
              <a:t>‘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cs typeface="+mn-cs"/>
              </a:rPr>
              <a:t>데이터 사이언스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cs typeface="+mn-cs"/>
              </a:rPr>
              <a:t>‘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cs typeface="+mn-cs"/>
              </a:rPr>
              <a:t>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cs typeface="+mn-cs"/>
              </a:rPr>
              <a:t>‘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cs typeface="+mn-cs"/>
              </a:rPr>
              <a:t>데이터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cs typeface="+mn-cs"/>
              </a:rPr>
              <a:t>'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cs typeface="+mn-cs"/>
              </a:rPr>
              <a:t>를 통해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cs typeface="+mn-cs"/>
              </a:rPr>
              <a:t>과학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cs typeface="+mn-cs"/>
              </a:rPr>
              <a:t>'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cs typeface="+mn-cs"/>
              </a:rPr>
              <a:t>을 하는 것입니다</a:t>
            </a:r>
            <a:endParaRPr lang="en-US" altLang="ko-KR" sz="1200" b="1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구체적으로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도메인 빅데이터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통계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'IT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기술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을 접목시켜 과학을 의미함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1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3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AFDC20-AE56-46EF-A696-5645D1B38BEA}"/>
              </a:ext>
            </a:extLst>
          </p:cNvPr>
          <p:cNvSpPr/>
          <p:nvPr/>
        </p:nvSpPr>
        <p:spPr>
          <a:xfrm>
            <a:off x="6854767" y="-213021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CB13CD-CC5D-4340-BFA7-734084C5E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70" y="1017386"/>
            <a:ext cx="2948668" cy="46841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089" y="344677"/>
            <a:ext cx="6096000" cy="157735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</a:p>
          <a:p>
            <a:pPr latinLnBrk="0">
              <a:defRPr/>
            </a:pPr>
            <a:endParaRPr lang="en-US" altLang="ko-KR" sz="1500" b="1" i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44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Analysis</a:t>
            </a:r>
          </a:p>
          <a:p>
            <a:pPr latinLnBrk="0">
              <a:defRPr/>
            </a:pPr>
            <a:r>
              <a:rPr lang="en-US" altLang="ko-KR" sz="105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Enjoy your data </a:t>
            </a:r>
            <a:r>
              <a:rPr lang="en-US" altLang="ko-KR" sz="105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700189" y="924919"/>
            <a:ext cx="495488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23FBDD1-695F-44FD-BF09-F56854FE9218}"/>
              </a:ext>
            </a:extLst>
          </p:cNvPr>
          <p:cNvSpPr/>
          <p:nvPr/>
        </p:nvSpPr>
        <p:spPr>
          <a:xfrm>
            <a:off x="6800468" y="34814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575089" y="2045142"/>
            <a:ext cx="2537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손지영</a:t>
            </a:r>
            <a:endParaRPr lang="en-US" altLang="ko-KR" sz="10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F8A813-43EB-42FD-B913-D07201443B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57" y="334925"/>
            <a:ext cx="458927" cy="4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0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32504-86AB-4EA6-87DC-841EADB5F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02" y="1384143"/>
            <a:ext cx="7653491" cy="3512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4A970-318B-4BEA-B30C-801352D46EB3}"/>
              </a:ext>
            </a:extLst>
          </p:cNvPr>
          <p:cNvSpPr txBox="1"/>
          <p:nvPr/>
        </p:nvSpPr>
        <p:spPr>
          <a:xfrm>
            <a:off x="794440" y="149943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데이터의 중요성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F3F190F8-A7AA-42CE-AF98-B0639995FC4C}"/>
              </a:ext>
            </a:extLst>
          </p:cNvPr>
          <p:cNvSpPr txBox="1">
            <a:spLocks/>
          </p:cNvSpPr>
          <p:nvPr/>
        </p:nvSpPr>
        <p:spPr>
          <a:xfrm>
            <a:off x="933834" y="5012193"/>
            <a:ext cx="10770485" cy="1296143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Forbes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인용한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CrowdFlower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설문 결과에 따르면 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: </a:t>
            </a:r>
            <a:r>
              <a:rPr lang="ko-KR" altLang="en-US" sz="2000" dirty="0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데이터분석가는 </a:t>
            </a:r>
            <a:r>
              <a:rPr lang="en-US" altLang="ko-KR" sz="2000" dirty="0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80% </a:t>
            </a:r>
            <a:r>
              <a:rPr lang="ko-KR" altLang="en-US" sz="2000" dirty="0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시간을 데이터 수집</a:t>
            </a:r>
            <a:r>
              <a:rPr lang="en-US" altLang="ko-KR" sz="2000" dirty="0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2000" dirty="0" err="1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</a:t>
            </a:r>
            <a:r>
              <a:rPr lang="ko-KR" altLang="en-US" sz="2000" dirty="0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과정에 사용</a:t>
            </a:r>
            <a:endParaRPr lang="en-US" altLang="ko-KR" dirty="0">
              <a:solidFill>
                <a:srgbClr val="0070C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Garbage in garbage out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: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좋은 자료를 모으고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적정하게 정리하여 넣지 않으면 가치를 발견하기 어려움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73753-F2C8-47B9-90A8-EE693FA0E590}"/>
              </a:ext>
            </a:extLst>
          </p:cNvPr>
          <p:cNvSpPr txBox="1"/>
          <p:nvPr/>
        </p:nvSpPr>
        <p:spPr>
          <a:xfrm>
            <a:off x="7919418" y="2599640"/>
            <a:ext cx="2900982" cy="3385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867273-A68D-7609-E382-66A424FD51D3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1BB60-01D1-472A-2A23-FC768B12D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F191C-DCF7-426A-837F-A59603532AE8}"/>
              </a:ext>
            </a:extLst>
          </p:cNvPr>
          <p:cNvSpPr txBox="1"/>
          <p:nvPr/>
        </p:nvSpPr>
        <p:spPr>
          <a:xfrm>
            <a:off x="691052" y="140296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EDA(Exploratory Data Analysis)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CFD095EE-A387-4BFD-B55F-8E6CBFD96B99}"/>
              </a:ext>
            </a:extLst>
          </p:cNvPr>
          <p:cNvSpPr txBox="1">
            <a:spLocks/>
          </p:cNvSpPr>
          <p:nvPr/>
        </p:nvSpPr>
        <p:spPr>
          <a:xfrm>
            <a:off x="1115918" y="3675715"/>
            <a:ext cx="10278350" cy="190263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변수가 어떤 의미인지 파악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meta data, data description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범주형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(categorical data) :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혈액형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성공여부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(nominal data),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수치형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(numerical data) :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발생횟수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학급인원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(discrete data),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몸무게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혈압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기술통계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최대값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최빈값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평균값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중앙값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분산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표준편차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사분위수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변수간 상관관계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독립여부 확인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18B20E-E581-E5CE-03C4-1CB3D365CB00}"/>
              </a:ext>
            </a:extLst>
          </p:cNvPr>
          <p:cNvSpPr/>
          <p:nvPr/>
        </p:nvSpPr>
        <p:spPr>
          <a:xfrm>
            <a:off x="748720" y="2158833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수집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E49A7F-4EA1-7DAC-116D-FAA801DB5D99}"/>
              </a:ext>
            </a:extLst>
          </p:cNvPr>
          <p:cNvSpPr/>
          <p:nvPr/>
        </p:nvSpPr>
        <p:spPr>
          <a:xfrm>
            <a:off x="2950447" y="2161691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3438AE-FD6C-73DF-6FFF-5D4A3458786F}"/>
              </a:ext>
            </a:extLst>
          </p:cNvPr>
          <p:cNvSpPr/>
          <p:nvPr/>
        </p:nvSpPr>
        <p:spPr>
          <a:xfrm>
            <a:off x="7630915" y="2158834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ACB9E6-F72D-3733-DF31-645924B62B22}"/>
              </a:ext>
            </a:extLst>
          </p:cNvPr>
          <p:cNvSpPr/>
          <p:nvPr/>
        </p:nvSpPr>
        <p:spPr>
          <a:xfrm>
            <a:off x="10000193" y="2158833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서비스화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640E8C4-6F05-BB55-1C12-83402187B2D7}"/>
              </a:ext>
            </a:extLst>
          </p:cNvPr>
          <p:cNvSpPr/>
          <p:nvPr/>
        </p:nvSpPr>
        <p:spPr>
          <a:xfrm>
            <a:off x="2451229" y="2640904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CC655B4-4F76-1A04-08C4-BD9F6302F2FC}"/>
              </a:ext>
            </a:extLst>
          </p:cNvPr>
          <p:cNvSpPr/>
          <p:nvPr/>
        </p:nvSpPr>
        <p:spPr>
          <a:xfrm>
            <a:off x="4587693" y="2640903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41380E3-1619-29EA-DBA5-80C6045654FC}"/>
              </a:ext>
            </a:extLst>
          </p:cNvPr>
          <p:cNvSpPr/>
          <p:nvPr/>
        </p:nvSpPr>
        <p:spPr>
          <a:xfrm>
            <a:off x="6953095" y="2649678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58F2A1C-EBAB-1548-76CD-7593AECA8B56}"/>
              </a:ext>
            </a:extLst>
          </p:cNvPr>
          <p:cNvSpPr/>
          <p:nvPr/>
        </p:nvSpPr>
        <p:spPr>
          <a:xfrm>
            <a:off x="9317277" y="2649678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CA045-1F67-C2E9-078E-5ACCB430D5FD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BAD587-A6C1-E95F-EE3C-97BAF1DA7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F6020D-6D46-2043-E571-CD66FA9569B6}"/>
              </a:ext>
            </a:extLst>
          </p:cNvPr>
          <p:cNvSpPr/>
          <p:nvPr/>
        </p:nvSpPr>
        <p:spPr>
          <a:xfrm>
            <a:off x="5374456" y="2158832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8937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AF94B-0F3D-46A3-B06A-112431BEDFDC}"/>
              </a:ext>
            </a:extLst>
          </p:cNvPr>
          <p:cNvSpPr txBox="1"/>
          <p:nvPr/>
        </p:nvSpPr>
        <p:spPr>
          <a:xfrm>
            <a:off x="661925" y="1529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Machine Learning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75EC9253-93D6-4D23-A150-FDFEF11740C9}"/>
              </a:ext>
            </a:extLst>
          </p:cNvPr>
          <p:cNvSpPr txBox="1">
            <a:spLocks/>
          </p:cNvSpPr>
          <p:nvPr/>
        </p:nvSpPr>
        <p:spPr>
          <a:xfrm>
            <a:off x="949957" y="3793566"/>
            <a:ext cx="10977436" cy="254144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Supervised learning(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지도학습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: Linear regression, SVM, Decision tree, 					                      KNN, Ensemble model etc.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Unsupervised learning(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비지도학습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: Clustering, Dimensionality reduction etc.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1A4661F-FBEB-C220-0E0A-B8DABBB6500D}"/>
              </a:ext>
            </a:extLst>
          </p:cNvPr>
          <p:cNvSpPr/>
          <p:nvPr/>
        </p:nvSpPr>
        <p:spPr>
          <a:xfrm>
            <a:off x="748720" y="2158833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수집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7A54D3-2EDD-8B6A-D594-EAED81D37F97}"/>
              </a:ext>
            </a:extLst>
          </p:cNvPr>
          <p:cNvSpPr/>
          <p:nvPr/>
        </p:nvSpPr>
        <p:spPr>
          <a:xfrm>
            <a:off x="2950447" y="2161691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DEBEB3-BB09-6436-034B-9EC93F31A524}"/>
              </a:ext>
            </a:extLst>
          </p:cNvPr>
          <p:cNvSpPr/>
          <p:nvPr/>
        </p:nvSpPr>
        <p:spPr>
          <a:xfrm>
            <a:off x="5237164" y="2158835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82A6A4-C330-4881-45A9-FFE272117683}"/>
              </a:ext>
            </a:extLst>
          </p:cNvPr>
          <p:cNvSpPr/>
          <p:nvPr/>
        </p:nvSpPr>
        <p:spPr>
          <a:xfrm>
            <a:off x="10000193" y="2158833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서비스화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224B051-0644-8DF7-9463-A7C930D11F42}"/>
              </a:ext>
            </a:extLst>
          </p:cNvPr>
          <p:cNvSpPr/>
          <p:nvPr/>
        </p:nvSpPr>
        <p:spPr>
          <a:xfrm>
            <a:off x="2451229" y="2640904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9A4CE12-D0AF-C92B-04B6-A58623507C45}"/>
              </a:ext>
            </a:extLst>
          </p:cNvPr>
          <p:cNvSpPr/>
          <p:nvPr/>
        </p:nvSpPr>
        <p:spPr>
          <a:xfrm>
            <a:off x="4587693" y="2640903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AB3F47F-1C2A-77D9-6DCE-02CF4AF4293A}"/>
              </a:ext>
            </a:extLst>
          </p:cNvPr>
          <p:cNvSpPr/>
          <p:nvPr/>
        </p:nvSpPr>
        <p:spPr>
          <a:xfrm>
            <a:off x="6953095" y="2649678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94386C4-08C0-3084-B262-767D42E62E8A}"/>
              </a:ext>
            </a:extLst>
          </p:cNvPr>
          <p:cNvSpPr/>
          <p:nvPr/>
        </p:nvSpPr>
        <p:spPr>
          <a:xfrm>
            <a:off x="9317277" y="2649678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44CC24-759F-5DF0-814C-E3C01023D343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BCB6AF-8F12-7DAA-282B-766125A5F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EB1DBE-D73B-22FE-BB63-2C0B14363E97}"/>
              </a:ext>
            </a:extLst>
          </p:cNvPr>
          <p:cNvSpPr/>
          <p:nvPr/>
        </p:nvSpPr>
        <p:spPr>
          <a:xfrm>
            <a:off x="7649433" y="2098856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0477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41B88902-5AA0-43A5-AD55-4188C106EB4D}"/>
              </a:ext>
            </a:extLst>
          </p:cNvPr>
          <p:cNvSpPr txBox="1">
            <a:spLocks/>
          </p:cNvSpPr>
          <p:nvPr/>
        </p:nvSpPr>
        <p:spPr>
          <a:xfrm>
            <a:off x="855399" y="3692335"/>
            <a:ext cx="10780591" cy="254144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scatter plot, bar chart, pie chart,  box plot, histogram, heatmap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서비스화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Web Service, Mobile Service, Desktop Application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7EAC5-04EA-4E98-AE66-074B572AD612}"/>
              </a:ext>
            </a:extLst>
          </p:cNvPr>
          <p:cNvSpPr txBox="1"/>
          <p:nvPr/>
        </p:nvSpPr>
        <p:spPr>
          <a:xfrm>
            <a:off x="733480" y="145268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Reporting &amp; Business service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060552-08BB-BEA7-536A-FC4989D179E2}"/>
              </a:ext>
            </a:extLst>
          </p:cNvPr>
          <p:cNvSpPr/>
          <p:nvPr/>
        </p:nvSpPr>
        <p:spPr>
          <a:xfrm>
            <a:off x="748720" y="2158833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수집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76EA19-12A2-2C70-9505-504B1E1338D4}"/>
              </a:ext>
            </a:extLst>
          </p:cNvPr>
          <p:cNvSpPr/>
          <p:nvPr/>
        </p:nvSpPr>
        <p:spPr>
          <a:xfrm>
            <a:off x="2950447" y="2161691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E15454-A4E0-3B36-97D0-252FB475774E}"/>
              </a:ext>
            </a:extLst>
          </p:cNvPr>
          <p:cNvSpPr/>
          <p:nvPr/>
        </p:nvSpPr>
        <p:spPr>
          <a:xfrm>
            <a:off x="5237164" y="2158835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ED92F0-99A2-9B4E-51F5-D11E86205027}"/>
              </a:ext>
            </a:extLst>
          </p:cNvPr>
          <p:cNvSpPr/>
          <p:nvPr/>
        </p:nvSpPr>
        <p:spPr>
          <a:xfrm>
            <a:off x="7630915" y="2158834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1713C27-22C4-9D1E-B386-D02392226E35}"/>
              </a:ext>
            </a:extLst>
          </p:cNvPr>
          <p:cNvSpPr/>
          <p:nvPr/>
        </p:nvSpPr>
        <p:spPr>
          <a:xfrm>
            <a:off x="2451229" y="2640904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9A355B9-2C9D-3467-51CE-64FEEAC6C794}"/>
              </a:ext>
            </a:extLst>
          </p:cNvPr>
          <p:cNvSpPr/>
          <p:nvPr/>
        </p:nvSpPr>
        <p:spPr>
          <a:xfrm>
            <a:off x="4587693" y="2640903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F722D31-40F7-F5D8-080B-98BCB711B6BC}"/>
              </a:ext>
            </a:extLst>
          </p:cNvPr>
          <p:cNvSpPr/>
          <p:nvPr/>
        </p:nvSpPr>
        <p:spPr>
          <a:xfrm>
            <a:off x="6953095" y="2649678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0318EF-47E7-CE0F-5817-56C10CA3A420}"/>
              </a:ext>
            </a:extLst>
          </p:cNvPr>
          <p:cNvSpPr/>
          <p:nvPr/>
        </p:nvSpPr>
        <p:spPr>
          <a:xfrm>
            <a:off x="9317277" y="2649678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9EC13E-ABEA-031F-1295-0AB3B1C52EFA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6D3064-B9CE-7230-899F-0D04A63FB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394CB1-3878-F059-D32D-5D8E8B9176CF}"/>
              </a:ext>
            </a:extLst>
          </p:cNvPr>
          <p:cNvSpPr/>
          <p:nvPr/>
        </p:nvSpPr>
        <p:spPr>
          <a:xfrm>
            <a:off x="9984046" y="2158832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서비스화</a:t>
            </a:r>
          </a:p>
        </p:txBody>
      </p:sp>
    </p:spTree>
    <p:extLst>
      <p:ext uri="{BB962C8B-B14F-4D97-AF65-F5344CB8AC3E}">
        <p14:creationId xmlns:p14="http://schemas.microsoft.com/office/powerpoint/2010/main" val="32108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A25A2-E8A7-4A00-9742-8EFC19C3313D}"/>
              </a:ext>
            </a:extLst>
          </p:cNvPr>
          <p:cNvSpPr txBox="1"/>
          <p:nvPr/>
        </p:nvSpPr>
        <p:spPr>
          <a:xfrm>
            <a:off x="733480" y="151467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python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FEDCD424-ADBD-4B4F-A2B3-73393E28CBA0}"/>
              </a:ext>
            </a:extLst>
          </p:cNvPr>
          <p:cNvSpPr txBox="1">
            <a:spLocks/>
          </p:cNvSpPr>
          <p:nvPr/>
        </p:nvSpPr>
        <p:spPr>
          <a:xfrm>
            <a:off x="1859356" y="2157211"/>
            <a:ext cx="8946976" cy="4183298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Collecting: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BeautifulSoup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Selenium,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PyMySQL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PyMongo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etc.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Preprocessing: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Numpy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Pandas etc.</a:t>
            </a: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Explorary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Data Analysis: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Numpy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Pandas, Matplotlib, Seaborn etc.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Machine Learning: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Scikit Learn,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SparkML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Tensorflow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Keras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Pytorch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etc.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Communication/Reporting/Building Data Product: 	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Matplotlib, Seaborn, Django, Flask etc.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E8C4E8-0402-49DB-99FE-D82554927484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300151-A4B7-C762-96FE-22A4CA98D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D071D-AC2F-478C-8221-7BA86FA05DA3}"/>
              </a:ext>
            </a:extLst>
          </p:cNvPr>
          <p:cNvSpPr txBox="1"/>
          <p:nvPr/>
        </p:nvSpPr>
        <p:spPr>
          <a:xfrm>
            <a:off x="907625" y="1563411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Python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C8DBD-70F5-4E9D-8368-B834EC835332}"/>
              </a:ext>
            </a:extLst>
          </p:cNvPr>
          <p:cNvSpPr txBox="1"/>
          <p:nvPr/>
        </p:nvSpPr>
        <p:spPr>
          <a:xfrm>
            <a:off x="1051313" y="2779608"/>
            <a:ext cx="35200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Kaggle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scientists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주로 사용하는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Tool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대해 설문조사 진행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(2020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C299D-BEF6-765C-0E92-EE756D05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59" y="1136929"/>
            <a:ext cx="56578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8781E43-C08A-9D84-F6B0-2F16C47BCADF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A34EDC-8350-7C86-A83D-31F705EFDE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6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DC13D-3590-4757-81E2-A24AAB0E9AE1}"/>
              </a:ext>
            </a:extLst>
          </p:cNvPr>
          <p:cNvSpPr txBox="1"/>
          <p:nvPr/>
        </p:nvSpPr>
        <p:spPr>
          <a:xfrm>
            <a:off x="870640" y="157563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Python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R -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누가 주로 사용할까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8C342E4F-0C02-437B-99A2-17C572DB9C7E}"/>
              </a:ext>
            </a:extLst>
          </p:cNvPr>
          <p:cNvSpPr txBox="1">
            <a:spLocks/>
          </p:cNvSpPr>
          <p:nvPr/>
        </p:nvSpPr>
        <p:spPr>
          <a:xfrm>
            <a:off x="6096000" y="2627801"/>
            <a:ext cx="5142088" cy="275768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Python</a:t>
            </a:r>
          </a:p>
          <a:p>
            <a:pPr algn="ctr"/>
            <a:endParaRPr lang="en-US" altLang="ko-KR" sz="2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Engineer, 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Machine Learning Engineer, 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Software Developer, 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Scientist,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Computer Scientist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D81ECE-6900-160C-63AB-ACB32546EB15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09F1D8-0D23-4621-1307-CF17EFDB0B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0412C-75DE-EE59-2BF5-99CBD34CC634}"/>
              </a:ext>
            </a:extLst>
          </p:cNvPr>
          <p:cNvSpPr txBox="1"/>
          <p:nvPr/>
        </p:nvSpPr>
        <p:spPr>
          <a:xfrm>
            <a:off x="1715594" y="2627801"/>
            <a:ext cx="324141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</a:p>
          <a:p>
            <a:pPr algn="ctr"/>
            <a:endParaRPr lang="en-US" altLang="ko-KR" sz="2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Statistician, 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Analyst, 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Business Analyst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CE088-982C-A054-7340-92F08929EF4D}"/>
              </a:ext>
            </a:extLst>
          </p:cNvPr>
          <p:cNvCxnSpPr/>
          <p:nvPr/>
        </p:nvCxnSpPr>
        <p:spPr>
          <a:xfrm>
            <a:off x="1100488" y="3128211"/>
            <a:ext cx="9991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A738D2-5093-5B14-964B-D5E560F39B64}"/>
              </a:ext>
            </a:extLst>
          </p:cNvPr>
          <p:cNvCxnSpPr>
            <a:cxnSpLocks/>
          </p:cNvCxnSpPr>
          <p:nvPr/>
        </p:nvCxnSpPr>
        <p:spPr>
          <a:xfrm>
            <a:off x="5776762" y="2627801"/>
            <a:ext cx="0" cy="26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904CC-A9B6-492D-1366-D472141F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>
            <a:extLst>
              <a:ext uri="{FF2B5EF4-FFF2-40B4-BE49-F238E27FC236}">
                <a16:creationId xmlns:a16="http://schemas.microsoft.com/office/drawing/2014/main" id="{4DA62ADD-EBE7-E10A-6DB7-D7CC1CA05ED8}"/>
              </a:ext>
            </a:extLst>
          </p:cNvPr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D4FADF-0288-5552-8E62-B767DABAF368}"/>
              </a:ext>
            </a:extLst>
          </p:cNvPr>
          <p:cNvSpPr/>
          <p:nvPr/>
        </p:nvSpPr>
        <p:spPr>
          <a:xfrm>
            <a:off x="6854767" y="-213021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78DF44-2788-CA70-1E7D-D9B5B7C46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70" y="1017386"/>
            <a:ext cx="2948668" cy="46841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620F2B-A6F9-6FFF-AD85-3F291050B508}"/>
              </a:ext>
            </a:extLst>
          </p:cNvPr>
          <p:cNvSpPr/>
          <p:nvPr/>
        </p:nvSpPr>
        <p:spPr>
          <a:xfrm>
            <a:off x="575089" y="344677"/>
            <a:ext cx="6096000" cy="15927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</a:p>
          <a:p>
            <a:pPr latinLnBrk="0">
              <a:defRPr/>
            </a:pPr>
            <a:endParaRPr lang="en-US" altLang="ko-KR" sz="1500" b="1" i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440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Numpy</a:t>
            </a:r>
            <a:endParaRPr lang="en-US" altLang="ko-KR" sz="44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105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Enjoy your data </a:t>
            </a:r>
            <a:r>
              <a:rPr lang="en-US" altLang="ko-KR" sz="105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763B7A-ABD8-D3FD-2799-19CA5CDDABD0}"/>
              </a:ext>
            </a:extLst>
          </p:cNvPr>
          <p:cNvCxnSpPr>
            <a:cxnSpLocks/>
          </p:cNvCxnSpPr>
          <p:nvPr/>
        </p:nvCxnSpPr>
        <p:spPr>
          <a:xfrm>
            <a:off x="700189" y="924919"/>
            <a:ext cx="495488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C3CCD26-954F-D438-632E-CDB764CCC09E}"/>
              </a:ext>
            </a:extLst>
          </p:cNvPr>
          <p:cNvSpPr/>
          <p:nvPr/>
        </p:nvSpPr>
        <p:spPr>
          <a:xfrm>
            <a:off x="6800468" y="34814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1D2D3-B989-9DE1-30A1-A27B1A6742E9}"/>
              </a:ext>
            </a:extLst>
          </p:cNvPr>
          <p:cNvSpPr/>
          <p:nvPr/>
        </p:nvSpPr>
        <p:spPr>
          <a:xfrm>
            <a:off x="575089" y="2045142"/>
            <a:ext cx="2537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손지영</a:t>
            </a:r>
            <a:endParaRPr lang="en-US" altLang="ko-KR" sz="10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045BB7-BF79-54B2-3567-19E4D4EE5A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22025F-1D25-79B2-FFE5-C2DBA7FDAE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57" y="334925"/>
            <a:ext cx="458927" cy="4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0CFFA-E04A-AA6A-80B0-361AAAAA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3B98AB-DC03-EE85-85D2-F81E12E17253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2BC5C2-CA76-E334-9972-BB1EEAD51089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75E2F-6E14-7BEB-6FFA-3AAA239513B8}"/>
              </a:ext>
            </a:extLst>
          </p:cNvPr>
          <p:cNvSpPr txBox="1"/>
          <p:nvPr/>
        </p:nvSpPr>
        <p:spPr>
          <a:xfrm>
            <a:off x="657280" y="1437603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(Big Data)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FDA0CB-D9B6-5764-56AC-7C638249EF70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8F3498-3371-F668-A5C9-CF5FD12188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D818B-41A6-F346-E11F-2D0B9FC96FD7}"/>
              </a:ext>
            </a:extLst>
          </p:cNvPr>
          <p:cNvSpPr txBox="1"/>
          <p:nvPr/>
        </p:nvSpPr>
        <p:spPr>
          <a:xfrm>
            <a:off x="1049752" y="2255179"/>
            <a:ext cx="10092496" cy="427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데이터베이스로는 수집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 따위를 수행하기 어려울 만큼 방대한 양의 데이터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Wikipedia</a:t>
            </a:r>
          </a:p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대용량 데이터를 활용해 작은 용량에서 얻을 수 없었던 새로운 통찰이나 가치를 추출해 내는 일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활용해 시장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기업 및 시민과 정부의 관계 등 많은 분야에 변화를 가져오는 일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&lt;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빅데이터가 만든 세상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마이어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쇤버거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쿠키어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28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044B0-AABA-F7B6-16BA-8900B236496E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Numpy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69481-2B11-2FF0-E9D2-68D90935B2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BC8AD-26A4-D9C1-5D5D-34BAD5D903F8}"/>
              </a:ext>
            </a:extLst>
          </p:cNvPr>
          <p:cNvSpPr txBox="1"/>
          <p:nvPr/>
        </p:nvSpPr>
        <p:spPr>
          <a:xfrm>
            <a:off x="503209" y="129111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(5V)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4ECF7-1A6C-329E-E099-6FCFE5569DFD}"/>
              </a:ext>
            </a:extLst>
          </p:cNvPr>
          <p:cNvSpPr txBox="1"/>
          <p:nvPr/>
        </p:nvSpPr>
        <p:spPr>
          <a:xfrm>
            <a:off x="895680" y="1952580"/>
            <a:ext cx="10480609" cy="42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3V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및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Veracity(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정확성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추가되어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5V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확장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A36C6-D403-59FD-CFA4-7808AA23DE91}"/>
              </a:ext>
            </a:extLst>
          </p:cNvPr>
          <p:cNvSpPr txBox="1"/>
          <p:nvPr/>
        </p:nvSpPr>
        <p:spPr>
          <a:xfrm>
            <a:off x="9682389" y="6225049"/>
            <a:ext cx="2509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https://www.mfgkr.com/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279BD7-498D-4ED4-FDE9-75AEAB256919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E4E3A0-B74C-014F-8700-A55A06D491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05-2404-4324-41CD-C5572F8C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CD0F4C-4842-13C7-FC8C-3B833F85EA88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3777E8-A2E0-8039-F407-44980087C49D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6660BF-06A8-C9F6-1ED9-C8B9781A4A88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Numpy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3BABB-CF90-67E8-DF84-CE20D3EFFC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2F0B5-8024-441F-B4BE-1457AAA6C011}"/>
              </a:ext>
            </a:extLst>
          </p:cNvPr>
          <p:cNvSpPr txBox="1"/>
          <p:nvPr/>
        </p:nvSpPr>
        <p:spPr>
          <a:xfrm>
            <a:off x="503209" y="129111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(7V)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42786-1D0F-65E0-0966-142BAB31A8D1}"/>
              </a:ext>
            </a:extLst>
          </p:cNvPr>
          <p:cNvSpPr txBox="1"/>
          <p:nvPr/>
        </p:nvSpPr>
        <p:spPr>
          <a:xfrm>
            <a:off x="9682389" y="6225049"/>
            <a:ext cx="2509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https://www.mfgkr.com/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EBD945-227D-5581-078E-C4C707FE3D3D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F3A83C-62FB-062C-F9FA-DC9CFFB91E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AB1E7-24F9-439E-9D75-0CD78A76EA4D}"/>
              </a:ext>
            </a:extLst>
          </p:cNvPr>
          <p:cNvSpPr txBox="1"/>
          <p:nvPr/>
        </p:nvSpPr>
        <p:spPr>
          <a:xfrm>
            <a:off x="657280" y="155630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Science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F98DB1FB-9A77-470F-A0A3-B72989B18301}"/>
              </a:ext>
            </a:extLst>
          </p:cNvPr>
          <p:cNvSpPr txBox="1">
            <a:spLocks/>
          </p:cNvSpPr>
          <p:nvPr/>
        </p:nvSpPr>
        <p:spPr>
          <a:xfrm>
            <a:off x="845701" y="2216423"/>
            <a:ext cx="10500597" cy="3240351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단순히 분류하거나 분석하는 것 말고 </a:t>
            </a:r>
            <a:r>
              <a:rPr lang="ko-KR" altLang="en-US" sz="2200" dirty="0">
                <a:solidFill>
                  <a:srgbClr val="EA428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속에 담긴 패턴이나 미래 예측에 도움이 되는 신호를 찾는 것</a:t>
            </a:r>
            <a:endParaRPr lang="en-US" altLang="ko-KR" sz="2200" dirty="0">
              <a:solidFill>
                <a:srgbClr val="EA428A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통계학 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표본 조사를 통해 전체를 추론하고 예측</a:t>
            </a:r>
            <a:endParaRPr lang="en-US" altLang="ko-KR" sz="2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데이터과학 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통계학의 분석방법론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머신러닝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딥러닝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텍스트마이닝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추천시스템 등</a:t>
            </a:r>
            <a:endParaRPr lang="en-US" altLang="ko-KR" sz="2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AD0946-A4A3-8E53-39B5-7C236BD01611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A4D14F-8FD6-8166-FE84-0A95EA48A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AFF86-A692-42B0-9450-29D3E940D18F}"/>
              </a:ext>
            </a:extLst>
          </p:cNvPr>
          <p:cNvSpPr txBox="1"/>
          <p:nvPr/>
        </p:nvSpPr>
        <p:spPr>
          <a:xfrm>
            <a:off x="657280" y="1466099"/>
            <a:ext cx="44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Skillset Diagram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4802BC-F300-4932-901D-E29B07D9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35" y="1574766"/>
            <a:ext cx="5300259" cy="480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5A55B7-708A-1CAC-8C17-06A5E03AFEB9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EA1364-73EA-1F8E-707B-844AB958BB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AC062-4F10-4092-8F30-9CCF4D980F0E}"/>
              </a:ext>
            </a:extLst>
          </p:cNvPr>
          <p:cNvSpPr txBox="1"/>
          <p:nvPr/>
        </p:nvSpPr>
        <p:spPr>
          <a:xfrm>
            <a:off x="657280" y="148035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Science Process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03CB19-11FF-4A6E-8A5E-9B5C6D592246}"/>
              </a:ext>
            </a:extLst>
          </p:cNvPr>
          <p:cNvSpPr/>
          <p:nvPr/>
        </p:nvSpPr>
        <p:spPr>
          <a:xfrm>
            <a:off x="869541" y="2679075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수집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860F97-400B-4E55-8A46-A845F4F9C751}"/>
              </a:ext>
            </a:extLst>
          </p:cNvPr>
          <p:cNvSpPr/>
          <p:nvPr/>
        </p:nvSpPr>
        <p:spPr>
          <a:xfrm>
            <a:off x="3071268" y="2681933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</a:t>
            </a:r>
            <a:endParaRPr lang="ko-KR" altLang="en-US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AF3AA8-AC4E-43C8-A695-C5C31BD5E905}"/>
              </a:ext>
            </a:extLst>
          </p:cNvPr>
          <p:cNvSpPr/>
          <p:nvPr/>
        </p:nvSpPr>
        <p:spPr>
          <a:xfrm>
            <a:off x="5357985" y="2679077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6ADFA3-63A6-4CFB-8E99-519939DB04F1}"/>
              </a:ext>
            </a:extLst>
          </p:cNvPr>
          <p:cNvSpPr/>
          <p:nvPr/>
        </p:nvSpPr>
        <p:spPr>
          <a:xfrm>
            <a:off x="7751736" y="2679076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8516A0-9ECB-4F8C-9C37-EB06A42F5C00}"/>
              </a:ext>
            </a:extLst>
          </p:cNvPr>
          <p:cNvSpPr/>
          <p:nvPr/>
        </p:nvSpPr>
        <p:spPr>
          <a:xfrm>
            <a:off x="10121014" y="2679075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서비스화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FCEB8F1-195C-410A-871F-D4C675A5A00E}"/>
              </a:ext>
            </a:extLst>
          </p:cNvPr>
          <p:cNvSpPr/>
          <p:nvPr/>
        </p:nvSpPr>
        <p:spPr>
          <a:xfrm>
            <a:off x="2513448" y="3169920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E376A4-B2B0-47D9-84A5-569393F661E4}"/>
              </a:ext>
            </a:extLst>
          </p:cNvPr>
          <p:cNvSpPr/>
          <p:nvPr/>
        </p:nvSpPr>
        <p:spPr>
          <a:xfrm>
            <a:off x="4708514" y="3161145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8A21A8F-00A9-4D3B-98F7-5F1C3BA1E734}"/>
              </a:ext>
            </a:extLst>
          </p:cNvPr>
          <p:cNvSpPr/>
          <p:nvPr/>
        </p:nvSpPr>
        <p:spPr>
          <a:xfrm>
            <a:off x="7073916" y="3169920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0A4AD61-D136-4DB7-8179-EEE41C990CC5}"/>
              </a:ext>
            </a:extLst>
          </p:cNvPr>
          <p:cNvSpPr/>
          <p:nvPr/>
        </p:nvSpPr>
        <p:spPr>
          <a:xfrm>
            <a:off x="9438098" y="3169920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7C81E0-EF92-50AB-F935-2FFE5B827BEE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30311-8ADE-010E-9171-3FD966948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5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A2D9D-0EC6-4951-BB4D-248E215587EB}"/>
              </a:ext>
            </a:extLst>
          </p:cNvPr>
          <p:cNvSpPr txBox="1"/>
          <p:nvPr/>
        </p:nvSpPr>
        <p:spPr>
          <a:xfrm>
            <a:off x="733480" y="146895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Collecting data sets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F3E1B43C-A620-421B-860D-7C2B126923E2}"/>
              </a:ext>
            </a:extLst>
          </p:cNvPr>
          <p:cNvSpPr txBox="1">
            <a:spLocks/>
          </p:cNvSpPr>
          <p:nvPr/>
        </p:nvSpPr>
        <p:spPr>
          <a:xfrm>
            <a:off x="1073815" y="3552406"/>
            <a:ext cx="7615597" cy="232542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Database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File(CSV,XML,JSON)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Web crawling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IoT sensor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Survey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C8E740-467D-4BDF-BF6E-66350FBAEC4B}"/>
              </a:ext>
            </a:extLst>
          </p:cNvPr>
          <p:cNvSpPr/>
          <p:nvPr/>
        </p:nvSpPr>
        <p:spPr>
          <a:xfrm>
            <a:off x="3057127" y="2085779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</a:t>
            </a:r>
            <a:endParaRPr lang="ko-KR" altLang="en-US" sz="20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2D098B-58B9-42F9-A913-18091711C3AC}"/>
              </a:ext>
            </a:extLst>
          </p:cNvPr>
          <p:cNvSpPr/>
          <p:nvPr/>
        </p:nvSpPr>
        <p:spPr>
          <a:xfrm>
            <a:off x="5343844" y="2082923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88278E-CCF8-4B22-A033-764CA40E4318}"/>
              </a:ext>
            </a:extLst>
          </p:cNvPr>
          <p:cNvSpPr/>
          <p:nvPr/>
        </p:nvSpPr>
        <p:spPr>
          <a:xfrm>
            <a:off x="7737595" y="2082922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B588659-E66A-4E17-AACB-83EC0F78EAB5}"/>
              </a:ext>
            </a:extLst>
          </p:cNvPr>
          <p:cNvSpPr/>
          <p:nvPr/>
        </p:nvSpPr>
        <p:spPr>
          <a:xfrm>
            <a:off x="10106873" y="2082921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</a:t>
            </a:r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</a:p>
          <a:p>
            <a:pPr algn="ctr"/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서비스화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4325004-6501-4A24-BD76-63657F62D94C}"/>
              </a:ext>
            </a:extLst>
          </p:cNvPr>
          <p:cNvSpPr/>
          <p:nvPr/>
        </p:nvSpPr>
        <p:spPr>
          <a:xfrm>
            <a:off x="2557909" y="2564992"/>
            <a:ext cx="374482" cy="26138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5FFF6DE-12D1-4507-ACE2-C59E08CC6CB3}"/>
              </a:ext>
            </a:extLst>
          </p:cNvPr>
          <p:cNvSpPr/>
          <p:nvPr/>
        </p:nvSpPr>
        <p:spPr>
          <a:xfrm>
            <a:off x="4694373" y="2564991"/>
            <a:ext cx="374482" cy="26138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B2EA71B-2BB6-4D47-95E6-D3995B2E42D9}"/>
              </a:ext>
            </a:extLst>
          </p:cNvPr>
          <p:cNvSpPr/>
          <p:nvPr/>
        </p:nvSpPr>
        <p:spPr>
          <a:xfrm>
            <a:off x="7059775" y="2573766"/>
            <a:ext cx="374482" cy="26138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73AEEBD-C7A7-4D62-94E5-3CEEEC366AD3}"/>
              </a:ext>
            </a:extLst>
          </p:cNvPr>
          <p:cNvSpPr/>
          <p:nvPr/>
        </p:nvSpPr>
        <p:spPr>
          <a:xfrm>
            <a:off x="9423957" y="2573766"/>
            <a:ext cx="374482" cy="26138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333F43-D090-6DE0-AE68-6C6AC052B656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7DE12B-351D-666D-088D-800A6A7B1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0ADFB4-0BAB-4430-C038-0B2FA22A6B56}"/>
              </a:ext>
            </a:extLst>
          </p:cNvPr>
          <p:cNvSpPr/>
          <p:nvPr/>
        </p:nvSpPr>
        <p:spPr>
          <a:xfrm>
            <a:off x="918784" y="2094552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수집</a:t>
            </a:r>
          </a:p>
        </p:txBody>
      </p:sp>
    </p:spTree>
    <p:extLst>
      <p:ext uri="{BB962C8B-B14F-4D97-AF65-F5344CB8AC3E}">
        <p14:creationId xmlns:p14="http://schemas.microsoft.com/office/powerpoint/2010/main" val="26982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A6E51-1C7F-4052-8CC8-5E7B0A70A5E2}"/>
              </a:ext>
            </a:extLst>
          </p:cNvPr>
          <p:cNvSpPr txBox="1"/>
          <p:nvPr/>
        </p:nvSpPr>
        <p:spPr>
          <a:xfrm>
            <a:off x="748720" y="151467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Preprocessing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D3CA7784-B7BE-4C10-B80F-29AA228DA240}"/>
              </a:ext>
            </a:extLst>
          </p:cNvPr>
          <p:cNvSpPr txBox="1">
            <a:spLocks/>
          </p:cNvSpPr>
          <p:nvPr/>
        </p:nvSpPr>
        <p:spPr>
          <a:xfrm>
            <a:off x="930072" y="3610938"/>
            <a:ext cx="10743768" cy="254144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처리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삭제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값으로 대체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최대값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중앙값 등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 모델을 활용한 값 삽입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이상치 처리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입력오류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삭제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값으로 대체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자연발생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(feature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Feature Engineering : scaling(feature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단위를 변경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binning(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수치형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범주형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                                 transform(feature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분리하거나 연산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주중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주말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            encoding(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범주형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수치형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B66629D-5F63-D381-9013-9BBF1408DD21}"/>
              </a:ext>
            </a:extLst>
          </p:cNvPr>
          <p:cNvSpPr/>
          <p:nvPr/>
        </p:nvSpPr>
        <p:spPr>
          <a:xfrm>
            <a:off x="748720" y="2182302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수집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852A48-F386-8249-79D4-3E2F65589AC7}"/>
              </a:ext>
            </a:extLst>
          </p:cNvPr>
          <p:cNvSpPr/>
          <p:nvPr/>
        </p:nvSpPr>
        <p:spPr>
          <a:xfrm>
            <a:off x="5237164" y="2182304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C3F675-01C7-C007-7467-DFB27096A32F}"/>
              </a:ext>
            </a:extLst>
          </p:cNvPr>
          <p:cNvSpPr/>
          <p:nvPr/>
        </p:nvSpPr>
        <p:spPr>
          <a:xfrm>
            <a:off x="7630915" y="2182303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D19B6CC-3A61-D198-A91E-83A821B864E6}"/>
              </a:ext>
            </a:extLst>
          </p:cNvPr>
          <p:cNvSpPr/>
          <p:nvPr/>
        </p:nvSpPr>
        <p:spPr>
          <a:xfrm>
            <a:off x="10000193" y="2182302"/>
            <a:ext cx="1394075" cy="12198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서비스화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B26FAAB-FFE6-5273-FC3E-27178B52C9B0}"/>
              </a:ext>
            </a:extLst>
          </p:cNvPr>
          <p:cNvSpPr/>
          <p:nvPr/>
        </p:nvSpPr>
        <p:spPr>
          <a:xfrm>
            <a:off x="2451229" y="2664373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28CF398-E0DD-9F96-0F01-2099723D86E0}"/>
              </a:ext>
            </a:extLst>
          </p:cNvPr>
          <p:cNvSpPr/>
          <p:nvPr/>
        </p:nvSpPr>
        <p:spPr>
          <a:xfrm>
            <a:off x="4587693" y="2664372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60A2407-E3E3-07C5-2B3F-2266A84BBE90}"/>
              </a:ext>
            </a:extLst>
          </p:cNvPr>
          <p:cNvSpPr/>
          <p:nvPr/>
        </p:nvSpPr>
        <p:spPr>
          <a:xfrm>
            <a:off x="6953095" y="2673147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E635555-A5BB-542B-E8E7-44481527976F}"/>
              </a:ext>
            </a:extLst>
          </p:cNvPr>
          <p:cNvSpPr/>
          <p:nvPr/>
        </p:nvSpPr>
        <p:spPr>
          <a:xfrm>
            <a:off x="9317277" y="2673147"/>
            <a:ext cx="374482" cy="261389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26B480-0A8D-E00E-906C-1753D1B3D4EC}"/>
              </a:ext>
            </a:extLst>
          </p:cNvPr>
          <p:cNvSpPr/>
          <p:nvPr/>
        </p:nvSpPr>
        <p:spPr>
          <a:xfrm>
            <a:off x="0" y="1861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</a:t>
            </a:r>
            <a:r>
              <a:rPr lang="en-US" altLang="ko-KR" sz="36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6441EE-EE3C-E9CA-3B9C-CA2C991EB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33" y="215295"/>
            <a:ext cx="555302" cy="55530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40B26C-5D34-F081-AE8B-231AE3D62E3E}"/>
              </a:ext>
            </a:extLst>
          </p:cNvPr>
          <p:cNvSpPr/>
          <p:nvPr/>
        </p:nvSpPr>
        <p:spPr>
          <a:xfrm>
            <a:off x="3017206" y="2182301"/>
            <a:ext cx="1394075" cy="1219815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50000">
                <a:srgbClr val="D12971"/>
              </a:gs>
              <a:gs pos="100000">
                <a:srgbClr val="FF66CC"/>
              </a:gs>
            </a:gsLst>
            <a:path path="circle">
              <a:fillToRect r="100000" b="100000"/>
            </a:path>
            <a:tileRect l="-100000" t="-100000"/>
          </a:gra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</a:t>
            </a:r>
            <a:endParaRPr lang="ko-KR" altLang="en-US" sz="2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/>
    </p:bldLst>
  </p:timing>
</p:sld>
</file>

<file path=ppt/theme/theme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1060</Words>
  <Application>Microsoft Office PowerPoint</Application>
  <PresentationFormat>와이드스크린</PresentationFormat>
  <Paragraphs>266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G마켓 산스 Medium</vt:lpstr>
      <vt:lpstr>Arial</vt:lpstr>
      <vt:lpstr>20_Office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JiYoung Son</cp:lastModifiedBy>
  <cp:revision>37</cp:revision>
  <dcterms:created xsi:type="dcterms:W3CDTF">2020-12-04T02:08:46Z</dcterms:created>
  <dcterms:modified xsi:type="dcterms:W3CDTF">2024-03-03T23:52:15Z</dcterms:modified>
</cp:coreProperties>
</file>