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5"/>
  </p:notesMasterIdLst>
  <p:sldIdLst>
    <p:sldId id="418" r:id="rId2"/>
    <p:sldId id="490" r:id="rId3"/>
    <p:sldId id="482" r:id="rId4"/>
    <p:sldId id="321" r:id="rId5"/>
    <p:sldId id="258" r:id="rId6"/>
    <p:sldId id="319" r:id="rId7"/>
    <p:sldId id="320" r:id="rId8"/>
    <p:sldId id="322" r:id="rId9"/>
    <p:sldId id="323" r:id="rId10"/>
    <p:sldId id="324" r:id="rId11"/>
    <p:sldId id="420" r:id="rId12"/>
    <p:sldId id="411" r:id="rId13"/>
    <p:sldId id="422" r:id="rId14"/>
    <p:sldId id="421" r:id="rId15"/>
    <p:sldId id="423" r:id="rId16"/>
    <p:sldId id="424" r:id="rId17"/>
    <p:sldId id="425" r:id="rId18"/>
    <p:sldId id="426" r:id="rId19"/>
    <p:sldId id="427" r:id="rId20"/>
    <p:sldId id="428" r:id="rId21"/>
    <p:sldId id="432" r:id="rId22"/>
    <p:sldId id="433" r:id="rId23"/>
    <p:sldId id="431" r:id="rId24"/>
    <p:sldId id="434" r:id="rId25"/>
    <p:sldId id="436" r:id="rId26"/>
    <p:sldId id="438" r:id="rId27"/>
    <p:sldId id="439" r:id="rId28"/>
    <p:sldId id="440" r:id="rId29"/>
    <p:sldId id="441" r:id="rId30"/>
    <p:sldId id="484" r:id="rId31"/>
    <p:sldId id="442" r:id="rId32"/>
    <p:sldId id="444" r:id="rId33"/>
    <p:sldId id="445" r:id="rId34"/>
    <p:sldId id="446" r:id="rId35"/>
    <p:sldId id="448" r:id="rId36"/>
    <p:sldId id="449" r:id="rId37"/>
    <p:sldId id="450" r:id="rId38"/>
    <p:sldId id="485" r:id="rId39"/>
    <p:sldId id="451" r:id="rId40"/>
    <p:sldId id="452" r:id="rId41"/>
    <p:sldId id="453" r:id="rId42"/>
    <p:sldId id="437" r:id="rId43"/>
    <p:sldId id="455" r:id="rId44"/>
    <p:sldId id="456" r:id="rId45"/>
    <p:sldId id="457" r:id="rId46"/>
    <p:sldId id="459" r:id="rId47"/>
    <p:sldId id="486" r:id="rId48"/>
    <p:sldId id="460" r:id="rId49"/>
    <p:sldId id="487" r:id="rId50"/>
    <p:sldId id="488" r:id="rId51"/>
    <p:sldId id="476" r:id="rId52"/>
    <p:sldId id="491" r:id="rId53"/>
    <p:sldId id="492" r:id="rId54"/>
    <p:sldId id="463" r:id="rId55"/>
    <p:sldId id="477" r:id="rId56"/>
    <p:sldId id="472" r:id="rId57"/>
    <p:sldId id="489" r:id="rId58"/>
    <p:sldId id="464" r:id="rId59"/>
    <p:sldId id="465" r:id="rId60"/>
    <p:sldId id="479" r:id="rId61"/>
    <p:sldId id="466" r:id="rId62"/>
    <p:sldId id="467" r:id="rId63"/>
    <p:sldId id="468" r:id="rId64"/>
    <p:sldId id="493" r:id="rId65"/>
    <p:sldId id="469" r:id="rId66"/>
    <p:sldId id="470" r:id="rId67"/>
    <p:sldId id="480" r:id="rId68"/>
    <p:sldId id="471" r:id="rId69"/>
    <p:sldId id="481" r:id="rId70"/>
    <p:sldId id="483" r:id="rId71"/>
    <p:sldId id="473" r:id="rId72"/>
    <p:sldId id="475" r:id="rId73"/>
    <p:sldId id="419" r:id="rId74"/>
  </p:sldIdLst>
  <p:sldSz cx="12192000" cy="6858000"/>
  <p:notesSz cx="6858000" cy="9144000"/>
  <p:embeddedFontLst>
    <p:embeddedFont>
      <p:font typeface="G마켓 산스 Bold" panose="02000000000000000000" pitchFamily="50" charset="-127"/>
      <p:regular r:id="rId76"/>
    </p:embeddedFont>
    <p:embeddedFont>
      <p:font typeface="G마켓 산스 Medium" panose="02000000000000000000" pitchFamily="50" charset="-127"/>
      <p:regular r:id="rId77"/>
    </p:embeddedFont>
    <p:embeddedFont>
      <p:font typeface="G마켓 산스 TTF Bold" panose="02000000000000000000" pitchFamily="2" charset="-127"/>
      <p:bold r:id="rId78"/>
    </p:embeddedFont>
    <p:embeddedFont>
      <p:font typeface="G마켓 산스 TTF Medium" panose="02000000000000000000" pitchFamily="2" charset="-127"/>
      <p:regular r:id="rId7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1C1"/>
    <a:srgbClr val="EE0077"/>
    <a:srgbClr val="2D8D56"/>
    <a:srgbClr val="4D4D4D"/>
    <a:srgbClr val="40404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7568" autoAdjust="0"/>
  </p:normalViewPr>
  <p:slideViewPr>
    <p:cSldViewPr snapToGrid="0">
      <p:cViewPr varScale="1">
        <p:scale>
          <a:sx n="77" d="100"/>
          <a:sy n="77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9B3FCF68-3E0D-44EA-8AED-B52FA63D396A}" type="datetimeFigureOut">
              <a:rPr lang="ko-KR" altLang="en-US" smtClean="0"/>
              <a:pPr/>
              <a:t>2024-03-19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297A24FF-4FDD-425C-8C46-F33FDABAEE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58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시리즈는 여러 값을 나열한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시리즈는 </a:t>
            </a:r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), value(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프레임을 구성하는 하위요소</a:t>
            </a:r>
            <a:r>
              <a:rPr lang="en-US" altLang="ko-KR" dirty="0"/>
              <a:t>, </a:t>
            </a:r>
            <a:r>
              <a:rPr lang="ko-KR" altLang="en-US" dirty="0"/>
              <a:t>즉 시리즈가 </a:t>
            </a:r>
            <a:r>
              <a:rPr lang="ko-KR" altLang="en-US" dirty="0" err="1"/>
              <a:t>여러개</a:t>
            </a:r>
            <a:r>
              <a:rPr lang="ko-KR" altLang="en-US" dirty="0"/>
              <a:t> 모이면 데이터 프레임을 이룸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값을 가진 시리즈 생성</a:t>
            </a:r>
          </a:p>
          <a:p>
            <a:r>
              <a:rPr lang="en-US" altLang="ko-KR" dirty="0" err="1"/>
              <a:t>num_series</a:t>
            </a:r>
            <a:r>
              <a:rPr lang="en-US" altLang="ko-KR" dirty="0"/>
              <a:t> = </a:t>
            </a:r>
            <a:r>
              <a:rPr lang="en-US" altLang="ko-KR" dirty="0" err="1"/>
              <a:t>pd.Series</a:t>
            </a:r>
            <a:r>
              <a:rPr lang="en-US" altLang="ko-KR" dirty="0"/>
              <a:t>([3,4,5])</a:t>
            </a:r>
          </a:p>
          <a:p>
            <a:r>
              <a:rPr lang="en-US" altLang="ko-KR" dirty="0" err="1"/>
              <a:t>num_series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366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420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59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98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1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44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332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607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311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11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인덱스와 값을 가진 시리즈 생성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num_series2 = </a:t>
            </a:r>
            <a:r>
              <a:rPr lang="en-US" altLang="ko-KR" dirty="0" err="1"/>
              <a:t>pd.Series</a:t>
            </a:r>
            <a:r>
              <a:rPr lang="en-US" altLang="ko-KR" dirty="0"/>
              <a:t>([3,4,5], index = ['son','</a:t>
            </a:r>
            <a:r>
              <a:rPr lang="en-US" altLang="ko-KR" dirty="0" err="1"/>
              <a:t>kim</a:t>
            </a:r>
            <a:r>
              <a:rPr lang="en-US" altLang="ko-KR" dirty="0"/>
              <a:t>','park'])</a:t>
            </a:r>
          </a:p>
          <a:p>
            <a:r>
              <a:rPr lang="en-US" altLang="ko-KR" dirty="0"/>
              <a:t>num_series2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002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411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060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person_info.loc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['son','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543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person_info.loc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['son',['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’]]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person_info.loc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['son',::2]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person_info.iloc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[0,[0,2]]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person_info.iloc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[0,::2]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341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person_info.loc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[['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kim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','park'],['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몸무게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’]]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person_info.loc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kim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':'park',['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몸무게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']] # 'park'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맨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마지막값이니까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생략 가능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person_info.iloc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[1:,[1,0]]</a:t>
            </a:r>
          </a:p>
          <a:p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person_info.iloc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[[1,2],[1,0]]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038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154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ko-KR" dirty="0"/>
              <a:t>num2_df[num2_df['Join'] &gt;=2]['Class'].values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9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num2_df.query('Join &lt;=2')['Class'].size</a:t>
            </a:r>
          </a:p>
          <a:p>
            <a:r>
              <a:rPr lang="en-US" altLang="ko-KR" dirty="0"/>
              <a:t>num2_df.loc[num2_df['Join'] &lt;=2,'Class'].size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96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시리즈는 여러 값을 나열한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시리즈는 </a:t>
            </a:r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), value(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프레임을 구성하는 하위요소</a:t>
            </a:r>
            <a:r>
              <a:rPr lang="en-US" altLang="ko-KR" dirty="0"/>
              <a:t>, </a:t>
            </a:r>
            <a:r>
              <a:rPr lang="ko-KR" altLang="en-US" dirty="0"/>
              <a:t>즉 시리즈가 </a:t>
            </a:r>
            <a:r>
              <a:rPr lang="ko-KR" altLang="en-US" dirty="0" err="1"/>
              <a:t>여러개</a:t>
            </a:r>
            <a:r>
              <a:rPr lang="ko-KR" altLang="en-US" dirty="0"/>
              <a:t> 모이면 데이터 프레임을 이룸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값을 가진 시리즈 생성</a:t>
            </a:r>
          </a:p>
          <a:p>
            <a:r>
              <a:rPr lang="en-US" altLang="ko-KR" dirty="0" err="1"/>
              <a:t>num_series</a:t>
            </a:r>
            <a:r>
              <a:rPr lang="en-US" altLang="ko-KR" dirty="0"/>
              <a:t> = </a:t>
            </a:r>
            <a:r>
              <a:rPr lang="en-US" altLang="ko-KR" dirty="0" err="1"/>
              <a:t>pd.Series</a:t>
            </a:r>
            <a:r>
              <a:rPr lang="en-US" altLang="ko-KR" dirty="0"/>
              <a:t>([3,4,5])</a:t>
            </a:r>
          </a:p>
          <a:p>
            <a:r>
              <a:rPr lang="en-US" altLang="ko-KR" dirty="0" err="1"/>
              <a:t>num_series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04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인덱스와 값을 가진 시리즈 생성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num_series2 = </a:t>
            </a:r>
            <a:r>
              <a:rPr lang="en-US" altLang="ko-KR" dirty="0" err="1"/>
              <a:t>pd.Series</a:t>
            </a:r>
            <a:r>
              <a:rPr lang="en-US" altLang="ko-KR" dirty="0"/>
              <a:t>({'son':3, 'kim':4, 'park':5})</a:t>
            </a:r>
          </a:p>
          <a:p>
            <a:r>
              <a:rPr lang="en-US" altLang="ko-KR" dirty="0"/>
              <a:t>num_series2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02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exam.shape</a:t>
            </a:r>
            <a:r>
              <a:rPr lang="en-US" altLang="ko-KR" dirty="0"/>
              <a:t> # </a:t>
            </a:r>
            <a:r>
              <a:rPr lang="ko-KR" altLang="en-US" dirty="0"/>
              <a:t>행은</a:t>
            </a:r>
            <a:r>
              <a:rPr lang="en-US" altLang="ko-KR" dirty="0"/>
              <a:t>20, </a:t>
            </a:r>
            <a:r>
              <a:rPr lang="ko-KR" altLang="en-US" dirty="0"/>
              <a:t>열은 </a:t>
            </a:r>
            <a:r>
              <a:rPr lang="en-US" altLang="ko-KR" dirty="0"/>
              <a:t>5 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데이터 프레임의 크기를 알아볼 때 사용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프레임에 점을 찍고 </a:t>
            </a:r>
            <a:r>
              <a:rPr lang="en-US" altLang="ko-KR" dirty="0"/>
              <a:t>shape</a:t>
            </a:r>
            <a:r>
              <a:rPr lang="ko-KR" altLang="en-US" dirty="0"/>
              <a:t>을 추가하면 데이터 프레임의 행</a:t>
            </a:r>
            <a:r>
              <a:rPr lang="en-US" altLang="ko-KR" dirty="0"/>
              <a:t>,</a:t>
            </a:r>
            <a:r>
              <a:rPr lang="ko-KR" altLang="en-US" dirty="0"/>
              <a:t>열 개수를 출력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하나의 행이 한 학생의 시험 성적 의미하므로</a:t>
            </a:r>
            <a:r>
              <a:rPr lang="en-US" altLang="ko-KR" dirty="0"/>
              <a:t>, exam</a:t>
            </a:r>
            <a:r>
              <a:rPr lang="ko-KR" altLang="en-US" dirty="0"/>
              <a:t>데이터가 학생 </a:t>
            </a:r>
            <a:r>
              <a:rPr lang="en-US" altLang="ko-KR" dirty="0"/>
              <a:t>20</a:t>
            </a:r>
            <a:r>
              <a:rPr lang="ko-KR" altLang="en-US" dirty="0"/>
              <a:t>명에 대한 </a:t>
            </a:r>
            <a:r>
              <a:rPr lang="en-US" altLang="ko-KR" dirty="0"/>
              <a:t>5</a:t>
            </a:r>
            <a:r>
              <a:rPr lang="ko-KR" altLang="en-US" dirty="0"/>
              <a:t>개 컬럼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로 구성됨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</a:t>
            </a:r>
          </a:p>
          <a:p>
            <a:r>
              <a:rPr lang="en-US" altLang="ko-KR" dirty="0"/>
              <a:t>exam.info()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컬럼들의 속성을 보여줌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모든 컬럼의 속성을 한눈에 파악할 수 있음</a:t>
            </a:r>
          </a:p>
          <a:p>
            <a:r>
              <a:rPr lang="en-US" altLang="ko-KR" dirty="0"/>
              <a:t># 1.&lt;class '</a:t>
            </a:r>
            <a:r>
              <a:rPr lang="en-US" altLang="ko-KR" dirty="0" err="1"/>
              <a:t>pandas.core.frame.DataFrame</a:t>
            </a:r>
            <a:r>
              <a:rPr lang="en-US" altLang="ko-KR" dirty="0"/>
              <a:t>'&gt; </a:t>
            </a:r>
            <a:r>
              <a:rPr lang="ko-KR" altLang="en-US" dirty="0" err="1"/>
              <a:t>판다스의</a:t>
            </a:r>
            <a:r>
              <a:rPr lang="ko-KR" altLang="en-US" dirty="0"/>
              <a:t> 데이터 프레임 객체</a:t>
            </a:r>
          </a:p>
          <a:p>
            <a:r>
              <a:rPr lang="en-US" altLang="ko-KR" dirty="0"/>
              <a:t># 2. </a:t>
            </a:r>
            <a:r>
              <a:rPr lang="en-US" altLang="ko-KR" dirty="0" err="1"/>
              <a:t>RangeIndex</a:t>
            </a:r>
            <a:r>
              <a:rPr lang="en-US" altLang="ko-KR" dirty="0"/>
              <a:t>: 20 entries, 0 to 19 0~19</a:t>
            </a:r>
            <a:r>
              <a:rPr lang="ko-KR" altLang="en-US" dirty="0"/>
              <a:t>번 인덱스로 총 </a:t>
            </a:r>
            <a:r>
              <a:rPr lang="en-US" altLang="ko-KR" dirty="0"/>
              <a:t>20</a:t>
            </a:r>
            <a:r>
              <a:rPr lang="ko-KR" altLang="en-US" dirty="0"/>
              <a:t>개로 행 구성</a:t>
            </a:r>
          </a:p>
          <a:p>
            <a:r>
              <a:rPr lang="en-US" altLang="ko-KR" dirty="0"/>
              <a:t># 3. Data columns (total 5 columns) </a:t>
            </a:r>
            <a:r>
              <a:rPr lang="ko-KR" altLang="en-US" dirty="0"/>
              <a:t>컬럼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개수 총 </a:t>
            </a:r>
            <a:r>
              <a:rPr lang="en-US" altLang="ko-KR" dirty="0"/>
              <a:t>5</a:t>
            </a:r>
            <a:r>
              <a:rPr lang="ko-KR" altLang="en-US" dirty="0"/>
              <a:t>개 구성</a:t>
            </a:r>
          </a:p>
          <a:p>
            <a:r>
              <a:rPr lang="en-US" altLang="ko-KR" dirty="0"/>
              <a:t># 4. # </a:t>
            </a:r>
            <a:r>
              <a:rPr lang="ko-KR" altLang="en-US" dirty="0"/>
              <a:t>변수 순서</a:t>
            </a:r>
          </a:p>
          <a:p>
            <a:r>
              <a:rPr lang="en-US" altLang="ko-KR" dirty="0"/>
              <a:t># 5. Column </a:t>
            </a:r>
            <a:r>
              <a:rPr lang="ko-KR" altLang="en-US" dirty="0" err="1"/>
              <a:t>컬럼명</a:t>
            </a:r>
            <a:endParaRPr lang="ko-KR" altLang="en-US" dirty="0"/>
          </a:p>
          <a:p>
            <a:r>
              <a:rPr lang="en-US" altLang="ko-KR" dirty="0"/>
              <a:t># 6. Non-Null Count </a:t>
            </a:r>
            <a:r>
              <a:rPr lang="ko-KR" altLang="en-US" dirty="0"/>
              <a:t>컬럼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에 들어 있는 값의 개수</a:t>
            </a:r>
          </a:p>
          <a:p>
            <a:r>
              <a:rPr lang="en-US" altLang="ko-KR" dirty="0"/>
              <a:t>#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제외하고 구한 값의 개수를 나타냄</a:t>
            </a:r>
          </a:p>
          <a:p>
            <a:r>
              <a:rPr lang="en-US" altLang="ko-KR" dirty="0"/>
              <a:t># 7. </a:t>
            </a:r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ko-KR" altLang="en-US" dirty="0"/>
              <a:t>데이터 타입</a:t>
            </a:r>
          </a:p>
          <a:p>
            <a:r>
              <a:rPr lang="en-US" altLang="ko-KR" dirty="0"/>
              <a:t># int64 64</a:t>
            </a:r>
            <a:r>
              <a:rPr lang="ko-KR" altLang="en-US" dirty="0"/>
              <a:t>는 변수가 </a:t>
            </a:r>
            <a:r>
              <a:rPr lang="en-US" altLang="ko-KR" dirty="0"/>
              <a:t>64</a:t>
            </a:r>
            <a:r>
              <a:rPr lang="ko-KR" altLang="en-US" dirty="0"/>
              <a:t>비트로 되어 있다는 의미</a:t>
            </a:r>
            <a:r>
              <a:rPr lang="en-US" altLang="ko-KR" dirty="0"/>
              <a:t>. 1</a:t>
            </a:r>
            <a:r>
              <a:rPr lang="ko-KR" altLang="en-US" dirty="0"/>
              <a:t>비트로 두 개의 값을 표현할 수 있으므로 </a:t>
            </a:r>
            <a:r>
              <a:rPr lang="en-US" altLang="ko-KR" dirty="0"/>
              <a:t>int64</a:t>
            </a:r>
            <a:r>
              <a:rPr lang="ko-KR" altLang="en-US" dirty="0"/>
              <a:t>는 </a:t>
            </a:r>
            <a:r>
              <a:rPr lang="en-US" altLang="ko-KR" dirty="0"/>
              <a:t>2^64</a:t>
            </a:r>
            <a:r>
              <a:rPr lang="ko-KR" altLang="en-US" dirty="0"/>
              <a:t>개의 정수를 표현할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</a:t>
            </a:r>
          </a:p>
          <a:p>
            <a:r>
              <a:rPr lang="en-US" altLang="ko-KR" dirty="0" err="1"/>
              <a:t>exam.describe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모든 변수의 요약 통계량을 함께 출력하려면 </a:t>
            </a:r>
            <a:r>
              <a:rPr lang="en-US" altLang="ko-KR" dirty="0"/>
              <a:t>include ='all'</a:t>
            </a:r>
            <a:r>
              <a:rPr lang="ko-KR" altLang="en-US" dirty="0"/>
              <a:t>로 설정하면 됨</a:t>
            </a:r>
          </a:p>
          <a:p>
            <a:r>
              <a:rPr lang="en-US" altLang="ko-KR" dirty="0"/>
              <a:t># count </a:t>
            </a:r>
            <a:r>
              <a:rPr lang="ko-KR" altLang="en-US" dirty="0"/>
              <a:t>빈도</a:t>
            </a:r>
            <a:r>
              <a:rPr lang="en-US" altLang="ko-KR" dirty="0"/>
              <a:t>(frequency): </a:t>
            </a:r>
            <a:r>
              <a:rPr lang="ko-KR" altLang="en-US" dirty="0"/>
              <a:t>값의 개수</a:t>
            </a:r>
          </a:p>
          <a:p>
            <a:r>
              <a:rPr lang="en-US" altLang="ko-KR" dirty="0"/>
              <a:t># mean </a:t>
            </a:r>
            <a:r>
              <a:rPr lang="ko-KR" altLang="en-US" dirty="0"/>
              <a:t>평균</a:t>
            </a:r>
            <a:r>
              <a:rPr lang="en-US" altLang="ko-KR" dirty="0"/>
              <a:t>(mean): </a:t>
            </a:r>
            <a:r>
              <a:rPr lang="ko-KR" altLang="en-US" dirty="0"/>
              <a:t>모든 값을 더해 값의 개수로 나눈 값</a:t>
            </a:r>
          </a:p>
          <a:p>
            <a:r>
              <a:rPr lang="en-US" altLang="ko-KR" dirty="0"/>
              <a:t># std </a:t>
            </a:r>
            <a:r>
              <a:rPr lang="ko-KR" altLang="en-US" dirty="0"/>
              <a:t>표준편차</a:t>
            </a:r>
            <a:r>
              <a:rPr lang="en-US" altLang="ko-KR" dirty="0"/>
              <a:t>(standard deviation) : </a:t>
            </a:r>
            <a:r>
              <a:rPr lang="ko-KR" altLang="en-US" dirty="0" err="1"/>
              <a:t>벼수</a:t>
            </a:r>
            <a:r>
              <a:rPr lang="ko-KR" altLang="en-US" dirty="0"/>
              <a:t> 값들의 평균에서 떨어진 정도를 나타낸 값</a:t>
            </a:r>
          </a:p>
          <a:p>
            <a:r>
              <a:rPr lang="en-US" altLang="ko-KR" dirty="0"/>
              <a:t># min </a:t>
            </a:r>
            <a:r>
              <a:rPr lang="ko-KR" altLang="en-US" dirty="0"/>
              <a:t>최소값</a:t>
            </a:r>
            <a:r>
              <a:rPr lang="en-US" altLang="ko-KR" dirty="0"/>
              <a:t>(minimum) : </a:t>
            </a:r>
            <a:r>
              <a:rPr lang="ko-KR" altLang="en-US" dirty="0"/>
              <a:t>가장 작은 값</a:t>
            </a:r>
          </a:p>
          <a:p>
            <a:r>
              <a:rPr lang="en-US" altLang="ko-KR" dirty="0"/>
              <a:t># 25% 1</a:t>
            </a:r>
            <a:r>
              <a:rPr lang="ko-KR" altLang="en-US" dirty="0"/>
              <a:t>사분위수</a:t>
            </a:r>
            <a:r>
              <a:rPr lang="en-US" altLang="ko-KR" dirty="0"/>
              <a:t>(1st quantile): </a:t>
            </a:r>
            <a:r>
              <a:rPr lang="ko-KR" altLang="en-US" dirty="0"/>
              <a:t>하위 </a:t>
            </a:r>
            <a:r>
              <a:rPr lang="en-US" altLang="ko-KR" dirty="0"/>
              <a:t>25%(4</a:t>
            </a:r>
            <a:r>
              <a:rPr lang="ko-KR" altLang="en-US" dirty="0"/>
              <a:t>분의 </a:t>
            </a:r>
            <a:r>
              <a:rPr lang="en-US" altLang="ko-KR" dirty="0"/>
              <a:t>1) </a:t>
            </a:r>
            <a:r>
              <a:rPr lang="ko-KR" altLang="en-US" dirty="0"/>
              <a:t>지점에 위치한 값</a:t>
            </a:r>
          </a:p>
          <a:p>
            <a:r>
              <a:rPr lang="en-US" altLang="ko-KR" dirty="0"/>
              <a:t># 50% </a:t>
            </a:r>
            <a:r>
              <a:rPr lang="ko-KR" altLang="en-US" dirty="0"/>
              <a:t>중앙값</a:t>
            </a:r>
            <a:r>
              <a:rPr lang="en-US" altLang="ko-KR" dirty="0"/>
              <a:t>(median): </a:t>
            </a:r>
            <a:r>
              <a:rPr lang="ko-KR" altLang="en-US" dirty="0"/>
              <a:t>하위 </a:t>
            </a:r>
            <a:r>
              <a:rPr lang="en-US" altLang="ko-KR" dirty="0"/>
              <a:t>50%(</a:t>
            </a:r>
            <a:r>
              <a:rPr lang="ko-KR" altLang="en-US" dirty="0"/>
              <a:t>중앙</a:t>
            </a:r>
            <a:r>
              <a:rPr lang="en-US" altLang="ko-KR" dirty="0"/>
              <a:t>) </a:t>
            </a:r>
            <a:r>
              <a:rPr lang="ko-KR" altLang="en-US" dirty="0"/>
              <a:t>지점에 위치한 값</a:t>
            </a:r>
          </a:p>
          <a:p>
            <a:r>
              <a:rPr lang="en-US" altLang="ko-KR" dirty="0"/>
              <a:t># 75% 3</a:t>
            </a:r>
            <a:r>
              <a:rPr lang="ko-KR" altLang="en-US" dirty="0"/>
              <a:t>사분위수</a:t>
            </a:r>
            <a:r>
              <a:rPr lang="en-US" altLang="ko-KR" dirty="0"/>
              <a:t>(3rd quantile) : </a:t>
            </a:r>
            <a:r>
              <a:rPr lang="ko-KR" altLang="en-US" dirty="0"/>
              <a:t>하위 </a:t>
            </a:r>
            <a:r>
              <a:rPr lang="en-US" altLang="ko-KR" dirty="0"/>
              <a:t>75%(4</a:t>
            </a:r>
            <a:r>
              <a:rPr lang="ko-KR" altLang="en-US" dirty="0"/>
              <a:t>분의 </a:t>
            </a:r>
            <a:r>
              <a:rPr lang="en-US" altLang="ko-KR" dirty="0"/>
              <a:t>3)</a:t>
            </a:r>
            <a:r>
              <a:rPr lang="ko-KR" altLang="en-US" dirty="0"/>
              <a:t>지점에 위치한 값</a:t>
            </a:r>
          </a:p>
          <a:p>
            <a:r>
              <a:rPr lang="en-US" altLang="ko-KR" dirty="0"/>
              <a:t># max </a:t>
            </a:r>
            <a:r>
              <a:rPr lang="ko-KR" altLang="en-US" dirty="0"/>
              <a:t>최대값</a:t>
            </a:r>
            <a:r>
              <a:rPr lang="en-US" altLang="ko-KR" dirty="0"/>
              <a:t>(maximum) : </a:t>
            </a:r>
            <a:r>
              <a:rPr lang="ko-KR" altLang="en-US" dirty="0"/>
              <a:t>가장 큰 값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229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1</a:t>
            </a:r>
            <a:r>
              <a:rPr lang="ko-KR" altLang="en-US" dirty="0"/>
              <a:t>차원 </a:t>
            </a:r>
            <a:r>
              <a:rPr lang="ko-KR" altLang="en-US" dirty="0" err="1"/>
              <a:t>일때</a:t>
            </a:r>
            <a:r>
              <a:rPr lang="ko-KR" altLang="en-US" dirty="0"/>
              <a:t> 값 오름차순 정렬</a:t>
            </a:r>
          </a:p>
          <a:p>
            <a:r>
              <a:rPr lang="en-US" altLang="ko-KR" dirty="0"/>
              <a:t># ascending = True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수학 컬럼을 정렬해보기</a:t>
            </a:r>
          </a:p>
          <a:p>
            <a:r>
              <a:rPr lang="en-US" altLang="ko-KR" dirty="0"/>
              <a:t>exam['math'].</a:t>
            </a:r>
            <a:r>
              <a:rPr lang="en-US" altLang="ko-KR" dirty="0" err="1"/>
              <a:t>sort_values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----</a:t>
            </a:r>
          </a:p>
          <a:p>
            <a:r>
              <a:rPr lang="en-US" altLang="ko-KR" dirty="0"/>
              <a:t># 1</a:t>
            </a:r>
            <a:r>
              <a:rPr lang="ko-KR" altLang="en-US" dirty="0"/>
              <a:t>차원 </a:t>
            </a:r>
            <a:r>
              <a:rPr lang="ko-KR" altLang="en-US" dirty="0" err="1"/>
              <a:t>일때</a:t>
            </a:r>
            <a:r>
              <a:rPr lang="ko-KR" altLang="en-US" dirty="0"/>
              <a:t> 값 내림차순 정렬</a:t>
            </a:r>
          </a:p>
          <a:p>
            <a:r>
              <a:rPr lang="en-US" altLang="ko-KR" dirty="0"/>
              <a:t># ascending = False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수학 컬럼을 정렬해보기</a:t>
            </a:r>
          </a:p>
          <a:p>
            <a:endParaRPr lang="ko-KR" altLang="en-US" dirty="0"/>
          </a:p>
          <a:p>
            <a:r>
              <a:rPr lang="en-US" altLang="ko-KR" dirty="0"/>
              <a:t>exam['math'].</a:t>
            </a:r>
            <a:r>
              <a:rPr lang="en-US" altLang="ko-KR" dirty="0" err="1"/>
              <a:t>sort_values</a:t>
            </a:r>
            <a:r>
              <a:rPr lang="en-US" altLang="ko-KR" dirty="0"/>
              <a:t>(ascending = False)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937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1. mpg </a:t>
            </a:r>
            <a:r>
              <a:rPr lang="ko-KR" altLang="en-US" dirty="0"/>
              <a:t>불러와서 </a:t>
            </a:r>
            <a:r>
              <a:rPr lang="en-US" altLang="ko-KR" dirty="0"/>
              <a:t>mpg </a:t>
            </a:r>
            <a:r>
              <a:rPr lang="ko-KR" altLang="en-US" dirty="0"/>
              <a:t>변수에 담기</a:t>
            </a:r>
          </a:p>
          <a:p>
            <a:r>
              <a:rPr lang="en-US" altLang="ko-KR" dirty="0"/>
              <a:t>mpg = </a:t>
            </a:r>
            <a:r>
              <a:rPr lang="en-US" altLang="ko-KR" dirty="0" err="1"/>
              <a:t>pd.read_csv</a:t>
            </a:r>
            <a:r>
              <a:rPr lang="en-US" altLang="ko-KR" dirty="0"/>
              <a:t>('data/mpg.csv')</a:t>
            </a:r>
          </a:p>
          <a:p>
            <a:r>
              <a:rPr lang="en-US" altLang="ko-KR" dirty="0"/>
              <a:t># 2. </a:t>
            </a:r>
            <a:r>
              <a:rPr lang="ko-KR" altLang="en-US" dirty="0"/>
              <a:t>앞</a:t>
            </a:r>
            <a:r>
              <a:rPr lang="en-US" altLang="ko-KR" dirty="0"/>
              <a:t>,</a:t>
            </a:r>
            <a:r>
              <a:rPr lang="ko-KR" altLang="en-US" dirty="0"/>
              <a:t>뒤 행 </a:t>
            </a:r>
            <a:r>
              <a:rPr lang="en-US" altLang="ko-KR" dirty="0"/>
              <a:t>3</a:t>
            </a:r>
            <a:r>
              <a:rPr lang="ko-KR" altLang="en-US" dirty="0"/>
              <a:t>개씩 출력하여 데이터에 어떤 값이 담겨 있는지 살펴보기</a:t>
            </a:r>
          </a:p>
          <a:p>
            <a:r>
              <a:rPr lang="en-US" altLang="ko-KR" dirty="0"/>
              <a:t>display(</a:t>
            </a:r>
            <a:r>
              <a:rPr lang="en-US" altLang="ko-KR" dirty="0" err="1"/>
              <a:t>mpg.head</a:t>
            </a:r>
            <a:r>
              <a:rPr lang="en-US" altLang="ko-KR" dirty="0"/>
              <a:t>(3))</a:t>
            </a:r>
          </a:p>
          <a:p>
            <a:r>
              <a:rPr lang="en-US" altLang="ko-KR" dirty="0"/>
              <a:t>display(</a:t>
            </a:r>
            <a:r>
              <a:rPr lang="en-US" altLang="ko-KR" dirty="0" err="1"/>
              <a:t>mpg.tail</a:t>
            </a:r>
            <a:r>
              <a:rPr lang="en-US" altLang="ko-KR" dirty="0"/>
              <a:t>(3))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3. </a:t>
            </a:r>
            <a:r>
              <a:rPr lang="ko-KR" altLang="en-US" dirty="0"/>
              <a:t>데이터가 몇 행</a:t>
            </a:r>
            <a:r>
              <a:rPr lang="en-US" altLang="ko-KR" dirty="0"/>
              <a:t>, </a:t>
            </a:r>
            <a:r>
              <a:rPr lang="ko-KR" altLang="en-US" dirty="0"/>
              <a:t>몇 열로 구성되어 있는지 알아보기</a:t>
            </a:r>
          </a:p>
          <a:p>
            <a:r>
              <a:rPr lang="en-US" altLang="ko-KR" dirty="0" err="1"/>
              <a:t>mpg.shape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4. </a:t>
            </a:r>
            <a:r>
              <a:rPr lang="ko-KR" altLang="en-US" dirty="0"/>
              <a:t>전체적인 데이터의 속성 정보 확인하기</a:t>
            </a:r>
          </a:p>
          <a:p>
            <a:r>
              <a:rPr lang="en-US" altLang="ko-KR" dirty="0"/>
              <a:t>mpg.info()</a:t>
            </a:r>
          </a:p>
          <a:p>
            <a:endParaRPr lang="en-US" altLang="ko-KR" dirty="0"/>
          </a:p>
          <a:p>
            <a:r>
              <a:rPr lang="en-US" altLang="ko-KR" dirty="0"/>
              <a:t># 5. </a:t>
            </a:r>
            <a:r>
              <a:rPr lang="ko-KR" altLang="en-US" dirty="0"/>
              <a:t>요약 통계량 확인</a:t>
            </a:r>
          </a:p>
          <a:p>
            <a:r>
              <a:rPr lang="en-US" altLang="ko-KR" dirty="0" err="1"/>
              <a:t>mpg.describe</a:t>
            </a:r>
            <a:r>
              <a:rPr lang="en-US" altLang="ko-KR" dirty="0"/>
              <a:t>()   # </a:t>
            </a:r>
            <a:r>
              <a:rPr lang="en-US" altLang="ko-KR" dirty="0" err="1"/>
              <a:t>mpg.describe</a:t>
            </a:r>
            <a:r>
              <a:rPr lang="en-US" altLang="ko-KR" dirty="0"/>
              <a:t>(include= 'all’)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6. '</a:t>
            </a:r>
            <a:r>
              <a:rPr lang="en-US" altLang="ko-KR" dirty="0" err="1"/>
              <a:t>audi</a:t>
            </a:r>
            <a:r>
              <a:rPr lang="en-US" altLang="ko-KR" dirty="0"/>
              <a:t>'</a:t>
            </a:r>
            <a:r>
              <a:rPr lang="ko-KR" altLang="en-US" dirty="0"/>
              <a:t>에서 생산한 자동차 중에 </a:t>
            </a:r>
            <a:r>
              <a:rPr lang="en-US" altLang="ko-KR" dirty="0" err="1"/>
              <a:t>hwy</a:t>
            </a:r>
            <a:r>
              <a:rPr lang="ko-KR" altLang="en-US" dirty="0"/>
              <a:t>가 </a:t>
            </a:r>
            <a:r>
              <a:rPr lang="en-US" altLang="ko-KR" dirty="0"/>
              <a:t>1~5</a:t>
            </a:r>
            <a:r>
              <a:rPr lang="ko-KR" altLang="en-US" dirty="0"/>
              <a:t>위에 해당하는 자동차의 데이터 출력하기</a:t>
            </a:r>
          </a:p>
          <a:p>
            <a:r>
              <a:rPr lang="en-US" altLang="ko-KR" dirty="0" err="1"/>
              <a:t>audi_data</a:t>
            </a:r>
            <a:r>
              <a:rPr lang="en-US" altLang="ko-KR" dirty="0"/>
              <a:t> = </a:t>
            </a:r>
            <a:r>
              <a:rPr lang="en-US" altLang="ko-KR" dirty="0" err="1"/>
              <a:t>mpg.query</a:t>
            </a:r>
            <a:r>
              <a:rPr lang="en-US" altLang="ko-KR" dirty="0"/>
              <a:t>('manufacturer =="</a:t>
            </a:r>
            <a:r>
              <a:rPr lang="en-US" altLang="ko-KR" dirty="0" err="1"/>
              <a:t>audi</a:t>
            </a:r>
            <a:r>
              <a:rPr lang="en-US" altLang="ko-KR" dirty="0"/>
              <a:t>"')</a:t>
            </a:r>
          </a:p>
          <a:p>
            <a:r>
              <a:rPr lang="en-US" altLang="ko-KR" dirty="0" err="1"/>
              <a:t>audi_data.sort_values</a:t>
            </a:r>
            <a:r>
              <a:rPr lang="en-US" altLang="ko-KR" dirty="0"/>
              <a:t>(by='</a:t>
            </a:r>
            <a:r>
              <a:rPr lang="en-US" altLang="ko-KR" dirty="0" err="1"/>
              <a:t>hwy</a:t>
            </a:r>
            <a:r>
              <a:rPr lang="en-US" altLang="ko-KR" dirty="0"/>
              <a:t>', ascending = False).head()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78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#### </a:t>
            </a:r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컬럼</a:t>
            </a:r>
            <a:r>
              <a:rPr lang="en-US" altLang="ko-KR" dirty="0"/>
              <a:t>) </a:t>
            </a:r>
            <a:r>
              <a:rPr lang="ko-KR" altLang="en-US" dirty="0"/>
              <a:t>추가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데이터에 들어 있는 변수만 이용해 분석할 수도 있지만</a:t>
            </a:r>
            <a:r>
              <a:rPr lang="en-US" altLang="ko-KR" dirty="0"/>
              <a:t>, </a:t>
            </a:r>
            <a:r>
              <a:rPr lang="ko-KR" altLang="en-US" dirty="0"/>
              <a:t>변수를 조합하거나 함수를 이용해 새 변수를 만들어 분석도 가능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컬럼 추가하는 방법에 대해 알아보자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방법</a:t>
            </a:r>
            <a:r>
              <a:rPr lang="en-US" altLang="ko-KR" dirty="0"/>
              <a:t>1&gt; </a:t>
            </a:r>
            <a:r>
              <a:rPr lang="ko-KR" altLang="en-US" dirty="0"/>
              <a:t>데이터</a:t>
            </a:r>
            <a:r>
              <a:rPr lang="en-US" altLang="ko-KR" dirty="0"/>
              <a:t>['</a:t>
            </a:r>
            <a:r>
              <a:rPr lang="ko-KR" altLang="en-US" dirty="0" err="1"/>
              <a:t>새컬럼명</a:t>
            </a:r>
            <a:r>
              <a:rPr lang="en-US" altLang="ko-KR" dirty="0"/>
              <a:t>'] = </a:t>
            </a:r>
            <a:r>
              <a:rPr lang="ko-KR" altLang="en-US" dirty="0"/>
              <a:t>데이터 만드는 공식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방법</a:t>
            </a:r>
            <a:r>
              <a:rPr lang="en-US" altLang="ko-KR" dirty="0"/>
              <a:t>2&gt; </a:t>
            </a:r>
            <a:r>
              <a:rPr lang="ko-KR" altLang="en-US" dirty="0"/>
              <a:t>데이터</a:t>
            </a:r>
            <a:r>
              <a:rPr lang="en-US" altLang="ko-KR" dirty="0"/>
              <a:t>.assign(</a:t>
            </a:r>
            <a:r>
              <a:rPr lang="ko-KR" altLang="en-US" dirty="0" err="1"/>
              <a:t>새컬럼명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데이터 만드는 공식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 assign() </a:t>
            </a:r>
            <a:r>
              <a:rPr lang="ko-KR" altLang="en-US" dirty="0"/>
              <a:t>내부 새로운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ko-KR" altLang="en-US" dirty="0" err="1"/>
              <a:t>지정할때</a:t>
            </a:r>
            <a:r>
              <a:rPr lang="ko-KR" altLang="en-US" dirty="0"/>
              <a:t> 따옴표 사용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    - </a:t>
            </a:r>
            <a:r>
              <a:rPr lang="ko-KR" altLang="en-US" dirty="0" err="1"/>
              <a:t>여러개의</a:t>
            </a:r>
            <a:r>
              <a:rPr lang="ko-KR" altLang="en-US" dirty="0"/>
              <a:t> 컬럼을 동시에 추가 생성가능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943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#### </a:t>
            </a:r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컬럼</a:t>
            </a:r>
            <a:r>
              <a:rPr lang="en-US" altLang="ko-KR" dirty="0"/>
              <a:t>) </a:t>
            </a:r>
            <a:r>
              <a:rPr lang="ko-KR" altLang="en-US" dirty="0"/>
              <a:t>추가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데이터에 들어 있는 변수만 이용해 분석할 수도 있지만</a:t>
            </a:r>
            <a:r>
              <a:rPr lang="en-US" altLang="ko-KR" dirty="0"/>
              <a:t>, </a:t>
            </a:r>
            <a:r>
              <a:rPr lang="ko-KR" altLang="en-US" dirty="0"/>
              <a:t>변수를 조합하거나 함수를 이용해 새 변수를 만들어 분석도 가능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컬럼 추가하는 방법에 대해 알아보자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방법</a:t>
            </a:r>
            <a:r>
              <a:rPr lang="en-US" altLang="ko-KR" dirty="0"/>
              <a:t>1&gt; </a:t>
            </a:r>
            <a:r>
              <a:rPr lang="ko-KR" altLang="en-US" dirty="0"/>
              <a:t>데이터</a:t>
            </a:r>
            <a:r>
              <a:rPr lang="en-US" altLang="ko-KR" dirty="0"/>
              <a:t>['</a:t>
            </a:r>
            <a:r>
              <a:rPr lang="ko-KR" altLang="en-US" dirty="0" err="1"/>
              <a:t>새컬럼명</a:t>
            </a:r>
            <a:r>
              <a:rPr lang="en-US" altLang="ko-KR" dirty="0"/>
              <a:t>'] = </a:t>
            </a:r>
            <a:r>
              <a:rPr lang="ko-KR" altLang="en-US" dirty="0"/>
              <a:t>데이터 만드는 공식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방법</a:t>
            </a:r>
            <a:r>
              <a:rPr lang="en-US" altLang="ko-KR" dirty="0"/>
              <a:t>2&gt; </a:t>
            </a:r>
            <a:r>
              <a:rPr lang="ko-KR" altLang="en-US" dirty="0"/>
              <a:t>데이터</a:t>
            </a:r>
            <a:r>
              <a:rPr lang="en-US" altLang="ko-KR" dirty="0"/>
              <a:t>.assign(</a:t>
            </a:r>
            <a:r>
              <a:rPr lang="ko-KR" altLang="en-US" dirty="0" err="1"/>
              <a:t>새컬럼명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데이터 만드는 공식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 assign() </a:t>
            </a:r>
            <a:r>
              <a:rPr lang="ko-KR" altLang="en-US" dirty="0"/>
              <a:t>내부 새로운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ko-KR" altLang="en-US" dirty="0" err="1"/>
              <a:t>지정할때</a:t>
            </a:r>
            <a:r>
              <a:rPr lang="ko-KR" altLang="en-US" dirty="0"/>
              <a:t> 따옴표 사용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    - </a:t>
            </a:r>
            <a:r>
              <a:rPr lang="ko-KR" altLang="en-US" dirty="0" err="1"/>
              <a:t>여러개의</a:t>
            </a:r>
            <a:r>
              <a:rPr lang="ko-KR" altLang="en-US" dirty="0"/>
              <a:t> 컬럼을 동시에 추가 생성가능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317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수학 영어 과학 점수를 이용해 평균</a:t>
            </a:r>
            <a:r>
              <a:rPr lang="en-US" altLang="ko-KR" dirty="0"/>
              <a:t>2 </a:t>
            </a:r>
            <a:r>
              <a:rPr lang="ko-KR" altLang="en-US" dirty="0"/>
              <a:t>컬럼 생성해보기</a:t>
            </a:r>
            <a:r>
              <a:rPr lang="en-US" altLang="ko-KR" dirty="0"/>
              <a:t>(lambda </a:t>
            </a:r>
            <a:r>
              <a:rPr lang="ko-KR" altLang="en-US" dirty="0"/>
              <a:t>사용 포인트 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# lambda </a:t>
            </a:r>
            <a:r>
              <a:rPr lang="ko-KR" altLang="en-US" dirty="0"/>
              <a:t>이용해 데이터 프레임명 </a:t>
            </a:r>
            <a:r>
              <a:rPr lang="ko-KR" altLang="en-US" dirty="0" err="1"/>
              <a:t>줄여쓰기</a:t>
            </a:r>
            <a:endParaRPr lang="ko-KR" altLang="en-US" dirty="0"/>
          </a:p>
          <a:p>
            <a:r>
              <a:rPr lang="en-US" altLang="ko-KR" dirty="0"/>
              <a:t># lambda x: </a:t>
            </a:r>
            <a:r>
              <a:rPr lang="ko-KR" altLang="en-US" dirty="0"/>
              <a:t>는 데이터 프레임명 자리에 </a:t>
            </a:r>
            <a:r>
              <a:rPr lang="en-US" altLang="ko-KR" dirty="0"/>
              <a:t>x</a:t>
            </a:r>
            <a:r>
              <a:rPr lang="ko-KR" altLang="en-US" dirty="0"/>
              <a:t>를 입력하겠다는 의미 </a:t>
            </a:r>
            <a:r>
              <a:rPr lang="en-US" altLang="ko-KR" dirty="0"/>
              <a:t>-&gt;</a:t>
            </a:r>
            <a:r>
              <a:rPr lang="ko-KR" altLang="en-US" dirty="0"/>
              <a:t>코드 간결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exam.assign</a:t>
            </a:r>
            <a:r>
              <a:rPr lang="en-US" altLang="ko-KR" dirty="0"/>
              <a:t>(mean2 = lambda x: (x['math']+x['science']+x['</a:t>
            </a:r>
            <a:r>
              <a:rPr lang="en-US" altLang="ko-KR" dirty="0" err="1"/>
              <a:t>english</a:t>
            </a:r>
            <a:r>
              <a:rPr lang="en-US" altLang="ko-KR" dirty="0"/>
              <a:t>'])/3)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277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1. mpg </a:t>
            </a:r>
            <a:r>
              <a:rPr lang="ko-KR" altLang="en-US" dirty="0"/>
              <a:t>불러와서 </a:t>
            </a:r>
            <a:r>
              <a:rPr lang="en-US" altLang="ko-KR" dirty="0"/>
              <a:t>mpg </a:t>
            </a:r>
            <a:r>
              <a:rPr lang="ko-KR" altLang="en-US" dirty="0"/>
              <a:t>변수에 담기</a:t>
            </a:r>
          </a:p>
          <a:p>
            <a:r>
              <a:rPr lang="en-US" altLang="ko-KR" dirty="0"/>
              <a:t>mpg = </a:t>
            </a:r>
            <a:r>
              <a:rPr lang="en-US" altLang="ko-KR" dirty="0" err="1"/>
              <a:t>pd.read_csv</a:t>
            </a:r>
            <a:r>
              <a:rPr lang="en-US" altLang="ko-KR" dirty="0"/>
              <a:t>('data/mpg.csv')</a:t>
            </a:r>
          </a:p>
          <a:p>
            <a:r>
              <a:rPr lang="en-US" altLang="ko-KR" dirty="0"/>
              <a:t># 2. </a:t>
            </a:r>
            <a:r>
              <a:rPr lang="ko-KR" altLang="en-US" dirty="0"/>
              <a:t>앞</a:t>
            </a:r>
            <a:r>
              <a:rPr lang="en-US" altLang="ko-KR" dirty="0"/>
              <a:t>,</a:t>
            </a:r>
            <a:r>
              <a:rPr lang="ko-KR" altLang="en-US" dirty="0"/>
              <a:t>뒤 행 </a:t>
            </a:r>
            <a:r>
              <a:rPr lang="en-US" altLang="ko-KR" dirty="0"/>
              <a:t>3</a:t>
            </a:r>
            <a:r>
              <a:rPr lang="ko-KR" altLang="en-US" dirty="0"/>
              <a:t>개씩 출력하여 데이터에 어떤 값이 담겨 있는지 살펴보기</a:t>
            </a:r>
          </a:p>
          <a:p>
            <a:r>
              <a:rPr lang="en-US" altLang="ko-KR" dirty="0"/>
              <a:t>display(</a:t>
            </a:r>
            <a:r>
              <a:rPr lang="en-US" altLang="ko-KR" dirty="0" err="1"/>
              <a:t>mpg.head</a:t>
            </a:r>
            <a:r>
              <a:rPr lang="en-US" altLang="ko-KR" dirty="0"/>
              <a:t>(3))</a:t>
            </a:r>
          </a:p>
          <a:p>
            <a:r>
              <a:rPr lang="en-US" altLang="ko-KR" dirty="0"/>
              <a:t>display(</a:t>
            </a:r>
            <a:r>
              <a:rPr lang="en-US" altLang="ko-KR" dirty="0" err="1"/>
              <a:t>mpg.tail</a:t>
            </a:r>
            <a:r>
              <a:rPr lang="en-US" altLang="ko-KR" dirty="0"/>
              <a:t>(3))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3. </a:t>
            </a:r>
            <a:r>
              <a:rPr lang="ko-KR" altLang="en-US" dirty="0"/>
              <a:t>데이터가 몇 행</a:t>
            </a:r>
            <a:r>
              <a:rPr lang="en-US" altLang="ko-KR" dirty="0"/>
              <a:t>, </a:t>
            </a:r>
            <a:r>
              <a:rPr lang="ko-KR" altLang="en-US" dirty="0"/>
              <a:t>몇 열로 구성되어 있는지 알아보기</a:t>
            </a:r>
          </a:p>
          <a:p>
            <a:r>
              <a:rPr lang="en-US" altLang="ko-KR" dirty="0" err="1"/>
              <a:t>mpg.shape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4. </a:t>
            </a:r>
            <a:r>
              <a:rPr lang="ko-KR" altLang="en-US" dirty="0"/>
              <a:t>전체적인 데이터의 속성 정보 확인하기</a:t>
            </a:r>
          </a:p>
          <a:p>
            <a:r>
              <a:rPr lang="en-US" altLang="ko-KR" dirty="0"/>
              <a:t>mpg.info()</a:t>
            </a:r>
          </a:p>
          <a:p>
            <a:endParaRPr lang="en-US" altLang="ko-KR" dirty="0"/>
          </a:p>
          <a:p>
            <a:r>
              <a:rPr lang="en-US" altLang="ko-KR" dirty="0"/>
              <a:t># 5. </a:t>
            </a:r>
            <a:r>
              <a:rPr lang="ko-KR" altLang="en-US" dirty="0"/>
              <a:t>요약 통계량 확인</a:t>
            </a:r>
          </a:p>
          <a:p>
            <a:r>
              <a:rPr lang="en-US" altLang="ko-KR" dirty="0" err="1"/>
              <a:t>mpg.describe</a:t>
            </a:r>
            <a:r>
              <a:rPr lang="en-US" altLang="ko-KR" dirty="0"/>
              <a:t>()   # </a:t>
            </a:r>
            <a:r>
              <a:rPr lang="en-US" altLang="ko-KR" dirty="0" err="1"/>
              <a:t>mpg.describe</a:t>
            </a:r>
            <a:r>
              <a:rPr lang="en-US" altLang="ko-KR" dirty="0"/>
              <a:t>(include= 'all’)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6. '</a:t>
            </a:r>
            <a:r>
              <a:rPr lang="en-US" altLang="ko-KR" dirty="0" err="1"/>
              <a:t>audi</a:t>
            </a:r>
            <a:r>
              <a:rPr lang="en-US" altLang="ko-KR" dirty="0"/>
              <a:t>'</a:t>
            </a:r>
            <a:r>
              <a:rPr lang="ko-KR" altLang="en-US" dirty="0"/>
              <a:t>에서 생산한 자동차 중에 </a:t>
            </a:r>
            <a:r>
              <a:rPr lang="en-US" altLang="ko-KR" dirty="0" err="1"/>
              <a:t>hwy</a:t>
            </a:r>
            <a:r>
              <a:rPr lang="ko-KR" altLang="en-US" dirty="0"/>
              <a:t>가 </a:t>
            </a:r>
            <a:r>
              <a:rPr lang="en-US" altLang="ko-KR" dirty="0"/>
              <a:t>1~5</a:t>
            </a:r>
            <a:r>
              <a:rPr lang="ko-KR" altLang="en-US" dirty="0"/>
              <a:t>위에 해당하는 자동차의 데이터 출력하기</a:t>
            </a:r>
          </a:p>
          <a:p>
            <a:r>
              <a:rPr lang="en-US" altLang="ko-KR" dirty="0" err="1"/>
              <a:t>audi_data</a:t>
            </a:r>
            <a:r>
              <a:rPr lang="en-US" altLang="ko-KR" dirty="0"/>
              <a:t> = </a:t>
            </a:r>
            <a:r>
              <a:rPr lang="en-US" altLang="ko-KR" dirty="0" err="1"/>
              <a:t>mpg.query</a:t>
            </a:r>
            <a:r>
              <a:rPr lang="en-US" altLang="ko-KR" dirty="0"/>
              <a:t>('manufacturer =="</a:t>
            </a:r>
            <a:r>
              <a:rPr lang="en-US" altLang="ko-KR" dirty="0" err="1"/>
              <a:t>audi</a:t>
            </a:r>
            <a:r>
              <a:rPr lang="en-US" altLang="ko-KR" dirty="0"/>
              <a:t>"')</a:t>
            </a:r>
          </a:p>
          <a:p>
            <a:r>
              <a:rPr lang="en-US" altLang="ko-KR" dirty="0" err="1"/>
              <a:t>audi_data.sort_values</a:t>
            </a:r>
            <a:r>
              <a:rPr lang="en-US" altLang="ko-KR" dirty="0"/>
              <a:t>(by='</a:t>
            </a:r>
            <a:r>
              <a:rPr lang="en-US" altLang="ko-KR" dirty="0" err="1"/>
              <a:t>hwy</a:t>
            </a:r>
            <a:r>
              <a:rPr lang="en-US" altLang="ko-KR" dirty="0"/>
              <a:t>', ascending = False).head()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317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np.where</a:t>
            </a:r>
            <a:r>
              <a:rPr lang="en-US" altLang="ko-KR" dirty="0"/>
              <a:t>(exam['mean']&gt;=60,'pass','fail')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966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np.where</a:t>
            </a:r>
            <a:r>
              <a:rPr lang="en-US" altLang="ko-KR" dirty="0"/>
              <a:t>(exam['mean']&gt;=60,'pass','fail')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242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np.where</a:t>
            </a:r>
            <a:r>
              <a:rPr lang="en-US" altLang="ko-KR" dirty="0"/>
              <a:t>(exam['mean']&gt;=60,'pass','fail')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69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population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([9602000,3344000,1488000,2419000], </a:t>
            </a:r>
          </a:p>
          <a:p>
            <a:r>
              <a:rPr lang="en-US" altLang="ko-KR" sz="1200" dirty="0"/>
              <a:t>                               index = ['</a:t>
            </a:r>
            <a:r>
              <a:rPr lang="ko-KR" altLang="en-US" sz="1200" dirty="0"/>
              <a:t>서울</a:t>
            </a:r>
            <a:r>
              <a:rPr lang="en-US" altLang="ko-KR" sz="1200" dirty="0"/>
              <a:t>','</a:t>
            </a:r>
            <a:r>
              <a:rPr lang="ko-KR" altLang="en-US" sz="1200" dirty="0"/>
              <a:t>부산</a:t>
            </a:r>
            <a:r>
              <a:rPr lang="en-US" altLang="ko-KR" sz="1200" dirty="0"/>
              <a:t>','</a:t>
            </a:r>
            <a:r>
              <a:rPr lang="ko-KR" altLang="en-US" sz="1200" dirty="0"/>
              <a:t>광주</a:t>
            </a:r>
            <a:r>
              <a:rPr lang="en-US" altLang="ko-KR" sz="1200" dirty="0"/>
              <a:t>','</a:t>
            </a:r>
            <a:r>
              <a:rPr lang="ko-KR" altLang="en-US" sz="1200" dirty="0"/>
              <a:t>대구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population.index.name = '</a:t>
            </a:r>
            <a:r>
              <a:rPr lang="ko-KR" altLang="en-US" sz="1200" dirty="0"/>
              <a:t>도시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population.name = '2020 </a:t>
            </a:r>
            <a:r>
              <a:rPr lang="ko-KR" altLang="en-US" sz="1200" dirty="0"/>
              <a:t>인구수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population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730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318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exam = </a:t>
            </a:r>
            <a:r>
              <a:rPr lang="en-US" altLang="ko-KR" dirty="0" err="1"/>
              <a:t>pd.read_csv</a:t>
            </a:r>
            <a:r>
              <a:rPr lang="en-US" altLang="ko-KR" dirty="0"/>
              <a:t>('data/exam.csv')</a:t>
            </a:r>
          </a:p>
          <a:p>
            <a:r>
              <a:rPr lang="en-US" altLang="ko-KR" dirty="0"/>
              <a:t>exam</a:t>
            </a:r>
          </a:p>
          <a:p>
            <a:r>
              <a:rPr lang="en-US" altLang="ko-KR" dirty="0"/>
              <a:t># 3</a:t>
            </a:r>
            <a:r>
              <a:rPr lang="ko-KR" altLang="en-US" dirty="0"/>
              <a:t>과목의 평균이 </a:t>
            </a:r>
            <a:r>
              <a:rPr lang="en-US" altLang="ko-KR" dirty="0"/>
              <a:t>85</a:t>
            </a:r>
            <a:r>
              <a:rPr lang="ko-KR" altLang="en-US" dirty="0"/>
              <a:t>점 이상일때 </a:t>
            </a:r>
            <a:r>
              <a:rPr lang="en-US" altLang="ko-KR" dirty="0"/>
              <a:t>A, 70</a:t>
            </a:r>
            <a:r>
              <a:rPr lang="ko-KR" altLang="en-US" dirty="0"/>
              <a:t>점 이상일때 </a:t>
            </a:r>
            <a:r>
              <a:rPr lang="en-US" altLang="ko-KR" dirty="0"/>
              <a:t>B, 60</a:t>
            </a:r>
            <a:r>
              <a:rPr lang="ko-KR" altLang="en-US" dirty="0"/>
              <a:t>점 이상일때 </a:t>
            </a:r>
            <a:r>
              <a:rPr lang="en-US" altLang="ko-KR" dirty="0"/>
              <a:t>C, </a:t>
            </a:r>
            <a:r>
              <a:rPr lang="ko-KR" altLang="en-US" dirty="0"/>
              <a:t>나머지는 </a:t>
            </a:r>
            <a:r>
              <a:rPr lang="en-US" altLang="ko-KR" dirty="0"/>
              <a:t>F</a:t>
            </a:r>
          </a:p>
          <a:p>
            <a:r>
              <a:rPr lang="en-US" altLang="ko-KR" dirty="0"/>
              <a:t># 1. </a:t>
            </a:r>
            <a:r>
              <a:rPr lang="ko-KR" altLang="en-US" dirty="0"/>
              <a:t>함수 정의하기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grade_check</a:t>
            </a:r>
            <a:r>
              <a:rPr lang="en-US" altLang="ko-KR" dirty="0"/>
              <a:t>(row):</a:t>
            </a:r>
          </a:p>
          <a:p>
            <a:r>
              <a:rPr lang="en-US" altLang="ko-KR" dirty="0"/>
              <a:t>    mean = (row['math']+row['</a:t>
            </a:r>
            <a:r>
              <a:rPr lang="en-US" altLang="ko-KR" dirty="0" err="1"/>
              <a:t>english</a:t>
            </a:r>
            <a:r>
              <a:rPr lang="en-US" altLang="ko-KR" dirty="0"/>
              <a:t>']+row['science'])/3</a:t>
            </a:r>
          </a:p>
          <a:p>
            <a:r>
              <a:rPr lang="en-US" altLang="ko-KR" dirty="0"/>
              <a:t>    if mean &gt;=85:</a:t>
            </a:r>
          </a:p>
          <a:p>
            <a:r>
              <a:rPr lang="en-US" altLang="ko-KR" dirty="0"/>
              <a:t>        return 'A'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mean &gt;=70:</a:t>
            </a:r>
          </a:p>
          <a:p>
            <a:r>
              <a:rPr lang="en-US" altLang="ko-KR" dirty="0"/>
              <a:t>        return 'B'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mean &gt;= 60:</a:t>
            </a:r>
          </a:p>
          <a:p>
            <a:r>
              <a:rPr lang="en-US" altLang="ko-KR" dirty="0"/>
              <a:t>        return 'C'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'F'</a:t>
            </a:r>
          </a:p>
          <a:p>
            <a:endParaRPr lang="en-US" altLang="ko-KR" dirty="0"/>
          </a:p>
          <a:p>
            <a:r>
              <a:rPr lang="en-US" altLang="ko-KR" dirty="0"/>
              <a:t># 2. apply() </a:t>
            </a:r>
            <a:r>
              <a:rPr lang="ko-KR" altLang="en-US" dirty="0"/>
              <a:t>적용하기</a:t>
            </a:r>
          </a:p>
          <a:p>
            <a:r>
              <a:rPr lang="en-US" altLang="ko-KR" dirty="0"/>
              <a:t>exam['grade'] = </a:t>
            </a:r>
            <a:r>
              <a:rPr lang="en-US" altLang="ko-KR" dirty="0" err="1"/>
              <a:t>exam.apply</a:t>
            </a:r>
            <a:r>
              <a:rPr lang="en-US" altLang="ko-KR" dirty="0"/>
              <a:t>(</a:t>
            </a:r>
            <a:r>
              <a:rPr lang="en-US" altLang="ko-KR" dirty="0" err="1"/>
              <a:t>grade_check</a:t>
            </a:r>
            <a:r>
              <a:rPr lang="en-US" altLang="ko-KR" dirty="0"/>
              <a:t>, axis = 1)</a:t>
            </a:r>
          </a:p>
          <a:p>
            <a:r>
              <a:rPr lang="en-US" altLang="ko-KR" dirty="0"/>
              <a:t>exam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exam.assign</a:t>
            </a:r>
            <a:r>
              <a:rPr lang="en-US" altLang="ko-KR" dirty="0"/>
              <a:t>(grade = </a:t>
            </a:r>
            <a:r>
              <a:rPr lang="en-US" altLang="ko-KR" dirty="0" err="1"/>
              <a:t>exam.apply</a:t>
            </a:r>
            <a:r>
              <a:rPr lang="en-US" altLang="ko-KR" dirty="0"/>
              <a:t>(</a:t>
            </a:r>
            <a:r>
              <a:rPr lang="en-US" altLang="ko-KR" dirty="0" err="1"/>
              <a:t>grade_check</a:t>
            </a:r>
            <a:r>
              <a:rPr lang="en-US" altLang="ko-KR" dirty="0"/>
              <a:t>, axis = 1))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3268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0822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집단별로 묶는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groupby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요약 통계 구할 때 사용하는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agg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요약 통계량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mean, std, sum, median, min, max, count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8790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집단별로 묶는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groupby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요약 통계 구할 때 사용하는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agg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요약 통계량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mean, std, sum, median, min, max, count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5800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363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7607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80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1182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</a:p>
          <a:p>
            <a:r>
              <a:rPr lang="en-US" altLang="ko-KR" dirty="0" err="1"/>
              <a:t>cty_mean</a:t>
            </a:r>
            <a:r>
              <a:rPr lang="en-US" altLang="ko-KR" dirty="0"/>
              <a:t> = </a:t>
            </a:r>
            <a:r>
              <a:rPr lang="en-US" altLang="ko-KR" dirty="0" err="1"/>
              <a:t>mpg.groupby</a:t>
            </a:r>
            <a:r>
              <a:rPr lang="en-US" altLang="ko-KR" dirty="0"/>
              <a:t>('category').</a:t>
            </a:r>
            <a:r>
              <a:rPr lang="en-US" altLang="ko-KR" dirty="0" err="1"/>
              <a:t>agg</a:t>
            </a:r>
            <a:r>
              <a:rPr lang="en-US" altLang="ko-KR" dirty="0"/>
              <a:t>(</a:t>
            </a:r>
            <a:r>
              <a:rPr lang="en-US" altLang="ko-KR" dirty="0" err="1"/>
              <a:t>cty_mean</a:t>
            </a:r>
            <a:r>
              <a:rPr lang="en-US" altLang="ko-KR" dirty="0"/>
              <a:t> = ('</a:t>
            </a:r>
            <a:r>
              <a:rPr lang="en-US" altLang="ko-KR" dirty="0" err="1"/>
              <a:t>cty</a:t>
            </a:r>
            <a:r>
              <a:rPr lang="en-US" altLang="ko-KR" dirty="0"/>
              <a:t>','mean'))</a:t>
            </a:r>
          </a:p>
          <a:p>
            <a:r>
              <a:rPr lang="en-US" altLang="ko-KR" dirty="0" err="1"/>
              <a:t>cty_mean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</a:p>
          <a:p>
            <a:r>
              <a:rPr lang="en-US" altLang="ko-KR" dirty="0" err="1"/>
              <a:t>cty_mean_sort</a:t>
            </a:r>
            <a:r>
              <a:rPr lang="en-US" altLang="ko-KR" dirty="0"/>
              <a:t> = </a:t>
            </a:r>
            <a:r>
              <a:rPr lang="en-US" altLang="ko-KR" dirty="0" err="1"/>
              <a:t>cty_mean.sort_values</a:t>
            </a:r>
            <a:r>
              <a:rPr lang="en-US" altLang="ko-KR" dirty="0"/>
              <a:t>(by = '</a:t>
            </a:r>
            <a:r>
              <a:rPr lang="en-US" altLang="ko-KR" dirty="0" err="1"/>
              <a:t>cty_mean',ascending</a:t>
            </a:r>
            <a:r>
              <a:rPr lang="en-US" altLang="ko-KR" dirty="0"/>
              <a:t> = False)</a:t>
            </a:r>
          </a:p>
          <a:p>
            <a:r>
              <a:rPr lang="en-US" altLang="ko-KR" dirty="0" err="1"/>
              <a:t>cty_mean_sort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</a:p>
          <a:p>
            <a:r>
              <a:rPr lang="en-US" altLang="ko-KR" dirty="0" err="1"/>
              <a:t>hwy_mean</a:t>
            </a:r>
            <a:r>
              <a:rPr lang="en-US" altLang="ko-KR" dirty="0"/>
              <a:t> = </a:t>
            </a:r>
            <a:r>
              <a:rPr lang="en-US" altLang="ko-KR" dirty="0" err="1"/>
              <a:t>mpg.groupby</a:t>
            </a:r>
            <a:r>
              <a:rPr lang="en-US" altLang="ko-KR" dirty="0"/>
              <a:t>('manufacturer').</a:t>
            </a:r>
            <a:r>
              <a:rPr lang="en-US" altLang="ko-KR" dirty="0" err="1"/>
              <a:t>agg</a:t>
            </a:r>
            <a:r>
              <a:rPr lang="en-US" altLang="ko-KR" dirty="0"/>
              <a:t>(</a:t>
            </a:r>
            <a:r>
              <a:rPr lang="en-US" altLang="ko-KR" dirty="0" err="1"/>
              <a:t>hwy_mean</a:t>
            </a:r>
            <a:r>
              <a:rPr lang="en-US" altLang="ko-KR" dirty="0"/>
              <a:t> =('</a:t>
            </a:r>
            <a:r>
              <a:rPr lang="en-US" altLang="ko-KR" dirty="0" err="1"/>
              <a:t>hwy</a:t>
            </a:r>
            <a:r>
              <a:rPr lang="en-US" altLang="ko-KR" dirty="0"/>
              <a:t>','mean'))</a:t>
            </a:r>
          </a:p>
          <a:p>
            <a:r>
              <a:rPr lang="en-US" altLang="ko-KR" dirty="0" err="1"/>
              <a:t>hwy_mean.sort_values</a:t>
            </a:r>
            <a:r>
              <a:rPr lang="en-US" altLang="ko-KR" dirty="0"/>
              <a:t>('</a:t>
            </a:r>
            <a:r>
              <a:rPr lang="en-US" altLang="ko-KR" dirty="0" err="1"/>
              <a:t>hwy_mean</a:t>
            </a:r>
            <a:r>
              <a:rPr lang="en-US" altLang="ko-KR" dirty="0"/>
              <a:t>', ascending = False).head(3)</a:t>
            </a:r>
          </a:p>
          <a:p>
            <a:endParaRPr lang="en-US" altLang="ko-KR" dirty="0"/>
          </a:p>
          <a:p>
            <a:r>
              <a:rPr lang="en-US" altLang="ko-KR" dirty="0"/>
              <a:t>4.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방법</a:t>
            </a:r>
            <a:r>
              <a:rPr lang="en-US" altLang="ko-KR" dirty="0"/>
              <a:t>1</a:t>
            </a:r>
          </a:p>
          <a:p>
            <a:r>
              <a:rPr lang="en-US" altLang="ko-KR" dirty="0" err="1"/>
              <a:t>manufact_cpt_cnt</a:t>
            </a:r>
            <a:r>
              <a:rPr lang="en-US" altLang="ko-KR" dirty="0"/>
              <a:t> = </a:t>
            </a:r>
            <a:r>
              <a:rPr lang="en-US" altLang="ko-KR" dirty="0" err="1"/>
              <a:t>mpg.query</a:t>
            </a:r>
            <a:r>
              <a:rPr lang="en-US" altLang="ko-KR" dirty="0"/>
              <a:t>('category == "compact"').</a:t>
            </a:r>
            <a:r>
              <a:rPr lang="en-US" altLang="ko-KR" dirty="0" err="1"/>
              <a:t>groupby</a:t>
            </a:r>
            <a:r>
              <a:rPr lang="en-US" altLang="ko-KR" dirty="0"/>
              <a:t>('manufacturer').</a:t>
            </a:r>
            <a:r>
              <a:rPr lang="en-US" altLang="ko-KR" dirty="0" err="1"/>
              <a:t>agg</a:t>
            </a:r>
            <a:r>
              <a:rPr lang="en-US" altLang="ko-KR" dirty="0"/>
              <a:t>(</a:t>
            </a:r>
            <a:r>
              <a:rPr lang="en-US" altLang="ko-KR" dirty="0" err="1"/>
              <a:t>cpt_cnt</a:t>
            </a:r>
            <a:r>
              <a:rPr lang="en-US" altLang="ko-KR" dirty="0"/>
              <a:t> = ('</a:t>
            </a:r>
            <a:r>
              <a:rPr lang="en-US" altLang="ko-KR" dirty="0" err="1"/>
              <a:t>category','count</a:t>
            </a:r>
            <a:r>
              <a:rPr lang="en-US" altLang="ko-KR" dirty="0"/>
              <a:t>'))</a:t>
            </a:r>
          </a:p>
          <a:p>
            <a:r>
              <a:rPr lang="en-US" altLang="ko-KR" dirty="0" err="1"/>
              <a:t>manufact_cpt_cnt.sort_values</a:t>
            </a:r>
            <a:r>
              <a:rPr lang="en-US" altLang="ko-KR" dirty="0"/>
              <a:t>('</a:t>
            </a:r>
            <a:r>
              <a:rPr lang="en-US" altLang="ko-KR" dirty="0" err="1"/>
              <a:t>cpt_cnt</a:t>
            </a:r>
            <a:r>
              <a:rPr lang="en-US" altLang="ko-KR" dirty="0"/>
              <a:t>', ascending = False)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방법</a:t>
            </a:r>
            <a:r>
              <a:rPr lang="en-US" altLang="ko-KR" dirty="0"/>
              <a:t>2</a:t>
            </a:r>
          </a:p>
          <a:p>
            <a:r>
              <a:rPr lang="en-US" altLang="ko-KR" dirty="0" err="1"/>
              <a:t>mpg.query</a:t>
            </a:r>
            <a:r>
              <a:rPr lang="en-US" altLang="ko-KR" dirty="0"/>
              <a:t>('category == "compact"')['manufacturer'].</a:t>
            </a:r>
            <a:r>
              <a:rPr lang="en-US" altLang="ko-KR" dirty="0" err="1"/>
              <a:t>value_counts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mpg.query</a:t>
            </a:r>
            <a:r>
              <a:rPr lang="en-US" altLang="ko-KR" dirty="0"/>
              <a:t>('category == "compact"').</a:t>
            </a:r>
            <a:r>
              <a:rPr lang="en-US" altLang="ko-KR" dirty="0" err="1"/>
              <a:t>value_counts</a:t>
            </a:r>
            <a:r>
              <a:rPr lang="en-US" altLang="ko-KR" dirty="0"/>
              <a:t>('manufacturer') </a:t>
            </a:r>
            <a:r>
              <a:rPr lang="ko-KR" altLang="en-US" dirty="0" err="1"/>
              <a:t>위에랑</a:t>
            </a:r>
            <a:r>
              <a:rPr lang="ko-KR" altLang="en-US" dirty="0"/>
              <a:t> 같은 결과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방법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manu_cate_cnt</a:t>
            </a:r>
            <a:r>
              <a:rPr lang="en-US" altLang="ko-KR" dirty="0"/>
              <a:t> = </a:t>
            </a:r>
            <a:r>
              <a:rPr lang="en-US" altLang="ko-KR" dirty="0" err="1"/>
              <a:t>mpg.groupby</a:t>
            </a:r>
            <a:r>
              <a:rPr lang="en-US" altLang="ko-KR" dirty="0"/>
              <a:t>(['</a:t>
            </a:r>
            <a:r>
              <a:rPr lang="en-US" altLang="ko-KR" dirty="0" err="1"/>
              <a:t>manufacturer','category</a:t>
            </a:r>
            <a:r>
              <a:rPr lang="en-US" altLang="ko-KR" dirty="0"/>
              <a:t>']).</a:t>
            </a:r>
            <a:r>
              <a:rPr lang="en-US" altLang="ko-KR" dirty="0" err="1"/>
              <a:t>agg</a:t>
            </a:r>
            <a:r>
              <a:rPr lang="en-US" altLang="ko-KR" dirty="0"/>
              <a:t>(</a:t>
            </a:r>
            <a:r>
              <a:rPr lang="en-US" altLang="ko-KR" dirty="0" err="1"/>
              <a:t>cate_cnt</a:t>
            </a:r>
            <a:r>
              <a:rPr lang="en-US" altLang="ko-KR" dirty="0"/>
              <a:t> = ('</a:t>
            </a:r>
            <a:r>
              <a:rPr lang="en-US" altLang="ko-KR" dirty="0" err="1"/>
              <a:t>category','count</a:t>
            </a:r>
            <a:r>
              <a:rPr lang="en-US" altLang="ko-KR" dirty="0"/>
              <a:t>'))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manu_cate_cnt.query</a:t>
            </a:r>
            <a:r>
              <a:rPr lang="en-US" altLang="ko-KR" dirty="0"/>
              <a:t>('category =="compact"' ).</a:t>
            </a:r>
            <a:r>
              <a:rPr lang="en-US" altLang="ko-KR" dirty="0" err="1"/>
              <a:t>sort_values</a:t>
            </a:r>
            <a:r>
              <a:rPr lang="en-US" altLang="ko-KR" dirty="0"/>
              <a:t>('</a:t>
            </a:r>
            <a:r>
              <a:rPr lang="en-US" altLang="ko-KR" dirty="0" err="1"/>
              <a:t>cate_cnt</a:t>
            </a:r>
            <a:r>
              <a:rPr lang="en-US" altLang="ko-KR" dirty="0"/>
              <a:t>', ascending = False)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61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8802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####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결측치</a:t>
            </a:r>
            <a:r>
              <a:rPr lang="en-US" altLang="ko-KR" dirty="0"/>
              <a:t>(missing value): </a:t>
            </a:r>
            <a:r>
              <a:rPr lang="ko-KR" altLang="en-US" dirty="0"/>
              <a:t>누락된 값</a:t>
            </a:r>
            <a:r>
              <a:rPr lang="en-US" altLang="ko-KR" dirty="0"/>
              <a:t>, </a:t>
            </a:r>
            <a:r>
              <a:rPr lang="ko-KR" altLang="en-US" dirty="0"/>
              <a:t>비어 있는 값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수집 과정에서 발생한 오류 때문에 </a:t>
            </a:r>
            <a:r>
              <a:rPr lang="ko-KR" altLang="en-US" dirty="0" err="1"/>
              <a:t>결측치가</a:t>
            </a:r>
            <a:r>
              <a:rPr lang="ko-KR" altLang="en-US" dirty="0"/>
              <a:t> 포함되어 있을 때가 종종 발생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결측치가</a:t>
            </a:r>
            <a:r>
              <a:rPr lang="ko-KR" altLang="en-US" dirty="0"/>
              <a:t> 존재</a:t>
            </a:r>
            <a:r>
              <a:rPr lang="en-US" altLang="ko-KR" dirty="0"/>
              <a:t>=&gt; </a:t>
            </a:r>
            <a:r>
              <a:rPr lang="ko-KR" altLang="en-US" dirty="0"/>
              <a:t>함수 적용 불가</a:t>
            </a:r>
            <a:r>
              <a:rPr lang="en-US" altLang="ko-KR" dirty="0"/>
              <a:t>, </a:t>
            </a:r>
            <a:r>
              <a:rPr lang="ko-KR" altLang="en-US" dirty="0"/>
              <a:t>분석 결과가 왜곡 문제 발생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실제 데이터를 분석할 때에는 </a:t>
            </a:r>
            <a:r>
              <a:rPr lang="ko-KR" altLang="en-US" dirty="0" err="1"/>
              <a:t>결측치가</a:t>
            </a:r>
            <a:r>
              <a:rPr lang="ko-KR" altLang="en-US" dirty="0"/>
              <a:t> 있는지 확인해 제거하는 정제 과정을 거친 다음에 분석 진행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결측치가</a:t>
            </a:r>
            <a:r>
              <a:rPr lang="ko-KR" altLang="en-US" dirty="0"/>
              <a:t> 포함된 데이터 프레임 생성하기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np.nan</a:t>
            </a:r>
            <a:r>
              <a:rPr lang="en-US" altLang="ko-KR" dirty="0"/>
              <a:t> </a:t>
            </a:r>
            <a:r>
              <a:rPr lang="ko-KR" altLang="en-US" dirty="0"/>
              <a:t>을 입력하면 됨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({'gender':['</a:t>
            </a:r>
            <a:r>
              <a:rPr lang="en-US" altLang="ko-KR" dirty="0" err="1"/>
              <a:t>m','f',np.nan,'m','f</a:t>
            </a:r>
            <a:r>
              <a:rPr lang="en-US" altLang="ko-KR" dirty="0"/>
              <a:t>'],</a:t>
            </a:r>
          </a:p>
          <a:p>
            <a:r>
              <a:rPr lang="en-US" altLang="ko-KR" dirty="0"/>
              <a:t>                  'score':[5,4,3,4,np.nan]})</a:t>
            </a:r>
          </a:p>
          <a:p>
            <a:r>
              <a:rPr lang="en-US" altLang="ko-KR" dirty="0" err="1"/>
              <a:t>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236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####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결측치</a:t>
            </a:r>
            <a:r>
              <a:rPr lang="en-US" altLang="ko-KR" dirty="0"/>
              <a:t>(missing value): </a:t>
            </a:r>
            <a:r>
              <a:rPr lang="ko-KR" altLang="en-US" dirty="0"/>
              <a:t>누락된 값</a:t>
            </a:r>
            <a:r>
              <a:rPr lang="en-US" altLang="ko-KR" dirty="0"/>
              <a:t>, </a:t>
            </a:r>
            <a:r>
              <a:rPr lang="ko-KR" altLang="en-US" dirty="0"/>
              <a:t>비어 있는 값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수집 과정에서 발생한 오류 때문에 </a:t>
            </a:r>
            <a:r>
              <a:rPr lang="ko-KR" altLang="en-US" dirty="0" err="1"/>
              <a:t>결측치가</a:t>
            </a:r>
            <a:r>
              <a:rPr lang="ko-KR" altLang="en-US" dirty="0"/>
              <a:t> 포함되어 있을 때가 종종 발생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결측치가</a:t>
            </a:r>
            <a:r>
              <a:rPr lang="ko-KR" altLang="en-US" dirty="0"/>
              <a:t> 존재</a:t>
            </a:r>
            <a:r>
              <a:rPr lang="en-US" altLang="ko-KR" dirty="0"/>
              <a:t>=&gt; </a:t>
            </a:r>
            <a:r>
              <a:rPr lang="ko-KR" altLang="en-US" dirty="0"/>
              <a:t>함수 적용 불가</a:t>
            </a:r>
            <a:r>
              <a:rPr lang="en-US" altLang="ko-KR" dirty="0"/>
              <a:t>, </a:t>
            </a:r>
            <a:r>
              <a:rPr lang="ko-KR" altLang="en-US" dirty="0"/>
              <a:t>분석 결과가 왜곡 문제 발생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실제 데이터를 분석할 때에는 </a:t>
            </a:r>
            <a:r>
              <a:rPr lang="ko-KR" altLang="en-US" dirty="0" err="1"/>
              <a:t>결측치가</a:t>
            </a:r>
            <a:r>
              <a:rPr lang="ko-KR" altLang="en-US" dirty="0"/>
              <a:t> 있는지 확인해 제거하는 정제 과정을 거친 다음에 분석 진행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결측치가</a:t>
            </a:r>
            <a:r>
              <a:rPr lang="ko-KR" altLang="en-US" dirty="0"/>
              <a:t> 포함된 데이터 프레임 생성하기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np.nan</a:t>
            </a:r>
            <a:r>
              <a:rPr lang="en-US" altLang="ko-KR" dirty="0"/>
              <a:t> </a:t>
            </a:r>
            <a:r>
              <a:rPr lang="ko-KR" altLang="en-US" dirty="0"/>
              <a:t>을 입력하면 됨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({'gender':['</a:t>
            </a:r>
            <a:r>
              <a:rPr lang="en-US" altLang="ko-KR" dirty="0" err="1"/>
              <a:t>m','f',np.nan,'m','f</a:t>
            </a:r>
            <a:r>
              <a:rPr lang="en-US" altLang="ko-KR" dirty="0"/>
              <a:t>'],</a:t>
            </a:r>
          </a:p>
          <a:p>
            <a:r>
              <a:rPr lang="en-US" altLang="ko-KR" dirty="0"/>
              <a:t>                  'score':[5,4,3,4,np.nan]})</a:t>
            </a:r>
          </a:p>
          <a:p>
            <a:r>
              <a:rPr lang="en-US" altLang="ko-KR" dirty="0" err="1"/>
              <a:t>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6602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8975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2940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정상 범위에서 크게 벗어난 값을 이상치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(anomaly)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논리적으로 존재할 수 없는 값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논리적으로 존재할 수 있으나 극단적으로 크거나 작은 값을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극단치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(outlier)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df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pd.DataFrame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({'gender':['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m','f','ff','m','f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'],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                 'score':[5,4,3,4,3]})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7605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정상 범위에서 크게 벗어난 값을 이상치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(anomaly)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논리적으로 존재할 수 없는 값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논리적으로 존재할 수 있으나 극단적으로 크거나 작은 값을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극단치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(outlier)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df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pd.DataFrame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({'gender':['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m','f','ff','m','f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'],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                 'score':[5,4,3,4,3]})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0376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정상 범위에서 크게 벗어난 값을 이상치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(anomaly)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논리적으로 존재할 수 없는 값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논리적으로 존재할 수 있으나 극단적으로 크거나 작은 값을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극단치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(outlier)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df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pd.DataFrame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({'gender':['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m','f','ff','m','f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'],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                 'score':[5,4,3,4,3]})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709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test1 = </a:t>
            </a:r>
            <a:r>
              <a:rPr lang="en-US" altLang="ko-KR" dirty="0" err="1"/>
              <a:t>pd.DataFrame</a:t>
            </a:r>
            <a:r>
              <a:rPr lang="en-US" altLang="ko-KR" dirty="0"/>
              <a:t>({'id':[1,2,3,4,5],'midterm':[60,80,70,90,85]})</a:t>
            </a:r>
          </a:p>
          <a:p>
            <a:r>
              <a:rPr lang="en-US" altLang="ko-KR" dirty="0"/>
              <a:t>test2 = </a:t>
            </a:r>
            <a:r>
              <a:rPr lang="en-US" altLang="ko-KR" dirty="0" err="1"/>
              <a:t>pd.DataFrame</a:t>
            </a:r>
            <a:r>
              <a:rPr lang="en-US" altLang="ko-KR" dirty="0"/>
              <a:t>({'id':[1,2,3,4,5],'final':[70,83,65,95,80]})</a:t>
            </a:r>
          </a:p>
          <a:p>
            <a:r>
              <a:rPr lang="en-US" altLang="ko-KR" dirty="0"/>
              <a:t>name = </a:t>
            </a:r>
            <a:r>
              <a:rPr lang="en-US" altLang="ko-KR" dirty="0" err="1"/>
              <a:t>pd.DataFrame</a:t>
            </a:r>
            <a:r>
              <a:rPr lang="en-US" altLang="ko-KR" dirty="0"/>
              <a:t>({'</a:t>
            </a:r>
            <a:r>
              <a:rPr lang="en-US" altLang="ko-KR" dirty="0" err="1"/>
              <a:t>nclass</a:t>
            </a:r>
            <a:r>
              <a:rPr lang="en-US" altLang="ko-KR" dirty="0"/>
              <a:t>':[1,2,3,4,5,6],'teacher':['</a:t>
            </a:r>
            <a:r>
              <a:rPr lang="en-US" altLang="ko-KR" dirty="0" err="1"/>
              <a:t>kim</a:t>
            </a:r>
            <a:r>
              <a:rPr lang="en-US" altLang="ko-KR" dirty="0"/>
              <a:t>','lee','park','son','</a:t>
            </a:r>
            <a:r>
              <a:rPr lang="en-US" altLang="ko-KR" dirty="0" err="1"/>
              <a:t>jung</a:t>
            </a:r>
            <a:r>
              <a:rPr lang="en-US" altLang="ko-KR" dirty="0"/>
              <a:t>','choi’]})</a:t>
            </a:r>
          </a:p>
          <a:p>
            <a:endParaRPr lang="en-US" altLang="ko-KR" dirty="0"/>
          </a:p>
          <a:p>
            <a:r>
              <a:rPr lang="en-US" altLang="ko-KR" dirty="0"/>
              <a:t># test1, test2 </a:t>
            </a:r>
            <a:r>
              <a:rPr lang="ko-KR" altLang="en-US" dirty="0"/>
              <a:t>특정 </a:t>
            </a:r>
            <a:r>
              <a:rPr lang="ko-KR" altLang="en-US" dirty="0" err="1"/>
              <a:t>컬럼명</a:t>
            </a:r>
            <a:r>
              <a:rPr lang="ko-KR" altLang="en-US" dirty="0"/>
              <a:t> 변경하기 </a:t>
            </a:r>
          </a:p>
          <a:p>
            <a:r>
              <a:rPr lang="en-US" altLang="ko-KR" dirty="0"/>
              <a:t>group1 = test1.rename(columns ={'</a:t>
            </a:r>
            <a:r>
              <a:rPr lang="en-US" altLang="ko-KR" dirty="0" err="1"/>
              <a:t>midterm':'test</a:t>
            </a:r>
            <a:r>
              <a:rPr lang="en-US" altLang="ko-KR" dirty="0"/>
              <a:t>'})</a:t>
            </a:r>
          </a:p>
          <a:p>
            <a:r>
              <a:rPr lang="en-US" altLang="ko-KR" dirty="0"/>
              <a:t>display(group1)</a:t>
            </a:r>
          </a:p>
          <a:p>
            <a:r>
              <a:rPr lang="en-US" altLang="ko-KR" dirty="0"/>
              <a:t>group2 = test2.rename(columns ={'</a:t>
            </a:r>
            <a:r>
              <a:rPr lang="en-US" altLang="ko-KR" dirty="0" err="1"/>
              <a:t>final':'test</a:t>
            </a:r>
            <a:r>
              <a:rPr lang="en-US" altLang="ko-KR" dirty="0"/>
              <a:t>'})</a:t>
            </a:r>
          </a:p>
          <a:p>
            <a:r>
              <a:rPr lang="en-US" altLang="ko-KR" dirty="0"/>
              <a:t>display(group2)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2525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test1, test2 </a:t>
            </a:r>
            <a:r>
              <a:rPr lang="ko-KR" altLang="en-US" dirty="0"/>
              <a:t>특정 </a:t>
            </a:r>
            <a:r>
              <a:rPr lang="ko-KR" altLang="en-US" dirty="0" err="1"/>
              <a:t>컬럼명</a:t>
            </a:r>
            <a:r>
              <a:rPr lang="ko-KR" altLang="en-US" dirty="0"/>
              <a:t> 변경하기 </a:t>
            </a:r>
          </a:p>
          <a:p>
            <a:r>
              <a:rPr lang="en-US" altLang="ko-KR" dirty="0"/>
              <a:t>group1 = test1.rename(columns ={'</a:t>
            </a:r>
            <a:r>
              <a:rPr lang="en-US" altLang="ko-KR" dirty="0" err="1"/>
              <a:t>midterm':'test</a:t>
            </a:r>
            <a:r>
              <a:rPr lang="en-US" altLang="ko-KR" dirty="0"/>
              <a:t>'})</a:t>
            </a:r>
          </a:p>
          <a:p>
            <a:r>
              <a:rPr lang="en-US" altLang="ko-KR" dirty="0"/>
              <a:t>display(group1)</a:t>
            </a:r>
          </a:p>
          <a:p>
            <a:r>
              <a:rPr lang="en-US" altLang="ko-KR" dirty="0"/>
              <a:t>group2 = test2.rename(columns ={'</a:t>
            </a:r>
            <a:r>
              <a:rPr lang="en-US" altLang="ko-KR" dirty="0" err="1"/>
              <a:t>final':'test</a:t>
            </a:r>
            <a:r>
              <a:rPr lang="en-US" altLang="ko-KR" dirty="0"/>
              <a:t>'})</a:t>
            </a:r>
          </a:p>
          <a:p>
            <a:r>
              <a:rPr lang="en-US" altLang="ko-KR" dirty="0"/>
              <a:t>display(group2)</a:t>
            </a:r>
          </a:p>
          <a:p>
            <a:endParaRPr lang="en-US" altLang="ko-KR" dirty="0"/>
          </a:p>
          <a:p>
            <a:r>
              <a:rPr lang="en-US" altLang="ko-KR" dirty="0"/>
              <a:t>## index 0~4</a:t>
            </a:r>
            <a:r>
              <a:rPr lang="ko-KR" altLang="en-US" dirty="0"/>
              <a:t>가 중복되는 것을 없애고</a:t>
            </a:r>
            <a:r>
              <a:rPr lang="en-US" altLang="ko-KR" dirty="0"/>
              <a:t>, </a:t>
            </a:r>
            <a:r>
              <a:rPr lang="ko-KR" altLang="en-US" dirty="0"/>
              <a:t>인덱스를 새롭게 부여하려면 </a:t>
            </a:r>
            <a:r>
              <a:rPr lang="en-US" altLang="ko-KR" dirty="0" err="1"/>
              <a:t>ignore_index</a:t>
            </a:r>
            <a:r>
              <a:rPr lang="en-US" altLang="ko-KR" dirty="0"/>
              <a:t> = True </a:t>
            </a:r>
            <a:r>
              <a:rPr lang="ko-KR" altLang="en-US" dirty="0"/>
              <a:t>를 입력</a:t>
            </a:r>
          </a:p>
          <a:p>
            <a:r>
              <a:rPr lang="en-US" altLang="ko-KR" dirty="0" err="1"/>
              <a:t>group_all</a:t>
            </a:r>
            <a:r>
              <a:rPr lang="en-US" altLang="ko-KR" dirty="0"/>
              <a:t> = </a:t>
            </a:r>
            <a:r>
              <a:rPr lang="en-US" altLang="ko-KR" dirty="0" err="1"/>
              <a:t>pd.concat</a:t>
            </a:r>
            <a:r>
              <a:rPr lang="en-US" altLang="ko-KR" dirty="0"/>
              <a:t>([group1,group2], </a:t>
            </a:r>
            <a:r>
              <a:rPr lang="en-US" altLang="ko-KR" dirty="0" err="1"/>
              <a:t>ignore_index</a:t>
            </a:r>
            <a:r>
              <a:rPr lang="en-US" altLang="ko-KR" dirty="0"/>
              <a:t>=True)</a:t>
            </a:r>
          </a:p>
          <a:p>
            <a:r>
              <a:rPr lang="en-US" altLang="ko-KR" dirty="0" err="1"/>
              <a:t>group_all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1718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5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5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58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80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18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3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2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0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8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8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8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4.png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" y="4886826"/>
            <a:ext cx="12452279" cy="197117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43000">
                <a:srgbClr val="ECECEC"/>
              </a:gs>
              <a:gs pos="86000">
                <a:schemeClr val="bg1">
                  <a:alpha val="32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BAFDC20-AE56-46EF-A696-5645D1B38BEA}"/>
              </a:ext>
            </a:extLst>
          </p:cNvPr>
          <p:cNvSpPr/>
          <p:nvPr/>
        </p:nvSpPr>
        <p:spPr>
          <a:xfrm>
            <a:off x="6854767" y="-213021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CB13CD-CC5D-4340-BFA7-734084C5E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70" y="1017386"/>
            <a:ext cx="2948668" cy="46841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5089" y="344677"/>
            <a:ext cx="6096000" cy="193129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Data</a:t>
            </a:r>
          </a:p>
          <a:p>
            <a:pPr latinLnBrk="0">
              <a:defRPr/>
            </a:pPr>
            <a:endParaRPr lang="en-US" altLang="ko-KR" sz="1500" b="1" i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66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Pandas</a:t>
            </a:r>
          </a:p>
          <a:p>
            <a:pPr latinLnBrk="0">
              <a:defRPr/>
            </a:pPr>
            <a:r>
              <a:rPr lang="en-US" altLang="ko-KR" sz="1050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Enjoy your data </a:t>
            </a:r>
            <a:r>
              <a:rPr lang="en-US" altLang="ko-KR" sz="1050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105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684315" y="924919"/>
            <a:ext cx="33842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23FBDD1-695F-44FD-BF09-F56854FE9218}"/>
              </a:ext>
            </a:extLst>
          </p:cNvPr>
          <p:cNvSpPr/>
          <p:nvPr/>
        </p:nvSpPr>
        <p:spPr>
          <a:xfrm>
            <a:off x="6800468" y="34814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C943F-B1AD-4FD8-9FC9-F47FA068EC78}"/>
              </a:ext>
            </a:extLst>
          </p:cNvPr>
          <p:cNvSpPr/>
          <p:nvPr/>
        </p:nvSpPr>
        <p:spPr>
          <a:xfrm>
            <a:off x="575089" y="2228006"/>
            <a:ext cx="2537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손지영</a:t>
            </a:r>
            <a:endParaRPr lang="en-US" altLang="ko-KR" sz="100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C010-83FE-4853-9A01-4FE8F7C8E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7" y="6256839"/>
            <a:ext cx="1993490" cy="5191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7E5123-BA91-43C8-8C1B-7E400135C0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97" y="344677"/>
            <a:ext cx="458927" cy="4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2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리스트에 값 입력하여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82AC2F-6E28-7032-5B50-49C00385A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89" y="3782700"/>
            <a:ext cx="2671021" cy="1924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946" y="2095532"/>
            <a:ext cx="6307104" cy="1512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3071903" y="2295613"/>
            <a:ext cx="6091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pd.Series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([3,4,5])</a:t>
            </a:r>
          </a:p>
          <a:p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74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404845"/>
            <a:ext cx="9115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입력하여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709" y="2089243"/>
            <a:ext cx="8804581" cy="17632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1971100" y="2243034"/>
            <a:ext cx="89182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num_series2 = 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pd.Series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([3,4,5], </a:t>
            </a: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index = ['son','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kim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','park'])</a:t>
            </a: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num_series2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F1268E-E6EA-3432-B986-ECD4C2484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50" y="3852467"/>
            <a:ext cx="2794907" cy="2014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08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4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딕셔너리에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인덱스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입력하여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709" y="2089243"/>
            <a:ext cx="8804581" cy="1206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971100" y="2276947"/>
            <a:ext cx="89182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num_series2 =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pd.Series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({'son':3, 'kim':4, 'park':5})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num_series2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0EFEB1-F17A-49D5-89F7-051638502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800" y="3562351"/>
            <a:ext cx="2794907" cy="2014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060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9" y="1404845"/>
            <a:ext cx="9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속성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414" y="2104133"/>
            <a:ext cx="6946998" cy="655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3511451" y="2142233"/>
            <a:ext cx="4127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num_series2.values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79FC2-3CE3-80ED-D8FC-E13B46863C95}"/>
              </a:ext>
            </a:extLst>
          </p:cNvPr>
          <p:cNvSpPr txBox="1"/>
          <p:nvPr/>
        </p:nvSpPr>
        <p:spPr>
          <a:xfrm>
            <a:off x="1454581" y="2240980"/>
            <a:ext cx="1387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ACE1C-6325-12C6-A3DC-8D1EFF6A3666}"/>
              </a:ext>
            </a:extLst>
          </p:cNvPr>
          <p:cNvSpPr txBox="1"/>
          <p:nvPr/>
        </p:nvSpPr>
        <p:spPr>
          <a:xfrm>
            <a:off x="1067987" y="3539232"/>
            <a:ext cx="2160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32AB018-B7BE-7A10-AB38-E9FE20E0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414" y="3539232"/>
            <a:ext cx="6946998" cy="6553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51315F-8678-0A64-1594-A94434C5D018}"/>
              </a:ext>
            </a:extLst>
          </p:cNvPr>
          <p:cNvSpPr txBox="1"/>
          <p:nvPr/>
        </p:nvSpPr>
        <p:spPr>
          <a:xfrm>
            <a:off x="3511451" y="3577332"/>
            <a:ext cx="4127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num_series2.index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4566C-6BD6-838B-DA9C-C4DA06B23AE2}"/>
              </a:ext>
            </a:extLst>
          </p:cNvPr>
          <p:cNvSpPr txBox="1"/>
          <p:nvPr/>
        </p:nvSpPr>
        <p:spPr>
          <a:xfrm>
            <a:off x="1067987" y="4974331"/>
            <a:ext cx="2160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81832F-F5D4-F070-6F49-6C56F7CD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414" y="4974331"/>
            <a:ext cx="6946998" cy="6553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9786DA-9324-AFFB-6651-ED851E75F218}"/>
              </a:ext>
            </a:extLst>
          </p:cNvPr>
          <p:cNvSpPr txBox="1"/>
          <p:nvPr/>
        </p:nvSpPr>
        <p:spPr>
          <a:xfrm>
            <a:off x="3511451" y="5012431"/>
            <a:ext cx="515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num_series2.dtype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F9ADD70-79BF-DE66-7198-F49B86A27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205" y="2759476"/>
            <a:ext cx="4626202" cy="4259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7404703-B666-E735-1E62-1ABE6EB96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351" y="4235265"/>
            <a:ext cx="6946999" cy="4414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E275EE-F97B-8DEE-E9BB-BF5C3DD27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351" y="5672802"/>
            <a:ext cx="2209854" cy="4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9" y="1404845"/>
            <a:ext cx="9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26" y="2090772"/>
            <a:ext cx="5427522" cy="1137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3848964" y="2157686"/>
            <a:ext cx="5870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print(num_series2.name)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print(num_series2.index.name)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79FC2-3CE3-80ED-D8FC-E13B46863C95}"/>
              </a:ext>
            </a:extLst>
          </p:cNvPr>
          <p:cNvSpPr txBox="1"/>
          <p:nvPr/>
        </p:nvSpPr>
        <p:spPr>
          <a:xfrm>
            <a:off x="838198" y="2197874"/>
            <a:ext cx="2825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시리즈 이름 확인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ACE1C-6325-12C6-A3DC-8D1EFF6A3666}"/>
              </a:ext>
            </a:extLst>
          </p:cNvPr>
          <p:cNvSpPr txBox="1"/>
          <p:nvPr/>
        </p:nvSpPr>
        <p:spPr>
          <a:xfrm>
            <a:off x="838199" y="2605273"/>
            <a:ext cx="2825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확인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32AB018-B7BE-7A10-AB38-E9FE20E0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27" y="3775470"/>
            <a:ext cx="6946998" cy="6553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51315F-8678-0A64-1594-A94434C5D018}"/>
              </a:ext>
            </a:extLst>
          </p:cNvPr>
          <p:cNvSpPr txBox="1"/>
          <p:nvPr/>
        </p:nvSpPr>
        <p:spPr>
          <a:xfrm>
            <a:off x="3858565" y="3842417"/>
            <a:ext cx="6208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num_series2.name = 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name_cnt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4566C-6BD6-838B-DA9C-C4DA06B23AE2}"/>
              </a:ext>
            </a:extLst>
          </p:cNvPr>
          <p:cNvSpPr txBox="1"/>
          <p:nvPr/>
        </p:nvSpPr>
        <p:spPr>
          <a:xfrm>
            <a:off x="1097890" y="3824847"/>
            <a:ext cx="24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지정하기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81832F-F5D4-F070-6F49-6C56F7CD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27" y="5123065"/>
            <a:ext cx="6946998" cy="6553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9786DA-9324-AFFB-6651-ED851E75F218}"/>
              </a:ext>
            </a:extLst>
          </p:cNvPr>
          <p:cNvSpPr txBox="1"/>
          <p:nvPr/>
        </p:nvSpPr>
        <p:spPr>
          <a:xfrm>
            <a:off x="3848964" y="5189740"/>
            <a:ext cx="6218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num_series2.index.name = 'name'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3266BE6-21C4-6F5A-012A-F1D70A857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203" y="2128395"/>
            <a:ext cx="1438943" cy="10419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A3E0A90-03E4-6DD8-E285-E7F346BDE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302" y="4473941"/>
            <a:ext cx="2102698" cy="44174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3312E9C-074C-AF2A-AAB6-921C1819D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302" y="5796516"/>
            <a:ext cx="1016848" cy="3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6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9" y="1404845"/>
            <a:ext cx="9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79FC2-3CE3-80ED-D8FC-E13B46863C95}"/>
              </a:ext>
            </a:extLst>
          </p:cNvPr>
          <p:cNvSpPr txBox="1"/>
          <p:nvPr/>
        </p:nvSpPr>
        <p:spPr>
          <a:xfrm>
            <a:off x="1095373" y="2136629"/>
            <a:ext cx="100012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리스트를 이용하여 시리즈 생성하여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population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담기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BF7528-A379-CABA-9A99-C607505F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162" y="2934642"/>
            <a:ext cx="5399674" cy="2305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554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9" y="1404845"/>
            <a:ext cx="9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갱신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25" y="2323463"/>
            <a:ext cx="5322286" cy="1137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932862" y="2418952"/>
            <a:ext cx="5870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population['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부산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 = 3500000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population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79FC2-3CE3-80ED-D8FC-E13B46863C95}"/>
              </a:ext>
            </a:extLst>
          </p:cNvPr>
          <p:cNvSpPr txBox="1"/>
          <p:nvPr/>
        </p:nvSpPr>
        <p:spPr>
          <a:xfrm>
            <a:off x="733425" y="2542821"/>
            <a:ext cx="123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갱신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9276B-9B06-4628-9914-9A8260F19B31}"/>
              </a:ext>
            </a:extLst>
          </p:cNvPr>
          <p:cNvSpPr txBox="1"/>
          <p:nvPr/>
        </p:nvSpPr>
        <p:spPr>
          <a:xfrm>
            <a:off x="733425" y="4816779"/>
            <a:ext cx="123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793476-856A-D021-C55D-6947D336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25" y="4555114"/>
            <a:ext cx="5322286" cy="1137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6B795E-7D6D-DD31-A664-FF6A5F21A082}"/>
              </a:ext>
            </a:extLst>
          </p:cNvPr>
          <p:cNvSpPr txBox="1"/>
          <p:nvPr/>
        </p:nvSpPr>
        <p:spPr>
          <a:xfrm>
            <a:off x="1932862" y="4650603"/>
            <a:ext cx="5870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population['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대전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 = 1500000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population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25B04D-B63B-73EC-B2A9-45C1C62A1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276" y="2090014"/>
            <a:ext cx="4177586" cy="18289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BE9EDA-5E1C-D924-6ACC-1C2B5EDDB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276" y="4145178"/>
            <a:ext cx="4177587" cy="20989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400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9" y="1404845"/>
            <a:ext cx="9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24" y="2323463"/>
            <a:ext cx="8043875" cy="681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946388" y="2390951"/>
            <a:ext cx="587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population.drop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79FC2-3CE3-80ED-D8FC-E13B46863C95}"/>
              </a:ext>
            </a:extLst>
          </p:cNvPr>
          <p:cNvSpPr txBox="1"/>
          <p:nvPr/>
        </p:nvSpPr>
        <p:spPr>
          <a:xfrm>
            <a:off x="708136" y="2448718"/>
            <a:ext cx="123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D797C1-6D11-1981-FDB2-D46BFC5AA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520" y="4158547"/>
            <a:ext cx="4476960" cy="19156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475F4D-4777-A001-509D-85850297E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24" y="3159901"/>
            <a:ext cx="8043875" cy="6810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817B55-27E9-5B01-274E-093C6F1E8513}"/>
              </a:ext>
            </a:extLst>
          </p:cNvPr>
          <p:cNvSpPr txBox="1"/>
          <p:nvPr/>
        </p:nvSpPr>
        <p:spPr>
          <a:xfrm>
            <a:off x="1946388" y="3227389"/>
            <a:ext cx="587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del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population['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CF5514-E088-EC99-790F-8AC582C10DEB}"/>
              </a:ext>
            </a:extLst>
          </p:cNvPr>
          <p:cNvGrpSpPr/>
          <p:nvPr/>
        </p:nvGrpSpPr>
        <p:grpSpPr>
          <a:xfrm>
            <a:off x="6605705" y="2238043"/>
            <a:ext cx="3838576" cy="614573"/>
            <a:chOff x="7543800" y="1632073"/>
            <a:chExt cx="3838576" cy="61457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785F30E-0183-F9F1-11B2-7988F4D2F6C9}"/>
                </a:ext>
              </a:extLst>
            </p:cNvPr>
            <p:cNvSpPr/>
            <p:nvPr/>
          </p:nvSpPr>
          <p:spPr>
            <a:xfrm>
              <a:off x="7543800" y="1632073"/>
              <a:ext cx="3810001" cy="607008"/>
            </a:xfrm>
            <a:prstGeom prst="roundRect">
              <a:avLst/>
            </a:prstGeom>
            <a:solidFill>
              <a:srgbClr val="0371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1E90C1-90E9-BB27-24C5-50F9FA7E5366}"/>
                </a:ext>
              </a:extLst>
            </p:cNvPr>
            <p:cNvSpPr txBox="1"/>
            <p:nvPr/>
          </p:nvSpPr>
          <p:spPr>
            <a:xfrm>
              <a:off x="7614998" y="1661871"/>
              <a:ext cx="37673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데이터 변수에 삭제한 데이터 반영하려면</a:t>
              </a:r>
              <a:endPara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en-US" altLang="ko-KR" sz="1600" dirty="0" err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inplace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= True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로 초기화</a:t>
              </a:r>
              <a:endPara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57D8222B-0DB4-ADD5-7653-CFAD0626FF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16" y="1898180"/>
            <a:ext cx="580424" cy="5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8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DataFrame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–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 리스트에 값 입력하여 생성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74" y="2036969"/>
            <a:ext cx="8043875" cy="1324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2251188" y="2099287"/>
            <a:ext cx="5870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 = [1,1,3]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num_df = pd.DataFrame(num)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num_df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CEE38A-0BA2-C3BF-185C-8C62DAD9C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675" y="3470840"/>
            <a:ext cx="1314510" cy="265823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57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DataFrame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–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 리스트에 값 입력하여 생성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74" y="2036969"/>
            <a:ext cx="8043875" cy="1324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2251188" y="2099287"/>
            <a:ext cx="5870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 = [['iot',1],['big',1],['ai',3]]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 = pd.DataFrame(num2)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5BD864-D0A7-0C59-2E6F-E85E5D8AB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19" y="3361934"/>
            <a:ext cx="2095583" cy="31095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447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" y="4886826"/>
            <a:ext cx="12452279" cy="197117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43000">
                <a:srgbClr val="ECECEC"/>
              </a:gs>
              <a:gs pos="86000">
                <a:schemeClr val="bg1">
                  <a:alpha val="32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684315" y="924919"/>
            <a:ext cx="33842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C943F-B1AD-4FD8-9FC9-F47FA068EC78}"/>
              </a:ext>
            </a:extLst>
          </p:cNvPr>
          <p:cNvSpPr/>
          <p:nvPr/>
        </p:nvSpPr>
        <p:spPr>
          <a:xfrm>
            <a:off x="670838" y="1348817"/>
            <a:ext cx="3312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교재 및 참고문헌</a:t>
            </a:r>
            <a:endParaRPr lang="en-US" altLang="ko-KR" sz="1050" b="1" kern="0" dirty="0">
              <a:solidFill>
                <a:srgbClr val="0070C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C010-83FE-4853-9A01-4FE8F7C8EA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7" y="6256839"/>
            <a:ext cx="1993490" cy="5191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7E5123-BA91-43C8-8C1B-7E400135C0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97" y="344677"/>
            <a:ext cx="458927" cy="4589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4439C4-F820-28B1-99E0-8524F7A987A7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1C79EF-0718-A1F2-7E89-7CEBBD245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B64D19-58FF-0E88-EF9A-BD4BA0AD2AD6}"/>
              </a:ext>
            </a:extLst>
          </p:cNvPr>
          <p:cNvSpPr/>
          <p:nvPr/>
        </p:nvSpPr>
        <p:spPr>
          <a:xfrm>
            <a:off x="566063" y="1392163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296553-57EE-974D-6A8A-4DA8A98A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28" y="2174301"/>
            <a:ext cx="3120181" cy="4160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AA625D-7D78-89AE-0865-6495EAE0D3EC}"/>
              </a:ext>
            </a:extLst>
          </p:cNvPr>
          <p:cNvSpPr txBox="1"/>
          <p:nvPr/>
        </p:nvSpPr>
        <p:spPr>
          <a:xfrm>
            <a:off x="657998" y="2143161"/>
            <a:ext cx="132955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 교재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A09C8-755A-3C99-324E-58493EE31FB7}"/>
              </a:ext>
            </a:extLst>
          </p:cNvPr>
          <p:cNvSpPr txBox="1"/>
          <p:nvPr/>
        </p:nvSpPr>
        <p:spPr>
          <a:xfrm>
            <a:off x="5533456" y="2140964"/>
            <a:ext cx="6167575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참고 사이트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pandas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Reference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https://pandas.pydata.org/pandas-docs/stable/user_guide/index.html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28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DataFrame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–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컬럼명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74" y="2052002"/>
            <a:ext cx="10110801" cy="1324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070086" y="2114320"/>
            <a:ext cx="9655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 = [['iot',1],['big',1],['ai',3]]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 = pd.DataFrame(num2, columns = ['Class','Join’])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86E008-1D2F-20CD-2D58-8F7EBF3F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91" y="3500906"/>
            <a:ext cx="2825818" cy="28721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8FF17F-5A93-747D-4C89-35520F45BDB7}"/>
              </a:ext>
            </a:extLst>
          </p:cNvPr>
          <p:cNvGrpSpPr/>
          <p:nvPr/>
        </p:nvGrpSpPr>
        <p:grpSpPr>
          <a:xfrm>
            <a:off x="7643929" y="3270774"/>
            <a:ext cx="4138495" cy="614573"/>
            <a:chOff x="7543800" y="1632073"/>
            <a:chExt cx="3970022" cy="61457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F9D1DC3-56AD-0C75-04B4-D2B4C420D299}"/>
                </a:ext>
              </a:extLst>
            </p:cNvPr>
            <p:cNvSpPr/>
            <p:nvPr/>
          </p:nvSpPr>
          <p:spPr>
            <a:xfrm>
              <a:off x="7543800" y="1632073"/>
              <a:ext cx="3810001" cy="607008"/>
            </a:xfrm>
            <a:prstGeom prst="roundRect">
              <a:avLst/>
            </a:prstGeom>
            <a:solidFill>
              <a:srgbClr val="0371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B4A28-444F-22B7-97A8-1CFF9EAB71A0}"/>
                </a:ext>
              </a:extLst>
            </p:cNvPr>
            <p:cNvSpPr txBox="1"/>
            <p:nvPr/>
          </p:nvSpPr>
          <p:spPr>
            <a:xfrm>
              <a:off x="7614998" y="1661871"/>
              <a:ext cx="389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Index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값도 설정하고 싶다면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생성하는 </a:t>
              </a:r>
              <a:endPara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함수 안에서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index = [‘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인덱스명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’, …]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</a:t>
              </a:r>
              <a:endPara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B82DC31D-12FC-913E-E548-F2F55D28A3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341" y="2930911"/>
            <a:ext cx="580424" cy="5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0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DataFrame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딕셔너리로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데이터 입력하여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74" y="2052002"/>
            <a:ext cx="10110801" cy="1324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070086" y="2114320"/>
            <a:ext cx="9655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 = pd.DataFrame({'Class':['iot','big','ai'],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           'Join':[1,1,3]})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4E8932-389F-6E25-C33C-0FA754716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632" y="3476626"/>
            <a:ext cx="2911639" cy="28958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79E75A-4412-216E-E358-642395495AEA}"/>
              </a:ext>
            </a:extLst>
          </p:cNvPr>
          <p:cNvGrpSpPr/>
          <p:nvPr/>
        </p:nvGrpSpPr>
        <p:grpSpPr>
          <a:xfrm>
            <a:off x="6567601" y="3840769"/>
            <a:ext cx="4319474" cy="614573"/>
            <a:chOff x="7543800" y="1632073"/>
            <a:chExt cx="3881199" cy="61457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1E4A509-B3F8-B178-12E5-DF1F63CBB5D2}"/>
                </a:ext>
              </a:extLst>
            </p:cNvPr>
            <p:cNvSpPr/>
            <p:nvPr/>
          </p:nvSpPr>
          <p:spPr>
            <a:xfrm>
              <a:off x="7543800" y="1632073"/>
              <a:ext cx="3810001" cy="607008"/>
            </a:xfrm>
            <a:prstGeom prst="roundRect">
              <a:avLst/>
            </a:prstGeom>
            <a:solidFill>
              <a:srgbClr val="0371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3AEAAD-1D04-7E39-317C-A1519F258F1E}"/>
                </a:ext>
              </a:extLst>
            </p:cNvPr>
            <p:cNvSpPr txBox="1"/>
            <p:nvPr/>
          </p:nvSpPr>
          <p:spPr>
            <a:xfrm>
              <a:off x="7614998" y="1661871"/>
              <a:ext cx="3810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· 1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차원 시리즈 생성 시 키 값은 인덱스명</a:t>
              </a:r>
              <a:endPara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· 2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차원 데이터 프레임 생성시 키 값은 </a:t>
              </a:r>
              <a:r>
                <a:rPr lang="ko-KR" altLang="en-US" sz="1600" dirty="0" err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컬럼명</a:t>
              </a:r>
              <a:endPara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23F514C-64D4-FB75-9128-641FBC9B24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16" y="3500906"/>
            <a:ext cx="580424" cy="58042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DEFB27-7DCD-22DA-06EE-9368F104DEB2}"/>
              </a:ext>
            </a:extLst>
          </p:cNvPr>
          <p:cNvGrpSpPr/>
          <p:nvPr/>
        </p:nvGrpSpPr>
        <p:grpSpPr>
          <a:xfrm>
            <a:off x="6567604" y="4895788"/>
            <a:ext cx="4138495" cy="614573"/>
            <a:chOff x="7543800" y="1632073"/>
            <a:chExt cx="3970022" cy="61457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EF24018-672A-4D31-11BA-ED441FDEDFF9}"/>
                </a:ext>
              </a:extLst>
            </p:cNvPr>
            <p:cNvSpPr/>
            <p:nvPr/>
          </p:nvSpPr>
          <p:spPr>
            <a:xfrm>
              <a:off x="7543800" y="1632073"/>
              <a:ext cx="3810001" cy="607008"/>
            </a:xfrm>
            <a:prstGeom prst="roundRect">
              <a:avLst/>
            </a:prstGeom>
            <a:solidFill>
              <a:srgbClr val="0371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AE6037-C735-6496-E3F4-AE95F8B4D194}"/>
                </a:ext>
              </a:extLst>
            </p:cNvPr>
            <p:cNvSpPr txBox="1"/>
            <p:nvPr/>
          </p:nvSpPr>
          <p:spPr>
            <a:xfrm>
              <a:off x="7614998" y="1661871"/>
              <a:ext cx="389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Index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값도 설정하고 싶다면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생성하는 </a:t>
              </a:r>
              <a:endPara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함수 안에서 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index = [‘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인덱스명</a:t>
              </a:r>
              <a:r>
                <a: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’, …] </a:t>
              </a:r>
              <a:r>
                <a:rPr lang="ko-KR" altLang="en-US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</a:t>
              </a:r>
              <a:endPara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5E1FD8F7-0378-27AF-12FD-11665740E4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16" y="4555925"/>
            <a:ext cx="580424" cy="5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9" y="1404845"/>
            <a:ext cx="9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DataFrame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속성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A622D-84AF-483D-D5BE-70280ABB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27" y="2366628"/>
            <a:ext cx="3875673" cy="655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2862564" y="2404728"/>
            <a:ext cx="4127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num2_df.values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79FC2-3CE3-80ED-D8FC-E13B46863C95}"/>
              </a:ext>
            </a:extLst>
          </p:cNvPr>
          <p:cNvSpPr txBox="1"/>
          <p:nvPr/>
        </p:nvSpPr>
        <p:spPr>
          <a:xfrm>
            <a:off x="986669" y="2503475"/>
            <a:ext cx="1387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ACE1C-6325-12C6-A3DC-8D1EFF6A3666}"/>
              </a:ext>
            </a:extLst>
          </p:cNvPr>
          <p:cNvSpPr txBox="1"/>
          <p:nvPr/>
        </p:nvSpPr>
        <p:spPr>
          <a:xfrm>
            <a:off x="600075" y="3246943"/>
            <a:ext cx="2160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32AB018-B7BE-7A10-AB38-E9FE20E0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27" y="3246943"/>
            <a:ext cx="3875673" cy="6553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51315F-8678-0A64-1594-A94434C5D018}"/>
              </a:ext>
            </a:extLst>
          </p:cNvPr>
          <p:cNvSpPr txBox="1"/>
          <p:nvPr/>
        </p:nvSpPr>
        <p:spPr>
          <a:xfrm>
            <a:off x="2862564" y="3285043"/>
            <a:ext cx="4127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num2_df.index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4566C-6BD6-838B-DA9C-C4DA06B23AE2}"/>
              </a:ext>
            </a:extLst>
          </p:cNvPr>
          <p:cNvSpPr txBox="1"/>
          <p:nvPr/>
        </p:nvSpPr>
        <p:spPr>
          <a:xfrm>
            <a:off x="600075" y="5007573"/>
            <a:ext cx="2160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81832F-F5D4-F070-6F49-6C56F7CD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27" y="5007573"/>
            <a:ext cx="3875673" cy="6553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9786DA-9324-AFFB-6651-ED851E75F218}"/>
              </a:ext>
            </a:extLst>
          </p:cNvPr>
          <p:cNvSpPr txBox="1"/>
          <p:nvPr/>
        </p:nvSpPr>
        <p:spPr>
          <a:xfrm>
            <a:off x="2862564" y="5045673"/>
            <a:ext cx="515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num2_df.dtypes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F813B-7182-B2D8-81B2-A38EE224F8C9}"/>
              </a:ext>
            </a:extLst>
          </p:cNvPr>
          <p:cNvSpPr txBox="1"/>
          <p:nvPr/>
        </p:nvSpPr>
        <p:spPr>
          <a:xfrm>
            <a:off x="600075" y="4127258"/>
            <a:ext cx="2160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7FF6CF-8B77-2888-F9DC-F21E244B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27" y="4127258"/>
            <a:ext cx="3875673" cy="655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8465D-107D-C480-2EA9-76956A9FA193}"/>
              </a:ext>
            </a:extLst>
          </p:cNvPr>
          <p:cNvSpPr txBox="1"/>
          <p:nvPr/>
        </p:nvSpPr>
        <p:spPr>
          <a:xfrm>
            <a:off x="2862564" y="4165358"/>
            <a:ext cx="4127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num2_df.columns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1D948B-A3FC-BABF-34DE-257E7280C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438" y="2216397"/>
            <a:ext cx="4067743" cy="8954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2EE83C9-2E84-7A8F-9BC7-15FF9F21B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438" y="3422192"/>
            <a:ext cx="4410691" cy="304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A07D18C-E691-B11C-FF34-FEB127642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676" y="4302507"/>
            <a:ext cx="4991797" cy="2762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C82A8DD-0B0E-F760-DDDC-758693A25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5991" y="4990653"/>
            <a:ext cx="1924319" cy="8478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515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767583" y="1895632"/>
            <a:ext cx="832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Q1.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데이터 프레임 생성해보기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387464-39DF-BF85-6A1A-C11ADA0F5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555" y="2684726"/>
            <a:ext cx="5230643" cy="326464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A610C5-B761-47F4-3C55-4FC15DDCD96F}"/>
              </a:ext>
            </a:extLst>
          </p:cNvPr>
          <p:cNvGrpSpPr/>
          <p:nvPr/>
        </p:nvGrpSpPr>
        <p:grpSpPr>
          <a:xfrm>
            <a:off x="7181852" y="2519854"/>
            <a:ext cx="3800474" cy="3429515"/>
            <a:chOff x="7181852" y="2519854"/>
            <a:chExt cx="3800474" cy="342951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00690A7-7CB3-AFD8-C69D-D26E95817CF4}"/>
                </a:ext>
              </a:extLst>
            </p:cNvPr>
            <p:cNvGrpSpPr/>
            <p:nvPr/>
          </p:nvGrpSpPr>
          <p:grpSpPr>
            <a:xfrm>
              <a:off x="7181852" y="2519854"/>
              <a:ext cx="3800474" cy="779569"/>
              <a:chOff x="7352556" y="2728692"/>
              <a:chExt cx="4420342" cy="111438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9985739-1781-7666-4822-84FFCD481474}"/>
                  </a:ext>
                </a:extLst>
              </p:cNvPr>
              <p:cNvGrpSpPr/>
              <p:nvPr/>
            </p:nvGrpSpPr>
            <p:grpSpPr>
              <a:xfrm>
                <a:off x="7634401" y="3236065"/>
                <a:ext cx="4138497" cy="607008"/>
                <a:chOff x="7543800" y="1632073"/>
                <a:chExt cx="3881199" cy="6070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98D4891D-DCE5-DC12-AE5B-9C640F2F72F3}"/>
                    </a:ext>
                  </a:extLst>
                </p:cNvPr>
                <p:cNvSpPr/>
                <p:nvPr/>
              </p:nvSpPr>
              <p:spPr>
                <a:xfrm>
                  <a:off x="7543800" y="1632073"/>
                  <a:ext cx="3810001" cy="607008"/>
                </a:xfrm>
                <a:prstGeom prst="roundRect">
                  <a:avLst/>
                </a:prstGeom>
                <a:solidFill>
                  <a:srgbClr val="0371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D2A9886-8A32-C8C1-FBF9-165BCAEC8B65}"/>
                    </a:ext>
                  </a:extLst>
                </p:cNvPr>
                <p:cNvSpPr txBox="1"/>
                <p:nvPr/>
              </p:nvSpPr>
              <p:spPr>
                <a:xfrm>
                  <a:off x="7614998" y="1716334"/>
                  <a:ext cx="38100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행과 열 전환해서 데이터 프레임 보기</a:t>
                  </a:r>
                  <a:endPara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433EA3B-1E42-FFAC-1B5D-1A26C83CA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556" y="2728692"/>
                <a:ext cx="614686" cy="747934"/>
              </a:xfrm>
              <a:prstGeom prst="rect">
                <a:avLst/>
              </a:prstGeom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04C31E3-4926-46BC-E799-1DD90567F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4671" y="3356357"/>
              <a:ext cx="3363331" cy="74145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C001B0-5E72-2BB0-193E-A66189DECA4D}"/>
                </a:ext>
              </a:extLst>
            </p:cNvPr>
            <p:cNvSpPr txBox="1"/>
            <p:nvPr/>
          </p:nvSpPr>
          <p:spPr>
            <a:xfrm>
              <a:off x="7624763" y="3475475"/>
              <a:ext cx="28527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person_info.T</a:t>
              </a:r>
              <a:endPara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9F2B53B-08E6-EBC8-AA75-EEAC8C79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5781" y="4120314"/>
              <a:ext cx="2991267" cy="1829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3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767582" y="1895632"/>
            <a:ext cx="8767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Q2.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속성 확인하기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64EF4-A0D6-4F9D-D746-8502467B43AB}"/>
              </a:ext>
            </a:extLst>
          </p:cNvPr>
          <p:cNvSpPr txBox="1"/>
          <p:nvPr/>
        </p:nvSpPr>
        <p:spPr>
          <a:xfrm>
            <a:off x="4270285" y="2642939"/>
            <a:ext cx="4252217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벨류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확인하기</a:t>
            </a:r>
            <a:endParaRPr lang="en-US" altLang="ko-KR" sz="280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 확인하기</a:t>
            </a:r>
            <a:endParaRPr lang="en-US" altLang="ko-KR" sz="280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값 확인하기</a:t>
            </a:r>
            <a:endParaRPr lang="en-US" altLang="ko-KR" sz="280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컬럼명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확인하기</a:t>
            </a:r>
            <a:endParaRPr lang="en-US" altLang="ko-KR" sz="280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598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C5B1DF-5636-489A-A1EE-6CAA45C7C8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A313AF36-C1C9-3621-770F-CEEE126262DD}"/>
              </a:ext>
            </a:extLst>
          </p:cNvPr>
          <p:cNvSpPr txBox="1">
            <a:spLocks/>
          </p:cNvSpPr>
          <p:nvPr/>
        </p:nvSpPr>
        <p:spPr>
          <a:xfrm>
            <a:off x="3557268" y="2776222"/>
            <a:ext cx="6415407" cy="58956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Pandas </a:t>
            </a:r>
            <a:r>
              <a:rPr lang="ko-KR" altLang="en-US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접근</a:t>
            </a:r>
            <a:endParaRPr lang="en-US" altLang="ko-KR" sz="4800" dirty="0">
              <a:solidFill>
                <a:srgbClr val="0371C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FB8A-4D6B-479B-F40D-8D12681FDE48}"/>
              </a:ext>
            </a:extLst>
          </p:cNvPr>
          <p:cNvSpPr/>
          <p:nvPr/>
        </p:nvSpPr>
        <p:spPr>
          <a:xfrm>
            <a:off x="2724151" y="2713011"/>
            <a:ext cx="683578" cy="715989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37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491CC5-395A-60AD-0F57-12626D84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382794"/>
            <a:ext cx="4166274" cy="238613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772E64-F550-C2EC-51AF-313D89799C5E}"/>
              </a:ext>
            </a:extLst>
          </p:cNvPr>
          <p:cNvGrpSpPr/>
          <p:nvPr/>
        </p:nvGrpSpPr>
        <p:grpSpPr>
          <a:xfrm>
            <a:off x="5613142" y="2382794"/>
            <a:ext cx="5226308" cy="461665"/>
            <a:chOff x="5670292" y="1921129"/>
            <a:chExt cx="5226308" cy="461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0E1FAA-D15C-2F1B-2C5F-A71B3822CE59}"/>
                </a:ext>
              </a:extLst>
            </p:cNvPr>
            <p:cNvSpPr/>
            <p:nvPr/>
          </p:nvSpPr>
          <p:spPr>
            <a:xfrm>
              <a:off x="5670292" y="1928065"/>
              <a:ext cx="2711708" cy="440855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55712E-0DC8-3896-840D-8DDE41292E95}"/>
                </a:ext>
              </a:extLst>
            </p:cNvPr>
            <p:cNvGrpSpPr/>
            <p:nvPr/>
          </p:nvGrpSpPr>
          <p:grpSpPr>
            <a:xfrm>
              <a:off x="5670292" y="1921129"/>
              <a:ext cx="5226308" cy="461665"/>
              <a:chOff x="5670292" y="1921129"/>
              <a:chExt cx="5226308" cy="46166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4F8B3CBB-1B6D-00CD-3A00-34E997A1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292" y="2375857"/>
                <a:ext cx="5226308" cy="0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30762-8599-D0E3-391F-000C31B4624C}"/>
                  </a:ext>
                </a:extLst>
              </p:cNvPr>
              <p:cNvSpPr txBox="1"/>
              <p:nvPr/>
            </p:nvSpPr>
            <p:spPr>
              <a:xfrm>
                <a:off x="5670292" y="1921129"/>
                <a:ext cx="3864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인덱스 번호로 접근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A9CCC8A-E5D5-3ACD-6A41-B7179532D0BD}"/>
              </a:ext>
            </a:extLst>
          </p:cNvPr>
          <p:cNvGrpSpPr/>
          <p:nvPr/>
        </p:nvGrpSpPr>
        <p:grpSpPr>
          <a:xfrm>
            <a:off x="5613142" y="4475207"/>
            <a:ext cx="5226308" cy="461665"/>
            <a:chOff x="5670292" y="1921129"/>
            <a:chExt cx="5226308" cy="4616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108AF06-98B4-ABE0-A1D9-66054F4B4FEA}"/>
                </a:ext>
              </a:extLst>
            </p:cNvPr>
            <p:cNvSpPr/>
            <p:nvPr/>
          </p:nvSpPr>
          <p:spPr>
            <a:xfrm>
              <a:off x="5670292" y="1928065"/>
              <a:ext cx="2711708" cy="440855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1913E92-F1B4-DCB4-218D-C3581F95C5EF}"/>
                </a:ext>
              </a:extLst>
            </p:cNvPr>
            <p:cNvGrpSpPr/>
            <p:nvPr/>
          </p:nvGrpSpPr>
          <p:grpSpPr>
            <a:xfrm>
              <a:off x="5670292" y="1921129"/>
              <a:ext cx="5226308" cy="461665"/>
              <a:chOff x="5670292" y="1921129"/>
              <a:chExt cx="5226308" cy="461665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67BDCFC-1F31-2C11-5F11-CEE076C56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292" y="2375857"/>
                <a:ext cx="5226308" cy="0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C63F82-A4CB-26FE-6FB7-5AF9365096B0}"/>
                  </a:ext>
                </a:extLst>
              </p:cNvPr>
              <p:cNvSpPr txBox="1"/>
              <p:nvPr/>
            </p:nvSpPr>
            <p:spPr>
              <a:xfrm>
                <a:off x="5670292" y="1921129"/>
                <a:ext cx="3864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인덱스 값으로 접근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789" y="2907651"/>
            <a:ext cx="5226308" cy="13544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5724523" y="2972237"/>
            <a:ext cx="4127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print(num_series2[0])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print(num_series2[1])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print(num_series2[2])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F2A06D-6027-3039-B32A-FC1778920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789" y="5000063"/>
            <a:ext cx="5226308" cy="13544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DC7A50-5D2C-2771-EE64-DD9C9C2C47BB}"/>
              </a:ext>
            </a:extLst>
          </p:cNvPr>
          <p:cNvSpPr txBox="1"/>
          <p:nvPr/>
        </p:nvSpPr>
        <p:spPr>
          <a:xfrm>
            <a:off x="5724523" y="5064649"/>
            <a:ext cx="4600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print(num_series2['kim'])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print(num_series2['park'])</a:t>
            </a: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print(num_series2['son'])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0E0375-D2D3-54EF-E74C-CFFC30F4D47F}"/>
              </a:ext>
            </a:extLst>
          </p:cNvPr>
          <p:cNvSpPr txBox="1"/>
          <p:nvPr/>
        </p:nvSpPr>
        <p:spPr>
          <a:xfrm>
            <a:off x="446837" y="3259606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371C1"/>
                </a:solidFill>
              </a:rPr>
              <a:t>0</a:t>
            </a:r>
          </a:p>
          <a:p>
            <a:r>
              <a:rPr lang="en-US" altLang="ko-KR" sz="2800" dirty="0">
                <a:solidFill>
                  <a:srgbClr val="0371C1"/>
                </a:solidFill>
              </a:rPr>
              <a:t>1</a:t>
            </a:r>
          </a:p>
          <a:p>
            <a:r>
              <a:rPr lang="en-US" altLang="ko-KR" sz="2800" dirty="0">
                <a:solidFill>
                  <a:srgbClr val="0371C1"/>
                </a:solidFill>
              </a:rPr>
              <a:t>2</a:t>
            </a:r>
            <a:endParaRPr lang="ko-KR" altLang="en-US" sz="2800" dirty="0">
              <a:solidFill>
                <a:srgbClr val="0371C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7891128-7117-596D-5DD7-D500387307B6}"/>
              </a:ext>
            </a:extLst>
          </p:cNvPr>
          <p:cNvCxnSpPr>
            <a:cxnSpLocks/>
          </p:cNvCxnSpPr>
          <p:nvPr/>
        </p:nvCxnSpPr>
        <p:spPr>
          <a:xfrm flipH="1" flipV="1">
            <a:off x="742950" y="3575863"/>
            <a:ext cx="276225" cy="39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CE16C2B-483C-D8CD-127A-DBC068F4877E}"/>
              </a:ext>
            </a:extLst>
          </p:cNvPr>
          <p:cNvCxnSpPr>
            <a:cxnSpLocks/>
          </p:cNvCxnSpPr>
          <p:nvPr/>
        </p:nvCxnSpPr>
        <p:spPr>
          <a:xfrm flipH="1">
            <a:off x="742950" y="4279002"/>
            <a:ext cx="276225" cy="127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27D3AB-C158-396E-D694-D87811DFC387}"/>
              </a:ext>
            </a:extLst>
          </p:cNvPr>
          <p:cNvCxnSpPr>
            <a:cxnSpLocks/>
          </p:cNvCxnSpPr>
          <p:nvPr/>
        </p:nvCxnSpPr>
        <p:spPr>
          <a:xfrm flipH="1">
            <a:off x="733425" y="3952103"/>
            <a:ext cx="285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8DE8085-FE6D-794B-F02F-986C28B01666}"/>
              </a:ext>
            </a:extLst>
          </p:cNvPr>
          <p:cNvGrpSpPr/>
          <p:nvPr/>
        </p:nvGrpSpPr>
        <p:grpSpPr>
          <a:xfrm>
            <a:off x="5349745" y="1502478"/>
            <a:ext cx="2975105" cy="779569"/>
            <a:chOff x="7452276" y="2755924"/>
            <a:chExt cx="3460355" cy="111438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0554B59-BE32-04B7-9467-E9D52207D1DC}"/>
                </a:ext>
              </a:extLst>
            </p:cNvPr>
            <p:cNvGrpSpPr/>
            <p:nvPr/>
          </p:nvGrpSpPr>
          <p:grpSpPr>
            <a:xfrm>
              <a:off x="7734110" y="3263297"/>
              <a:ext cx="3178521" cy="607008"/>
              <a:chOff x="7637310" y="1659305"/>
              <a:chExt cx="2980906" cy="607008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BDDA6C2C-E2B4-F8F9-4F2A-42ED8D0064AE}"/>
                  </a:ext>
                </a:extLst>
              </p:cNvPr>
              <p:cNvSpPr/>
              <p:nvPr/>
            </p:nvSpPr>
            <p:spPr>
              <a:xfrm>
                <a:off x="7637310" y="1659305"/>
                <a:ext cx="2980906" cy="607008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41267B-9C10-98DE-64BD-99BED9FAA25B}"/>
                  </a:ext>
                </a:extLst>
              </p:cNvPr>
              <p:cNvSpPr txBox="1"/>
              <p:nvPr/>
            </p:nvSpPr>
            <p:spPr>
              <a:xfrm>
                <a:off x="7708508" y="1743566"/>
                <a:ext cx="2909708" cy="483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데이터 접근은 대괄호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([])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!</a:t>
                </a:r>
              </a:p>
            </p:txBody>
          </p:sp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25295BD-A3B4-2670-952C-AEA2110E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849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여러 개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491CC5-395A-60AD-0F57-12626D84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382794"/>
            <a:ext cx="4166274" cy="23861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E1FAA-D15C-2F1B-2C5F-A71B3822CE59}"/>
              </a:ext>
            </a:extLst>
          </p:cNvPr>
          <p:cNvSpPr/>
          <p:nvPr/>
        </p:nvSpPr>
        <p:spPr>
          <a:xfrm>
            <a:off x="5633031" y="2063100"/>
            <a:ext cx="2311658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55712E-0DC8-3896-840D-8DDE41292E95}"/>
              </a:ext>
            </a:extLst>
          </p:cNvPr>
          <p:cNvGrpSpPr/>
          <p:nvPr/>
        </p:nvGrpSpPr>
        <p:grpSpPr>
          <a:xfrm>
            <a:off x="5633031" y="2056164"/>
            <a:ext cx="5737897" cy="461665"/>
            <a:chOff x="5670292" y="1921129"/>
            <a:chExt cx="5737897" cy="46166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F8B3CBB-1B6D-00CD-3A00-34E997A1D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292" y="2375857"/>
              <a:ext cx="5737897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030762-8599-D0E3-391F-000C31B4624C}"/>
                </a:ext>
              </a:extLst>
            </p:cNvPr>
            <p:cNvSpPr txBox="1"/>
            <p:nvPr/>
          </p:nvSpPr>
          <p:spPr>
            <a:xfrm>
              <a:off x="5670293" y="1921129"/>
              <a:ext cx="23878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인덱싱으로 접근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A9CCC8A-E5D5-3ACD-6A41-B7179532D0BD}"/>
              </a:ext>
            </a:extLst>
          </p:cNvPr>
          <p:cNvGrpSpPr/>
          <p:nvPr/>
        </p:nvGrpSpPr>
        <p:grpSpPr>
          <a:xfrm>
            <a:off x="5633031" y="3755326"/>
            <a:ext cx="5737897" cy="461665"/>
            <a:chOff x="5670292" y="1921129"/>
            <a:chExt cx="5737897" cy="4616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108AF06-98B4-ABE0-A1D9-66054F4B4FEA}"/>
                </a:ext>
              </a:extLst>
            </p:cNvPr>
            <p:cNvSpPr/>
            <p:nvPr/>
          </p:nvSpPr>
          <p:spPr>
            <a:xfrm>
              <a:off x="5670292" y="1928065"/>
              <a:ext cx="2578358" cy="440855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1913E92-F1B4-DCB4-218D-C3581F95C5EF}"/>
                </a:ext>
              </a:extLst>
            </p:cNvPr>
            <p:cNvGrpSpPr/>
            <p:nvPr/>
          </p:nvGrpSpPr>
          <p:grpSpPr>
            <a:xfrm>
              <a:off x="5670292" y="1921129"/>
              <a:ext cx="5737897" cy="461665"/>
              <a:chOff x="5670292" y="1921129"/>
              <a:chExt cx="5737897" cy="461665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67BDCFC-1F31-2C11-5F11-CEE076C56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0292" y="2375857"/>
                <a:ext cx="5737897" cy="6937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C63F82-A4CB-26FE-6FB7-5AF9365096B0}"/>
                  </a:ext>
                </a:extLst>
              </p:cNvPr>
              <p:cNvSpPr txBox="1"/>
              <p:nvPr/>
            </p:nvSpPr>
            <p:spPr>
              <a:xfrm>
                <a:off x="5670292" y="1921129"/>
                <a:ext cx="26736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슬라이싱으로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접근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77" y="2581021"/>
            <a:ext cx="5810251" cy="9830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5744412" y="2645607"/>
            <a:ext cx="5810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display(num_series2[['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kim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','son']])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display(num_series2[[1,0]])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F2A06D-6027-3039-B32A-FC1778920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78" y="4280182"/>
            <a:ext cx="5810250" cy="10536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DC7A50-5D2C-2771-EE64-DD9C9C2C47BB}"/>
              </a:ext>
            </a:extLst>
          </p:cNvPr>
          <p:cNvSpPr txBox="1"/>
          <p:nvPr/>
        </p:nvSpPr>
        <p:spPr>
          <a:xfrm>
            <a:off x="5744412" y="4363818"/>
            <a:ext cx="4600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display(num_series2[2:])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display(num_series2[:'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kim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0E0375-D2D3-54EF-E74C-CFFC30F4D47F}"/>
              </a:ext>
            </a:extLst>
          </p:cNvPr>
          <p:cNvSpPr txBox="1"/>
          <p:nvPr/>
        </p:nvSpPr>
        <p:spPr>
          <a:xfrm>
            <a:off x="446837" y="3259606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371C1"/>
                </a:solidFill>
              </a:rPr>
              <a:t>0</a:t>
            </a:r>
          </a:p>
          <a:p>
            <a:r>
              <a:rPr lang="en-US" altLang="ko-KR" sz="2800" dirty="0">
                <a:solidFill>
                  <a:srgbClr val="0371C1"/>
                </a:solidFill>
              </a:rPr>
              <a:t>1</a:t>
            </a:r>
          </a:p>
          <a:p>
            <a:r>
              <a:rPr lang="en-US" altLang="ko-KR" sz="2800" dirty="0">
                <a:solidFill>
                  <a:srgbClr val="0371C1"/>
                </a:solidFill>
              </a:rPr>
              <a:t>2</a:t>
            </a:r>
            <a:endParaRPr lang="ko-KR" altLang="en-US" sz="2800" dirty="0">
              <a:solidFill>
                <a:srgbClr val="0371C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7891128-7117-596D-5DD7-D500387307B6}"/>
              </a:ext>
            </a:extLst>
          </p:cNvPr>
          <p:cNvCxnSpPr>
            <a:cxnSpLocks/>
          </p:cNvCxnSpPr>
          <p:nvPr/>
        </p:nvCxnSpPr>
        <p:spPr>
          <a:xfrm flipH="1" flipV="1">
            <a:off x="742950" y="3575863"/>
            <a:ext cx="276225" cy="39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CE16C2B-483C-D8CD-127A-DBC068F4877E}"/>
              </a:ext>
            </a:extLst>
          </p:cNvPr>
          <p:cNvCxnSpPr>
            <a:cxnSpLocks/>
          </p:cNvCxnSpPr>
          <p:nvPr/>
        </p:nvCxnSpPr>
        <p:spPr>
          <a:xfrm flipH="1">
            <a:off x="742950" y="4279002"/>
            <a:ext cx="276225" cy="127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27D3AB-C158-396E-D694-D87811DFC387}"/>
              </a:ext>
            </a:extLst>
          </p:cNvPr>
          <p:cNvCxnSpPr>
            <a:cxnSpLocks/>
          </p:cNvCxnSpPr>
          <p:nvPr/>
        </p:nvCxnSpPr>
        <p:spPr>
          <a:xfrm flipH="1">
            <a:off x="733425" y="3952103"/>
            <a:ext cx="285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975951-05CD-14C8-8E2E-13A43BB62FBF}"/>
              </a:ext>
            </a:extLst>
          </p:cNvPr>
          <p:cNvGrpSpPr/>
          <p:nvPr/>
        </p:nvGrpSpPr>
        <p:grpSpPr>
          <a:xfrm>
            <a:off x="7944689" y="1134429"/>
            <a:ext cx="3415240" cy="779569"/>
            <a:chOff x="7452276" y="2755924"/>
            <a:chExt cx="3972277" cy="111438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4A924A-6AB3-FF4D-AB07-43C78A28A034}"/>
                </a:ext>
              </a:extLst>
            </p:cNvPr>
            <p:cNvGrpSpPr/>
            <p:nvPr/>
          </p:nvGrpSpPr>
          <p:grpSpPr>
            <a:xfrm>
              <a:off x="7734109" y="3263297"/>
              <a:ext cx="3690444" cy="607008"/>
              <a:chOff x="7637310" y="1659305"/>
              <a:chExt cx="3461002" cy="60700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7D8DC6DB-3238-0D6A-7200-94E0DCD93DEE}"/>
                  </a:ext>
                </a:extLst>
              </p:cNvPr>
              <p:cNvSpPr/>
              <p:nvPr/>
            </p:nvSpPr>
            <p:spPr>
              <a:xfrm>
                <a:off x="7637310" y="1659305"/>
                <a:ext cx="3461002" cy="607008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41E864-F69C-FCDA-15FF-721E0D84B8A7}"/>
                  </a:ext>
                </a:extLst>
              </p:cNvPr>
              <p:cNvSpPr txBox="1"/>
              <p:nvPr/>
            </p:nvSpPr>
            <p:spPr>
              <a:xfrm>
                <a:off x="7708508" y="1743566"/>
                <a:ext cx="3389804" cy="483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대괄호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([])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추가해서 여러 개 적기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5CF165D-E576-BE0E-458E-595092A64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A96A36-B459-337A-6886-CE3503070DD0}"/>
              </a:ext>
            </a:extLst>
          </p:cNvPr>
          <p:cNvGrpSpPr/>
          <p:nvPr/>
        </p:nvGrpSpPr>
        <p:grpSpPr>
          <a:xfrm>
            <a:off x="5439614" y="5027638"/>
            <a:ext cx="5248275" cy="1244876"/>
            <a:chOff x="7352556" y="2728692"/>
            <a:chExt cx="6104283" cy="177953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E68F09-01D9-FF4F-93FD-91E05930BEF5}"/>
                </a:ext>
              </a:extLst>
            </p:cNvPr>
            <p:cNvGrpSpPr/>
            <p:nvPr/>
          </p:nvGrpSpPr>
          <p:grpSpPr>
            <a:xfrm>
              <a:off x="7634401" y="3236065"/>
              <a:ext cx="5822438" cy="1272157"/>
              <a:chOff x="7543800" y="1632073"/>
              <a:chExt cx="5460446" cy="127215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3A71C5D-F3C8-4C32-352B-90A5F75D1CD0}"/>
                  </a:ext>
                </a:extLst>
              </p:cNvPr>
              <p:cNvSpPr/>
              <p:nvPr/>
            </p:nvSpPr>
            <p:spPr>
              <a:xfrm>
                <a:off x="7543800" y="1632073"/>
                <a:ext cx="5460446" cy="1272157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BE3D8-5F1C-9D37-2E55-4DDE35D804B7}"/>
                  </a:ext>
                </a:extLst>
              </p:cNvPr>
              <p:cNvSpPr txBox="1"/>
              <p:nvPr/>
            </p:nvSpPr>
            <p:spPr>
              <a:xfrm>
                <a:off x="7614998" y="1716334"/>
                <a:ext cx="5202232" cy="1187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맨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처음값부터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접근이면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시작값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생략 가능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마지막 값까지 접근이면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끝값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생략 가능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문자열로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슬라이싱할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경우 끝 값이 포함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E650BEF-2B5C-F447-431A-36EA0F0A6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556" y="2728692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058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DataFrame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772E64-F550-C2EC-51AF-313D89799C5E}"/>
              </a:ext>
            </a:extLst>
          </p:cNvPr>
          <p:cNvGrpSpPr/>
          <p:nvPr/>
        </p:nvGrpSpPr>
        <p:grpSpPr>
          <a:xfrm>
            <a:off x="5594092" y="2132760"/>
            <a:ext cx="5407283" cy="461665"/>
            <a:chOff x="5670292" y="1921129"/>
            <a:chExt cx="5407283" cy="461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0E1FAA-D15C-2F1B-2C5F-A71B3822CE59}"/>
                </a:ext>
              </a:extLst>
            </p:cNvPr>
            <p:cNvSpPr/>
            <p:nvPr/>
          </p:nvSpPr>
          <p:spPr>
            <a:xfrm>
              <a:off x="5670292" y="1928065"/>
              <a:ext cx="2711708" cy="440855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55712E-0DC8-3896-840D-8DDE41292E95}"/>
                </a:ext>
              </a:extLst>
            </p:cNvPr>
            <p:cNvGrpSpPr/>
            <p:nvPr/>
          </p:nvGrpSpPr>
          <p:grpSpPr>
            <a:xfrm>
              <a:off x="5670292" y="1921129"/>
              <a:ext cx="5407283" cy="461665"/>
              <a:chOff x="5670292" y="1921129"/>
              <a:chExt cx="5407283" cy="46166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4F8B3CBB-1B6D-00CD-3A00-34E997A1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292" y="2368920"/>
                <a:ext cx="5407283" cy="6937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30762-8599-D0E3-391F-000C31B4624C}"/>
                  </a:ext>
                </a:extLst>
              </p:cNvPr>
              <p:cNvSpPr txBox="1"/>
              <p:nvPr/>
            </p:nvSpPr>
            <p:spPr>
              <a:xfrm>
                <a:off x="5670292" y="1921129"/>
                <a:ext cx="3864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인덱스 번호로 접근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39" y="2638567"/>
            <a:ext cx="5517736" cy="21260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5610223" y="2769828"/>
            <a:ext cx="55177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display(num2_df['Class'])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display(num2_df['Join'])</a:t>
            </a:r>
          </a:p>
          <a:p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컬럼 한꺼번에 접근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display(num2_df[['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Join','Class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']])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A73369-0C1C-4C5C-0247-6AA1FCC49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219" y="2285160"/>
            <a:ext cx="2409570" cy="316838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22AAAC-F63C-13F8-45EF-26AEAFB12CC8}"/>
              </a:ext>
            </a:extLst>
          </p:cNvPr>
          <p:cNvGrpSpPr/>
          <p:nvPr/>
        </p:nvGrpSpPr>
        <p:grpSpPr>
          <a:xfrm>
            <a:off x="5483639" y="4764581"/>
            <a:ext cx="4135207" cy="998655"/>
            <a:chOff x="7452276" y="2755924"/>
            <a:chExt cx="4809674" cy="142756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573C1B0-1C99-C2AA-D60C-F7CFE87321C7}"/>
                </a:ext>
              </a:extLst>
            </p:cNvPr>
            <p:cNvGrpSpPr/>
            <p:nvPr/>
          </p:nvGrpSpPr>
          <p:grpSpPr>
            <a:xfrm>
              <a:off x="7734108" y="3263296"/>
              <a:ext cx="4527842" cy="920188"/>
              <a:chOff x="7637309" y="1659304"/>
              <a:chExt cx="4246337" cy="920188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E3AA73E-F1DD-9C9F-C3A6-C8F5F4AFB72B}"/>
                  </a:ext>
                </a:extLst>
              </p:cNvPr>
              <p:cNvSpPr/>
              <p:nvPr/>
            </p:nvSpPr>
            <p:spPr>
              <a:xfrm>
                <a:off x="7637309" y="1659304"/>
                <a:ext cx="4175139" cy="920187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5F8BED-4BB5-4DA4-8206-DD0DAAA8B706}"/>
                  </a:ext>
                </a:extLst>
              </p:cNvPr>
              <p:cNvSpPr txBox="1"/>
              <p:nvPr/>
            </p:nvSpPr>
            <p:spPr>
              <a:xfrm>
                <a:off x="7708507" y="1743566"/>
                <a:ext cx="4175139" cy="835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컬럼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개일 때 데이터 프레임 유지하기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num2_df[[‘Class’]] &lt;-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대괄호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([])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추가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AB070B4-D239-0C8C-C517-3EA78B1A4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937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DataFrame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772E64-F550-C2EC-51AF-313D89799C5E}"/>
              </a:ext>
            </a:extLst>
          </p:cNvPr>
          <p:cNvGrpSpPr/>
          <p:nvPr/>
        </p:nvGrpSpPr>
        <p:grpSpPr>
          <a:xfrm>
            <a:off x="5999480" y="2222615"/>
            <a:ext cx="5226308" cy="461665"/>
            <a:chOff x="5670292" y="1921129"/>
            <a:chExt cx="5226308" cy="461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0E1FAA-D15C-2F1B-2C5F-A71B3822CE59}"/>
                </a:ext>
              </a:extLst>
            </p:cNvPr>
            <p:cNvSpPr/>
            <p:nvPr/>
          </p:nvSpPr>
          <p:spPr>
            <a:xfrm>
              <a:off x="5670292" y="1928065"/>
              <a:ext cx="2711708" cy="440855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55712E-0DC8-3896-840D-8DDE41292E95}"/>
                </a:ext>
              </a:extLst>
            </p:cNvPr>
            <p:cNvGrpSpPr/>
            <p:nvPr/>
          </p:nvGrpSpPr>
          <p:grpSpPr>
            <a:xfrm>
              <a:off x="5670292" y="1921129"/>
              <a:ext cx="5226308" cy="461665"/>
              <a:chOff x="5670292" y="1921129"/>
              <a:chExt cx="5226308" cy="46166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4F8B3CBB-1B6D-00CD-3A00-34E997A1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292" y="2375857"/>
                <a:ext cx="5226308" cy="0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30762-8599-D0E3-391F-000C31B4624C}"/>
                  </a:ext>
                </a:extLst>
              </p:cNvPr>
              <p:cNvSpPr txBox="1"/>
              <p:nvPr/>
            </p:nvSpPr>
            <p:spPr>
              <a:xfrm>
                <a:off x="5670292" y="1921129"/>
                <a:ext cx="3864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인덱스 번호로 접근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A9CCC8A-E5D5-3ACD-6A41-B7179532D0BD}"/>
              </a:ext>
            </a:extLst>
          </p:cNvPr>
          <p:cNvGrpSpPr/>
          <p:nvPr/>
        </p:nvGrpSpPr>
        <p:grpSpPr>
          <a:xfrm>
            <a:off x="5999480" y="3928408"/>
            <a:ext cx="5226308" cy="461665"/>
            <a:chOff x="5670292" y="1921129"/>
            <a:chExt cx="5226308" cy="4616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108AF06-98B4-ABE0-A1D9-66054F4B4FEA}"/>
                </a:ext>
              </a:extLst>
            </p:cNvPr>
            <p:cNvSpPr/>
            <p:nvPr/>
          </p:nvSpPr>
          <p:spPr>
            <a:xfrm>
              <a:off x="5670292" y="1928065"/>
              <a:ext cx="2711708" cy="440855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1913E92-F1B4-DCB4-218D-C3581F95C5EF}"/>
                </a:ext>
              </a:extLst>
            </p:cNvPr>
            <p:cNvGrpSpPr/>
            <p:nvPr/>
          </p:nvGrpSpPr>
          <p:grpSpPr>
            <a:xfrm>
              <a:off x="5670292" y="1921129"/>
              <a:ext cx="5226308" cy="461665"/>
              <a:chOff x="5670292" y="1921129"/>
              <a:chExt cx="5226308" cy="461665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67BDCFC-1F31-2C11-5F11-CEE076C56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292" y="2375857"/>
                <a:ext cx="5226308" cy="0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C63F82-A4CB-26FE-6FB7-5AF9365096B0}"/>
                  </a:ext>
                </a:extLst>
              </p:cNvPr>
              <p:cNvSpPr txBox="1"/>
              <p:nvPr/>
            </p:nvSpPr>
            <p:spPr>
              <a:xfrm>
                <a:off x="5670292" y="1921129"/>
                <a:ext cx="3864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인덱스 값으로 접근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127" y="2747472"/>
            <a:ext cx="5226308" cy="9961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6110861" y="2812058"/>
            <a:ext cx="4127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num2_df2[:1]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num2_df2[1:2]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F2A06D-6027-3039-B32A-FC1778920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127" y="4453264"/>
            <a:ext cx="5226308" cy="9961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DC7A50-5D2C-2771-EE64-DD9C9C2C47BB}"/>
              </a:ext>
            </a:extLst>
          </p:cNvPr>
          <p:cNvSpPr txBox="1"/>
          <p:nvPr/>
        </p:nvSpPr>
        <p:spPr>
          <a:xfrm>
            <a:off x="6110861" y="4517850"/>
            <a:ext cx="4600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num2_df2[:'big’]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num2_df2['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big':'ai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8DE8085-FE6D-794B-F02F-986C28B01666}"/>
              </a:ext>
            </a:extLst>
          </p:cNvPr>
          <p:cNvGrpSpPr/>
          <p:nvPr/>
        </p:nvGrpSpPr>
        <p:grpSpPr>
          <a:xfrm>
            <a:off x="742950" y="1923745"/>
            <a:ext cx="4660486" cy="779569"/>
            <a:chOff x="7452276" y="2755924"/>
            <a:chExt cx="5420627" cy="111438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0554B59-BE32-04B7-9467-E9D52207D1DC}"/>
                </a:ext>
              </a:extLst>
            </p:cNvPr>
            <p:cNvGrpSpPr/>
            <p:nvPr/>
          </p:nvGrpSpPr>
          <p:grpSpPr>
            <a:xfrm>
              <a:off x="7734110" y="3263297"/>
              <a:ext cx="5138793" cy="607008"/>
              <a:chOff x="7637310" y="1659305"/>
              <a:chExt cx="4819304" cy="607008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BDDA6C2C-E2B4-F8F9-4F2A-42ED8D0064AE}"/>
                  </a:ext>
                </a:extLst>
              </p:cNvPr>
              <p:cNvSpPr/>
              <p:nvPr/>
            </p:nvSpPr>
            <p:spPr>
              <a:xfrm>
                <a:off x="7637310" y="1659305"/>
                <a:ext cx="4819304" cy="607008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41267B-9C10-98DE-64BD-99BED9FAA25B}"/>
                  </a:ext>
                </a:extLst>
              </p:cNvPr>
              <p:cNvSpPr txBox="1"/>
              <p:nvPr/>
            </p:nvSpPr>
            <p:spPr>
              <a:xfrm>
                <a:off x="7708508" y="1743566"/>
                <a:ext cx="4748106" cy="483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데이터 접근은 대괄호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([])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콜론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sym typeface="Wingdings" panose="05000000000000000000" pitchFamily="2" charset="2"/>
                  </a:rPr>
                  <a:t>:)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sym typeface="Wingdings" panose="05000000000000000000" pitchFamily="2" charset="2"/>
                  </a:rPr>
                  <a:t>기호 사용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25295BD-A3B4-2670-952C-AEA2110E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34768DA-882A-6E6A-2168-87BDDDB28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69" y="2872543"/>
            <a:ext cx="4550289" cy="317583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C5E958F-5D13-B4E3-DF05-0CAFCEA58B38}"/>
              </a:ext>
            </a:extLst>
          </p:cNvPr>
          <p:cNvGrpSpPr/>
          <p:nvPr/>
        </p:nvGrpSpPr>
        <p:grpSpPr>
          <a:xfrm>
            <a:off x="5791198" y="5348847"/>
            <a:ext cx="5446643" cy="998655"/>
            <a:chOff x="7452276" y="2755924"/>
            <a:chExt cx="6335009" cy="142756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33588C7-0110-99C6-B925-639E623D19AF}"/>
                </a:ext>
              </a:extLst>
            </p:cNvPr>
            <p:cNvGrpSpPr/>
            <p:nvPr/>
          </p:nvGrpSpPr>
          <p:grpSpPr>
            <a:xfrm>
              <a:off x="7734109" y="3263297"/>
              <a:ext cx="6053176" cy="920188"/>
              <a:chOff x="7637309" y="1659305"/>
              <a:chExt cx="5676838" cy="92018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105D2A9-CDC0-23A4-AAD1-81192E5A0028}"/>
                  </a:ext>
                </a:extLst>
              </p:cNvPr>
              <p:cNvSpPr/>
              <p:nvPr/>
            </p:nvSpPr>
            <p:spPr>
              <a:xfrm>
                <a:off x="7637309" y="1659305"/>
                <a:ext cx="5605639" cy="916563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876E00-3FD5-F294-1E45-34CAFE6D24AC}"/>
                  </a:ext>
                </a:extLst>
              </p:cNvPr>
              <p:cNvSpPr txBox="1"/>
              <p:nvPr/>
            </p:nvSpPr>
            <p:spPr>
              <a:xfrm>
                <a:off x="7708508" y="1743566"/>
                <a:ext cx="5605639" cy="835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차원일 때 인덱싱은 열 접근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슬라이싱은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행 접근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-&gt;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인덱싱과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슬라이싱의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기준이 모호해짐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sym typeface="Wingdings" panose="05000000000000000000" pitchFamily="2" charset="2"/>
                  </a:rPr>
                  <a:t></a:t>
                </a:r>
                <a:endParaRPr lang="en-US" altLang="ko-KR" sz="16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4775844-271E-FF90-0E91-F2A44415C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30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" y="4886826"/>
            <a:ext cx="12452279" cy="197117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43000">
                <a:srgbClr val="ECECEC"/>
              </a:gs>
              <a:gs pos="86000">
                <a:schemeClr val="bg1">
                  <a:alpha val="32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684315" y="924919"/>
            <a:ext cx="33842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C943F-B1AD-4FD8-9FC9-F47FA068EC78}"/>
              </a:ext>
            </a:extLst>
          </p:cNvPr>
          <p:cNvSpPr/>
          <p:nvPr/>
        </p:nvSpPr>
        <p:spPr>
          <a:xfrm>
            <a:off x="670838" y="1348817"/>
            <a:ext cx="2537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en-US" altLang="ko-KR" sz="1050" b="1" kern="0" dirty="0">
              <a:solidFill>
                <a:srgbClr val="0070C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C010-83FE-4853-9A01-4FE8F7C8EA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7" y="6256839"/>
            <a:ext cx="1993490" cy="5191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7E5123-BA91-43C8-8C1B-7E400135C0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97" y="344677"/>
            <a:ext cx="458927" cy="4589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4439C4-F820-28B1-99E0-8524F7A987A7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1C79EF-0718-A1F2-7E89-7CEBBD245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B64D19-58FF-0E88-EF9A-BD4BA0AD2AD6}"/>
              </a:ext>
            </a:extLst>
          </p:cNvPr>
          <p:cNvSpPr/>
          <p:nvPr/>
        </p:nvSpPr>
        <p:spPr>
          <a:xfrm>
            <a:off x="566063" y="1392163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6E782-6AF3-45C2-6797-510B695D4383}"/>
              </a:ext>
            </a:extLst>
          </p:cNvPr>
          <p:cNvSpPr txBox="1"/>
          <p:nvPr/>
        </p:nvSpPr>
        <p:spPr>
          <a:xfrm>
            <a:off x="2776360" y="1313497"/>
            <a:ext cx="3711272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Pandas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사용하기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Pandas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 종류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Pandas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 다루기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 시리즈 생성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시리즈 속성 확인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시리즈 데이터 갱신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 데이터프레임 생성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Pandas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접근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시리즈 데이터 접근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프레임 열 접근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프레임 행 접근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프레임 행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열에 편리하게 접근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조건에 맞는 데이터 접근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B5C12-D721-2DE0-A5EF-75E720BFDFB3}"/>
              </a:ext>
            </a:extLst>
          </p:cNvPr>
          <p:cNvSpPr txBox="1"/>
          <p:nvPr/>
        </p:nvSpPr>
        <p:spPr>
          <a:xfrm>
            <a:off x="7112432" y="1313497"/>
            <a:ext cx="3661580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Pandas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연산 및 유용한 함수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불러오기 및 저장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파악하기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정렬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파생 변수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컬럼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복잡한 기능 연결하는 함수 사용하기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집단별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그룹별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요약 통계 확인하기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빈도 구하기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결측치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처리하기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삭제하기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 처리하기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 형식으로 데이터 정리하기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병합하기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254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접근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인덱서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1F878-817D-F849-19F2-0C3A730279F0}"/>
              </a:ext>
            </a:extLst>
          </p:cNvPr>
          <p:cNvSpPr txBox="1"/>
          <p:nvPr/>
        </p:nvSpPr>
        <p:spPr>
          <a:xfrm>
            <a:off x="1890335" y="2555837"/>
            <a:ext cx="101185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인덱스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접근하는 </a:t>
            </a:r>
            <a:r>
              <a:rPr lang="ko-KR" altLang="en-US" sz="3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인덱서</a:t>
            </a:r>
            <a:endParaRPr lang="en-US" altLang="ko-KR" sz="3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iloc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 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접근하는 </a:t>
            </a:r>
            <a:r>
              <a:rPr lang="ko-KR" altLang="en-US" sz="3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인덱서</a:t>
            </a:r>
            <a:endParaRPr lang="en-US" altLang="ko-KR" sz="3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76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인덱서로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편리하게 행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E1FAA-D15C-2F1B-2C5F-A71B3822CE59}"/>
              </a:ext>
            </a:extLst>
          </p:cNvPr>
          <p:cNvSpPr/>
          <p:nvPr/>
        </p:nvSpPr>
        <p:spPr>
          <a:xfrm>
            <a:off x="6744929" y="2289936"/>
            <a:ext cx="4238981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55712E-0DC8-3896-840D-8DDE41292E95}"/>
              </a:ext>
            </a:extLst>
          </p:cNvPr>
          <p:cNvGrpSpPr/>
          <p:nvPr/>
        </p:nvGrpSpPr>
        <p:grpSpPr>
          <a:xfrm>
            <a:off x="6744930" y="2283000"/>
            <a:ext cx="4784310" cy="461665"/>
            <a:chOff x="5670292" y="1921129"/>
            <a:chExt cx="4784310" cy="46166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F8B3CBB-1B6D-00CD-3A00-34E997A1D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292" y="2375857"/>
              <a:ext cx="4784310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030762-8599-D0E3-391F-000C31B4624C}"/>
                </a:ext>
              </a:extLst>
            </p:cNvPr>
            <p:cNvSpPr txBox="1"/>
            <p:nvPr/>
          </p:nvSpPr>
          <p:spPr>
            <a:xfrm>
              <a:off x="5670292" y="1921129"/>
              <a:ext cx="42389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 번호로 접근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400" dirty="0" err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iloc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08AF06-98B4-ABE0-A1D9-66054F4B4FEA}"/>
              </a:ext>
            </a:extLst>
          </p:cNvPr>
          <p:cNvSpPr/>
          <p:nvPr/>
        </p:nvSpPr>
        <p:spPr>
          <a:xfrm>
            <a:off x="6744930" y="4344912"/>
            <a:ext cx="4238980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913E92-F1B4-DCB4-218D-C3581F95C5EF}"/>
              </a:ext>
            </a:extLst>
          </p:cNvPr>
          <p:cNvGrpSpPr/>
          <p:nvPr/>
        </p:nvGrpSpPr>
        <p:grpSpPr>
          <a:xfrm>
            <a:off x="6744930" y="4337976"/>
            <a:ext cx="4711958" cy="461665"/>
            <a:chOff x="5670292" y="1921129"/>
            <a:chExt cx="4711958" cy="46166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67BDCFC-1F31-2C11-5F11-CEE076C567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292" y="2375857"/>
              <a:ext cx="4711958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3F82-A4CB-26FE-6FB7-5AF9365096B0}"/>
                </a:ext>
              </a:extLst>
            </p:cNvPr>
            <p:cNvSpPr txBox="1"/>
            <p:nvPr/>
          </p:nvSpPr>
          <p:spPr>
            <a:xfrm>
              <a:off x="5670292" y="1921129"/>
              <a:ext cx="42389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 값으로 접근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 loc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577" y="2807857"/>
            <a:ext cx="4856663" cy="11101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6856311" y="2872443"/>
            <a:ext cx="4127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#iot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행 접근하기</a:t>
            </a:r>
            <a:endParaRPr lang="pt-BR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num2_df2.iloc[0]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F2A06D-6027-3039-B32A-FC1778920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577" y="4862832"/>
            <a:ext cx="4784311" cy="9961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DC7A50-5D2C-2771-EE64-DD9C9C2C47BB}"/>
              </a:ext>
            </a:extLst>
          </p:cNvPr>
          <p:cNvSpPr txBox="1"/>
          <p:nvPr/>
        </p:nvSpPr>
        <p:spPr>
          <a:xfrm>
            <a:off x="6856311" y="4927418"/>
            <a:ext cx="4600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데이터 행 접근하기</a:t>
            </a:r>
            <a:endParaRPr lang="pt-BR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num2_df2.loc['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8DE8085-FE6D-794B-F02F-986C28B01666}"/>
              </a:ext>
            </a:extLst>
          </p:cNvPr>
          <p:cNvGrpSpPr/>
          <p:nvPr/>
        </p:nvGrpSpPr>
        <p:grpSpPr>
          <a:xfrm>
            <a:off x="662760" y="2010834"/>
            <a:ext cx="5637622" cy="1046439"/>
            <a:chOff x="7452276" y="2755924"/>
            <a:chExt cx="6557137" cy="1495868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0554B59-BE32-04B7-9467-E9D52207D1DC}"/>
                </a:ext>
              </a:extLst>
            </p:cNvPr>
            <p:cNvGrpSpPr/>
            <p:nvPr/>
          </p:nvGrpSpPr>
          <p:grpSpPr>
            <a:xfrm>
              <a:off x="7734109" y="3263297"/>
              <a:ext cx="6275304" cy="988495"/>
              <a:chOff x="7637308" y="1659305"/>
              <a:chExt cx="5885156" cy="988495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BDDA6C2C-E2B4-F8F9-4F2A-42ED8D0064AE}"/>
                  </a:ext>
                </a:extLst>
              </p:cNvPr>
              <p:cNvSpPr/>
              <p:nvPr/>
            </p:nvSpPr>
            <p:spPr>
              <a:xfrm>
                <a:off x="7637308" y="1659305"/>
                <a:ext cx="5772153" cy="917850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41267B-9C10-98DE-64BD-99BED9FAA25B}"/>
                  </a:ext>
                </a:extLst>
              </p:cNvPr>
              <p:cNvSpPr txBox="1"/>
              <p:nvPr/>
            </p:nvSpPr>
            <p:spPr>
              <a:xfrm>
                <a:off x="7708507" y="1729950"/>
                <a:ext cx="5813957" cy="91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데이터</a:t>
                </a:r>
                <a:r>
                  <a:rPr lang="en-US" altLang="ko-KR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.loc[</a:t>
                </a:r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행</a:t>
                </a:r>
                <a:r>
                  <a:rPr lang="en-US" altLang="ko-KR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</a:t>
                </a:r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열</a:t>
                </a:r>
                <a:r>
                  <a:rPr lang="en-US" altLang="ko-KR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]</a:t>
                </a:r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인덱스 값으로 접근하는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인덱서</a:t>
                </a:r>
                <a:endParaRPr lang="en-US" altLang="ko-KR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데이터</a:t>
                </a:r>
                <a:r>
                  <a:rPr lang="en-US" altLang="ko-KR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.</a:t>
                </a:r>
                <a:r>
                  <a:rPr lang="en-US" altLang="ko-KR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iloc</a:t>
                </a:r>
                <a:r>
                  <a:rPr lang="en-US" altLang="ko-KR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[</a:t>
                </a:r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행</a:t>
                </a:r>
                <a:r>
                  <a:rPr lang="en-US" altLang="ko-KR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</a:t>
                </a:r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열</a:t>
                </a:r>
                <a:r>
                  <a:rPr lang="en-US" altLang="ko-KR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] </a:t>
                </a:r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인덱스 번호로 접근하는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인덱서</a:t>
                </a:r>
                <a:endParaRPr lang="en-US" altLang="ko-KR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25295BD-A3B4-2670-952C-AEA2110E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34768DA-882A-6E6A-2168-87BDDDB28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908" y="3109453"/>
            <a:ext cx="4834039" cy="33738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4F3E96D-1D8B-7AAC-256B-563F44F47A46}"/>
              </a:ext>
            </a:extLst>
          </p:cNvPr>
          <p:cNvSpPr/>
          <p:nvPr/>
        </p:nvSpPr>
        <p:spPr>
          <a:xfrm>
            <a:off x="1312752" y="5133315"/>
            <a:ext cx="1348967" cy="319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83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인덱서로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편리하게 행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E1FAA-D15C-2F1B-2C5F-A71B3822CE59}"/>
              </a:ext>
            </a:extLst>
          </p:cNvPr>
          <p:cNvSpPr/>
          <p:nvPr/>
        </p:nvSpPr>
        <p:spPr>
          <a:xfrm>
            <a:off x="910550" y="2697498"/>
            <a:ext cx="4238981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55712E-0DC8-3896-840D-8DDE41292E95}"/>
              </a:ext>
            </a:extLst>
          </p:cNvPr>
          <p:cNvGrpSpPr/>
          <p:nvPr/>
        </p:nvGrpSpPr>
        <p:grpSpPr>
          <a:xfrm>
            <a:off x="910551" y="2690562"/>
            <a:ext cx="4784310" cy="461665"/>
            <a:chOff x="5670292" y="1921129"/>
            <a:chExt cx="4784310" cy="46166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F8B3CBB-1B6D-00CD-3A00-34E997A1D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292" y="2375857"/>
              <a:ext cx="4784310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030762-8599-D0E3-391F-000C31B4624C}"/>
                </a:ext>
              </a:extLst>
            </p:cNvPr>
            <p:cNvSpPr txBox="1"/>
            <p:nvPr/>
          </p:nvSpPr>
          <p:spPr>
            <a:xfrm>
              <a:off x="5670292" y="1921129"/>
              <a:ext cx="42389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 번호로 접근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400" dirty="0" err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iloc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08AF06-98B4-ABE0-A1D9-66054F4B4FEA}"/>
              </a:ext>
            </a:extLst>
          </p:cNvPr>
          <p:cNvSpPr/>
          <p:nvPr/>
        </p:nvSpPr>
        <p:spPr>
          <a:xfrm>
            <a:off x="6524374" y="2704435"/>
            <a:ext cx="4238980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913E92-F1B4-DCB4-218D-C3581F95C5EF}"/>
              </a:ext>
            </a:extLst>
          </p:cNvPr>
          <p:cNvGrpSpPr/>
          <p:nvPr/>
        </p:nvGrpSpPr>
        <p:grpSpPr>
          <a:xfrm>
            <a:off x="6524374" y="2697499"/>
            <a:ext cx="4711958" cy="461665"/>
            <a:chOff x="5670292" y="1921129"/>
            <a:chExt cx="4711958" cy="46166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67BDCFC-1F31-2C11-5F11-CEE076C567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292" y="2375857"/>
              <a:ext cx="4711958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3F82-A4CB-26FE-6FB7-5AF9365096B0}"/>
                </a:ext>
              </a:extLst>
            </p:cNvPr>
            <p:cNvSpPr txBox="1"/>
            <p:nvPr/>
          </p:nvSpPr>
          <p:spPr>
            <a:xfrm>
              <a:off x="5670292" y="1921129"/>
              <a:ext cx="42389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 값으로 접근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 loc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215419"/>
            <a:ext cx="4856663" cy="11101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1021932" y="3280005"/>
            <a:ext cx="4127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#iot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행 접근하기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num2_df2.iloc[[0,2]]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F2A06D-6027-3039-B32A-FC1778920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021" y="3222355"/>
            <a:ext cx="4784311" cy="9961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DC7A50-5D2C-2771-EE64-DD9C9C2C47BB}"/>
              </a:ext>
            </a:extLst>
          </p:cNvPr>
          <p:cNvSpPr txBox="1"/>
          <p:nvPr/>
        </p:nvSpPr>
        <p:spPr>
          <a:xfrm>
            <a:off x="6635755" y="3286941"/>
            <a:ext cx="4600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행 접근하기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num2_df2.loc['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':'big']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698E7A-EF09-6D5A-AC09-ADFEFF90A012}"/>
              </a:ext>
            </a:extLst>
          </p:cNvPr>
          <p:cNvGrpSpPr/>
          <p:nvPr/>
        </p:nvGrpSpPr>
        <p:grpSpPr>
          <a:xfrm>
            <a:off x="3489400" y="4712725"/>
            <a:ext cx="5446643" cy="1060210"/>
            <a:chOff x="7452276" y="2755924"/>
            <a:chExt cx="6335009" cy="151555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491E24-9440-0538-7449-6C0A5ED82FAF}"/>
                </a:ext>
              </a:extLst>
            </p:cNvPr>
            <p:cNvGrpSpPr/>
            <p:nvPr/>
          </p:nvGrpSpPr>
          <p:grpSpPr>
            <a:xfrm>
              <a:off x="7734109" y="3263297"/>
              <a:ext cx="6053176" cy="1008180"/>
              <a:chOff x="7637309" y="1659305"/>
              <a:chExt cx="5676838" cy="100818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C99D8B6-AD15-1022-0118-D3FBC4DB5864}"/>
                  </a:ext>
                </a:extLst>
              </p:cNvPr>
              <p:cNvSpPr/>
              <p:nvPr/>
            </p:nvSpPr>
            <p:spPr>
              <a:xfrm>
                <a:off x="7637309" y="1659305"/>
                <a:ext cx="5676838" cy="998264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96AB6-3F16-33D3-06CB-7BBF852B87DB}"/>
                  </a:ext>
                </a:extLst>
              </p:cNvPr>
              <p:cNvSpPr txBox="1"/>
              <p:nvPr/>
            </p:nvSpPr>
            <p:spPr>
              <a:xfrm>
                <a:off x="7708508" y="1743566"/>
                <a:ext cx="5605639" cy="92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인덱서를</a:t>
                </a:r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사용하니까 인덱싱과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슬라이싱의</a:t>
                </a:r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기준이 </a:t>
                </a:r>
                <a:endParaRPr lang="en-US" altLang="ko-KR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모호하지 않고 데이터 접근이 편리해짐</a:t>
                </a:r>
                <a:r>
                  <a:rPr lang="en-US" altLang="ko-KR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sym typeface="Wingdings" panose="05000000000000000000" pitchFamily="2" charset="2"/>
                  </a:rPr>
                  <a:t></a:t>
                </a:r>
                <a:endParaRPr lang="en-US" altLang="ko-KR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6E087C-F6D3-4A1F-5675-0FE9840FC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15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인덱서로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편리하게 열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E1FAA-D15C-2F1B-2C5F-A71B3822CE59}"/>
              </a:ext>
            </a:extLst>
          </p:cNvPr>
          <p:cNvSpPr/>
          <p:nvPr/>
        </p:nvSpPr>
        <p:spPr>
          <a:xfrm>
            <a:off x="6670417" y="2317318"/>
            <a:ext cx="4238981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55712E-0DC8-3896-840D-8DDE41292E95}"/>
              </a:ext>
            </a:extLst>
          </p:cNvPr>
          <p:cNvGrpSpPr/>
          <p:nvPr/>
        </p:nvGrpSpPr>
        <p:grpSpPr>
          <a:xfrm>
            <a:off x="6670418" y="2310382"/>
            <a:ext cx="4784310" cy="461665"/>
            <a:chOff x="5670292" y="1921129"/>
            <a:chExt cx="4784310" cy="46166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F8B3CBB-1B6D-00CD-3A00-34E997A1D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292" y="2375857"/>
              <a:ext cx="4784310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030762-8599-D0E3-391F-000C31B4624C}"/>
                </a:ext>
              </a:extLst>
            </p:cNvPr>
            <p:cNvSpPr txBox="1"/>
            <p:nvPr/>
          </p:nvSpPr>
          <p:spPr>
            <a:xfrm>
              <a:off x="5670292" y="1921129"/>
              <a:ext cx="42389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 번호로 접근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400" dirty="0" err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iloc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08AF06-98B4-ABE0-A1D9-66054F4B4FEA}"/>
              </a:ext>
            </a:extLst>
          </p:cNvPr>
          <p:cNvSpPr/>
          <p:nvPr/>
        </p:nvSpPr>
        <p:spPr>
          <a:xfrm>
            <a:off x="6670418" y="4192045"/>
            <a:ext cx="4238980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913E92-F1B4-DCB4-218D-C3581F95C5EF}"/>
              </a:ext>
            </a:extLst>
          </p:cNvPr>
          <p:cNvGrpSpPr/>
          <p:nvPr/>
        </p:nvGrpSpPr>
        <p:grpSpPr>
          <a:xfrm>
            <a:off x="6670418" y="4185109"/>
            <a:ext cx="4711958" cy="461665"/>
            <a:chOff x="5670292" y="1921129"/>
            <a:chExt cx="4711958" cy="46166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67BDCFC-1F31-2C11-5F11-CEE076C567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292" y="2375857"/>
              <a:ext cx="4711958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3F82-A4CB-26FE-6FB7-5AF9365096B0}"/>
                </a:ext>
              </a:extLst>
            </p:cNvPr>
            <p:cNvSpPr txBox="1"/>
            <p:nvPr/>
          </p:nvSpPr>
          <p:spPr>
            <a:xfrm>
              <a:off x="5670292" y="1921129"/>
              <a:ext cx="42389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 값으로 접근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 loc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65" y="2835239"/>
            <a:ext cx="4856663" cy="11101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6781799" y="2899825"/>
            <a:ext cx="4127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Join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열에 접근하기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num2_df2.iloc[:,0]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F2A06D-6027-3039-B32A-FC1778920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65" y="4709965"/>
            <a:ext cx="4784311" cy="9961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DC7A50-5D2C-2771-EE64-DD9C9C2C47BB}"/>
              </a:ext>
            </a:extLst>
          </p:cNvPr>
          <p:cNvSpPr txBox="1"/>
          <p:nvPr/>
        </p:nvSpPr>
        <p:spPr>
          <a:xfrm>
            <a:off x="6781799" y="4774551"/>
            <a:ext cx="4600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Join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열에 접근하기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num2_df2.loc[:,'Join']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698E7A-EF09-6D5A-AC09-ADFEFF90A012}"/>
              </a:ext>
            </a:extLst>
          </p:cNvPr>
          <p:cNvGrpSpPr/>
          <p:nvPr/>
        </p:nvGrpSpPr>
        <p:grpSpPr>
          <a:xfrm>
            <a:off x="779511" y="2000365"/>
            <a:ext cx="5700096" cy="1074760"/>
            <a:chOff x="7452276" y="2755924"/>
            <a:chExt cx="6629800" cy="153635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491E24-9440-0538-7449-6C0A5ED82FAF}"/>
                </a:ext>
              </a:extLst>
            </p:cNvPr>
            <p:cNvGrpSpPr/>
            <p:nvPr/>
          </p:nvGrpSpPr>
          <p:grpSpPr>
            <a:xfrm>
              <a:off x="7734111" y="3263297"/>
              <a:ext cx="6347965" cy="1028980"/>
              <a:chOff x="7637310" y="1659305"/>
              <a:chExt cx="5953300" cy="102898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C99D8B6-AD15-1022-0118-D3FBC4DB5864}"/>
                  </a:ext>
                </a:extLst>
              </p:cNvPr>
              <p:cNvSpPr/>
              <p:nvPr/>
            </p:nvSpPr>
            <p:spPr>
              <a:xfrm>
                <a:off x="7637310" y="1659305"/>
                <a:ext cx="5923662" cy="1028980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96AB6-3F16-33D3-06CB-7BBF852B87DB}"/>
                  </a:ext>
                </a:extLst>
              </p:cNvPr>
              <p:cNvSpPr txBox="1"/>
              <p:nvPr/>
            </p:nvSpPr>
            <p:spPr>
              <a:xfrm>
                <a:off x="7666948" y="1757182"/>
                <a:ext cx="5923662" cy="879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7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인덱서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사용시 주의 </a:t>
                </a:r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[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행</a:t>
                </a:r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열</a:t>
                </a:r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] </a:t>
                </a:r>
                <a:r>
                  <a:rPr lang="ko-KR" altLang="en-US" sz="17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입력시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자리 맞추기</a:t>
                </a:r>
                <a:endParaRPr lang="en-US" altLang="ko-KR" sz="17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열에 접근한다는 건 해당 열의 모든 행에 접근한다는 것</a:t>
                </a:r>
                <a:endParaRPr lang="en-US" altLang="ko-KR" sz="17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6E087C-F6D3-4A1F-5675-0FE9840FC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1AEB7C1-3C95-1FF1-9E12-D63A36E19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160" y="3184748"/>
            <a:ext cx="4431575" cy="30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5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인덱서로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편리하게 행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E1FAA-D15C-2F1B-2C5F-A71B3822CE59}"/>
              </a:ext>
            </a:extLst>
          </p:cNvPr>
          <p:cNvSpPr/>
          <p:nvPr/>
        </p:nvSpPr>
        <p:spPr>
          <a:xfrm>
            <a:off x="6202133" y="2395757"/>
            <a:ext cx="4238981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55712E-0DC8-3896-840D-8DDE41292E95}"/>
              </a:ext>
            </a:extLst>
          </p:cNvPr>
          <p:cNvGrpSpPr/>
          <p:nvPr/>
        </p:nvGrpSpPr>
        <p:grpSpPr>
          <a:xfrm>
            <a:off x="6202134" y="2388821"/>
            <a:ext cx="4784310" cy="461665"/>
            <a:chOff x="5670292" y="1921129"/>
            <a:chExt cx="4784310" cy="46166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F8B3CBB-1B6D-00CD-3A00-34E997A1D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292" y="2375857"/>
              <a:ext cx="4784310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030762-8599-D0E3-391F-000C31B4624C}"/>
                </a:ext>
              </a:extLst>
            </p:cNvPr>
            <p:cNvSpPr txBox="1"/>
            <p:nvPr/>
          </p:nvSpPr>
          <p:spPr>
            <a:xfrm>
              <a:off x="5670292" y="1921129"/>
              <a:ext cx="42389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 번호로 접근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400" dirty="0" err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iloc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08AF06-98B4-ABE0-A1D9-66054F4B4FEA}"/>
              </a:ext>
            </a:extLst>
          </p:cNvPr>
          <p:cNvSpPr/>
          <p:nvPr/>
        </p:nvSpPr>
        <p:spPr>
          <a:xfrm>
            <a:off x="6202134" y="4270484"/>
            <a:ext cx="4238980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913E92-F1B4-DCB4-218D-C3581F95C5EF}"/>
              </a:ext>
            </a:extLst>
          </p:cNvPr>
          <p:cNvGrpSpPr/>
          <p:nvPr/>
        </p:nvGrpSpPr>
        <p:grpSpPr>
          <a:xfrm>
            <a:off x="6202134" y="4263548"/>
            <a:ext cx="4711958" cy="461665"/>
            <a:chOff x="5670292" y="1921129"/>
            <a:chExt cx="4711958" cy="46166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67BDCFC-1F31-2C11-5F11-CEE076C567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0292" y="2375857"/>
              <a:ext cx="4711958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3F82-A4CB-26FE-6FB7-5AF9365096B0}"/>
                </a:ext>
              </a:extLst>
            </p:cNvPr>
            <p:cNvSpPr txBox="1"/>
            <p:nvPr/>
          </p:nvSpPr>
          <p:spPr>
            <a:xfrm>
              <a:off x="5670292" y="1921129"/>
              <a:ext cx="42389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 값으로 접근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 loc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81" y="2913678"/>
            <a:ext cx="4856663" cy="11101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6313515" y="3016364"/>
            <a:ext cx="44315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Join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접근하기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num2_df2.iloc[0,0]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F2A06D-6027-3039-B32A-FC1778920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81" y="4788404"/>
            <a:ext cx="4827852" cy="9961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DC7A50-5D2C-2771-EE64-DD9C9C2C47BB}"/>
              </a:ext>
            </a:extLst>
          </p:cNvPr>
          <p:cNvSpPr txBox="1"/>
          <p:nvPr/>
        </p:nvSpPr>
        <p:spPr>
          <a:xfrm>
            <a:off x="6313515" y="4852990"/>
            <a:ext cx="44116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Join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접근하기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num2_df2.loc['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','Join']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698E7A-EF09-6D5A-AC09-ADFEFF90A012}"/>
              </a:ext>
            </a:extLst>
          </p:cNvPr>
          <p:cNvGrpSpPr/>
          <p:nvPr/>
        </p:nvGrpSpPr>
        <p:grpSpPr>
          <a:xfrm>
            <a:off x="779511" y="2000365"/>
            <a:ext cx="5700096" cy="827937"/>
            <a:chOff x="7452276" y="2755924"/>
            <a:chExt cx="6629800" cy="118352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491E24-9440-0538-7449-6C0A5ED82FAF}"/>
                </a:ext>
              </a:extLst>
            </p:cNvPr>
            <p:cNvGrpSpPr/>
            <p:nvPr/>
          </p:nvGrpSpPr>
          <p:grpSpPr>
            <a:xfrm>
              <a:off x="7734111" y="3263297"/>
              <a:ext cx="6347965" cy="676150"/>
              <a:chOff x="7637310" y="1659305"/>
              <a:chExt cx="5953300" cy="67615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C99D8B6-AD15-1022-0118-D3FBC4DB5864}"/>
                  </a:ext>
                </a:extLst>
              </p:cNvPr>
              <p:cNvSpPr/>
              <p:nvPr/>
            </p:nvSpPr>
            <p:spPr>
              <a:xfrm>
                <a:off x="7637310" y="1659305"/>
                <a:ext cx="5297604" cy="676150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96AB6-3F16-33D3-06CB-7BBF852B87DB}"/>
                  </a:ext>
                </a:extLst>
              </p:cNvPr>
              <p:cNvSpPr txBox="1"/>
              <p:nvPr/>
            </p:nvSpPr>
            <p:spPr>
              <a:xfrm>
                <a:off x="7666948" y="1757182"/>
                <a:ext cx="5923662" cy="50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7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인덱서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사용시 주의 </a:t>
                </a:r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[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행</a:t>
                </a:r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열</a:t>
                </a:r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] </a:t>
                </a:r>
                <a:r>
                  <a:rPr lang="ko-KR" altLang="en-US" sz="17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입력시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자리 맞추기</a:t>
                </a:r>
                <a:endParaRPr lang="en-US" altLang="ko-KR" sz="17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6E087C-F6D3-4A1F-5675-0FE9840FC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1AEB7C1-3C95-1FF1-9E12-D63A36E19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367" y="2974888"/>
            <a:ext cx="4431575" cy="30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0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407081" y="1952326"/>
            <a:ext cx="100747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Q1.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person_info2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데이터프레임을 생성하여 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대입하고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    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person_info2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son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나이 데이터를 추출하기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387464-39DF-BF85-6A1A-C11ADA0F5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43" y="3023130"/>
            <a:ext cx="4891359" cy="305288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3E32CB-52A6-A64D-2523-0F45F4F977A7}"/>
              </a:ext>
            </a:extLst>
          </p:cNvPr>
          <p:cNvGrpSpPr/>
          <p:nvPr/>
        </p:nvGrpSpPr>
        <p:grpSpPr>
          <a:xfrm>
            <a:off x="8030934" y="3230515"/>
            <a:ext cx="2475141" cy="468601"/>
            <a:chOff x="6202134" y="4263548"/>
            <a:chExt cx="2475141" cy="46860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89D2B21-0D14-7FAA-BFED-00A9F6CCA942}"/>
                </a:ext>
              </a:extLst>
            </p:cNvPr>
            <p:cNvSpPr/>
            <p:nvPr/>
          </p:nvSpPr>
          <p:spPr>
            <a:xfrm>
              <a:off x="6202134" y="4270484"/>
              <a:ext cx="1332141" cy="440855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29E987A-2107-B902-B3CE-481E81F18D3E}"/>
                </a:ext>
              </a:extLst>
            </p:cNvPr>
            <p:cNvGrpSpPr/>
            <p:nvPr/>
          </p:nvGrpSpPr>
          <p:grpSpPr>
            <a:xfrm>
              <a:off x="6202134" y="4263548"/>
              <a:ext cx="2475141" cy="468601"/>
              <a:chOff x="5670292" y="1921129"/>
              <a:chExt cx="2475141" cy="468601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CCBCD8E-B56F-06B6-A467-C7C961793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0292" y="2375857"/>
                <a:ext cx="2475141" cy="13873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28C211-E262-790D-5C79-35C1A5B32534}"/>
                  </a:ext>
                </a:extLst>
              </p:cNvPr>
              <p:cNvSpPr txBox="1"/>
              <p:nvPr/>
            </p:nvSpPr>
            <p:spPr>
              <a:xfrm>
                <a:off x="5670292" y="1921129"/>
                <a:ext cx="14654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결과화면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97368CA-EB0A-313A-659D-E51932851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450" y="3951568"/>
            <a:ext cx="1393967" cy="6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46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407081" y="1952326"/>
            <a:ext cx="965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Q2.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person_info2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son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 데이터 추출하기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387464-39DF-BF85-6A1A-C11ADA0F5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5" y="2856013"/>
            <a:ext cx="4891359" cy="305288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3E32CB-52A6-A64D-2523-0F45F4F977A7}"/>
              </a:ext>
            </a:extLst>
          </p:cNvPr>
          <p:cNvGrpSpPr/>
          <p:nvPr/>
        </p:nvGrpSpPr>
        <p:grpSpPr>
          <a:xfrm>
            <a:off x="7258382" y="2985438"/>
            <a:ext cx="3952543" cy="461665"/>
            <a:chOff x="6202134" y="4263548"/>
            <a:chExt cx="3952543" cy="4616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89D2B21-0D14-7FAA-BFED-00A9F6CCA942}"/>
                </a:ext>
              </a:extLst>
            </p:cNvPr>
            <p:cNvSpPr/>
            <p:nvPr/>
          </p:nvSpPr>
          <p:spPr>
            <a:xfrm>
              <a:off x="6202134" y="4270484"/>
              <a:ext cx="1332141" cy="440855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29E987A-2107-B902-B3CE-481E81F18D3E}"/>
                </a:ext>
              </a:extLst>
            </p:cNvPr>
            <p:cNvGrpSpPr/>
            <p:nvPr/>
          </p:nvGrpSpPr>
          <p:grpSpPr>
            <a:xfrm>
              <a:off x="6202134" y="4263548"/>
              <a:ext cx="3952543" cy="461665"/>
              <a:chOff x="5670292" y="1921129"/>
              <a:chExt cx="3952543" cy="461665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CCBCD8E-B56F-06B6-A467-C7C961793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292" y="2364691"/>
                <a:ext cx="3952543" cy="11166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28C211-E262-790D-5C79-35C1A5B32534}"/>
                  </a:ext>
                </a:extLst>
              </p:cNvPr>
              <p:cNvSpPr txBox="1"/>
              <p:nvPr/>
            </p:nvSpPr>
            <p:spPr>
              <a:xfrm>
                <a:off x="5670292" y="1921129"/>
                <a:ext cx="14654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결과화면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D0BEFDD-4242-93AA-E65A-0F85AF181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382" y="3876791"/>
            <a:ext cx="4209385" cy="10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17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BB933-048A-8CF3-BE29-36B7CDEFD6BC}"/>
              </a:ext>
            </a:extLst>
          </p:cNvPr>
          <p:cNvSpPr txBox="1"/>
          <p:nvPr/>
        </p:nvSpPr>
        <p:spPr>
          <a:xfrm>
            <a:off x="159306" y="2023550"/>
            <a:ext cx="1203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Q3.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person_info2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kim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몸무게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순서로 추출하기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387464-39DF-BF85-6A1A-C11ADA0F5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294" y="2899137"/>
            <a:ext cx="4891359" cy="305288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3E32CB-52A6-A64D-2523-0F45F4F977A7}"/>
              </a:ext>
            </a:extLst>
          </p:cNvPr>
          <p:cNvGrpSpPr/>
          <p:nvPr/>
        </p:nvGrpSpPr>
        <p:grpSpPr>
          <a:xfrm>
            <a:off x="6782132" y="2985437"/>
            <a:ext cx="3952543" cy="461665"/>
            <a:chOff x="6202134" y="4263548"/>
            <a:chExt cx="3952543" cy="4616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89D2B21-0D14-7FAA-BFED-00A9F6CCA942}"/>
                </a:ext>
              </a:extLst>
            </p:cNvPr>
            <p:cNvSpPr/>
            <p:nvPr/>
          </p:nvSpPr>
          <p:spPr>
            <a:xfrm>
              <a:off x="6202134" y="4270484"/>
              <a:ext cx="1332141" cy="440855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29E987A-2107-B902-B3CE-481E81F18D3E}"/>
                </a:ext>
              </a:extLst>
            </p:cNvPr>
            <p:cNvGrpSpPr/>
            <p:nvPr/>
          </p:nvGrpSpPr>
          <p:grpSpPr>
            <a:xfrm>
              <a:off x="6202134" y="4263548"/>
              <a:ext cx="3952543" cy="461665"/>
              <a:chOff x="5670292" y="1921129"/>
              <a:chExt cx="3952543" cy="461665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CCBCD8E-B56F-06B6-A467-C7C961793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292" y="2364691"/>
                <a:ext cx="3952543" cy="11166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28C211-E262-790D-5C79-35C1A5B32534}"/>
                  </a:ext>
                </a:extLst>
              </p:cNvPr>
              <p:cNvSpPr txBox="1"/>
              <p:nvPr/>
            </p:nvSpPr>
            <p:spPr>
              <a:xfrm>
                <a:off x="5670292" y="1921129"/>
                <a:ext cx="14654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결과화면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83F12E1-7AC2-C2BE-DE0B-91B9782FA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085" y="3523510"/>
            <a:ext cx="3730064" cy="24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69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조건에 맞는 데이터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1F878-817D-F849-19F2-0C3A730279F0}"/>
              </a:ext>
            </a:extLst>
          </p:cNvPr>
          <p:cNvSpPr txBox="1"/>
          <p:nvPr/>
        </p:nvSpPr>
        <p:spPr>
          <a:xfrm>
            <a:off x="2300644" y="2836495"/>
            <a:ext cx="75614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불리언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이용한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불리언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인덱싱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query 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함수를 이용한 인덱싱</a:t>
            </a:r>
            <a:endParaRPr lang="en-US" altLang="ko-KR" sz="3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405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67FA1AA-F49D-1014-B87A-735E497C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836" y="1443148"/>
            <a:ext cx="2094818" cy="27768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불리언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인덱싱 활용 조건에 맞는 데이터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F6FE1E-5350-E09E-B190-F45A755F81BE}"/>
              </a:ext>
            </a:extLst>
          </p:cNvPr>
          <p:cNvGrpSpPr/>
          <p:nvPr/>
        </p:nvGrpSpPr>
        <p:grpSpPr>
          <a:xfrm>
            <a:off x="865535" y="2481516"/>
            <a:ext cx="2490607" cy="400110"/>
            <a:chOff x="1068158" y="2992578"/>
            <a:chExt cx="2490607" cy="4001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0E1FAA-D15C-2F1B-2C5F-A71B3822CE59}"/>
                </a:ext>
              </a:extLst>
            </p:cNvPr>
            <p:cNvSpPr/>
            <p:nvPr/>
          </p:nvSpPr>
          <p:spPr>
            <a:xfrm>
              <a:off x="1068159" y="2992578"/>
              <a:ext cx="2083034" cy="385382"/>
            </a:xfrm>
            <a:prstGeom prst="rect">
              <a:avLst/>
            </a:prstGeom>
            <a:solidFill>
              <a:srgbClr val="0371C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55712E-0DC8-3896-840D-8DDE41292E95}"/>
                </a:ext>
              </a:extLst>
            </p:cNvPr>
            <p:cNvGrpSpPr/>
            <p:nvPr/>
          </p:nvGrpSpPr>
          <p:grpSpPr>
            <a:xfrm>
              <a:off x="1068158" y="2992578"/>
              <a:ext cx="2490607" cy="400110"/>
              <a:chOff x="5597865" y="2005021"/>
              <a:chExt cx="2490607" cy="4001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4F8B3CBB-1B6D-00CD-3A00-34E997A1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292" y="2375857"/>
                <a:ext cx="2418180" cy="0"/>
              </a:xfrm>
              <a:prstGeom prst="line">
                <a:avLst/>
              </a:prstGeom>
              <a:ln w="28575">
                <a:solidFill>
                  <a:srgbClr val="037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30762-8599-D0E3-391F-000C31B4624C}"/>
                  </a:ext>
                </a:extLst>
              </p:cNvPr>
              <p:cNvSpPr txBox="1"/>
              <p:nvPr/>
            </p:nvSpPr>
            <p:spPr>
              <a:xfrm>
                <a:off x="5597865" y="2005021"/>
                <a:ext cx="22316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불리언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인덱싱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3003461"/>
            <a:ext cx="5195444" cy="8850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917159" y="3106146"/>
            <a:ext cx="4856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Join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 데이터 접근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pt-BR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num2_df[num2_df['Join'] &gt;=2]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FA0E958-1655-BE7B-0025-59DD4D97D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39" y="3901099"/>
            <a:ext cx="8840079" cy="8660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457A7-B9CB-0989-1B99-133A9A427DDD}"/>
              </a:ext>
            </a:extLst>
          </p:cNvPr>
          <p:cNvSpPr txBox="1"/>
          <p:nvPr/>
        </p:nvSpPr>
        <p:spPr>
          <a:xfrm>
            <a:off x="974486" y="4003785"/>
            <a:ext cx="83612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Class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이거나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데이터 추출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pt-BR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num2_df[(num2_df['Class'] =='ai') | (num2_df['Class'] =='iot')]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107B586-B3B0-53D0-D2D6-3F5940557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39" y="4779708"/>
            <a:ext cx="8840079" cy="97504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BDE1ED2-52E4-FBA5-C64C-9005E93DF9EB}"/>
              </a:ext>
            </a:extLst>
          </p:cNvPr>
          <p:cNvSpPr txBox="1"/>
          <p:nvPr/>
        </p:nvSpPr>
        <p:spPr>
          <a:xfrm>
            <a:off x="1003061" y="4891918"/>
            <a:ext cx="84050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Join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이하인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값을 리스트나 배열로 출력하기</a:t>
            </a:r>
            <a:r>
              <a:rPr lang="pt-BR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num2_df[num2_df['Join'] &gt;=2]['Class'].values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698E7A-EF09-6D5A-AC09-ADFEFF90A012}"/>
              </a:ext>
            </a:extLst>
          </p:cNvPr>
          <p:cNvGrpSpPr/>
          <p:nvPr/>
        </p:nvGrpSpPr>
        <p:grpSpPr>
          <a:xfrm>
            <a:off x="3708048" y="1977511"/>
            <a:ext cx="5700096" cy="957480"/>
            <a:chOff x="7452276" y="2872393"/>
            <a:chExt cx="6629800" cy="136870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491E24-9440-0538-7449-6C0A5ED82FAF}"/>
                </a:ext>
              </a:extLst>
            </p:cNvPr>
            <p:cNvGrpSpPr/>
            <p:nvPr/>
          </p:nvGrpSpPr>
          <p:grpSpPr>
            <a:xfrm>
              <a:off x="7734111" y="3263297"/>
              <a:ext cx="6347965" cy="977800"/>
              <a:chOff x="7637310" y="1659305"/>
              <a:chExt cx="5953300" cy="9778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C99D8B6-AD15-1022-0118-D3FBC4DB5864}"/>
                  </a:ext>
                </a:extLst>
              </p:cNvPr>
              <p:cNvSpPr/>
              <p:nvPr/>
            </p:nvSpPr>
            <p:spPr>
              <a:xfrm>
                <a:off x="7637310" y="1659305"/>
                <a:ext cx="5297604" cy="944982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96AB6-3F16-33D3-06CB-7BBF852B87DB}"/>
                  </a:ext>
                </a:extLst>
              </p:cNvPr>
              <p:cNvSpPr txBox="1"/>
              <p:nvPr/>
            </p:nvSpPr>
            <p:spPr>
              <a:xfrm>
                <a:off x="7666948" y="1757182"/>
                <a:ext cx="5923662" cy="879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7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불리언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인덱싱</a:t>
                </a:r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활용</a:t>
                </a:r>
                <a:endParaRPr lang="en-US" altLang="ko-KR" sz="17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논리 조건식을 활용하여 </a:t>
                </a:r>
                <a:r>
                  <a:rPr lang="en-US" altLang="ko-KR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True</a:t>
                </a:r>
                <a:r>
                  <a:rPr lang="ko-KR" altLang="en-US" sz="17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해당 데이터 접근</a:t>
                </a:r>
                <a:endParaRPr lang="en-US" altLang="ko-KR" sz="17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6E087C-F6D3-4A1F-5675-0FE9840FC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872393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98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1FED93C5-8147-47C3-BE66-06E3E2F45378}"/>
              </a:ext>
            </a:extLst>
          </p:cNvPr>
          <p:cNvSpPr txBox="1">
            <a:spLocks/>
          </p:cNvSpPr>
          <p:nvPr/>
        </p:nvSpPr>
        <p:spPr>
          <a:xfrm>
            <a:off x="1327658" y="3696333"/>
            <a:ext cx="9416542" cy="194421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Pandas 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 앞으로 </a:t>
            </a:r>
            <a:r>
              <a:rPr lang="en-US" altLang="ko-KR" sz="22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</a:t>
            </a:r>
            <a:r>
              <a:rPr lang="ko-KR" altLang="en-US" sz="22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라는 이름으로 부름</a:t>
            </a:r>
            <a:endParaRPr lang="en-US" altLang="ko-KR" sz="22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67E243-C84C-484E-9798-3DE18E5F7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02"/>
          <a:stretch/>
        </p:blipFill>
        <p:spPr>
          <a:xfrm>
            <a:off x="970922" y="2264614"/>
            <a:ext cx="9773278" cy="1431719"/>
          </a:xfrm>
          <a:prstGeom prst="rect">
            <a:avLst/>
          </a:prstGeom>
        </p:spPr>
      </p:pic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45889DAE-4B06-4700-B290-A0FBB98E85F3}"/>
              </a:ext>
            </a:extLst>
          </p:cNvPr>
          <p:cNvSpPr txBox="1">
            <a:spLocks/>
          </p:cNvSpPr>
          <p:nvPr/>
        </p:nvSpPr>
        <p:spPr>
          <a:xfrm>
            <a:off x="1157644" y="1495424"/>
            <a:ext cx="7615597" cy="16662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Pandas </a:t>
            </a:r>
            <a:r>
              <a:rPr lang="ko-KR" altLang="en-US" sz="28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사용하기</a:t>
            </a:r>
            <a:endParaRPr lang="en-US" altLang="ko-KR" sz="28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51C8F-CCD8-C165-0B38-967086EA6B8F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982234-143B-E5AD-499C-0B2E7A346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3B5B80-8DF4-DA74-D648-EFBC779EBCF3}"/>
              </a:ext>
            </a:extLst>
          </p:cNvPr>
          <p:cNvSpPr/>
          <p:nvPr/>
        </p:nvSpPr>
        <p:spPr>
          <a:xfrm>
            <a:off x="695325" y="1516050"/>
            <a:ext cx="39052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249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query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 조건에 맞는 데이터 접근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E1FAA-D15C-2F1B-2C5F-A71B3822CE59}"/>
              </a:ext>
            </a:extLst>
          </p:cNvPr>
          <p:cNvSpPr/>
          <p:nvPr/>
        </p:nvSpPr>
        <p:spPr>
          <a:xfrm>
            <a:off x="778447" y="2576736"/>
            <a:ext cx="2055287" cy="440855"/>
          </a:xfrm>
          <a:prstGeom prst="rect">
            <a:avLst/>
          </a:prstGeom>
          <a:solidFill>
            <a:srgbClr val="0371C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55712E-0DC8-3896-840D-8DDE41292E95}"/>
              </a:ext>
            </a:extLst>
          </p:cNvPr>
          <p:cNvGrpSpPr/>
          <p:nvPr/>
        </p:nvGrpSpPr>
        <p:grpSpPr>
          <a:xfrm>
            <a:off x="778447" y="2569800"/>
            <a:ext cx="2519362" cy="461665"/>
            <a:chOff x="5670292" y="1921129"/>
            <a:chExt cx="2838618" cy="46166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F8B3CBB-1B6D-00CD-3A00-34E997A1D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0292" y="2368920"/>
              <a:ext cx="2838618" cy="6937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030762-8599-D0E3-391F-000C31B4624C}"/>
                </a:ext>
              </a:extLst>
            </p:cNvPr>
            <p:cNvSpPr txBox="1"/>
            <p:nvPr/>
          </p:nvSpPr>
          <p:spPr>
            <a:xfrm>
              <a:off x="5670292" y="1921129"/>
              <a:ext cx="20552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query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함수 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DA4A76C-D8A8-135B-96D7-EB36EA5B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88" y="3213735"/>
            <a:ext cx="6900419" cy="11101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690DF8-FC08-6BB3-1DC3-4B8F0BB62087}"/>
              </a:ext>
            </a:extLst>
          </p:cNvPr>
          <p:cNvSpPr txBox="1"/>
          <p:nvPr/>
        </p:nvSpPr>
        <p:spPr>
          <a:xfrm>
            <a:off x="871723" y="3316421"/>
            <a:ext cx="6602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Join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 데이터 접근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숫자값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pt-BR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num2_df.query('Join &gt;=2')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698E7A-EF09-6D5A-AC09-ADFEFF90A012}"/>
              </a:ext>
            </a:extLst>
          </p:cNvPr>
          <p:cNvGrpSpPr/>
          <p:nvPr/>
        </p:nvGrpSpPr>
        <p:grpSpPr>
          <a:xfrm>
            <a:off x="3736338" y="1995766"/>
            <a:ext cx="5700096" cy="967861"/>
            <a:chOff x="7452276" y="2755924"/>
            <a:chExt cx="6629800" cy="138354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491E24-9440-0538-7449-6C0A5ED82FAF}"/>
                </a:ext>
              </a:extLst>
            </p:cNvPr>
            <p:cNvGrpSpPr/>
            <p:nvPr/>
          </p:nvGrpSpPr>
          <p:grpSpPr>
            <a:xfrm>
              <a:off x="7734111" y="3263297"/>
              <a:ext cx="6347965" cy="876169"/>
              <a:chOff x="7637310" y="1659305"/>
              <a:chExt cx="5953300" cy="876169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C99D8B6-AD15-1022-0118-D3FBC4DB5864}"/>
                  </a:ext>
                </a:extLst>
              </p:cNvPr>
              <p:cNvSpPr/>
              <p:nvPr/>
            </p:nvSpPr>
            <p:spPr>
              <a:xfrm>
                <a:off x="7637310" y="1659305"/>
                <a:ext cx="4498253" cy="876169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96AB6-3F16-33D3-06CB-7BBF852B87DB}"/>
                  </a:ext>
                </a:extLst>
              </p:cNvPr>
              <p:cNvSpPr txBox="1"/>
              <p:nvPr/>
            </p:nvSpPr>
            <p:spPr>
              <a:xfrm>
                <a:off x="7666948" y="1729950"/>
                <a:ext cx="5923662" cy="74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query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함수 활용하기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r>
                  <a:rPr lang="en-US" altLang="ko-KR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논리 조건식을 활용하여 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True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해당 데이터 접근</a:t>
                </a:r>
                <a:endPara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6E087C-F6D3-4A1F-5675-0FE9840FC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FA0E958-1655-BE7B-0025-59DD4D97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19" y="4368414"/>
            <a:ext cx="10551052" cy="14212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457A7-B9CB-0989-1B99-133A9A427DDD}"/>
              </a:ext>
            </a:extLst>
          </p:cNvPr>
          <p:cNvSpPr txBox="1"/>
          <p:nvPr/>
        </p:nvSpPr>
        <p:spPr>
          <a:xfrm>
            <a:off x="929041" y="4480625"/>
            <a:ext cx="10007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Class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이거나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데이터 추출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문자값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num2_df.query('Class=="ai" | Class =="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"')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num2_df.query('Class=="ai" or Class =="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"')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67FA1AA-F49D-1014-B87A-735E497CD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9557" y="1584246"/>
            <a:ext cx="1835719" cy="24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3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F9625E-DFB9-11A1-47C0-5A3783E79BCB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A028D-6B8C-7318-FE78-E4337CC6D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91CFD-76A0-C091-7561-DA8059380A68}"/>
              </a:ext>
            </a:extLst>
          </p:cNvPr>
          <p:cNvSpPr txBox="1"/>
          <p:nvPr/>
        </p:nvSpPr>
        <p:spPr>
          <a:xfrm>
            <a:off x="838198" y="1404845"/>
            <a:ext cx="988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D9AB0-D393-DC2E-1C24-5258824360F8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67FA1AA-F49D-1014-B87A-735E497CD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360" y="2605285"/>
            <a:ext cx="2766883" cy="3667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1070E4-ED58-E239-5417-197E2EA6A2D9}"/>
              </a:ext>
            </a:extLst>
          </p:cNvPr>
          <p:cNvSpPr txBox="1"/>
          <p:nvPr/>
        </p:nvSpPr>
        <p:spPr>
          <a:xfrm>
            <a:off x="1767582" y="1895632"/>
            <a:ext cx="8767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Q1. Join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이하인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몇 개인지 확인하기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698E7A-EF09-6D5A-AC09-ADFEFF90A012}"/>
              </a:ext>
            </a:extLst>
          </p:cNvPr>
          <p:cNvGrpSpPr/>
          <p:nvPr/>
        </p:nvGrpSpPr>
        <p:grpSpPr>
          <a:xfrm>
            <a:off x="6495248" y="4373815"/>
            <a:ext cx="3720203" cy="1112241"/>
            <a:chOff x="7452276" y="2755924"/>
            <a:chExt cx="4489119" cy="15899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491E24-9440-0538-7449-6C0A5ED82FAF}"/>
                </a:ext>
              </a:extLst>
            </p:cNvPr>
            <p:cNvGrpSpPr/>
            <p:nvPr/>
          </p:nvGrpSpPr>
          <p:grpSpPr>
            <a:xfrm>
              <a:off x="7734112" y="3263296"/>
              <a:ext cx="4207283" cy="1082560"/>
              <a:chOff x="7637311" y="1659304"/>
              <a:chExt cx="3945708" cy="108256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C99D8B6-AD15-1022-0118-D3FBC4DB5864}"/>
                  </a:ext>
                </a:extLst>
              </p:cNvPr>
              <p:cNvSpPr/>
              <p:nvPr/>
            </p:nvSpPr>
            <p:spPr>
              <a:xfrm>
                <a:off x="7637311" y="1659304"/>
                <a:ext cx="3681394" cy="1082559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96AB6-3F16-33D3-06CB-7BBF852B87DB}"/>
                  </a:ext>
                </a:extLst>
              </p:cNvPr>
              <p:cNvSpPr txBox="1"/>
              <p:nvPr/>
            </p:nvSpPr>
            <p:spPr>
              <a:xfrm>
                <a:off x="7666948" y="1729951"/>
                <a:ext cx="3916071" cy="1011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2000" b="0" i="0" dirty="0" err="1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불리언</a:t>
                </a:r>
                <a:r>
                  <a:rPr lang="ko-KR" altLang="en-US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인덱싱 활용</a:t>
                </a:r>
                <a:r>
                  <a:rPr lang="en-US" altLang="ko-KR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</a:p>
              <a:p>
                <a:pPr algn="l"/>
                <a:r>
                  <a:rPr lang="en-US" altLang="ko-KR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query</a:t>
                </a:r>
                <a:r>
                  <a:rPr lang="ko-KR" altLang="en-US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함수와 </a:t>
                </a:r>
                <a:r>
                  <a:rPr lang="en-US" altLang="ko-KR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[]</a:t>
                </a:r>
                <a:r>
                  <a:rPr lang="ko-KR" altLang="en-US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조합하기</a:t>
                </a: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6E087C-F6D3-4A1F-5675-0FE9840FC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872B32-2217-BFFF-8E15-DBCB0B29FD0C}"/>
              </a:ext>
            </a:extLst>
          </p:cNvPr>
          <p:cNvGrpSpPr/>
          <p:nvPr/>
        </p:nvGrpSpPr>
        <p:grpSpPr>
          <a:xfrm>
            <a:off x="7023209" y="2837514"/>
            <a:ext cx="2475141" cy="1448714"/>
            <a:chOff x="8511917" y="2775738"/>
            <a:chExt cx="2475141" cy="14487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7CFA3FD-74D0-5BC5-8FF5-8354E7841CC4}"/>
                </a:ext>
              </a:extLst>
            </p:cNvPr>
            <p:cNvGrpSpPr/>
            <p:nvPr/>
          </p:nvGrpSpPr>
          <p:grpSpPr>
            <a:xfrm>
              <a:off x="8511917" y="2775738"/>
              <a:ext cx="2475141" cy="468601"/>
              <a:chOff x="6202134" y="4263548"/>
              <a:chExt cx="2475141" cy="46860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0058CE3-796A-7B87-C6C4-0D20927AEC24}"/>
                  </a:ext>
                </a:extLst>
              </p:cNvPr>
              <p:cNvSpPr/>
              <p:nvPr/>
            </p:nvSpPr>
            <p:spPr>
              <a:xfrm>
                <a:off x="6202134" y="4270484"/>
                <a:ext cx="1332141" cy="440855"/>
              </a:xfrm>
              <a:prstGeom prst="rect">
                <a:avLst/>
              </a:prstGeom>
              <a:solidFill>
                <a:srgbClr val="0371C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692985B-2556-E536-AD8D-D85BC71A68FF}"/>
                  </a:ext>
                </a:extLst>
              </p:cNvPr>
              <p:cNvGrpSpPr/>
              <p:nvPr/>
            </p:nvGrpSpPr>
            <p:grpSpPr>
              <a:xfrm>
                <a:off x="6202134" y="4263548"/>
                <a:ext cx="2475141" cy="468601"/>
                <a:chOff x="5670292" y="1921129"/>
                <a:chExt cx="2475141" cy="468601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A2D59AA-3502-82B8-354C-0806E5E72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70292" y="2375857"/>
                  <a:ext cx="2475141" cy="13873"/>
                </a:xfrm>
                <a:prstGeom prst="line">
                  <a:avLst/>
                </a:prstGeom>
                <a:ln w="28575">
                  <a:solidFill>
                    <a:srgbClr val="037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D343084-35D6-A803-0DB6-5F72DA66BCF0}"/>
                    </a:ext>
                  </a:extLst>
                </p:cNvPr>
                <p:cNvSpPr txBox="1"/>
                <p:nvPr/>
              </p:nvSpPr>
              <p:spPr>
                <a:xfrm>
                  <a:off x="5670292" y="1921129"/>
                  <a:ext cx="14654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결과화면</a:t>
                  </a:r>
                  <a:endParaRPr lang="ko-KR" alt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646578D-ADF9-DB2C-8F19-D007C531C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01" r="73351"/>
            <a:stretch/>
          </p:blipFill>
          <p:spPr>
            <a:xfrm>
              <a:off x="8834446" y="3251276"/>
              <a:ext cx="557563" cy="973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355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C5B1DF-5636-489A-A1EE-6CAA45C7C8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A313AF36-C1C9-3621-770F-CEEE126262DD}"/>
              </a:ext>
            </a:extLst>
          </p:cNvPr>
          <p:cNvSpPr txBox="1">
            <a:spLocks/>
          </p:cNvSpPr>
          <p:nvPr/>
        </p:nvSpPr>
        <p:spPr>
          <a:xfrm>
            <a:off x="2490468" y="2803497"/>
            <a:ext cx="8263257" cy="58956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Pandas </a:t>
            </a:r>
            <a:r>
              <a:rPr lang="ko-KR" altLang="en-US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 및 유용한 함수</a:t>
            </a:r>
            <a:endParaRPr lang="en-US" altLang="ko-KR" sz="4800" dirty="0">
              <a:solidFill>
                <a:srgbClr val="0371C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FB8A-4D6B-479B-F40D-8D12681FDE48}"/>
              </a:ext>
            </a:extLst>
          </p:cNvPr>
          <p:cNvSpPr/>
          <p:nvPr/>
        </p:nvSpPr>
        <p:spPr>
          <a:xfrm>
            <a:off x="1657351" y="2740286"/>
            <a:ext cx="683578" cy="715989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7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불러오기 및 저장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44" y="1966165"/>
            <a:ext cx="7852081" cy="1512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2245025" y="2192199"/>
            <a:ext cx="7708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 = 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pd.read_csv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('data/exam.csv')</a:t>
            </a: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157007-FF6D-0138-2B86-52AD0A252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360" y="3517014"/>
            <a:ext cx="5171781" cy="2829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DCDCADA-70AD-EC6C-F4A1-2DC5ACA47BAD}"/>
              </a:ext>
            </a:extLst>
          </p:cNvPr>
          <p:cNvGrpSpPr/>
          <p:nvPr/>
        </p:nvGrpSpPr>
        <p:grpSpPr>
          <a:xfrm>
            <a:off x="8354334" y="3580746"/>
            <a:ext cx="3565528" cy="1420018"/>
            <a:chOff x="7452276" y="2755924"/>
            <a:chExt cx="4302475" cy="202989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43E90D5-71ED-E9D0-5BAD-37E61154B21A}"/>
                </a:ext>
              </a:extLst>
            </p:cNvPr>
            <p:cNvGrpSpPr/>
            <p:nvPr/>
          </p:nvGrpSpPr>
          <p:grpSpPr>
            <a:xfrm>
              <a:off x="7734112" y="3263295"/>
              <a:ext cx="4020639" cy="1522524"/>
              <a:chOff x="7637311" y="1659303"/>
              <a:chExt cx="3770668" cy="152252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8CB6F1-24B1-FB15-E0FB-B4DD66B67EE8}"/>
                  </a:ext>
                </a:extLst>
              </p:cNvPr>
              <p:cNvSpPr/>
              <p:nvPr/>
            </p:nvSpPr>
            <p:spPr>
              <a:xfrm>
                <a:off x="7637311" y="1659303"/>
                <a:ext cx="3770668" cy="1519464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AEF25A-4CF2-D273-8A6A-84FFD9C60096}"/>
                  </a:ext>
                </a:extLst>
              </p:cNvPr>
              <p:cNvSpPr txBox="1"/>
              <p:nvPr/>
            </p:nvSpPr>
            <p:spPr>
              <a:xfrm>
                <a:off x="7666948" y="1729951"/>
                <a:ext cx="3587730" cy="1451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함수 안에 경로 및 파일명</a:t>
                </a:r>
                <a:endParaRPr lang="en-US" altLang="ko-KR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l"/>
                <a:r>
                  <a:rPr lang="en-US" altLang="ko-KR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컬럼을 인덱스로 설정하기</a:t>
                </a:r>
                <a:endParaRPr lang="en-US" altLang="ko-KR" sz="2000" b="0" i="0" dirty="0">
                  <a:solidFill>
                    <a:schemeClr val="bg1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l"/>
                <a:r>
                  <a:rPr lang="en-US" altLang="ko-KR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2000" b="0" i="0" dirty="0" err="1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index_col</a:t>
                </a:r>
                <a:r>
                  <a:rPr lang="en-US" altLang="ko-KR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= </a:t>
                </a:r>
                <a:r>
                  <a:rPr lang="ko-KR" altLang="en-US" sz="2000" b="0" i="0" dirty="0" err="1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컬럼명</a:t>
                </a:r>
                <a:endParaRPr lang="ko-KR" altLang="en-US" sz="2000" b="0" i="0" dirty="0">
                  <a:solidFill>
                    <a:schemeClr val="bg1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DFE0A7-A39F-5B5B-41D9-404804609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088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파악하기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919" y="2042365"/>
            <a:ext cx="8118781" cy="43012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2349800" y="2264322"/>
            <a:ext cx="63560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#head(): </a:t>
            </a:r>
            <a:r>
              <a:rPr lang="ko-KR" alt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앞에서 </a:t>
            </a:r>
            <a:r>
              <a:rPr lang="en-US" altLang="ko-KR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행 출력</a:t>
            </a:r>
          </a:p>
          <a:p>
            <a:pPr algn="l"/>
            <a:r>
              <a:rPr lang="en-US" altLang="ko-KR" sz="2400" b="0" i="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exam.head</a:t>
            </a:r>
            <a:r>
              <a:rPr lang="en-US" altLang="ko-KR" sz="2400" b="0" i="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algn="l"/>
            <a:r>
              <a:rPr lang="en-US" altLang="ko-KR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#tail(): </a:t>
            </a:r>
            <a:r>
              <a:rPr lang="ko-KR" alt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뒤에서 </a:t>
            </a:r>
            <a:r>
              <a:rPr lang="en-US" altLang="ko-KR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행 출력</a:t>
            </a:r>
          </a:p>
          <a:p>
            <a:pPr algn="l"/>
            <a:r>
              <a:rPr lang="en-US" altLang="ko-KR" sz="2400" b="0" i="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exam.tail</a:t>
            </a:r>
            <a:r>
              <a:rPr lang="en-US" altLang="ko-KR" sz="2400" b="0" i="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algn="l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en-US" altLang="ko-KR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: </a:t>
            </a:r>
            <a:r>
              <a:rPr lang="ko-KR" alt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 개수 출력</a:t>
            </a:r>
          </a:p>
          <a:p>
            <a:pPr algn="l"/>
            <a:r>
              <a:rPr lang="en-US" altLang="ko-KR" sz="2400" b="0" i="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exam.shape</a:t>
            </a:r>
            <a:endParaRPr lang="en-US" altLang="ko-KR" sz="2400" b="0" i="0" dirty="0"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en-US" altLang="ko-KR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info(): </a:t>
            </a:r>
            <a:r>
              <a:rPr lang="ko-KR" alt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속성 출력</a:t>
            </a:r>
          </a:p>
          <a:p>
            <a:pPr algn="l"/>
            <a:r>
              <a:rPr lang="en-US" altLang="ko-KR" sz="2400" b="0" i="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exam.info()</a:t>
            </a:r>
          </a:p>
          <a:p>
            <a:pPr algn="l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en-US" altLang="ko-KR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describe(): </a:t>
            </a:r>
            <a:r>
              <a:rPr lang="ko-KR" alt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요약 통계량 출력</a:t>
            </a:r>
            <a:endParaRPr lang="en-US" altLang="ko-KR" sz="2400" b="0" i="0" dirty="0">
              <a:solidFill>
                <a:schemeClr val="accent6">
                  <a:lumMod val="75000"/>
                </a:schemeClr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l"/>
            <a:r>
              <a:rPr lang="en-US" altLang="ko-KR" sz="2400" b="0" i="0" dirty="0" err="1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exam.describe</a:t>
            </a:r>
            <a:r>
              <a:rPr lang="en-US" altLang="ko-KR" sz="2400" b="0" i="0" dirty="0"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400" b="0" i="0" dirty="0"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060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정렬하기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494" y="2158098"/>
            <a:ext cx="5741009" cy="1512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3521375" y="2384132"/>
            <a:ext cx="5641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컬럼 정렬해보기</a:t>
            </a:r>
          </a:p>
          <a:p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exam['math'].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sort_values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37C59E-B9FA-3B88-A065-3EBAAABD1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71" y="3793290"/>
            <a:ext cx="1699862" cy="2636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712112B-372C-73E8-2288-D7538022AB1D}"/>
              </a:ext>
            </a:extLst>
          </p:cNvPr>
          <p:cNvGrpSpPr/>
          <p:nvPr/>
        </p:nvGrpSpPr>
        <p:grpSpPr>
          <a:xfrm>
            <a:off x="7486879" y="3519762"/>
            <a:ext cx="4084231" cy="1727794"/>
            <a:chOff x="7452276" y="2755924"/>
            <a:chExt cx="4928387" cy="246985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E38CA0E-B679-7B7B-FA90-8E28A328EF3B}"/>
                </a:ext>
              </a:extLst>
            </p:cNvPr>
            <p:cNvGrpSpPr/>
            <p:nvPr/>
          </p:nvGrpSpPr>
          <p:grpSpPr>
            <a:xfrm>
              <a:off x="7734110" y="3263295"/>
              <a:ext cx="4646553" cy="1962485"/>
              <a:chOff x="7637310" y="1659303"/>
              <a:chExt cx="4357668" cy="1962485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4CF2CC3-9926-B387-345E-E9D38A40B1D5}"/>
                  </a:ext>
                </a:extLst>
              </p:cNvPr>
              <p:cNvSpPr/>
              <p:nvPr/>
            </p:nvSpPr>
            <p:spPr>
              <a:xfrm>
                <a:off x="7637310" y="1659303"/>
                <a:ext cx="4357668" cy="1962485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4FDEB-624F-A551-18CE-648E1EC07541}"/>
                  </a:ext>
                </a:extLst>
              </p:cNvPr>
              <p:cNvSpPr txBox="1"/>
              <p:nvPr/>
            </p:nvSpPr>
            <p:spPr>
              <a:xfrm>
                <a:off x="7666947" y="1729951"/>
                <a:ext cx="4328030" cy="189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차원 데이터 정렬 시 함수 안에 </a:t>
                </a:r>
                <a:endParaRPr lang="en-US" altLang="ko-KR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l"/>
                <a:r>
                  <a:rPr lang="en-US" altLang="ko-KR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기준 컬럼 명시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by=‘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컬럼명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’</a:t>
                </a:r>
              </a:p>
              <a:p>
                <a:pPr algn="l"/>
                <a:r>
                  <a:rPr lang="en-US" altLang="ko-KR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내림차순 정렬하기</a:t>
                </a:r>
                <a:endParaRPr lang="en-US" altLang="ko-KR" sz="2000" b="0" i="0" dirty="0">
                  <a:solidFill>
                    <a:schemeClr val="bg1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l"/>
                <a:r>
                  <a:rPr lang="en-US" altLang="ko-KR" sz="20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 ascending = False</a:t>
                </a:r>
                <a:endParaRPr lang="ko-KR" altLang="en-US" sz="2000" b="0" i="0" dirty="0">
                  <a:solidFill>
                    <a:schemeClr val="bg1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153AB1A-25BE-4A07-2847-F25706934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525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792934" y="1314315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5: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데이터인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mpg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데이터의 특징 파악해보기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688160" y="135261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AD2AC-6A62-9407-C61C-FC3AC54DE4A8}"/>
              </a:ext>
            </a:extLst>
          </p:cNvPr>
          <p:cNvSpPr txBox="1"/>
          <p:nvPr/>
        </p:nvSpPr>
        <p:spPr>
          <a:xfrm>
            <a:off x="740547" y="4663371"/>
            <a:ext cx="50599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Q1. mpg.csv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불러와서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mpg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Q2.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 행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개씩 출력하여 데이터에 살펴보기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Q3.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데이터가 몇 행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 열로 구성되어 있는지 알아보기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1BD43-5793-CE00-09C7-04D7C3342F44}"/>
              </a:ext>
            </a:extLst>
          </p:cNvPr>
          <p:cNvSpPr txBox="1"/>
          <p:nvPr/>
        </p:nvSpPr>
        <p:spPr>
          <a:xfrm>
            <a:off x="869135" y="1856076"/>
            <a:ext cx="11063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mpg(mile per gallon)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미국환경 보호국에서 공개한 데이터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1999~2008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출시된 자동차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234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 정보</a:t>
            </a:r>
          </a:p>
        </p:txBody>
      </p:sp>
      <p:graphicFrame>
        <p:nvGraphicFramePr>
          <p:cNvPr id="16" name="표 17">
            <a:extLst>
              <a:ext uri="{FF2B5EF4-FFF2-40B4-BE49-F238E27FC236}">
                <a16:creationId xmlns:a16="http://schemas.microsoft.com/office/drawing/2014/main" id="{F0F7B275-B0D7-22B4-592A-1AB965101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581"/>
              </p:ext>
            </p:extLst>
          </p:nvPr>
        </p:nvGraphicFramePr>
        <p:xfrm>
          <a:off x="1053284" y="2257271"/>
          <a:ext cx="47117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46">
                  <a:extLst>
                    <a:ext uri="{9D8B030D-6E8A-4147-A177-3AD203B41FA5}">
                      <a16:colId xmlns:a16="http://schemas.microsoft.com/office/drawing/2014/main" val="2399585727"/>
                    </a:ext>
                  </a:extLst>
                </a:gridCol>
                <a:gridCol w="2673355">
                  <a:extLst>
                    <a:ext uri="{9D8B030D-6E8A-4147-A177-3AD203B41FA5}">
                      <a16:colId xmlns:a16="http://schemas.microsoft.com/office/drawing/2014/main" val="4036988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변수명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manufacturer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제조 회사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748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model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자동차 모델명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49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displ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배기량</a:t>
                      </a:r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(displacement)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6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year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생산연도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20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cyl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실린더 개수</a:t>
                      </a:r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(cylinders)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22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trans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변속기 종류</a:t>
                      </a:r>
                      <a:r>
                        <a:rPr lang="en-US" altLang="ko-KR" sz="12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(transmission)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8002"/>
                  </a:ext>
                </a:extLst>
              </a:tr>
            </a:tbl>
          </a:graphicData>
        </a:graphic>
      </p:graphicFrame>
      <p:graphicFrame>
        <p:nvGraphicFramePr>
          <p:cNvPr id="20" name="표 17">
            <a:extLst>
              <a:ext uri="{FF2B5EF4-FFF2-40B4-BE49-F238E27FC236}">
                <a16:creationId xmlns:a16="http://schemas.microsoft.com/office/drawing/2014/main" id="{F675C7FA-2B64-0AF2-7A1A-0ECE7AE96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45782"/>
              </p:ext>
            </p:extLst>
          </p:nvPr>
        </p:nvGraphicFramePr>
        <p:xfrm>
          <a:off x="5884046" y="2247746"/>
          <a:ext cx="47117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46">
                  <a:extLst>
                    <a:ext uri="{9D8B030D-6E8A-4147-A177-3AD203B41FA5}">
                      <a16:colId xmlns:a16="http://schemas.microsoft.com/office/drawing/2014/main" val="2399585727"/>
                    </a:ext>
                  </a:extLst>
                </a:gridCol>
                <a:gridCol w="2673355">
                  <a:extLst>
                    <a:ext uri="{9D8B030D-6E8A-4147-A177-3AD203B41FA5}">
                      <a16:colId xmlns:a16="http://schemas.microsoft.com/office/drawing/2014/main" val="4036988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변수명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drv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구동 방식</a:t>
                      </a:r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(drive wheel)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748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cty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도시 연비</a:t>
                      </a:r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(city)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49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hwy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고속도로 연비</a:t>
                      </a:r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(highway)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6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fl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연료 종류</a:t>
                      </a:r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(fuel)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20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category</a:t>
                      </a:r>
                      <a:endParaRPr lang="ko-KR" altLang="en-US" sz="1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자동차 종류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228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003A9B-B9BB-E873-43CD-07DEE744C009}"/>
              </a:ext>
            </a:extLst>
          </p:cNvPr>
          <p:cNvSpPr txBox="1"/>
          <p:nvPr/>
        </p:nvSpPr>
        <p:spPr>
          <a:xfrm>
            <a:off x="5948860" y="4663371"/>
            <a:ext cx="578857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Q4.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전체적인 데이터의 속성 정보 확인하기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Q5.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요약 통계량 살펴보기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Q6. '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생산한 자동차 중에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1~5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 해당하는 자동차의 데이터 출력하기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큰 것부터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1~5)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185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404845"/>
            <a:ext cx="1064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총합을 구하는 함수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59" y="4929936"/>
            <a:ext cx="10186815" cy="1036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1164012" y="5022926"/>
            <a:ext cx="10084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학생들의 수학 영어 과학 점수 더하기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exam[['math','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english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','science']]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.sum(axis = 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87CB34-3494-10E1-2403-F5F422AE6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437"/>
          <a:stretch/>
        </p:blipFill>
        <p:spPr>
          <a:xfrm>
            <a:off x="2387240" y="2496444"/>
            <a:ext cx="4931988" cy="2012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92DAAC-F7D7-4001-4402-B8F05962EB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987"/>
          <a:stretch/>
        </p:blipFill>
        <p:spPr>
          <a:xfrm>
            <a:off x="8035396" y="2579906"/>
            <a:ext cx="1136210" cy="22097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557073-81A2-5934-05BC-828EBCF54297}"/>
              </a:ext>
            </a:extLst>
          </p:cNvPr>
          <p:cNvCxnSpPr>
            <a:cxnSpLocks/>
          </p:cNvCxnSpPr>
          <p:nvPr/>
        </p:nvCxnSpPr>
        <p:spPr>
          <a:xfrm flipV="1">
            <a:off x="7319228" y="2893590"/>
            <a:ext cx="625188" cy="279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EF86A1-D340-4BFF-BDCC-1E76B60828EA}"/>
              </a:ext>
            </a:extLst>
          </p:cNvPr>
          <p:cNvCxnSpPr>
            <a:cxnSpLocks/>
          </p:cNvCxnSpPr>
          <p:nvPr/>
        </p:nvCxnSpPr>
        <p:spPr>
          <a:xfrm>
            <a:off x="7319228" y="4243439"/>
            <a:ext cx="625188" cy="174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E2C01A-BB61-4CE1-B1F8-CEF75CD09DF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19228" y="3684772"/>
            <a:ext cx="716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30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404845"/>
            <a:ext cx="1064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파생 변수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1 -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새컬럼명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 =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데이터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 공식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85776"/>
            <a:ext cx="10186815" cy="1643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1091552" y="4678766"/>
            <a:ext cx="100841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학생들의 수학 영어 과학 점수를 더해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total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 추가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exam['total']=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exam[['math','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english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','science']].sum(axis = 1)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044312-423E-80A6-4428-AF3A0C4D70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803"/>
          <a:stretch/>
        </p:blipFill>
        <p:spPr>
          <a:xfrm>
            <a:off x="3204338" y="2763255"/>
            <a:ext cx="4097565" cy="16430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550FDD-E1BA-689B-C11B-5E5CDBF5E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389" y="2118511"/>
            <a:ext cx="955565" cy="22878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937059-9C77-8365-71B2-C843B22F6B18}"/>
              </a:ext>
            </a:extLst>
          </p:cNvPr>
          <p:cNvCxnSpPr>
            <a:cxnSpLocks/>
          </p:cNvCxnSpPr>
          <p:nvPr/>
        </p:nvCxnSpPr>
        <p:spPr>
          <a:xfrm flipH="1">
            <a:off x="7742487" y="2118511"/>
            <a:ext cx="990839" cy="810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B68FFF-DA8B-FBE1-F0E1-23644B43FB84}"/>
              </a:ext>
            </a:extLst>
          </p:cNvPr>
          <p:cNvCxnSpPr>
            <a:cxnSpLocks/>
          </p:cNvCxnSpPr>
          <p:nvPr/>
        </p:nvCxnSpPr>
        <p:spPr>
          <a:xfrm flipH="1" flipV="1">
            <a:off x="7742487" y="4299832"/>
            <a:ext cx="990839" cy="960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F78DE5-A63C-E6FD-78FB-0F8AAC16CD8E}"/>
              </a:ext>
            </a:extLst>
          </p:cNvPr>
          <p:cNvSpPr/>
          <p:nvPr/>
        </p:nvSpPr>
        <p:spPr>
          <a:xfrm>
            <a:off x="7017403" y="2909672"/>
            <a:ext cx="672021" cy="13726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34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11280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평균을 구하는 함수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F55AED-5F84-BD5D-1969-720E2CBF7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2" t="26072" r="42" b="-450"/>
          <a:stretch/>
        </p:blipFill>
        <p:spPr>
          <a:xfrm>
            <a:off x="8553707" y="2443511"/>
            <a:ext cx="1868406" cy="1929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F35E1F2-8B58-55CE-FE54-8E3414601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164" y="2149142"/>
            <a:ext cx="5832309" cy="20123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06B0F9F-8B5F-8298-09BE-5B1429804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0723" y="4513058"/>
            <a:ext cx="8398208" cy="16964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C3C53A0-CEA6-CE46-8F61-26CBDE5FCFB8}"/>
              </a:ext>
            </a:extLst>
          </p:cNvPr>
          <p:cNvSpPr txBox="1"/>
          <p:nvPr/>
        </p:nvSpPr>
        <p:spPr>
          <a:xfrm>
            <a:off x="1968423" y="4592108"/>
            <a:ext cx="8472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exam[‘total’]/ 3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total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컬럼을 이용해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mean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 추가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exam[['math','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english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','science']]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.mean(axis = 1)</a:t>
            </a:r>
            <a:endParaRPr lang="ko-KR" altLang="en-US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09A2C5-5050-1B9D-7762-BC39CE42293A}"/>
              </a:ext>
            </a:extLst>
          </p:cNvPr>
          <p:cNvCxnSpPr>
            <a:cxnSpLocks/>
          </p:cNvCxnSpPr>
          <p:nvPr/>
        </p:nvCxnSpPr>
        <p:spPr>
          <a:xfrm flipV="1">
            <a:off x="7693801" y="2724346"/>
            <a:ext cx="625188" cy="191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BD9ECA-905B-76B7-3337-AA1D6921D8AF}"/>
              </a:ext>
            </a:extLst>
          </p:cNvPr>
          <p:cNvCxnSpPr>
            <a:cxnSpLocks/>
          </p:cNvCxnSpPr>
          <p:nvPr/>
        </p:nvCxnSpPr>
        <p:spPr>
          <a:xfrm>
            <a:off x="7693801" y="3986506"/>
            <a:ext cx="625188" cy="104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205591-3F5E-5E83-3B2F-4683E2C90A91}"/>
              </a:ext>
            </a:extLst>
          </p:cNvPr>
          <p:cNvCxnSpPr>
            <a:cxnSpLocks/>
          </p:cNvCxnSpPr>
          <p:nvPr/>
        </p:nvCxnSpPr>
        <p:spPr>
          <a:xfrm>
            <a:off x="7693801" y="3427839"/>
            <a:ext cx="716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3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DBB72E07-4D67-404F-9ACF-2AD6A53544F0}"/>
              </a:ext>
            </a:extLst>
          </p:cNvPr>
          <p:cNvSpPr txBox="1">
            <a:spLocks/>
          </p:cNvSpPr>
          <p:nvPr/>
        </p:nvSpPr>
        <p:spPr>
          <a:xfrm>
            <a:off x="3641242" y="4113125"/>
            <a:ext cx="3240931" cy="86409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DataFrame</a:t>
            </a:r>
            <a:r>
              <a:rPr lang="en-US" altLang="ko-KR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Class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표와 같은 형태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EBAF70-1AAB-42B1-914E-BB68F3C7C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58" y="246224"/>
            <a:ext cx="555302" cy="5553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E47F08-C15C-B19A-225E-F59075E075F3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E1DD69-2EC2-D6E3-8F44-045756BCE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CF5E7E4B-CA1B-5557-C353-3852269E0B32}"/>
              </a:ext>
            </a:extLst>
          </p:cNvPr>
          <p:cNvSpPr txBox="1">
            <a:spLocks/>
          </p:cNvSpPr>
          <p:nvPr/>
        </p:nvSpPr>
        <p:spPr>
          <a:xfrm>
            <a:off x="1119544" y="1495425"/>
            <a:ext cx="7615597" cy="61730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Pandas </a:t>
            </a:r>
            <a:r>
              <a:rPr lang="ko-KR" altLang="en-US" sz="28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종류</a:t>
            </a:r>
            <a:endParaRPr lang="en-US" altLang="ko-KR" sz="28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3F75CF-4822-99E1-8605-001A0DE99CAA}"/>
              </a:ext>
            </a:extLst>
          </p:cNvPr>
          <p:cNvGrpSpPr/>
          <p:nvPr/>
        </p:nvGrpSpPr>
        <p:grpSpPr>
          <a:xfrm>
            <a:off x="2003167" y="2333696"/>
            <a:ext cx="7762649" cy="2843619"/>
            <a:chOff x="1536442" y="2414181"/>
            <a:chExt cx="7388483" cy="2843619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F032B32-FB20-4B05-36B7-7CFE30CA90A7}"/>
                </a:ext>
              </a:extLst>
            </p:cNvPr>
            <p:cNvCxnSpPr/>
            <p:nvPr/>
          </p:nvCxnSpPr>
          <p:spPr>
            <a:xfrm>
              <a:off x="2705100" y="2414181"/>
              <a:ext cx="0" cy="2843619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53479B8-05D1-4DD5-3CF1-E794546B7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6442" y="3845515"/>
              <a:ext cx="7388483" cy="0"/>
            </a:xfrm>
            <a:prstGeom prst="line">
              <a:avLst/>
            </a:prstGeom>
            <a:ln w="28575">
              <a:solidFill>
                <a:srgbClr val="03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10EF68B-3690-AF3E-458D-D351BC4CAC7E}"/>
              </a:ext>
            </a:extLst>
          </p:cNvPr>
          <p:cNvSpPr txBox="1"/>
          <p:nvPr/>
        </p:nvSpPr>
        <p:spPr>
          <a:xfrm>
            <a:off x="2091579" y="2788614"/>
            <a:ext cx="1004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77BCFA-ED56-CB77-1D51-5613451785DD}"/>
              </a:ext>
            </a:extLst>
          </p:cNvPr>
          <p:cNvSpPr txBox="1"/>
          <p:nvPr/>
        </p:nvSpPr>
        <p:spPr>
          <a:xfrm>
            <a:off x="2091579" y="4208281"/>
            <a:ext cx="1004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046C79-F21B-125C-50E2-ABB52674E092}"/>
              </a:ext>
            </a:extLst>
          </p:cNvPr>
          <p:cNvSpPr txBox="1"/>
          <p:nvPr/>
        </p:nvSpPr>
        <p:spPr>
          <a:xfrm>
            <a:off x="3641242" y="2596987"/>
            <a:ext cx="6124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 Class 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(index) + </a:t>
            </a:r>
            <a:r>
              <a:rPr lang="ko-KR" altLang="en-US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  <a:r>
              <a:rPr lang="en-US" altLang="ko-KR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(value)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73DD06-9646-8A05-6CE9-FA8009747613}"/>
              </a:ext>
            </a:extLst>
          </p:cNvPr>
          <p:cNvSpPr/>
          <p:nvPr/>
        </p:nvSpPr>
        <p:spPr>
          <a:xfrm>
            <a:off x="695325" y="1516050"/>
            <a:ext cx="39052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39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792934" y="1314315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688160" y="135261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1BD43-5793-CE00-09C7-04D7C3342F44}"/>
              </a:ext>
            </a:extLst>
          </p:cNvPr>
          <p:cNvSpPr txBox="1"/>
          <p:nvPr/>
        </p:nvSpPr>
        <p:spPr>
          <a:xfrm>
            <a:off x="869135" y="1856076"/>
            <a:ext cx="11063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데이터에 각 학생의 평균 점수를 담은 컬럼 추가하기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12FC3F-6EE0-6627-8ADD-2811E4A6410A}"/>
              </a:ext>
            </a:extLst>
          </p:cNvPr>
          <p:cNvCxnSpPr>
            <a:cxnSpLocks/>
          </p:cNvCxnSpPr>
          <p:nvPr/>
        </p:nvCxnSpPr>
        <p:spPr>
          <a:xfrm flipH="1">
            <a:off x="8619234" y="2540168"/>
            <a:ext cx="491088" cy="1672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885439E-010F-9C11-AEE8-4341F767D02D}"/>
              </a:ext>
            </a:extLst>
          </p:cNvPr>
          <p:cNvCxnSpPr>
            <a:cxnSpLocks/>
          </p:cNvCxnSpPr>
          <p:nvPr/>
        </p:nvCxnSpPr>
        <p:spPr>
          <a:xfrm flipH="1" flipV="1">
            <a:off x="8619234" y="4600741"/>
            <a:ext cx="491088" cy="156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8E63D49-671E-88AA-1FF5-CBB010557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378" y="2562846"/>
            <a:ext cx="1548745" cy="2150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83BC66-242A-9A6F-D8B8-E8452C9FA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266" y="2645861"/>
            <a:ext cx="5832309" cy="20123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6A1835-8632-55A9-33F6-16113F2FBE62}"/>
              </a:ext>
            </a:extLst>
          </p:cNvPr>
          <p:cNvSpPr/>
          <p:nvPr/>
        </p:nvSpPr>
        <p:spPr>
          <a:xfrm>
            <a:off x="7806600" y="2707381"/>
            <a:ext cx="743578" cy="18515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09FFF8-7A94-76AD-DB7A-15CDF28CD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43" y="4825450"/>
            <a:ext cx="10785513" cy="13880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C3A507-228E-388B-39C5-CCF034CDF9B7}"/>
              </a:ext>
            </a:extLst>
          </p:cNvPr>
          <p:cNvSpPr txBox="1"/>
          <p:nvPr/>
        </p:nvSpPr>
        <p:spPr>
          <a:xfrm>
            <a:off x="903383" y="4904500"/>
            <a:ext cx="104329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#total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컬럼을 이용해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mean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 추가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exam['mean'] = 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exam[['math','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english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','science']].mean(axis = 1)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089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11280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파생 변수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– assign(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컬럼명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데이터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 공식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0B90A1-CF7F-8FEF-C1BE-675A4CDDA14D}"/>
              </a:ext>
            </a:extLst>
          </p:cNvPr>
          <p:cNvCxnSpPr>
            <a:cxnSpLocks/>
          </p:cNvCxnSpPr>
          <p:nvPr/>
        </p:nvCxnSpPr>
        <p:spPr>
          <a:xfrm flipH="1">
            <a:off x="8856031" y="2043449"/>
            <a:ext cx="491088" cy="1672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70F98F-F997-8F09-0964-B59154B1BE8F}"/>
              </a:ext>
            </a:extLst>
          </p:cNvPr>
          <p:cNvCxnSpPr>
            <a:cxnSpLocks/>
          </p:cNvCxnSpPr>
          <p:nvPr/>
        </p:nvCxnSpPr>
        <p:spPr>
          <a:xfrm flipH="1" flipV="1">
            <a:off x="8856031" y="4104022"/>
            <a:ext cx="491088" cy="156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F470F9-7663-E8C6-D3F0-3B642471DD5C}"/>
              </a:ext>
            </a:extLst>
          </p:cNvPr>
          <p:cNvSpPr/>
          <p:nvPr/>
        </p:nvSpPr>
        <p:spPr>
          <a:xfrm>
            <a:off x="8043397" y="2210662"/>
            <a:ext cx="743578" cy="18515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06B0F9F-8B5F-8298-09BE-5B1429804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" y="4513058"/>
            <a:ext cx="10950575" cy="16964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C3C53A0-CEA6-CE46-8F61-26CBDE5FCFB8}"/>
              </a:ext>
            </a:extLst>
          </p:cNvPr>
          <p:cNvSpPr txBox="1"/>
          <p:nvPr/>
        </p:nvSpPr>
        <p:spPr>
          <a:xfrm>
            <a:off x="739211" y="4593865"/>
            <a:ext cx="121919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조건에 따라 다른 값을 부여하여 데이터를 생성하여 파생 컬럼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</a:p>
          <a:p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평균이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이상이면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pass, </a:t>
            </a:r>
            <a:r>
              <a: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미만이면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fail</a:t>
            </a:r>
            <a:endParaRPr lang="en-US" altLang="ko-KR" sz="2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 =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exam.assign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np.where</a:t>
            </a:r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(exam['mean']&gt;=60,'pass','fail'))</a:t>
            </a:r>
          </a:p>
          <a:p>
            <a:r>
              <a:rPr lang="en-US" altLang="ko-KR" sz="2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</a:t>
            </a:r>
            <a:endParaRPr lang="ko-KR" altLang="en-US" sz="2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396A14-8EEA-97B1-0C9E-C8A0E339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870" y="2210168"/>
            <a:ext cx="6590348" cy="18335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3CC840-F8A9-A005-AA91-533BB4B14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8560" y="2057917"/>
            <a:ext cx="999637" cy="21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1128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1) '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cty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도시연비가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17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 데이터는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아니면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처리 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cty_prepro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컬럼으로 추가하기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5F7145-6CEC-56E7-3443-3D59550788B6}"/>
              </a:ext>
            </a:extLst>
          </p:cNvPr>
          <p:cNvGrpSpPr/>
          <p:nvPr/>
        </p:nvGrpSpPr>
        <p:grpSpPr>
          <a:xfrm>
            <a:off x="686295" y="4957951"/>
            <a:ext cx="10950575" cy="1399975"/>
            <a:chOff x="581520" y="5335802"/>
            <a:chExt cx="10950575" cy="139997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06B0F9F-8B5F-8298-09BE-5B1429804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520" y="5335802"/>
              <a:ext cx="10950575" cy="13999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3C53A0-CEA6-CE46-8F61-26CBDE5FCFB8}"/>
                </a:ext>
              </a:extLst>
            </p:cNvPr>
            <p:cNvSpPr txBox="1"/>
            <p:nvPr/>
          </p:nvSpPr>
          <p:spPr>
            <a:xfrm>
              <a:off x="892110" y="5416609"/>
              <a:ext cx="1016116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#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방법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</a:p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mpg = 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mpg.assign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cty_prepro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= 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np.where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(mpg['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cty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']&gt;=17, 1,0))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#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방법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</a:p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mpg['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cty_prepro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'] = (mpg['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cty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']&gt;= 17).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astype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('int64')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7270F07-DEF7-518C-EA56-5196A730A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043" y="2316649"/>
            <a:ext cx="7893913" cy="24966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4EA58-5EA2-851F-C279-FBC5CC414714}"/>
              </a:ext>
            </a:extLst>
          </p:cNvPr>
          <p:cNvSpPr/>
          <p:nvPr/>
        </p:nvSpPr>
        <p:spPr>
          <a:xfrm>
            <a:off x="9066438" y="2332971"/>
            <a:ext cx="976517" cy="24966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16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1128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cty_prepro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컬럼 데이터 삭제하기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5F7145-6CEC-56E7-3443-3D59550788B6}"/>
              </a:ext>
            </a:extLst>
          </p:cNvPr>
          <p:cNvGrpSpPr/>
          <p:nvPr/>
        </p:nvGrpSpPr>
        <p:grpSpPr>
          <a:xfrm>
            <a:off x="686295" y="4957951"/>
            <a:ext cx="10950575" cy="1399975"/>
            <a:chOff x="581520" y="5335802"/>
            <a:chExt cx="10950575" cy="139997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06B0F9F-8B5F-8298-09BE-5B1429804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520" y="5335802"/>
              <a:ext cx="10950575" cy="13999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3C53A0-CEA6-CE46-8F61-26CBDE5FCFB8}"/>
                </a:ext>
              </a:extLst>
            </p:cNvPr>
            <p:cNvSpPr txBox="1"/>
            <p:nvPr/>
          </p:nvSpPr>
          <p:spPr>
            <a:xfrm>
              <a:off x="892110" y="5416609"/>
              <a:ext cx="1016116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#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방법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</a:p>
            <a:p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mpg.drop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('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cty_prepro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', axis=1, 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inplace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=True)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# 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방법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</a:p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mpg = 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mpg.drop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('</a:t>
              </a: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cty_prepro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', axis=1)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7270F07-DEF7-518C-EA56-5196A730A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043" y="2316649"/>
            <a:ext cx="7893913" cy="24966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4EA58-5EA2-851F-C279-FBC5CC414714}"/>
              </a:ext>
            </a:extLst>
          </p:cNvPr>
          <p:cNvSpPr/>
          <p:nvPr/>
        </p:nvSpPr>
        <p:spPr>
          <a:xfrm>
            <a:off x="9066438" y="2323918"/>
            <a:ext cx="976517" cy="24966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AF87E0-5B3D-674D-4340-9020E5EE3403}"/>
              </a:ext>
            </a:extLst>
          </p:cNvPr>
          <p:cNvCxnSpPr>
            <a:cxnSpLocks/>
          </p:cNvCxnSpPr>
          <p:nvPr/>
        </p:nvCxnSpPr>
        <p:spPr>
          <a:xfrm>
            <a:off x="9066438" y="2323918"/>
            <a:ext cx="976517" cy="2489373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56BD30-EAAC-634E-7A04-CBD1C50A1B90}"/>
              </a:ext>
            </a:extLst>
          </p:cNvPr>
          <p:cNvCxnSpPr>
            <a:cxnSpLocks/>
          </p:cNvCxnSpPr>
          <p:nvPr/>
        </p:nvCxnSpPr>
        <p:spPr>
          <a:xfrm flipH="1">
            <a:off x="9066437" y="2320283"/>
            <a:ext cx="976518" cy="249300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8237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1084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데이터에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복잡한 기능 연결하여 처리하는 함수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apply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A0F520-202D-B817-C2B0-9BCE9B250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023057"/>
            <a:ext cx="4274673" cy="267003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CF4D5A-1D76-1D41-44E4-09DAF0F634AD}"/>
              </a:ext>
            </a:extLst>
          </p:cNvPr>
          <p:cNvCxnSpPr>
            <a:cxnSpLocks/>
          </p:cNvCxnSpPr>
          <p:nvPr/>
        </p:nvCxnSpPr>
        <p:spPr>
          <a:xfrm flipH="1">
            <a:off x="5425937" y="2641947"/>
            <a:ext cx="387690" cy="259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B1CBED-95D5-F66E-C817-E1E5C4A0B488}"/>
              </a:ext>
            </a:extLst>
          </p:cNvPr>
          <p:cNvSpPr/>
          <p:nvPr/>
        </p:nvSpPr>
        <p:spPr>
          <a:xfrm>
            <a:off x="4660360" y="2996586"/>
            <a:ext cx="743578" cy="15667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E9FD43-C754-2B70-A319-1A6AAE43C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781" y="2589258"/>
            <a:ext cx="952439" cy="20699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2E89C2-8ED2-B54D-3486-F1BC47ECC1B4}"/>
              </a:ext>
            </a:extLst>
          </p:cNvPr>
          <p:cNvCxnSpPr>
            <a:cxnSpLocks/>
          </p:cNvCxnSpPr>
          <p:nvPr/>
        </p:nvCxnSpPr>
        <p:spPr>
          <a:xfrm flipH="1" flipV="1">
            <a:off x="5425937" y="4535476"/>
            <a:ext cx="387690" cy="157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D0413AD4-DD12-E197-CDD1-E0FF9F390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02" y="4845645"/>
            <a:ext cx="7225241" cy="169647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8EE800D-7BB5-B86A-CA26-539520F2FC69}"/>
              </a:ext>
            </a:extLst>
          </p:cNvPr>
          <p:cNvSpPr txBox="1"/>
          <p:nvPr/>
        </p:nvSpPr>
        <p:spPr>
          <a:xfrm>
            <a:off x="896859" y="4985965"/>
            <a:ext cx="7027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3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과목의 평균이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85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이상일때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 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70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이상일때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B, 60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이상일때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C,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나머지는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</a:t>
            </a:r>
          </a:p>
          <a:p>
            <a:pPr algn="ctr"/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705137-7414-31DE-A032-4A93E9F64936}"/>
              </a:ext>
            </a:extLst>
          </p:cNvPr>
          <p:cNvSpPr/>
          <p:nvPr/>
        </p:nvSpPr>
        <p:spPr>
          <a:xfrm>
            <a:off x="8052887" y="2729089"/>
            <a:ext cx="3635021" cy="6999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함수 생성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1875736-D637-4C08-1519-519283E1B697}"/>
              </a:ext>
            </a:extLst>
          </p:cNvPr>
          <p:cNvSpPr/>
          <p:nvPr/>
        </p:nvSpPr>
        <p:spPr>
          <a:xfrm>
            <a:off x="8052887" y="3911112"/>
            <a:ext cx="3635021" cy="6999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apply() </a:t>
            </a:r>
            <a:r>
              <a:rPr lang="ko-KR" altLang="en-US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3D0CB9B-E910-C289-D647-527A02975042}"/>
              </a:ext>
            </a:extLst>
          </p:cNvPr>
          <p:cNvSpPr/>
          <p:nvPr/>
        </p:nvSpPr>
        <p:spPr>
          <a:xfrm>
            <a:off x="8052887" y="5077795"/>
            <a:ext cx="3635021" cy="6999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처리된 결과 저장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6F69A4-149D-4F02-221A-E5C39C87BEDE}"/>
              </a:ext>
            </a:extLst>
          </p:cNvPr>
          <p:cNvCxnSpPr>
            <a:cxnSpLocks/>
          </p:cNvCxnSpPr>
          <p:nvPr/>
        </p:nvCxnSpPr>
        <p:spPr>
          <a:xfrm>
            <a:off x="9847621" y="3519309"/>
            <a:ext cx="0" cy="357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10E310-1B0D-DF64-F135-4CF8DFC33A5F}"/>
              </a:ext>
            </a:extLst>
          </p:cNvPr>
          <p:cNvCxnSpPr>
            <a:cxnSpLocks/>
          </p:cNvCxnSpPr>
          <p:nvPr/>
        </p:nvCxnSpPr>
        <p:spPr>
          <a:xfrm>
            <a:off x="9847621" y="4685992"/>
            <a:ext cx="0" cy="357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12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1084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데이터에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복잡한 기능 연결하여 처리하는 함수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apply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89" y="2018898"/>
            <a:ext cx="5987019" cy="44874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5875155" y="2228716"/>
            <a:ext cx="58127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3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과목의 평균이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85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이상일때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 70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이상일때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B,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60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이상일때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C,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나머지는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1.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정의하기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grade_check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(row):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mean = (row['math']+row['</a:t>
            </a:r>
            <a:r>
              <a:rPr lang="en-US" altLang="ko-KR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english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']+row['science'])/3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if mean &gt;=85: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return 'A'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elif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mean &gt;=70: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return 'B'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elif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mean &gt;= 60: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return 'C'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else: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return 'F'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2. apply()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적용하기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exam['grade'] = </a:t>
            </a:r>
            <a:r>
              <a:rPr lang="en-US" altLang="ko-KR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exam.apply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grade_check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axis = 1)</a:t>
            </a: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A0F520-202D-B817-C2B0-9BCE9B25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2023057"/>
            <a:ext cx="4274673" cy="267003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CF4D5A-1D76-1D41-44E4-09DAF0F634AD}"/>
              </a:ext>
            </a:extLst>
          </p:cNvPr>
          <p:cNvCxnSpPr>
            <a:cxnSpLocks/>
          </p:cNvCxnSpPr>
          <p:nvPr/>
        </p:nvCxnSpPr>
        <p:spPr>
          <a:xfrm flipV="1">
            <a:off x="5040290" y="4120443"/>
            <a:ext cx="0" cy="615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B1CBED-95D5-F66E-C817-E1E5C4A0B488}"/>
              </a:ext>
            </a:extLst>
          </p:cNvPr>
          <p:cNvSpPr/>
          <p:nvPr/>
        </p:nvSpPr>
        <p:spPr>
          <a:xfrm>
            <a:off x="4660360" y="2996586"/>
            <a:ext cx="743578" cy="15667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E9FD43-C754-2B70-A319-1A6AAE43C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146" y="4735495"/>
            <a:ext cx="834865" cy="1814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5540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 형식으로 데이터 정리하기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2" y="2090365"/>
            <a:ext cx="8805334" cy="38363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914400" y="2271243"/>
            <a:ext cx="84553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ages =  [0,2,15,21,23,37,31,61,20,41,32,100]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bins = [-1,15,25,35,60,100]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(-1,15],(15,25] , ...(60,100]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labels = ['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미성년자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청년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중년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장년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노년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</a:t>
            </a:r>
          </a:p>
          <a:p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cats =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pd.cut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ages,bins,labels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labels)</a:t>
            </a:r>
          </a:p>
          <a:p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df_age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pd.DataFrame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(ages, columns = ['ages'])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df_age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['category'] = cats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df_age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2C0421-F8E6-D33D-22A3-2A7E95748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424" y="2353677"/>
            <a:ext cx="2086266" cy="33246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2252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404845"/>
            <a:ext cx="1010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집단별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그룹별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요약 통계 확인하기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en-US" altLang="ko-KR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groupby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agg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8D85F-DEE5-2E06-A26F-D65B932FD496}"/>
              </a:ext>
            </a:extLst>
          </p:cNvPr>
          <p:cNvSpPr txBox="1"/>
          <p:nvPr/>
        </p:nvSpPr>
        <p:spPr>
          <a:xfrm>
            <a:off x="1366090" y="2321004"/>
            <a:ext cx="998128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집단별로 묶는 함수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groupby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그룹화대상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요약 통계 구할 때 사용하는 함수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agg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＇</a:t>
            </a:r>
            <a:r>
              <a:rPr lang="ko-KR" altLang="en-US" sz="24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결과이름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＇, ＇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통계함수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요약 통계량 함수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mean, std, sum, median, min, max, count</a:t>
            </a:r>
          </a:p>
        </p:txBody>
      </p:sp>
    </p:spTree>
    <p:extLst>
      <p:ext uri="{BB962C8B-B14F-4D97-AF65-F5344CB8AC3E}">
        <p14:creationId xmlns:p14="http://schemas.microsoft.com/office/powerpoint/2010/main" val="2535192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06E9A33-34AF-D986-CF24-68FCAB149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61" y="3968701"/>
            <a:ext cx="1487770" cy="28136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404845"/>
            <a:ext cx="1010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집단별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그룹별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요약 통계 확인하기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en-US" altLang="ko-KR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groupby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agg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83" y="1982611"/>
            <a:ext cx="9501164" cy="2205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1189416" y="2124313"/>
            <a:ext cx="95011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반별 수학 평균 구하기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exam[['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nclass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','math']].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groupby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nclass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').mean()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요약 통계 연결하는 함수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전체 수학점수 평균 구하기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exam.agg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math_mean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=('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math','mean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'))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반별 수학 평균 구하기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exam.groupby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nclass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').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agg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math_mean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=('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math','mean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'))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956097-8F48-329F-6097-46D20D843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210" y="4491892"/>
            <a:ext cx="2048161" cy="8764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DF35AB-FA96-549E-134B-3DA89C6A2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115" y="4272741"/>
            <a:ext cx="1692110" cy="2205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0194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집단별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그룹별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요약 통계 확인하기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D06868-3755-1001-3472-55E72167D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9" y="1926166"/>
            <a:ext cx="9501164" cy="1917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B4AF7-1833-2D4F-DB97-C18466FD719E}"/>
              </a:ext>
            </a:extLst>
          </p:cNvPr>
          <p:cNvSpPr txBox="1"/>
          <p:nvPr/>
        </p:nvSpPr>
        <p:spPr>
          <a:xfrm>
            <a:off x="907192" y="2067868"/>
            <a:ext cx="95011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요약 통계량 한 번에 구하기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exam.groupby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nclass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').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agg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math_mean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('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math','mean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'), 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		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math_sum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=('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math','sum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'), 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			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math_median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=('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math','median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'),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		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n_class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('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nclass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','count'))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31FB91-4D14-3960-659E-2D59548EB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111" y="3838887"/>
            <a:ext cx="5405161" cy="283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AA4AB9-7511-4620-81F9-6B663D87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70" y="1988302"/>
            <a:ext cx="9982259" cy="380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5EA826-62E3-48A4-834E-CDCFC991291B}"/>
              </a:ext>
            </a:extLst>
          </p:cNvPr>
          <p:cNvSpPr txBox="1"/>
          <p:nvPr/>
        </p:nvSpPr>
        <p:spPr>
          <a:xfrm>
            <a:off x="760015" y="138219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E56038-2DD8-43F8-A11E-8362F6B4A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58" y="246224"/>
            <a:ext cx="555302" cy="5553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BB8C25-9EBB-153E-4DAC-BC44EF048DB4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25751-BD7A-2B9B-B9A6-9F1E73DC14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356A7F7-DFD6-BFC1-9DBB-1F62C80EBCF4}"/>
              </a:ext>
            </a:extLst>
          </p:cNvPr>
          <p:cNvSpPr/>
          <p:nvPr/>
        </p:nvSpPr>
        <p:spPr>
          <a:xfrm>
            <a:off x="679052" y="1418724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18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집단별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그룹별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다시 집단 나누기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D06868-3755-1001-3472-55E72167D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81" y="1924492"/>
            <a:ext cx="10765519" cy="1337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B4AF7-1833-2D4F-DB97-C18466FD719E}"/>
              </a:ext>
            </a:extLst>
          </p:cNvPr>
          <p:cNvSpPr txBox="1"/>
          <p:nvPr/>
        </p:nvSpPr>
        <p:spPr>
          <a:xfrm>
            <a:off x="859213" y="2066194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반별로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grade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빈도 수 출력하기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exam_grade_cnt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exam.groupby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(['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nclass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','grade']).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agg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grade_cnt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('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grade','count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'))</a:t>
            </a:r>
          </a:p>
          <a:p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exam_grade_cnt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919331-E64F-5690-CBCE-FD4EB4403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434" y="2894257"/>
            <a:ext cx="1807679" cy="3703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0871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 인덱스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 인덱스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데이터 접근하기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121" y="2056498"/>
            <a:ext cx="7115877" cy="1512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2686002" y="2282532"/>
            <a:ext cx="65596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4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반의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등급 사람의 수는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pt-BR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exam_grade_cnt.loc[(4,'C')]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DC4783-70F5-A70C-97E8-D022C36C8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027" y="3998493"/>
            <a:ext cx="4381822" cy="95410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2279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빈도 구하기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en-US" altLang="ko-KR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value_counts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8325"/>
            <a:ext cx="10182577" cy="2554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1210734" y="2141781"/>
            <a:ext cx="10182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방법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데이터에 각반의 학생 수는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몇명씩일까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exam.groupby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nclass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').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agg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person_cnt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=('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nclass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','count’))</a:t>
            </a:r>
          </a:p>
          <a:p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방법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데이터에 각반의 학생 수는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몇명씩일까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exam['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nclass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'].</a:t>
            </a:r>
            <a:r>
              <a:rPr lang="en-US" altLang="ko-KR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value_counts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121DF-A3AB-8DCA-0680-E5702374F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850" y="4605430"/>
            <a:ext cx="3343275" cy="16954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5893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199" y="1404845"/>
            <a:ext cx="934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예제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mpg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이용하여 데이터를 분석해보자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E66F2-2F96-B341-E85E-79F628C886BB}"/>
              </a:ext>
            </a:extLst>
          </p:cNvPr>
          <p:cNvSpPr txBox="1"/>
          <p:nvPr/>
        </p:nvSpPr>
        <p:spPr>
          <a:xfrm>
            <a:off x="728662" y="2309072"/>
            <a:ext cx="10734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Q1.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mpg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category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자동차를 특징에 따라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suv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','compact'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일곱 종류로 분류한 컬럼이다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차종의 도시 연비가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비교해보고자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category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평균을 구해보자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Q2. Q1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문제의 결과에서 어떤 차종의 도시 연비가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쉽게 </a:t>
            </a:r>
            <a:r>
              <a:rPr lang="ko-KR" altLang="en-US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파악하도록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평균이 높은 순으로 정렬해 보자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회사 자동차의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고속도로 연비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가장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알아보기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평균이 가장 높은 회사 세 곳을 출력해보자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Q4.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회사에서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'compact'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차종을 가장 많이 생산하는지 알아보려고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회사별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'compact'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차종 수를 내림차순으로 정렬해 출력해보자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402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94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결측치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(missing value)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확인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646" y="2923604"/>
            <a:ext cx="7394197" cy="2537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4503148" y="3128031"/>
            <a:ext cx="70852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판다스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함수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pd.isna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).sum()) </a:t>
            </a: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판다스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데이터 프레임 메소드</a:t>
            </a:r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display(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df.isnull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().sum())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AC157A-84F1-8441-BBC2-1C66BBE7D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53" y="3007723"/>
            <a:ext cx="2510036" cy="3058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73248D-9B46-2E2E-1D4F-C4C841A89863}"/>
              </a:ext>
            </a:extLst>
          </p:cNvPr>
          <p:cNvGrpSpPr/>
          <p:nvPr/>
        </p:nvGrpSpPr>
        <p:grpSpPr>
          <a:xfrm>
            <a:off x="803877" y="1966368"/>
            <a:ext cx="3440770" cy="1112241"/>
            <a:chOff x="7452276" y="2755924"/>
            <a:chExt cx="4151930" cy="158993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835A6D1-380C-C322-C4AF-0EE097D3B5F1}"/>
                </a:ext>
              </a:extLst>
            </p:cNvPr>
            <p:cNvGrpSpPr/>
            <p:nvPr/>
          </p:nvGrpSpPr>
          <p:grpSpPr>
            <a:xfrm>
              <a:off x="7734113" y="3263295"/>
              <a:ext cx="3870093" cy="1082561"/>
              <a:chOff x="7637311" y="1659303"/>
              <a:chExt cx="3629481" cy="108256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727ED8F1-4BB4-ABB8-B47F-BDE61FA31563}"/>
                  </a:ext>
                </a:extLst>
              </p:cNvPr>
              <p:cNvSpPr/>
              <p:nvPr/>
            </p:nvSpPr>
            <p:spPr>
              <a:xfrm>
                <a:off x="7637311" y="1659303"/>
                <a:ext cx="3561518" cy="747934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56D360-208B-32AF-21DF-35F26C8970FB}"/>
                  </a:ext>
                </a:extLst>
              </p:cNvPr>
              <p:cNvSpPr txBox="1"/>
              <p:nvPr/>
            </p:nvSpPr>
            <p:spPr>
              <a:xfrm>
                <a:off x="7705274" y="1729951"/>
                <a:ext cx="3561518" cy="1011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2000" b="0" i="0" dirty="0" err="1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결측치값</a:t>
                </a:r>
                <a:r>
                  <a:rPr lang="ko-KR" altLang="en-US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입력은 </a:t>
                </a:r>
                <a:r>
                  <a:rPr lang="en-US" altLang="ko-KR" sz="2000" b="0" i="0" dirty="0" err="1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np.nan</a:t>
                </a:r>
                <a:endParaRPr lang="en-US" altLang="ko-KR" sz="2000" b="0" i="0" dirty="0">
                  <a:solidFill>
                    <a:schemeClr val="bg1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l"/>
                <a:endParaRPr lang="ko-KR" altLang="en-US" sz="2000" b="0" i="0" dirty="0">
                  <a:solidFill>
                    <a:schemeClr val="bg1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9405815-0EA3-C3DD-7B9F-FFFF3F51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5018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94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결측치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(missing value)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처리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en-US" altLang="ko-KR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fillna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(), 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접근하여 대입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646" y="2285159"/>
            <a:ext cx="7717710" cy="32915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4418154" y="2488148"/>
            <a:ext cx="77177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#fillna(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):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결측치가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 모든 곳에 해당 값으로 채우기 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inplace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True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['score'].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fillna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(4.0)</a:t>
            </a:r>
          </a:p>
          <a:p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후 대입하기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df.loc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[4,'score'] = 4.0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AC157A-84F1-8441-BBC2-1C66BBE7D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53" y="3007723"/>
            <a:ext cx="2510036" cy="3058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73248D-9B46-2E2E-1D4F-C4C841A89863}"/>
              </a:ext>
            </a:extLst>
          </p:cNvPr>
          <p:cNvGrpSpPr/>
          <p:nvPr/>
        </p:nvGrpSpPr>
        <p:grpSpPr>
          <a:xfrm>
            <a:off x="803877" y="1966368"/>
            <a:ext cx="3440770" cy="1112241"/>
            <a:chOff x="7452276" y="2755924"/>
            <a:chExt cx="4151930" cy="158993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835A6D1-380C-C322-C4AF-0EE097D3B5F1}"/>
                </a:ext>
              </a:extLst>
            </p:cNvPr>
            <p:cNvGrpSpPr/>
            <p:nvPr/>
          </p:nvGrpSpPr>
          <p:grpSpPr>
            <a:xfrm>
              <a:off x="7734113" y="3263295"/>
              <a:ext cx="3870093" cy="1082561"/>
              <a:chOff x="7637311" y="1659303"/>
              <a:chExt cx="3629481" cy="108256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727ED8F1-4BB4-ABB8-B47F-BDE61FA31563}"/>
                  </a:ext>
                </a:extLst>
              </p:cNvPr>
              <p:cNvSpPr/>
              <p:nvPr/>
            </p:nvSpPr>
            <p:spPr>
              <a:xfrm>
                <a:off x="7637311" y="1659303"/>
                <a:ext cx="3561518" cy="747934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56D360-208B-32AF-21DF-35F26C8970FB}"/>
                  </a:ext>
                </a:extLst>
              </p:cNvPr>
              <p:cNvSpPr txBox="1"/>
              <p:nvPr/>
            </p:nvSpPr>
            <p:spPr>
              <a:xfrm>
                <a:off x="7705274" y="1729951"/>
                <a:ext cx="3561518" cy="1011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2000" b="0" i="0" dirty="0" err="1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결측치값</a:t>
                </a:r>
                <a:r>
                  <a:rPr lang="ko-KR" altLang="en-US" sz="20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입력은 </a:t>
                </a:r>
                <a:r>
                  <a:rPr lang="en-US" altLang="ko-KR" sz="2000" b="0" i="0" dirty="0" err="1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np.nan</a:t>
                </a:r>
                <a:endParaRPr lang="en-US" altLang="ko-KR" sz="2000" b="0" i="0" dirty="0">
                  <a:solidFill>
                    <a:schemeClr val="bg1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l"/>
                <a:endParaRPr lang="ko-KR" altLang="en-US" sz="2000" b="0" i="0" dirty="0">
                  <a:solidFill>
                    <a:schemeClr val="bg1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9405815-0EA3-C3DD-7B9F-FFFF3F51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815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삭제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결측치가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 행 제거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493" y="2054574"/>
            <a:ext cx="7713439" cy="24045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4016899" y="2264162"/>
            <a:ext cx="74300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결측치가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하나라도 있으면 있는 행 모두 제거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df.dropna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score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컬럼을 기준으로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결측치가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존재하는 행 제거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df.dropna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(subset='score')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FF993-6A14-2065-8E28-72D5E3789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26" y="2184554"/>
            <a:ext cx="2510036" cy="3058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98E3B4-445E-FB22-D04E-39F89D80E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657" y="4631983"/>
            <a:ext cx="2085975" cy="1771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74039B-66D6-8A04-A2AD-6F88641DB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426" y="4585617"/>
            <a:ext cx="1990725" cy="2181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64689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삭제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해당하는 행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 제거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6368"/>
            <a:ext cx="7368822" cy="4061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1181099" y="2180931"/>
            <a:ext cx="66646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2, 4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행 제거해보기</a:t>
            </a: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df.drop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(2, axis =0)</a:t>
            </a: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df.drop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(4, axis =0)</a:t>
            </a: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df.drop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([2,4], axis =0)</a:t>
            </a:r>
          </a:p>
          <a:p>
            <a:endParaRPr lang="en-US" altLang="ko-KR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gender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삭제하기</a:t>
            </a: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df.drop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('gender', axis = 1)</a:t>
            </a:r>
          </a:p>
          <a:p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df.drop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(['</a:t>
            </a:r>
            <a:r>
              <a:rPr lang="en-US" altLang="ko-KR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gender','score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'], axis = 1)</a:t>
            </a:r>
            <a:endParaRPr lang="ko-KR" altLang="en-US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744803-34E7-2AC7-09DC-3D8398279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550" y="1884457"/>
            <a:ext cx="2028825" cy="1666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102930-DC99-B713-A397-349460E25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1331" y="3766961"/>
            <a:ext cx="1228725" cy="2571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5031EA-7DC8-DB0B-9CC9-77496D4F6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176" y="3842455"/>
            <a:ext cx="466725" cy="2505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B932B5-E58A-FF73-0202-5AEC88C88BA9}"/>
              </a:ext>
            </a:extLst>
          </p:cNvPr>
          <p:cNvCxnSpPr/>
          <p:nvPr/>
        </p:nvCxnSpPr>
        <p:spPr>
          <a:xfrm flipV="1">
            <a:off x="5429956" y="2946400"/>
            <a:ext cx="3381375" cy="699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ED3DD9-1931-4601-D63E-3F008C44E30F}"/>
              </a:ext>
            </a:extLst>
          </p:cNvPr>
          <p:cNvCxnSpPr>
            <a:cxnSpLocks/>
          </p:cNvCxnSpPr>
          <p:nvPr/>
        </p:nvCxnSpPr>
        <p:spPr>
          <a:xfrm>
            <a:off x="6155090" y="4919622"/>
            <a:ext cx="26562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6E82ADF-6E29-90F8-5920-B1EC6654C75A}"/>
              </a:ext>
            </a:extLst>
          </p:cNvPr>
          <p:cNvCxnSpPr>
            <a:cxnSpLocks/>
          </p:cNvCxnSpPr>
          <p:nvPr/>
        </p:nvCxnSpPr>
        <p:spPr>
          <a:xfrm>
            <a:off x="7732889" y="5396089"/>
            <a:ext cx="3044649" cy="1196622"/>
          </a:xfrm>
          <a:prstGeom prst="bentConnector3">
            <a:avLst>
              <a:gd name="adj1" fmla="val 8473"/>
            </a:avLst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D3CBC9B-19FB-C7FD-6041-E444BC8C325E}"/>
              </a:ext>
            </a:extLst>
          </p:cNvPr>
          <p:cNvCxnSpPr>
            <a:endCxn id="13" idx="2"/>
          </p:cNvCxnSpPr>
          <p:nvPr/>
        </p:nvCxnSpPr>
        <p:spPr>
          <a:xfrm flipV="1">
            <a:off x="10777538" y="6347530"/>
            <a:ext cx="1" cy="245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196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이상치 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203" y="2592085"/>
            <a:ext cx="7970715" cy="14626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3448350" y="2765802"/>
            <a:ext cx="79707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논리적으로 존재할 수 없는 값인 경우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ff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결측치로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바꾸기</a:t>
            </a: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['gender'] =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np.where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['gender']=='ff','f',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['gender'])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3F38CA-A843-ACAA-0A9D-6FF8509D4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2" y="2498433"/>
            <a:ext cx="2000529" cy="2524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E510A09-C3AD-C8C4-63C5-FA3596D3222D}"/>
              </a:ext>
            </a:extLst>
          </p:cNvPr>
          <p:cNvGrpSpPr/>
          <p:nvPr/>
        </p:nvGrpSpPr>
        <p:grpSpPr>
          <a:xfrm>
            <a:off x="3840880" y="1309064"/>
            <a:ext cx="6729359" cy="1238001"/>
            <a:chOff x="7452276" y="2755924"/>
            <a:chExt cx="7698366" cy="176970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0621CE5-9825-29A7-86C1-88A55A09FD84}"/>
                </a:ext>
              </a:extLst>
            </p:cNvPr>
            <p:cNvGrpSpPr/>
            <p:nvPr/>
          </p:nvGrpSpPr>
          <p:grpSpPr>
            <a:xfrm>
              <a:off x="7734110" y="3263296"/>
              <a:ext cx="7416532" cy="1262333"/>
              <a:chOff x="7637310" y="1659304"/>
              <a:chExt cx="6955432" cy="1262333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9BA65FF-8084-DA34-A683-1584CE682DF8}"/>
                  </a:ext>
                </a:extLst>
              </p:cNvPr>
              <p:cNvSpPr/>
              <p:nvPr/>
            </p:nvSpPr>
            <p:spPr>
              <a:xfrm>
                <a:off x="7637310" y="1659304"/>
                <a:ext cx="6955432" cy="1262333"/>
              </a:xfrm>
              <a:prstGeom prst="roundRect">
                <a:avLst/>
              </a:prstGeom>
              <a:solidFill>
                <a:srgbClr val="0371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D70AC7-1FF4-2B70-3944-2F0EECAC5741}"/>
                  </a:ext>
                </a:extLst>
              </p:cNvPr>
              <p:cNvSpPr txBox="1"/>
              <p:nvPr/>
            </p:nvSpPr>
            <p:spPr>
              <a:xfrm>
                <a:off x="7666947" y="1729951"/>
                <a:ext cx="6925795" cy="1121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ko-KR" sz="15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5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정상 범위에서 크게 벗어난 값을 이상치</a:t>
                </a:r>
                <a:r>
                  <a:rPr lang="en-US" altLang="ko-KR" sz="15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(anomaly)</a:t>
                </a:r>
              </a:p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ko-KR" sz="15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5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논리적으로 존재할 수 없는 값</a:t>
                </a:r>
              </a:p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ko-KR" sz="15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· </a:t>
                </a:r>
                <a:r>
                  <a:rPr lang="ko-KR" altLang="en-US" sz="15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논리적으로 존재할 수 있으나 극단적으로 크거나 작은 값을 </a:t>
                </a:r>
                <a:r>
                  <a:rPr lang="ko-KR" altLang="en-US" sz="1500" b="0" i="0" dirty="0" err="1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극단치</a:t>
                </a:r>
                <a:r>
                  <a:rPr lang="en-US" altLang="ko-KR" sz="1500" b="0" i="0" dirty="0">
                    <a:solidFill>
                      <a:schemeClr val="bg1"/>
                    </a:solidFill>
                    <a:effectLst/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(outlier)</a:t>
                </a: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FFF1A03-6446-CC89-6171-0633408A5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276" y="2755924"/>
              <a:ext cx="614686" cy="747934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A2D007B-A8F6-05CB-5CFB-B57C073A6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637" y="4099721"/>
            <a:ext cx="1933845" cy="24958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01828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이상치 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601" y="1979436"/>
            <a:ext cx="9200797" cy="4878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1800279" y="2228993"/>
            <a:ext cx="81947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논리적으로 존재할 수 있으나 극단적으로 크거나 작은 값인 </a:t>
            </a:r>
            <a:r>
              <a:rPr lang="ko-KR" alt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극단치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처리</a:t>
            </a:r>
            <a:endParaRPr lang="en-US" altLang="ko-KR" b="0" i="0" dirty="0">
              <a:solidFill>
                <a:schemeClr val="accent6">
                  <a:lumMod val="75000"/>
                </a:schemeClr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극단치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기준값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구하기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quantile()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함수로 분위수를 구할 수 있음</a:t>
            </a:r>
          </a:p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pct25 = mpg[＇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＇].quantile(.25)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1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사분위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구하기</a:t>
            </a:r>
          </a:p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pct75 = mpg[＇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＇].quantile(.75)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3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사분위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구하기</a:t>
            </a: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IQR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구하기</a:t>
            </a:r>
          </a:p>
          <a:p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iqr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pct75-pct25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극단치의 경계가 되는 값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사분위수보다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＇IQR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＇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더 작은 값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3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사분위수보다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＇IQR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＇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더 큰 값</a:t>
            </a:r>
          </a:p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print(pct25-1.5*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iqr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하한</a:t>
            </a:r>
          </a:p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print(pct75+1.5*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iqr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상한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BC1D55-4F5A-E24E-153E-ED108793F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963" y="1259978"/>
            <a:ext cx="6064491" cy="744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229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40E16F-B922-4314-9A38-A8D11DAB218E}"/>
              </a:ext>
            </a:extLst>
          </p:cNvPr>
          <p:cNvSpPr txBox="1"/>
          <p:nvPr/>
        </p:nvSpPr>
        <p:spPr>
          <a:xfrm>
            <a:off x="838200" y="1404845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Pandas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10A40-1046-4C8B-81B6-0B328ECE1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47"/>
          <a:stretch/>
        </p:blipFill>
        <p:spPr>
          <a:xfrm>
            <a:off x="1212044" y="2629201"/>
            <a:ext cx="9987137" cy="33109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769CDF-4008-4154-8E83-B7C0F47A196D}"/>
              </a:ext>
            </a:extLst>
          </p:cNvPr>
          <p:cNvSpPr/>
          <p:nvPr/>
        </p:nvSpPr>
        <p:spPr>
          <a:xfrm>
            <a:off x="2720373" y="2708452"/>
            <a:ext cx="576064" cy="3241756"/>
          </a:xfrm>
          <a:prstGeom prst="rect">
            <a:avLst/>
          </a:prstGeom>
          <a:noFill/>
          <a:ln w="28575">
            <a:solidFill>
              <a:srgbClr val="2D8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1E583-2199-4F44-A07A-2ED307DAB27F}"/>
              </a:ext>
            </a:extLst>
          </p:cNvPr>
          <p:cNvSpPr txBox="1"/>
          <p:nvPr/>
        </p:nvSpPr>
        <p:spPr>
          <a:xfrm>
            <a:off x="2248356" y="2348079"/>
            <a:ext cx="1578104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8D5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8D56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1679F3-F6A0-4000-8704-90A54E17992C}"/>
              </a:ext>
            </a:extLst>
          </p:cNvPr>
          <p:cNvSpPr/>
          <p:nvPr/>
        </p:nvSpPr>
        <p:spPr>
          <a:xfrm>
            <a:off x="3402695" y="2694734"/>
            <a:ext cx="2897385" cy="3265552"/>
          </a:xfrm>
          <a:prstGeom prst="rect">
            <a:avLst/>
          </a:prstGeom>
          <a:noFill/>
          <a:ln w="28575">
            <a:solidFill>
              <a:srgbClr val="2D8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7C9B4F-A2F2-4642-86A0-FD6F2EDE61CE}"/>
              </a:ext>
            </a:extLst>
          </p:cNvPr>
          <p:cNvSpPr/>
          <p:nvPr/>
        </p:nvSpPr>
        <p:spPr>
          <a:xfrm>
            <a:off x="8177718" y="2718531"/>
            <a:ext cx="1196203" cy="3241755"/>
          </a:xfrm>
          <a:prstGeom prst="rect">
            <a:avLst/>
          </a:prstGeom>
          <a:noFill/>
          <a:ln w="28575">
            <a:solidFill>
              <a:srgbClr val="2D8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73447-EDCE-4293-8537-70191FDDCE04}"/>
              </a:ext>
            </a:extLst>
          </p:cNvPr>
          <p:cNvSpPr txBox="1"/>
          <p:nvPr/>
        </p:nvSpPr>
        <p:spPr>
          <a:xfrm>
            <a:off x="4326509" y="2362368"/>
            <a:ext cx="1578104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8D5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8D56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500B68-BA1A-45FC-839D-3A89D05E898A}"/>
              </a:ext>
            </a:extLst>
          </p:cNvPr>
          <p:cNvSpPr txBox="1"/>
          <p:nvPr/>
        </p:nvSpPr>
        <p:spPr>
          <a:xfrm>
            <a:off x="7962913" y="2348079"/>
            <a:ext cx="1578104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D8D5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Series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8D56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BE7753-A1D7-4A12-8EEA-7732580C4516}"/>
              </a:ext>
            </a:extLst>
          </p:cNvPr>
          <p:cNvSpPr/>
          <p:nvPr/>
        </p:nvSpPr>
        <p:spPr>
          <a:xfrm>
            <a:off x="1105786" y="2349795"/>
            <a:ext cx="10260419" cy="3763926"/>
          </a:xfrm>
          <a:prstGeom prst="rect">
            <a:avLst/>
          </a:prstGeom>
          <a:noFill/>
          <a:ln w="38100">
            <a:solidFill>
              <a:srgbClr val="EE007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79DD-B93A-4264-ACB2-937BBB3289DF}"/>
              </a:ext>
            </a:extLst>
          </p:cNvPr>
          <p:cNvSpPr txBox="1"/>
          <p:nvPr/>
        </p:nvSpPr>
        <p:spPr>
          <a:xfrm>
            <a:off x="5347547" y="1830524"/>
            <a:ext cx="2269104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E007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DataFrame</a:t>
            </a:r>
            <a:endParaRPr lang="ko-KR" altLang="en-US" sz="2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E007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3B8C3F-E468-65D2-38DD-D6E8ECF9F66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1C4D1B-5188-9D8A-212A-657ACB084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E0F90E-ADA9-75CF-6DCD-8C477D32014A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이상치 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6368"/>
            <a:ext cx="10107440" cy="21710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1133825" y="2109718"/>
            <a:ext cx="113950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논리적으로 존재할 수 있으나 극단적으로 크거나 작은 값인 </a:t>
            </a:r>
            <a:r>
              <a:rPr lang="ko-KR" alt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극단치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처리 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mpg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활용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극단치를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결측치로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처리하기</a:t>
            </a:r>
          </a:p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mpg['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 = 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np.where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((mpg['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']&lt;4.5)|(mpg['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']&gt;40.5), 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np.nan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mpg['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'])</a:t>
            </a:r>
          </a:p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mpg[mpg['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hwy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'].</a:t>
            </a:r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isnull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80F805-B4DE-92BA-631A-D36A04910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825" y="4175737"/>
            <a:ext cx="9770317" cy="1697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64830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병합하기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가로로 병합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merge()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027" y="2119674"/>
            <a:ext cx="7124173" cy="107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4426730" y="2178940"/>
            <a:ext cx="67605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id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기준으로 합쳐서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total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할당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total = </a:t>
            </a:r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pd.merge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(test1, test2, how = 'left', on = 'id')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total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FB0B7-5D2B-D8D2-FBA5-A76190525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" y="2105385"/>
            <a:ext cx="1771897" cy="2505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E413FF-ECC0-2365-B178-BBF858AF7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495" y="2119674"/>
            <a:ext cx="1343212" cy="24768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D00CF0-3491-2358-C595-FFE7C2D78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580" y="3429000"/>
            <a:ext cx="2510353" cy="27050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4167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0CC86-263B-5BDC-565D-9C4FCE0386A1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CC4F-6FB4-264B-2A54-C3B7E39BF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47470-BFD5-F7D2-04F2-41ABAAFD03A8}"/>
              </a:ext>
            </a:extLst>
          </p:cNvPr>
          <p:cNvSpPr txBox="1"/>
          <p:nvPr/>
        </p:nvSpPr>
        <p:spPr>
          <a:xfrm>
            <a:off x="838200" y="1404845"/>
            <a:ext cx="832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병합하기 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세로로 병합 </a:t>
            </a:r>
            <a:r>
              <a:rPr lang="en-US" altLang="ko-KR" sz="280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concat</a:t>
            </a:r>
            <a:r>
              <a:rPr lang="en-US" altLang="ko-KR" sz="280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ko-KR" altLang="en-US" sz="2800" i="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88913-1C3E-A206-713E-15565956C2A5}"/>
              </a:ext>
            </a:extLst>
          </p:cNvPr>
          <p:cNvSpPr/>
          <p:nvPr/>
        </p:nvSpPr>
        <p:spPr>
          <a:xfrm>
            <a:off x="733425" y="1443148"/>
            <a:ext cx="104775" cy="377851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E25E42-14CD-BE27-2FE4-9EFF4F8A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569" y="2543521"/>
            <a:ext cx="6757059" cy="1512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8033B-F243-DE6A-1DB6-A2BB96197C28}"/>
              </a:ext>
            </a:extLst>
          </p:cNvPr>
          <p:cNvSpPr txBox="1"/>
          <p:nvPr/>
        </p:nvSpPr>
        <p:spPr>
          <a:xfrm>
            <a:off x="3594850" y="2670583"/>
            <a:ext cx="6757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컬럼명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기준으로 세로 병합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group_all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 </a:t>
            </a:r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pd.concat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([group1,group2])</a:t>
            </a:r>
          </a:p>
          <a:p>
            <a:r>
              <a:rPr lang="en-US" altLang="ko-KR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group_all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F9AA02-20C9-1FEA-5F52-02C39917D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47" y="2543522"/>
            <a:ext cx="1267002" cy="24673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54B027-DF87-047E-9EE6-A76D8AC438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96"/>
          <a:stretch/>
        </p:blipFill>
        <p:spPr>
          <a:xfrm>
            <a:off x="2051524" y="2543521"/>
            <a:ext cx="1286054" cy="24673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3FD47E-CE18-6E60-BA03-C53932C25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746" y="1798421"/>
            <a:ext cx="1324160" cy="45726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27287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" y="4886826"/>
            <a:ext cx="12452279" cy="197117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43000">
                <a:srgbClr val="ECECEC"/>
              </a:gs>
              <a:gs pos="86000">
                <a:schemeClr val="bg1">
                  <a:alpha val="32000"/>
                </a:schemeClr>
              </a:gs>
              <a:gs pos="0">
                <a:schemeClr val="bg1">
                  <a:lumMod val="85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BAFDC20-AE56-46EF-A696-5645D1B38BEA}"/>
              </a:ext>
            </a:extLst>
          </p:cNvPr>
          <p:cNvSpPr/>
          <p:nvPr/>
        </p:nvSpPr>
        <p:spPr>
          <a:xfrm>
            <a:off x="6854767" y="-213021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CB13CD-CC5D-4340-BFA7-734084C5E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70" y="1017386"/>
            <a:ext cx="2948668" cy="46841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5089" y="344677"/>
            <a:ext cx="6096000" cy="193129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</a:t>
            </a:r>
          </a:p>
          <a:p>
            <a:pPr latinLnBrk="0">
              <a:defRPr/>
            </a:pPr>
            <a:endParaRPr lang="en-US" altLang="ko-KR" sz="1500" b="1" i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6600" b="1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Matplitlib</a:t>
            </a:r>
            <a:endParaRPr lang="en-US" altLang="ko-KR" sz="6600" b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1050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Enjoy your data </a:t>
            </a:r>
            <a:r>
              <a:rPr lang="en-US" altLang="ko-KR" sz="1050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105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684315" y="924919"/>
            <a:ext cx="338425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23FBDD1-695F-44FD-BF09-F56854FE9218}"/>
              </a:ext>
            </a:extLst>
          </p:cNvPr>
          <p:cNvSpPr/>
          <p:nvPr/>
        </p:nvSpPr>
        <p:spPr>
          <a:xfrm>
            <a:off x="6800468" y="34814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C943F-B1AD-4FD8-9FC9-F47FA068EC78}"/>
              </a:ext>
            </a:extLst>
          </p:cNvPr>
          <p:cNvSpPr/>
          <p:nvPr/>
        </p:nvSpPr>
        <p:spPr>
          <a:xfrm>
            <a:off x="575089" y="2228006"/>
            <a:ext cx="2537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손지영</a:t>
            </a:r>
            <a:endParaRPr lang="en-US" altLang="ko-KR" sz="1000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DC010-83FE-4853-9A01-4FE8F7C8E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7" y="6256839"/>
            <a:ext cx="1993490" cy="5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7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1708F0-A140-447D-8C02-E7A82DF79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52"/>
          <a:stretch/>
        </p:blipFill>
        <p:spPr>
          <a:xfrm>
            <a:off x="1102432" y="1979571"/>
            <a:ext cx="9987137" cy="36594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1FCD64-986C-4377-87EA-878CC59F5C9B}"/>
              </a:ext>
            </a:extLst>
          </p:cNvPr>
          <p:cNvSpPr/>
          <p:nvPr/>
        </p:nvSpPr>
        <p:spPr>
          <a:xfrm>
            <a:off x="1119494" y="2319553"/>
            <a:ext cx="910422" cy="3334875"/>
          </a:xfrm>
          <a:prstGeom prst="rect">
            <a:avLst/>
          </a:prstGeom>
          <a:noFill/>
          <a:ln w="38100">
            <a:solidFill>
              <a:srgbClr val="2D8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B72A0-8EE0-4D64-8C63-F828CF4DB5D0}"/>
              </a:ext>
            </a:extLst>
          </p:cNvPr>
          <p:cNvSpPr txBox="1"/>
          <p:nvPr/>
        </p:nvSpPr>
        <p:spPr>
          <a:xfrm>
            <a:off x="785653" y="1310128"/>
            <a:ext cx="1578104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D8D5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 labels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D8D56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17BE7-8D52-41AE-957B-B7CAF3B13DBB}"/>
              </a:ext>
            </a:extLst>
          </p:cNvPr>
          <p:cNvSpPr/>
          <p:nvPr/>
        </p:nvSpPr>
        <p:spPr>
          <a:xfrm>
            <a:off x="2067722" y="2023201"/>
            <a:ext cx="9004775" cy="383428"/>
          </a:xfrm>
          <a:prstGeom prst="rect">
            <a:avLst/>
          </a:prstGeom>
          <a:noFill/>
          <a:ln w="38100">
            <a:solidFill>
              <a:srgbClr val="EE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14964-241F-4298-B595-F5E3C76C24D5}"/>
              </a:ext>
            </a:extLst>
          </p:cNvPr>
          <p:cNvSpPr txBox="1"/>
          <p:nvPr/>
        </p:nvSpPr>
        <p:spPr>
          <a:xfrm>
            <a:off x="4299613" y="1523391"/>
            <a:ext cx="296266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E007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Column names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E007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7F9B7E-33F8-4683-8501-5AC2748D7EE6}"/>
              </a:ext>
            </a:extLst>
          </p:cNvPr>
          <p:cNvCxnSpPr>
            <a:cxnSpLocks/>
          </p:cNvCxnSpPr>
          <p:nvPr/>
        </p:nvCxnSpPr>
        <p:spPr>
          <a:xfrm flipV="1">
            <a:off x="1476807" y="1942263"/>
            <a:ext cx="0" cy="377290"/>
          </a:xfrm>
          <a:prstGeom prst="straightConnector1">
            <a:avLst/>
          </a:prstGeom>
          <a:ln w="28575">
            <a:solidFill>
              <a:srgbClr val="2D8D5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15779F8-360B-4B07-9932-62242635D503}"/>
              </a:ext>
            </a:extLst>
          </p:cNvPr>
          <p:cNvCxnSpPr>
            <a:cxnSpLocks/>
          </p:cNvCxnSpPr>
          <p:nvPr/>
        </p:nvCxnSpPr>
        <p:spPr>
          <a:xfrm rot="10800000">
            <a:off x="6797411" y="1762245"/>
            <a:ext cx="332358" cy="260956"/>
          </a:xfrm>
          <a:prstGeom prst="bentConnector3">
            <a:avLst/>
          </a:prstGeom>
          <a:ln w="28575">
            <a:solidFill>
              <a:srgbClr val="EE00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220982-A0B6-4845-85EF-4EE665B4EDA5}"/>
              </a:ext>
            </a:extLst>
          </p:cNvPr>
          <p:cNvSpPr/>
          <p:nvPr/>
        </p:nvSpPr>
        <p:spPr>
          <a:xfrm>
            <a:off x="4664530" y="4241718"/>
            <a:ext cx="1535303" cy="20965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6A00548-5C33-4C8F-9D0D-612E680023C8}"/>
              </a:ext>
            </a:extLst>
          </p:cNvPr>
          <p:cNvCxnSpPr>
            <a:cxnSpLocks/>
          </p:cNvCxnSpPr>
          <p:nvPr/>
        </p:nvCxnSpPr>
        <p:spPr>
          <a:xfrm>
            <a:off x="5464417" y="4447747"/>
            <a:ext cx="1798906" cy="1194896"/>
          </a:xfrm>
          <a:prstGeom prst="bentConnector3">
            <a:avLst>
              <a:gd name="adj1" fmla="val 40923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5B9B05-1FCC-4F1E-85CB-E2FD581F03CB}"/>
              </a:ext>
            </a:extLst>
          </p:cNvPr>
          <p:cNvGrpSpPr/>
          <p:nvPr/>
        </p:nvGrpSpPr>
        <p:grpSpPr>
          <a:xfrm>
            <a:off x="6693637" y="3386737"/>
            <a:ext cx="983303" cy="2079399"/>
            <a:chOff x="6589876" y="3457417"/>
            <a:chExt cx="872262" cy="18640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BF9839-75D9-4AE0-8EF1-3F0301A2600F}"/>
                </a:ext>
              </a:extLst>
            </p:cNvPr>
            <p:cNvSpPr/>
            <p:nvPr/>
          </p:nvSpPr>
          <p:spPr>
            <a:xfrm>
              <a:off x="6589876" y="3457417"/>
              <a:ext cx="288032" cy="22794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9AD975BB-B3AA-40AA-B030-ABA915B561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3054" y="4212379"/>
              <a:ext cx="1654099" cy="564069"/>
            </a:xfrm>
            <a:prstGeom prst="bentConnector3">
              <a:avLst>
                <a:gd name="adj1" fmla="val 1136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557900A-F4FA-491A-A541-3D116739405F}"/>
              </a:ext>
            </a:extLst>
          </p:cNvPr>
          <p:cNvGrpSpPr/>
          <p:nvPr/>
        </p:nvGrpSpPr>
        <p:grpSpPr>
          <a:xfrm>
            <a:off x="8317884" y="3956846"/>
            <a:ext cx="935702" cy="1682172"/>
            <a:chOff x="7966192" y="3922121"/>
            <a:chExt cx="703752" cy="142275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004994-916B-4275-B911-AD0CB47BA707}"/>
                </a:ext>
              </a:extLst>
            </p:cNvPr>
            <p:cNvSpPr/>
            <p:nvPr/>
          </p:nvSpPr>
          <p:spPr>
            <a:xfrm>
              <a:off x="8277173" y="3922121"/>
              <a:ext cx="392771" cy="1916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F98F349-BD3B-48B2-B9EF-581D741216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50855" y="4533301"/>
              <a:ext cx="1326908" cy="296233"/>
            </a:xfrm>
            <a:prstGeom prst="bentConnector3">
              <a:avLst>
                <a:gd name="adj1" fmla="val 777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FFC45FE-F0F1-4E2B-BB63-DB1C67E39867}"/>
              </a:ext>
            </a:extLst>
          </p:cNvPr>
          <p:cNvSpPr txBox="1"/>
          <p:nvPr/>
        </p:nvSpPr>
        <p:spPr>
          <a:xfrm>
            <a:off x="7262278" y="5540793"/>
            <a:ext cx="1279496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3AEA73-E91D-4712-85F4-2476516D8140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5FFFAAF-D1B8-D8D1-3819-E9E24F5D5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6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534B10-6862-08DC-FD32-865F946602A2}"/>
              </a:ext>
            </a:extLst>
          </p:cNvPr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9000">
                <a:schemeClr val="bg1">
                  <a:lumMod val="95000"/>
                </a:schemeClr>
              </a:gs>
              <a:gs pos="37000">
                <a:srgbClr val="428FD1"/>
              </a:gs>
              <a:gs pos="68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Pandas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C5B1DF-5636-489A-A1EE-6CAA45C7C8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44" y="246224"/>
            <a:ext cx="555302" cy="555302"/>
          </a:xfrm>
          <a:prstGeom prst="rect">
            <a:avLst/>
          </a:prstGeom>
        </p:spPr>
      </p:pic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A313AF36-C1C9-3621-770F-CEEE126262DD}"/>
              </a:ext>
            </a:extLst>
          </p:cNvPr>
          <p:cNvSpPr txBox="1">
            <a:spLocks/>
          </p:cNvSpPr>
          <p:nvPr/>
        </p:nvSpPr>
        <p:spPr>
          <a:xfrm>
            <a:off x="3557268" y="2947672"/>
            <a:ext cx="6415407" cy="589565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Pandas </a:t>
            </a:r>
            <a:r>
              <a:rPr lang="ko-KR" altLang="en-US" sz="4800" dirty="0">
                <a:solidFill>
                  <a:srgbClr val="0371C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 다루기</a:t>
            </a:r>
            <a:endParaRPr lang="en-US" altLang="ko-KR" sz="4800" dirty="0">
              <a:solidFill>
                <a:srgbClr val="0371C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FB8A-4D6B-479B-F40D-8D12681FDE48}"/>
              </a:ext>
            </a:extLst>
          </p:cNvPr>
          <p:cNvSpPr/>
          <p:nvPr/>
        </p:nvSpPr>
        <p:spPr>
          <a:xfrm>
            <a:off x="2724151" y="2884461"/>
            <a:ext cx="683578" cy="715989"/>
          </a:xfrm>
          <a:prstGeom prst="rect">
            <a:avLst/>
          </a:prstGeom>
          <a:solidFill>
            <a:srgbClr val="03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553972"/>
      </p:ext>
    </p:extLst>
  </p:cSld>
  <p:clrMapOvr>
    <a:masterClrMapping/>
  </p:clrMapOvr>
</p:sld>
</file>

<file path=ppt/theme/theme1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21531</TotalTime>
  <Words>6084</Words>
  <Application>Microsoft Office PowerPoint</Application>
  <PresentationFormat>와이드스크린</PresentationFormat>
  <Paragraphs>1029</Paragraphs>
  <Slides>73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0" baseType="lpstr">
      <vt:lpstr>G마켓 산스 Bold</vt:lpstr>
      <vt:lpstr>G마켓 산스 TTF Medium</vt:lpstr>
      <vt:lpstr>G마켓 산스 Medium</vt:lpstr>
      <vt:lpstr>G마켓 산스 TTF Bold</vt:lpstr>
      <vt:lpstr>Helvetica Neue</vt:lpstr>
      <vt:lpstr>Arial</vt:lpstr>
      <vt:lpstr>20_Office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JiYoung Son</cp:lastModifiedBy>
  <cp:revision>146</cp:revision>
  <dcterms:created xsi:type="dcterms:W3CDTF">2020-12-04T02:08:46Z</dcterms:created>
  <dcterms:modified xsi:type="dcterms:W3CDTF">2024-03-19T03:19:09Z</dcterms:modified>
</cp:coreProperties>
</file>