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88"/>
  </p:notesMasterIdLst>
  <p:sldIdLst>
    <p:sldId id="419" r:id="rId2"/>
    <p:sldId id="482" r:id="rId3"/>
    <p:sldId id="319" r:id="rId4"/>
    <p:sldId id="320" r:id="rId5"/>
    <p:sldId id="321" r:id="rId6"/>
    <p:sldId id="322" r:id="rId7"/>
    <p:sldId id="323" r:id="rId8"/>
    <p:sldId id="483" r:id="rId9"/>
    <p:sldId id="484" r:id="rId10"/>
    <p:sldId id="485" r:id="rId11"/>
    <p:sldId id="486" r:id="rId12"/>
    <p:sldId id="487" r:id="rId13"/>
    <p:sldId id="488" r:id="rId14"/>
    <p:sldId id="324" r:id="rId15"/>
    <p:sldId id="514" r:id="rId16"/>
    <p:sldId id="515" r:id="rId17"/>
    <p:sldId id="516" r:id="rId18"/>
    <p:sldId id="489" r:id="rId19"/>
    <p:sldId id="490" r:id="rId20"/>
    <p:sldId id="491" r:id="rId21"/>
    <p:sldId id="533" r:id="rId22"/>
    <p:sldId id="536" r:id="rId23"/>
    <p:sldId id="493" r:id="rId24"/>
    <p:sldId id="492" r:id="rId25"/>
    <p:sldId id="494" r:id="rId26"/>
    <p:sldId id="563" r:id="rId27"/>
    <p:sldId id="534" r:id="rId28"/>
    <p:sldId id="537" r:id="rId29"/>
    <p:sldId id="538" r:id="rId30"/>
    <p:sldId id="539" r:id="rId31"/>
    <p:sldId id="540" r:id="rId32"/>
    <p:sldId id="541" r:id="rId33"/>
    <p:sldId id="542" r:id="rId34"/>
    <p:sldId id="543" r:id="rId35"/>
    <p:sldId id="544" r:id="rId36"/>
    <p:sldId id="546" r:id="rId37"/>
    <p:sldId id="547" r:id="rId38"/>
    <p:sldId id="548" r:id="rId39"/>
    <p:sldId id="545" r:id="rId40"/>
    <p:sldId id="549" r:id="rId41"/>
    <p:sldId id="551" r:id="rId42"/>
    <p:sldId id="550" r:id="rId43"/>
    <p:sldId id="552" r:id="rId44"/>
    <p:sldId id="553" r:id="rId45"/>
    <p:sldId id="557" r:id="rId46"/>
    <p:sldId id="555" r:id="rId47"/>
    <p:sldId id="558" r:id="rId48"/>
    <p:sldId id="559" r:id="rId49"/>
    <p:sldId id="556" r:id="rId50"/>
    <p:sldId id="495" r:id="rId51"/>
    <p:sldId id="496" r:id="rId52"/>
    <p:sldId id="497" r:id="rId53"/>
    <p:sldId id="326" r:id="rId54"/>
    <p:sldId id="498" r:id="rId55"/>
    <p:sldId id="500" r:id="rId56"/>
    <p:sldId id="499" r:id="rId57"/>
    <p:sldId id="501" r:id="rId58"/>
    <p:sldId id="503" r:id="rId59"/>
    <p:sldId id="502" r:id="rId60"/>
    <p:sldId id="504" r:id="rId61"/>
    <p:sldId id="506" r:id="rId62"/>
    <p:sldId id="505" r:id="rId63"/>
    <p:sldId id="510" r:id="rId64"/>
    <p:sldId id="508" r:id="rId65"/>
    <p:sldId id="509" r:id="rId66"/>
    <p:sldId id="512" r:id="rId67"/>
    <p:sldId id="511" r:id="rId68"/>
    <p:sldId id="560" r:id="rId69"/>
    <p:sldId id="561" r:id="rId70"/>
    <p:sldId id="513" r:id="rId71"/>
    <p:sldId id="562" r:id="rId72"/>
    <p:sldId id="517" r:id="rId73"/>
    <p:sldId id="518" r:id="rId74"/>
    <p:sldId id="519" r:id="rId75"/>
    <p:sldId id="520" r:id="rId76"/>
    <p:sldId id="521" r:id="rId77"/>
    <p:sldId id="522" r:id="rId78"/>
    <p:sldId id="526" r:id="rId79"/>
    <p:sldId id="525" r:id="rId80"/>
    <p:sldId id="523" r:id="rId81"/>
    <p:sldId id="527" r:id="rId82"/>
    <p:sldId id="528" r:id="rId83"/>
    <p:sldId id="532" r:id="rId84"/>
    <p:sldId id="529" r:id="rId85"/>
    <p:sldId id="531" r:id="rId86"/>
    <p:sldId id="420" r:id="rId87"/>
  </p:sldIdLst>
  <p:sldSz cx="12192000" cy="6858000"/>
  <p:notesSz cx="6858000" cy="9144000"/>
  <p:embeddedFontLst>
    <p:embeddedFont>
      <p:font typeface="G마켓 산스 Bold" panose="02000000000000000000" pitchFamily="50" charset="-127"/>
      <p:regular r:id="rId89"/>
    </p:embeddedFont>
    <p:embeddedFont>
      <p:font typeface="G마켓 산스 Medium" panose="02000000000000000000" pitchFamily="50" charset="-127"/>
      <p:regular r:id="rId90"/>
    </p:embeddedFont>
    <p:embeddedFont>
      <p:font typeface="G마켓 산스 TTF Bold" panose="02000000000000000000" pitchFamily="2" charset="-127"/>
      <p:bold r:id="rId91"/>
    </p:embeddedFont>
    <p:embeddedFont>
      <p:font typeface="G마켓 산스 TTF Medium" panose="02000000000000000000" pitchFamily="2" charset="-127"/>
      <p:regular r:id="rId9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271F"/>
    <a:srgbClr val="F7F7F7"/>
    <a:srgbClr val="2D8D56"/>
    <a:srgbClr val="4D4D4D"/>
    <a:srgbClr val="40404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53" autoAdjust="0"/>
    <p:restoredTop sz="77568" autoAdjust="0"/>
  </p:normalViewPr>
  <p:slideViewPr>
    <p:cSldViewPr snapToGrid="0">
      <p:cViewPr varScale="1">
        <p:scale>
          <a:sx n="77" d="100"/>
          <a:sy n="77" d="100"/>
        </p:scale>
        <p:origin x="1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font" Target="fonts/font1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font" Target="fonts/font2.fntdata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font" Target="fonts/font3.fntdata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4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마켓 산스 Medium" panose="02000000000000000000" pitchFamily="50" charset="-127"/>
                <a:ea typeface="G마켓 산스 Medium" panose="02000000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마켓 산스 Medium" panose="02000000000000000000" pitchFamily="50" charset="-127"/>
                <a:ea typeface="G마켓 산스 Medium" panose="02000000000000000000" pitchFamily="50" charset="-127"/>
              </a:defRPr>
            </a:lvl1pPr>
          </a:lstStyle>
          <a:p>
            <a:fld id="{9B3FCF68-3E0D-44EA-8AED-B52FA63D396A}" type="datetimeFigureOut">
              <a:rPr lang="ko-KR" altLang="en-US" smtClean="0"/>
              <a:pPr/>
              <a:t>2024-03-19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마켓 산스 Medium" panose="02000000000000000000" pitchFamily="50" charset="-127"/>
                <a:ea typeface="G마켓 산스 Medium" panose="02000000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마켓 산스 Medium" panose="02000000000000000000" pitchFamily="50" charset="-127"/>
                <a:ea typeface="G마켓 산스 Medium" panose="02000000000000000000" pitchFamily="50" charset="-127"/>
              </a:defRPr>
            </a:lvl1pPr>
          </a:lstStyle>
          <a:p>
            <a:fld id="{297A24FF-4FDD-425C-8C46-F33FDABAEEF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585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G마켓 산스 Medium" panose="02000000000000000000" pitchFamily="50" charset="-127"/>
        <a:ea typeface="G마켓 산스 Medium" panose="02000000000000000000" pitchFamily="50" charset="-127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514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5269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5570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62701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93689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 </a:t>
            </a:r>
            <a:r>
              <a:rPr lang="ko-KR" altLang="en-US" dirty="0"/>
              <a:t>출생아 수 데이터 접근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사망자 수 데이터 접근</a:t>
            </a:r>
          </a:p>
          <a:p>
            <a:r>
              <a:rPr lang="en-US" altLang="ko-KR" dirty="0"/>
              <a:t>x = list(range(2020,2071,10))</a:t>
            </a:r>
          </a:p>
          <a:p>
            <a:r>
              <a:rPr lang="en-US" altLang="ko-KR" dirty="0"/>
              <a:t>y1 = </a:t>
            </a:r>
            <a:r>
              <a:rPr lang="en-US" altLang="ko-KR" dirty="0" err="1"/>
              <a:t>data.iloc</a:t>
            </a:r>
            <a:r>
              <a:rPr lang="en-US" altLang="ko-KR" dirty="0"/>
              <a:t>[1]</a:t>
            </a:r>
          </a:p>
          <a:p>
            <a:r>
              <a:rPr lang="en-US" altLang="ko-KR" dirty="0"/>
              <a:t>y2 = </a:t>
            </a:r>
            <a:r>
              <a:rPr lang="en-US" altLang="ko-KR" dirty="0" err="1"/>
              <a:t>data.iloc</a:t>
            </a:r>
            <a:r>
              <a:rPr lang="en-US" altLang="ko-KR" dirty="0"/>
              <a:t>[2]</a:t>
            </a:r>
          </a:p>
          <a:p>
            <a:endParaRPr lang="en-US" altLang="ko-KR" dirty="0"/>
          </a:p>
          <a:p>
            <a:r>
              <a:rPr lang="en-US" altLang="ko-KR" dirty="0" err="1"/>
              <a:t>plt.figure</a:t>
            </a:r>
            <a:r>
              <a:rPr lang="en-US" altLang="ko-KR" dirty="0"/>
              <a:t>(</a:t>
            </a:r>
            <a:r>
              <a:rPr lang="en-US" altLang="ko-KR" dirty="0" err="1"/>
              <a:t>figsize</a:t>
            </a:r>
            <a:r>
              <a:rPr lang="en-US" altLang="ko-KR" dirty="0"/>
              <a:t> = (6,4))</a:t>
            </a:r>
          </a:p>
          <a:p>
            <a:r>
              <a:rPr lang="en-US" altLang="ko-KR" dirty="0" err="1"/>
              <a:t>plt.plot</a:t>
            </a:r>
            <a:r>
              <a:rPr lang="en-US" altLang="ko-KR" dirty="0"/>
              <a:t>(x, y1, marker='*', </a:t>
            </a:r>
            <a:r>
              <a:rPr lang="en-US" altLang="ko-KR" dirty="0" err="1"/>
              <a:t>ms</a:t>
            </a:r>
            <a:r>
              <a:rPr lang="en-US" altLang="ko-KR" dirty="0"/>
              <a:t> = 10)</a:t>
            </a:r>
          </a:p>
          <a:p>
            <a:r>
              <a:rPr lang="en-US" altLang="ko-KR" dirty="0" err="1"/>
              <a:t>plt.plot</a:t>
            </a:r>
            <a:r>
              <a:rPr lang="en-US" altLang="ko-KR" dirty="0"/>
              <a:t>(x, y2, marker='o', </a:t>
            </a:r>
            <a:r>
              <a:rPr lang="en-US" altLang="ko-KR" dirty="0" err="1"/>
              <a:t>ms</a:t>
            </a:r>
            <a:r>
              <a:rPr lang="en-US" altLang="ko-KR" dirty="0"/>
              <a:t> = 8)</a:t>
            </a:r>
          </a:p>
          <a:p>
            <a:r>
              <a:rPr lang="en-US" altLang="ko-KR" dirty="0" err="1"/>
              <a:t>plt.show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983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8384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08521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생성하여 데이터 준비</a:t>
            </a:r>
            <a:endParaRPr lang="en-US" altLang="ko-KR" sz="1200" dirty="0">
              <a:solidFill>
                <a:schemeClr val="accent6">
                  <a:lumMod val="7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 = </a:t>
            </a:r>
            <a:r>
              <a:rPr lang="en-US" altLang="ko-KR" sz="1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np.arange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(1,6)</a:t>
            </a:r>
          </a:p>
          <a:p>
            <a:r>
              <a:rPr lang="en-US" altLang="ko-KR" sz="1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np.random.seed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(3)</a:t>
            </a:r>
          </a:p>
          <a:p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y = </a:t>
            </a:r>
            <a:r>
              <a:rPr lang="en-US" altLang="ko-KR" sz="1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np.random.randint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(1,10,size=5)</a:t>
            </a:r>
          </a:p>
          <a:p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print(x)</a:t>
            </a:r>
          </a:p>
          <a:p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print(y)</a:t>
            </a:r>
            <a:endParaRPr lang="ko-KR" altLang="en-US" sz="1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49553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생성하여 데이터 준비</a:t>
            </a:r>
            <a:endParaRPr lang="en-US" altLang="ko-KR" sz="1200" dirty="0">
              <a:solidFill>
                <a:schemeClr val="accent6">
                  <a:lumMod val="7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 = </a:t>
            </a:r>
            <a:r>
              <a:rPr lang="en-US" altLang="ko-KR" sz="1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np.arange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(1,6)</a:t>
            </a:r>
          </a:p>
          <a:p>
            <a:r>
              <a:rPr lang="en-US" altLang="ko-KR" sz="1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np.random.seed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(3)</a:t>
            </a:r>
          </a:p>
          <a:p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y = </a:t>
            </a:r>
            <a:r>
              <a:rPr lang="en-US" altLang="ko-KR" sz="1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np.random.randint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(1,10,size=5)</a:t>
            </a:r>
          </a:p>
          <a:p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print(x)</a:t>
            </a:r>
          </a:p>
          <a:p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print(y)</a:t>
            </a:r>
            <a:endParaRPr lang="ko-KR" altLang="en-US" sz="1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82134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생성하여 데이터 준비</a:t>
            </a:r>
            <a:endParaRPr lang="en-US" altLang="ko-KR" sz="1200" dirty="0">
              <a:solidFill>
                <a:schemeClr val="accent6">
                  <a:lumMod val="7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 = </a:t>
            </a:r>
            <a:r>
              <a:rPr lang="en-US" altLang="ko-KR" sz="1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np.arange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(1,6)</a:t>
            </a:r>
          </a:p>
          <a:p>
            <a:r>
              <a:rPr lang="en-US" altLang="ko-KR" sz="1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np.random.seed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(3)</a:t>
            </a:r>
          </a:p>
          <a:p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y = </a:t>
            </a:r>
            <a:r>
              <a:rPr lang="en-US" altLang="ko-KR" sz="1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np.random.randint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(1,10,size=5)</a:t>
            </a:r>
          </a:p>
          <a:p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print(x)</a:t>
            </a:r>
          </a:p>
          <a:p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print(y)</a:t>
            </a:r>
            <a:endParaRPr lang="ko-KR" altLang="en-US" sz="1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9275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G마켓 산스 Medium" panose="02000000000000000000" pitchFamily="50" charset="-127"/>
              </a:rPr>
              <a:t>주피터 노트북을 사용하는 경우에는 다음처럼 매직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마켓 산스 Medium" panose="02000000000000000000" pitchFamily="50" charset="-127"/>
              </a:rPr>
              <a:t>(magic)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마켓 산스 Medium" panose="02000000000000000000" pitchFamily="50" charset="-127"/>
              </a:rPr>
              <a:t>명령으로 노트북 내부에 그림을 표시하도록 지정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74060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14853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88162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990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97239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13068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95811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36993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12204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75731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7449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704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07080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 </a:t>
            </a:r>
            <a:r>
              <a:rPr lang="ko-KR" altLang="en-US" dirty="0"/>
              <a:t>실습</a:t>
            </a:r>
            <a:r>
              <a:rPr lang="en-US" altLang="ko-KR" dirty="0"/>
              <a:t>1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주사위를 </a:t>
            </a:r>
            <a:r>
              <a:rPr lang="en-US" altLang="ko-KR" dirty="0"/>
              <a:t>100</a:t>
            </a:r>
            <a:r>
              <a:rPr lang="ko-KR" altLang="en-US" dirty="0"/>
              <a:t>번 던져서 나오는 수들의 분포를 히스토그램으로 그려보기</a:t>
            </a:r>
            <a:endParaRPr lang="en-US" altLang="ko-KR" dirty="0"/>
          </a:p>
          <a:p>
            <a:r>
              <a:rPr lang="en-US" altLang="ko-KR" dirty="0" err="1"/>
              <a:t>np.random.seed</a:t>
            </a:r>
            <a:r>
              <a:rPr lang="en-US" altLang="ko-KR" dirty="0"/>
              <a:t>(3)</a:t>
            </a:r>
          </a:p>
          <a:p>
            <a:r>
              <a:rPr lang="en-US" altLang="ko-KR" dirty="0"/>
              <a:t>a = </a:t>
            </a:r>
            <a:r>
              <a:rPr lang="en-US" altLang="ko-KR" dirty="0" err="1"/>
              <a:t>np.random.randint</a:t>
            </a:r>
            <a:r>
              <a:rPr lang="en-US" altLang="ko-KR" dirty="0"/>
              <a:t>(1,7, size = 100)</a:t>
            </a:r>
          </a:p>
          <a:p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np.unique</a:t>
            </a:r>
            <a:r>
              <a:rPr lang="en-US" altLang="ko-KR" dirty="0"/>
              <a:t>(a, </a:t>
            </a:r>
            <a:r>
              <a:rPr lang="en-US" altLang="ko-KR" dirty="0" err="1"/>
              <a:t>return_counts</a:t>
            </a:r>
            <a:r>
              <a:rPr lang="en-US" altLang="ko-KR" dirty="0"/>
              <a:t>=True))</a:t>
            </a:r>
          </a:p>
          <a:p>
            <a:r>
              <a:rPr lang="en-US" altLang="ko-KR" dirty="0" err="1"/>
              <a:t>plt.hist</a:t>
            </a:r>
            <a:r>
              <a:rPr lang="en-US" altLang="ko-KR" dirty="0"/>
              <a:t>(</a:t>
            </a:r>
            <a:r>
              <a:rPr lang="en-US" altLang="ko-KR" dirty="0" err="1"/>
              <a:t>a,bins</a:t>
            </a:r>
            <a:r>
              <a:rPr lang="en-US" altLang="ko-KR" dirty="0"/>
              <a:t> = 6) </a:t>
            </a:r>
          </a:p>
          <a:p>
            <a:r>
              <a:rPr lang="en-US" altLang="ko-KR" dirty="0"/>
              <a:t># bins = [1,2,3,4,5,6,7], </a:t>
            </a:r>
            <a:r>
              <a:rPr lang="en-US" altLang="ko-KR" dirty="0" err="1"/>
              <a:t>edgecolor</a:t>
            </a:r>
            <a:r>
              <a:rPr lang="en-US" altLang="ko-KR" dirty="0"/>
              <a:t>='</a:t>
            </a:r>
            <a:r>
              <a:rPr lang="en-US" altLang="ko-KR" dirty="0" err="1"/>
              <a:t>black'plt.show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32488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39761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6814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41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4489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64775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 </a:t>
            </a:r>
            <a:r>
              <a:rPr lang="ko-KR" altLang="en-US" dirty="0"/>
              <a:t>시리즈는 여러 값을 나열한 자료구조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시리즈는 </a:t>
            </a:r>
            <a:r>
              <a:rPr lang="en-US" altLang="ko-KR" dirty="0"/>
              <a:t>index(</a:t>
            </a:r>
            <a:r>
              <a:rPr lang="ko-KR" altLang="en-US" dirty="0"/>
              <a:t>인덱스</a:t>
            </a:r>
            <a:r>
              <a:rPr lang="en-US" altLang="ko-KR" dirty="0"/>
              <a:t>), value(</a:t>
            </a:r>
            <a:r>
              <a:rPr lang="ko-KR" altLang="en-US" dirty="0"/>
              <a:t>값</a:t>
            </a:r>
            <a:r>
              <a:rPr lang="en-US" altLang="ko-KR" dirty="0"/>
              <a:t>)</a:t>
            </a:r>
            <a:r>
              <a:rPr lang="ko-KR" altLang="en-US" dirty="0"/>
              <a:t>으로 구성됨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데이터 프레임을 구성하는 하위요소</a:t>
            </a:r>
            <a:r>
              <a:rPr lang="en-US" altLang="ko-KR" dirty="0"/>
              <a:t>, </a:t>
            </a:r>
            <a:r>
              <a:rPr lang="ko-KR" altLang="en-US" dirty="0"/>
              <a:t>즉 시리즈가 </a:t>
            </a:r>
            <a:r>
              <a:rPr lang="ko-KR" altLang="en-US" dirty="0" err="1"/>
              <a:t>여러개</a:t>
            </a:r>
            <a:r>
              <a:rPr lang="ko-KR" altLang="en-US" dirty="0"/>
              <a:t> 모이면 데이터 프레임을 이룸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값을 가진 시리즈 생성</a:t>
            </a:r>
          </a:p>
          <a:p>
            <a:r>
              <a:rPr lang="en-US" altLang="ko-KR" dirty="0" err="1"/>
              <a:t>num_series</a:t>
            </a:r>
            <a:r>
              <a:rPr lang="en-US" altLang="ko-KR" dirty="0"/>
              <a:t> = </a:t>
            </a:r>
            <a:r>
              <a:rPr lang="en-US" altLang="ko-KR" dirty="0" err="1"/>
              <a:t>pd.Series</a:t>
            </a:r>
            <a:r>
              <a:rPr lang="en-US" altLang="ko-KR" dirty="0"/>
              <a:t>([3,4,5])</a:t>
            </a:r>
          </a:p>
          <a:p>
            <a:r>
              <a:rPr lang="en-US" altLang="ko-KR" dirty="0" err="1"/>
              <a:t>num_series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44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88862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 </a:t>
            </a:r>
            <a:r>
              <a:rPr lang="ko-KR" altLang="en-US" dirty="0"/>
              <a:t>시리즈는 여러 값을 나열한 자료구조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시리즈는 </a:t>
            </a:r>
            <a:r>
              <a:rPr lang="en-US" altLang="ko-KR" dirty="0"/>
              <a:t>index(</a:t>
            </a:r>
            <a:r>
              <a:rPr lang="ko-KR" altLang="en-US" dirty="0"/>
              <a:t>인덱스</a:t>
            </a:r>
            <a:r>
              <a:rPr lang="en-US" altLang="ko-KR" dirty="0"/>
              <a:t>), value(</a:t>
            </a:r>
            <a:r>
              <a:rPr lang="ko-KR" altLang="en-US" dirty="0"/>
              <a:t>값</a:t>
            </a:r>
            <a:r>
              <a:rPr lang="en-US" altLang="ko-KR" dirty="0"/>
              <a:t>)</a:t>
            </a:r>
            <a:r>
              <a:rPr lang="ko-KR" altLang="en-US" dirty="0"/>
              <a:t>으로 구성됨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데이터 프레임을 구성하는 하위요소</a:t>
            </a:r>
            <a:r>
              <a:rPr lang="en-US" altLang="ko-KR" dirty="0"/>
              <a:t>, </a:t>
            </a:r>
            <a:r>
              <a:rPr lang="ko-KR" altLang="en-US" dirty="0"/>
              <a:t>즉 시리즈가 </a:t>
            </a:r>
            <a:r>
              <a:rPr lang="ko-KR" altLang="en-US" dirty="0" err="1"/>
              <a:t>여러개</a:t>
            </a:r>
            <a:r>
              <a:rPr lang="ko-KR" altLang="en-US" dirty="0"/>
              <a:t> 모이면 데이터 프레임을 이룸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값을 가진 시리즈 생성</a:t>
            </a:r>
          </a:p>
          <a:p>
            <a:r>
              <a:rPr lang="en-US" altLang="ko-KR" dirty="0" err="1"/>
              <a:t>num_series</a:t>
            </a:r>
            <a:r>
              <a:rPr lang="en-US" altLang="ko-KR" dirty="0"/>
              <a:t> = </a:t>
            </a:r>
            <a:r>
              <a:rPr lang="en-US" altLang="ko-KR" dirty="0" err="1"/>
              <a:t>pd.Series</a:t>
            </a:r>
            <a:r>
              <a:rPr lang="en-US" altLang="ko-KR" dirty="0"/>
              <a:t>([3,4,5])</a:t>
            </a:r>
          </a:p>
          <a:p>
            <a:r>
              <a:rPr lang="en-US" altLang="ko-KR" dirty="0" err="1"/>
              <a:t>num_series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45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28966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46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2458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47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8709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41954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43128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49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220051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 </a:t>
            </a:r>
            <a:r>
              <a:rPr lang="ko-KR" altLang="en-US" dirty="0"/>
              <a:t>시리즈는 여러 값을 나열한 자료구조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시리즈는 </a:t>
            </a:r>
            <a:r>
              <a:rPr lang="en-US" altLang="ko-KR" dirty="0"/>
              <a:t>index(</a:t>
            </a:r>
            <a:r>
              <a:rPr lang="ko-KR" altLang="en-US" dirty="0"/>
              <a:t>인덱스</a:t>
            </a:r>
            <a:r>
              <a:rPr lang="en-US" altLang="ko-KR" dirty="0"/>
              <a:t>), value(</a:t>
            </a:r>
            <a:r>
              <a:rPr lang="ko-KR" altLang="en-US" dirty="0"/>
              <a:t>값</a:t>
            </a:r>
            <a:r>
              <a:rPr lang="en-US" altLang="ko-KR" dirty="0"/>
              <a:t>)</a:t>
            </a:r>
            <a:r>
              <a:rPr lang="ko-KR" altLang="en-US" dirty="0"/>
              <a:t>으로 구성됨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데이터 프레임을 구성하는 하위요소</a:t>
            </a:r>
            <a:r>
              <a:rPr lang="en-US" altLang="ko-KR" dirty="0"/>
              <a:t>, </a:t>
            </a:r>
            <a:r>
              <a:rPr lang="ko-KR" altLang="en-US" dirty="0"/>
              <a:t>즉 시리즈가 </a:t>
            </a:r>
            <a:r>
              <a:rPr lang="ko-KR" altLang="en-US" dirty="0" err="1"/>
              <a:t>여러개</a:t>
            </a:r>
            <a:r>
              <a:rPr lang="ko-KR" altLang="en-US" dirty="0"/>
              <a:t> 모이면 데이터 프레임을 이룸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값을 가진 시리즈 생성</a:t>
            </a:r>
          </a:p>
          <a:p>
            <a:r>
              <a:rPr lang="en-US" altLang="ko-KR" dirty="0" err="1"/>
              <a:t>num_series</a:t>
            </a:r>
            <a:r>
              <a:rPr lang="en-US" altLang="ko-KR" dirty="0"/>
              <a:t> = </a:t>
            </a:r>
            <a:r>
              <a:rPr lang="en-US" altLang="ko-KR" dirty="0" err="1"/>
              <a:t>pd.Series</a:t>
            </a:r>
            <a:r>
              <a:rPr lang="en-US" altLang="ko-KR" dirty="0"/>
              <a:t>([3,4,5])</a:t>
            </a:r>
          </a:p>
          <a:p>
            <a:r>
              <a:rPr lang="en-US" altLang="ko-KR" dirty="0" err="1"/>
              <a:t>num_series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51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42085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 </a:t>
            </a:r>
            <a:r>
              <a:rPr lang="ko-KR" altLang="en-US" dirty="0"/>
              <a:t>시리즈는 여러 값을 나열한 자료구조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시리즈는 </a:t>
            </a:r>
            <a:r>
              <a:rPr lang="en-US" altLang="ko-KR" dirty="0"/>
              <a:t>index(</a:t>
            </a:r>
            <a:r>
              <a:rPr lang="ko-KR" altLang="en-US" dirty="0"/>
              <a:t>인덱스</a:t>
            </a:r>
            <a:r>
              <a:rPr lang="en-US" altLang="ko-KR" dirty="0"/>
              <a:t>), value(</a:t>
            </a:r>
            <a:r>
              <a:rPr lang="ko-KR" altLang="en-US" dirty="0"/>
              <a:t>값</a:t>
            </a:r>
            <a:r>
              <a:rPr lang="en-US" altLang="ko-KR" dirty="0"/>
              <a:t>)</a:t>
            </a:r>
            <a:r>
              <a:rPr lang="ko-KR" altLang="en-US" dirty="0"/>
              <a:t>으로 구성됨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데이터 프레임을 구성하는 하위요소</a:t>
            </a:r>
            <a:r>
              <a:rPr lang="en-US" altLang="ko-KR" dirty="0"/>
              <a:t>, </a:t>
            </a:r>
            <a:r>
              <a:rPr lang="ko-KR" altLang="en-US" dirty="0"/>
              <a:t>즉 시리즈가 </a:t>
            </a:r>
            <a:r>
              <a:rPr lang="ko-KR" altLang="en-US" dirty="0" err="1"/>
              <a:t>여러개</a:t>
            </a:r>
            <a:r>
              <a:rPr lang="ko-KR" altLang="en-US" dirty="0"/>
              <a:t> 모이면 데이터 프레임을 이룸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값을 가진 시리즈 생성</a:t>
            </a:r>
          </a:p>
          <a:p>
            <a:r>
              <a:rPr lang="en-US" altLang="ko-KR" dirty="0" err="1"/>
              <a:t>num_series</a:t>
            </a:r>
            <a:r>
              <a:rPr lang="en-US" altLang="ko-KR" dirty="0"/>
              <a:t> = </a:t>
            </a:r>
            <a:r>
              <a:rPr lang="en-US" altLang="ko-KR" dirty="0" err="1"/>
              <a:t>pd.Series</a:t>
            </a:r>
            <a:r>
              <a:rPr lang="en-US" altLang="ko-KR" dirty="0"/>
              <a:t>([3,4,5])</a:t>
            </a:r>
          </a:p>
          <a:p>
            <a:r>
              <a:rPr lang="en-US" altLang="ko-KR" dirty="0" err="1"/>
              <a:t>num_series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52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37785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56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26054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57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44486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# </a:t>
            </a:r>
            <a:r>
              <a:rPr lang="ko-KR" altLang="en-US" dirty="0"/>
              <a:t>제주 특별 자치도가 실업률이 제일 높네요</a:t>
            </a:r>
            <a:r>
              <a:rPr lang="en-US" altLang="ko-KR" dirty="0"/>
              <a:t>!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59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139658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# </a:t>
            </a:r>
            <a:r>
              <a:rPr lang="ko-KR" altLang="en-US" dirty="0"/>
              <a:t>제주 특별 자치도가 실업률이 제일 높네요</a:t>
            </a:r>
            <a:r>
              <a:rPr lang="en-US" altLang="ko-KR" dirty="0"/>
              <a:t>!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60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718382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# </a:t>
            </a:r>
            <a:r>
              <a:rPr lang="ko-KR" altLang="en-US" dirty="0"/>
              <a:t>제주 특별 자치도가 실업률이 제일 높네요</a:t>
            </a:r>
            <a:r>
              <a:rPr lang="en-US" altLang="ko-KR" dirty="0"/>
              <a:t>!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61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992664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 https://seaborn.pydata.org/tutorial/color_palettes.html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질적</a:t>
            </a:r>
            <a:r>
              <a:rPr lang="en-US" altLang="ko-KR" dirty="0"/>
              <a:t>(</a:t>
            </a:r>
            <a:r>
              <a:rPr lang="ko-KR" altLang="en-US" dirty="0"/>
              <a:t>정성적</a:t>
            </a:r>
            <a:r>
              <a:rPr lang="en-US" altLang="ko-KR" dirty="0"/>
              <a:t>, </a:t>
            </a:r>
            <a:r>
              <a:rPr lang="ko-KR" altLang="en-US" dirty="0"/>
              <a:t>범주형</a:t>
            </a:r>
            <a:r>
              <a:rPr lang="en-US" altLang="ko-KR" dirty="0"/>
              <a:t>) </a:t>
            </a:r>
            <a:r>
              <a:rPr lang="ko-KR" altLang="en-US" dirty="0"/>
              <a:t>데이터 컬러 팔레트 </a:t>
            </a:r>
            <a:r>
              <a:rPr lang="en-US" altLang="ko-KR" dirty="0"/>
              <a:t>Qualitative color palettes -&gt;'tab10','Paired', '</a:t>
            </a:r>
            <a:r>
              <a:rPr lang="en-US" altLang="ko-KR" dirty="0" err="1"/>
              <a:t>pastel','bright','deep</a:t>
            </a:r>
            <a:r>
              <a:rPr lang="en-US" altLang="ko-KR" dirty="0"/>
              <a:t>', '</a:t>
            </a:r>
            <a:r>
              <a:rPr lang="en-US" altLang="ko-KR" dirty="0" err="1"/>
              <a:t>colorblind','dark</a:t>
            </a:r>
            <a:r>
              <a:rPr lang="en-US" altLang="ko-KR" dirty="0"/>
              <a:t>'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채도</a:t>
            </a:r>
            <a:r>
              <a:rPr lang="en-US" altLang="ko-KR" dirty="0"/>
              <a:t>,</a:t>
            </a:r>
            <a:r>
              <a:rPr lang="ko-KR" altLang="en-US" dirty="0" err="1"/>
              <a:t>휘도에</a:t>
            </a:r>
            <a:r>
              <a:rPr lang="ko-KR" altLang="en-US" dirty="0"/>
              <a:t> 따른 색상의 진함 정도가 달라서 등장 </a:t>
            </a:r>
            <a:r>
              <a:rPr lang="en-US" altLang="ko-KR" dirty="0"/>
              <a:t>-&gt; Using circular color systems -&gt; </a:t>
            </a:r>
            <a:r>
              <a:rPr lang="en-US" altLang="ko-KR" dirty="0" err="1"/>
              <a:t>sns.color_palette</a:t>
            </a:r>
            <a:r>
              <a:rPr lang="en-US" altLang="ko-KR" dirty="0"/>
              <a:t>("</a:t>
            </a:r>
            <a:r>
              <a:rPr lang="en-US" altLang="ko-KR" dirty="0" err="1"/>
              <a:t>husl</a:t>
            </a:r>
            <a:r>
              <a:rPr lang="en-US" altLang="ko-KR" dirty="0"/>
              <a:t>", 8)</a:t>
            </a:r>
          </a:p>
          <a:p>
            <a:r>
              <a:rPr lang="en-US" altLang="ko-KR" dirty="0"/>
              <a:t>display(</a:t>
            </a:r>
            <a:r>
              <a:rPr lang="en-US" altLang="ko-KR" dirty="0" err="1"/>
              <a:t>sns.color_palette</a:t>
            </a:r>
            <a:r>
              <a:rPr lang="en-US" altLang="ko-KR" dirty="0"/>
              <a:t>('tab10'))</a:t>
            </a:r>
          </a:p>
          <a:p>
            <a:r>
              <a:rPr lang="en-US" altLang="ko-KR" dirty="0"/>
              <a:t>display(</a:t>
            </a:r>
            <a:r>
              <a:rPr lang="en-US" altLang="ko-KR" dirty="0" err="1"/>
              <a:t>sns.color_palette</a:t>
            </a:r>
            <a:r>
              <a:rPr lang="en-US" altLang="ko-KR" dirty="0"/>
              <a:t>("husl",10))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62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9694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 </a:t>
            </a:r>
            <a:r>
              <a:rPr lang="ko-KR" altLang="en-US" dirty="0"/>
              <a:t>시리즈는 여러 값을 나열한 자료구조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시리즈는 </a:t>
            </a:r>
            <a:r>
              <a:rPr lang="en-US" altLang="ko-KR" dirty="0"/>
              <a:t>index(</a:t>
            </a:r>
            <a:r>
              <a:rPr lang="ko-KR" altLang="en-US" dirty="0"/>
              <a:t>인덱스</a:t>
            </a:r>
            <a:r>
              <a:rPr lang="en-US" altLang="ko-KR" dirty="0"/>
              <a:t>), value(</a:t>
            </a:r>
            <a:r>
              <a:rPr lang="ko-KR" altLang="en-US" dirty="0"/>
              <a:t>값</a:t>
            </a:r>
            <a:r>
              <a:rPr lang="en-US" altLang="ko-KR" dirty="0"/>
              <a:t>)</a:t>
            </a:r>
            <a:r>
              <a:rPr lang="ko-KR" altLang="en-US" dirty="0"/>
              <a:t>으로 구성됨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데이터 프레임을 구성하는 하위요소</a:t>
            </a:r>
            <a:r>
              <a:rPr lang="en-US" altLang="ko-KR" dirty="0"/>
              <a:t>, </a:t>
            </a:r>
            <a:r>
              <a:rPr lang="ko-KR" altLang="en-US" dirty="0"/>
              <a:t>즉 시리즈가 </a:t>
            </a:r>
            <a:r>
              <a:rPr lang="ko-KR" altLang="en-US" dirty="0" err="1"/>
              <a:t>여러개</a:t>
            </a:r>
            <a:r>
              <a:rPr lang="ko-KR" altLang="en-US" dirty="0"/>
              <a:t> 모이면 데이터 프레임을 이룸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값을 가진 시리즈 생성</a:t>
            </a:r>
          </a:p>
          <a:p>
            <a:r>
              <a:rPr lang="en-US" altLang="ko-KR" dirty="0" err="1"/>
              <a:t>num_series</a:t>
            </a:r>
            <a:r>
              <a:rPr lang="en-US" altLang="ko-KR" dirty="0"/>
              <a:t> = </a:t>
            </a:r>
            <a:r>
              <a:rPr lang="en-US" altLang="ko-KR" dirty="0" err="1"/>
              <a:t>pd.Series</a:t>
            </a:r>
            <a:r>
              <a:rPr lang="en-US" altLang="ko-KR" dirty="0"/>
              <a:t>([3,4,5])</a:t>
            </a:r>
          </a:p>
          <a:p>
            <a:r>
              <a:rPr lang="en-US" altLang="ko-KR" dirty="0" err="1"/>
              <a:t>num_series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754715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 </a:t>
            </a:r>
            <a:r>
              <a:rPr lang="ko-KR" altLang="en-US" dirty="0"/>
              <a:t>서울</a:t>
            </a:r>
            <a:r>
              <a:rPr lang="en-US" altLang="ko-KR" dirty="0"/>
              <a:t>, </a:t>
            </a:r>
            <a:r>
              <a:rPr lang="ko-KR" altLang="en-US" dirty="0"/>
              <a:t>울산 모두 </a:t>
            </a:r>
            <a:r>
              <a:rPr lang="en-US" altLang="ko-KR" dirty="0"/>
              <a:t>3.1% </a:t>
            </a:r>
            <a:r>
              <a:rPr lang="ko-KR" altLang="en-US" dirty="0"/>
              <a:t>로 실업률이 제일 높군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63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881868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  </a:t>
            </a:r>
            <a:r>
              <a:rPr lang="en-US" altLang="ko-KR" dirty="0" err="1"/>
              <a:t>cmap</a:t>
            </a:r>
            <a:r>
              <a:rPr lang="en-US" altLang="ko-KR" dirty="0"/>
              <a:t> =&gt;  https://matplotlib.org/stable/tutorials/colors/colormaps.html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69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476533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plt.savefig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('data/</a:t>
            </a:r>
            <a:r>
              <a:rPr lang="ko-KR" altLang="en-US" sz="1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요일별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_</a:t>
            </a:r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교통사고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_</a:t>
            </a:r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건수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en-US" altLang="ko-KR" sz="1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png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') # </a:t>
            </a:r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이미지 저장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76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0675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plt.savefig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('data/</a:t>
            </a:r>
            <a:r>
              <a:rPr lang="ko-KR" altLang="en-US" sz="1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요일별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_</a:t>
            </a:r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교통사고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_</a:t>
            </a:r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건수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en-US" altLang="ko-KR" sz="1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png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') # </a:t>
            </a:r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이미지 저장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77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362504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plt.savefig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('data/</a:t>
            </a:r>
            <a:r>
              <a:rPr lang="ko-KR" altLang="en-US" sz="1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요일별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_</a:t>
            </a:r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교통사고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_</a:t>
            </a:r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건수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en-US" altLang="ko-KR" sz="1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png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') # </a:t>
            </a:r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이미지 저장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78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11326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plt.savefig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('data/</a:t>
            </a:r>
            <a:r>
              <a:rPr lang="ko-KR" altLang="en-US" sz="1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요일별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_</a:t>
            </a:r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교통사고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_</a:t>
            </a:r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건수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en-US" altLang="ko-KR" sz="1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png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') # </a:t>
            </a:r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이미지 저장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79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142160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80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363409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plt.savefig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('data/</a:t>
            </a:r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이미지명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en-US" altLang="ko-KR" sz="1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png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') # </a:t>
            </a:r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이미지 저장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81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201944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82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581551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83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2897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 </a:t>
            </a:r>
            <a:r>
              <a:rPr lang="ko-KR" altLang="en-US" dirty="0"/>
              <a:t>시리즈는 여러 값을 나열한 자료구조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시리즈는 </a:t>
            </a:r>
            <a:r>
              <a:rPr lang="en-US" altLang="ko-KR" dirty="0"/>
              <a:t>index(</a:t>
            </a:r>
            <a:r>
              <a:rPr lang="ko-KR" altLang="en-US" dirty="0"/>
              <a:t>인덱스</a:t>
            </a:r>
            <a:r>
              <a:rPr lang="en-US" altLang="ko-KR" dirty="0"/>
              <a:t>), value(</a:t>
            </a:r>
            <a:r>
              <a:rPr lang="ko-KR" altLang="en-US" dirty="0"/>
              <a:t>값</a:t>
            </a:r>
            <a:r>
              <a:rPr lang="en-US" altLang="ko-KR" dirty="0"/>
              <a:t>)</a:t>
            </a:r>
            <a:r>
              <a:rPr lang="ko-KR" altLang="en-US" dirty="0"/>
              <a:t>으로 구성됨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데이터 프레임을 구성하는 하위요소</a:t>
            </a:r>
            <a:r>
              <a:rPr lang="en-US" altLang="ko-KR" dirty="0"/>
              <a:t>, </a:t>
            </a:r>
            <a:r>
              <a:rPr lang="ko-KR" altLang="en-US" dirty="0"/>
              <a:t>즉 시리즈가 </a:t>
            </a:r>
            <a:r>
              <a:rPr lang="ko-KR" altLang="en-US" dirty="0" err="1"/>
              <a:t>여러개</a:t>
            </a:r>
            <a:r>
              <a:rPr lang="ko-KR" altLang="en-US" dirty="0"/>
              <a:t> 모이면 데이터 프레임을 이룸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값을 가진 시리즈 생성</a:t>
            </a:r>
          </a:p>
          <a:p>
            <a:r>
              <a:rPr lang="en-US" altLang="ko-KR" dirty="0" err="1"/>
              <a:t>num_series</a:t>
            </a:r>
            <a:r>
              <a:rPr lang="en-US" altLang="ko-KR" dirty="0"/>
              <a:t> = </a:t>
            </a:r>
            <a:r>
              <a:rPr lang="en-US" altLang="ko-KR" dirty="0" err="1"/>
              <a:t>pd.Series</a:t>
            </a:r>
            <a:r>
              <a:rPr lang="en-US" altLang="ko-KR" dirty="0"/>
              <a:t>([3,4,5])</a:t>
            </a:r>
          </a:p>
          <a:p>
            <a:r>
              <a:rPr lang="en-US" altLang="ko-KR" dirty="0" err="1"/>
              <a:t>num_series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081582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84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852804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85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1039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 </a:t>
            </a:r>
            <a:r>
              <a:rPr lang="ko-KR" altLang="en-US" dirty="0"/>
              <a:t>시리즈는 여러 값을 나열한 자료구조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시리즈는 </a:t>
            </a:r>
            <a:r>
              <a:rPr lang="en-US" altLang="ko-KR" dirty="0"/>
              <a:t>index(</a:t>
            </a:r>
            <a:r>
              <a:rPr lang="ko-KR" altLang="en-US" dirty="0"/>
              <a:t>인덱스</a:t>
            </a:r>
            <a:r>
              <a:rPr lang="en-US" altLang="ko-KR" dirty="0"/>
              <a:t>), value(</a:t>
            </a:r>
            <a:r>
              <a:rPr lang="ko-KR" altLang="en-US" dirty="0"/>
              <a:t>값</a:t>
            </a:r>
            <a:r>
              <a:rPr lang="en-US" altLang="ko-KR" dirty="0"/>
              <a:t>)</a:t>
            </a:r>
            <a:r>
              <a:rPr lang="ko-KR" altLang="en-US" dirty="0"/>
              <a:t>으로 구성됨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데이터 프레임을 구성하는 하위요소</a:t>
            </a:r>
            <a:r>
              <a:rPr lang="en-US" altLang="ko-KR" dirty="0"/>
              <a:t>, </a:t>
            </a:r>
            <a:r>
              <a:rPr lang="ko-KR" altLang="en-US" dirty="0"/>
              <a:t>즉 시리즈가 </a:t>
            </a:r>
            <a:r>
              <a:rPr lang="ko-KR" altLang="en-US" dirty="0" err="1"/>
              <a:t>여러개</a:t>
            </a:r>
            <a:r>
              <a:rPr lang="ko-KR" altLang="en-US" dirty="0"/>
              <a:t> 모이면 데이터 프레임을 이룸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값을 가진 시리즈 생성</a:t>
            </a:r>
          </a:p>
          <a:p>
            <a:r>
              <a:rPr lang="en-US" altLang="ko-KR" dirty="0" err="1"/>
              <a:t>num_series</a:t>
            </a:r>
            <a:r>
              <a:rPr lang="en-US" altLang="ko-KR" dirty="0"/>
              <a:t> = </a:t>
            </a:r>
            <a:r>
              <a:rPr lang="en-US" altLang="ko-KR" dirty="0" err="1"/>
              <a:t>pd.Series</a:t>
            </a:r>
            <a:r>
              <a:rPr lang="en-US" altLang="ko-KR" dirty="0"/>
              <a:t>([3,4,5])</a:t>
            </a:r>
          </a:p>
          <a:p>
            <a:r>
              <a:rPr lang="en-US" altLang="ko-KR" dirty="0" err="1"/>
              <a:t>num_series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2306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생성하여 데이터 준비</a:t>
            </a:r>
            <a:endParaRPr lang="en-US" altLang="ko-KR" sz="1200" dirty="0">
              <a:solidFill>
                <a:schemeClr val="accent6">
                  <a:lumMod val="7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 = </a:t>
            </a:r>
            <a:r>
              <a:rPr lang="en-US" altLang="ko-KR" sz="1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np.arange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(1,6)</a:t>
            </a:r>
          </a:p>
          <a:p>
            <a:r>
              <a:rPr lang="en-US" altLang="ko-KR" sz="1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np.random.seed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(3)</a:t>
            </a:r>
          </a:p>
          <a:p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y = </a:t>
            </a:r>
            <a:r>
              <a:rPr lang="en-US" altLang="ko-KR" sz="1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np.random.randint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(1,10,size=5)</a:t>
            </a:r>
          </a:p>
          <a:p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print(x)</a:t>
            </a:r>
          </a:p>
          <a:p>
            <a:endParaRPr lang="en-US" altLang="ko-KR" sz="1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</a:t>
            </a:r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 스타일 변경</a:t>
            </a:r>
          </a:p>
          <a:p>
            <a:r>
              <a:rPr lang="en-US" altLang="ko-KR" sz="1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plt.figure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en-US" altLang="ko-KR" sz="1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figsize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=(10,6))</a:t>
            </a:r>
          </a:p>
          <a:p>
            <a:r>
              <a:rPr lang="en-US" altLang="ko-KR" sz="1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plt.subplot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(2,2,1)</a:t>
            </a:r>
          </a:p>
          <a:p>
            <a:r>
              <a:rPr lang="en-US" altLang="ko-KR" sz="1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plt.plot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en-US" altLang="ko-KR" sz="1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x,y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ls = '-', color='b' ,marker='D', </a:t>
            </a:r>
            <a:r>
              <a:rPr lang="en-US" altLang="ko-KR" sz="1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ms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=10, </a:t>
            </a:r>
            <a:r>
              <a:rPr lang="en-US" altLang="ko-KR" sz="1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mec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='</a:t>
            </a:r>
            <a:r>
              <a:rPr lang="en-US" altLang="ko-KR" sz="1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c',mew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=4, </a:t>
            </a:r>
            <a:r>
              <a:rPr lang="en-US" altLang="ko-KR" sz="1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mfc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='y' )</a:t>
            </a:r>
          </a:p>
          <a:p>
            <a:endParaRPr lang="en-US" altLang="ko-KR" sz="1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1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plt.subplot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(2,2,2)</a:t>
            </a:r>
          </a:p>
          <a:p>
            <a:r>
              <a:rPr lang="en-US" altLang="ko-KR" sz="1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plt.plot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en-US" altLang="ko-KR" sz="1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x,y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ls = '--', color='m', </a:t>
            </a:r>
            <a:r>
              <a:rPr lang="en-US" altLang="ko-KR" sz="1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lw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=5)</a:t>
            </a:r>
          </a:p>
          <a:p>
            <a:endParaRPr lang="en-US" altLang="ko-KR" sz="1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1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plt.subplot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(2,2,3)</a:t>
            </a:r>
          </a:p>
          <a:p>
            <a:r>
              <a:rPr lang="en-US" altLang="ko-KR" sz="1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plt.plot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en-US" altLang="ko-KR" sz="1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x,y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ls = '-.')</a:t>
            </a:r>
          </a:p>
          <a:p>
            <a:endParaRPr lang="en-US" altLang="ko-KR" sz="1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1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plt.subplot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(2,2,4)</a:t>
            </a:r>
          </a:p>
          <a:p>
            <a:r>
              <a:rPr lang="en-US" altLang="ko-KR" sz="1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plt.plot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en-US" altLang="ko-KR" sz="1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x,y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ls = ':')</a:t>
            </a:r>
          </a:p>
          <a:p>
            <a:r>
              <a:rPr lang="en-US" altLang="ko-KR" sz="1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plt.show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</a:p>
          <a:p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print(y)</a:t>
            </a:r>
            <a:endParaRPr lang="ko-KR" altLang="en-US" sz="1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6169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3434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2024-03-19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033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2024-03-19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47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2024-03-19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753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2024-03-19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225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2024-03-19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927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2024-03-19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376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2024-03-19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606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2024-03-19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614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2024-03-19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339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2024-03-19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058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2024-03-19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08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2024-03-19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09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마켓 산스 Medium" panose="02000000000000000000" pitchFamily="50" charset="-127"/>
          <a:ea typeface="G마켓 산스 Medium" panose="02000000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마켓 산스 Medium" panose="02000000000000000000" pitchFamily="50" charset="-127"/>
          <a:ea typeface="G마켓 산스 Medium" panose="02000000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마켓 산스 Medium" panose="02000000000000000000" pitchFamily="50" charset="-127"/>
          <a:ea typeface="G마켓 산스 Medium" panose="02000000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마켓 산스 Medium" panose="02000000000000000000" pitchFamily="50" charset="-127"/>
          <a:ea typeface="G마켓 산스 Medium" panose="02000000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마켓 산스 Medium" panose="02000000000000000000" pitchFamily="50" charset="-127"/>
          <a:ea typeface="G마켓 산스 Medium" panose="02000000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마켓 산스 Medium" panose="02000000000000000000" pitchFamily="50" charset="-127"/>
          <a:ea typeface="G마켓 산스 Medium" panose="02000000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hyperlink" Target="https://data.kma.go.kr/stcs/grnd/grndTaList.do?pgmNo=70" TargetMode="Externa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1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1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1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1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1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1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11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1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11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1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71.png"/><Relationship Id="rId4" Type="http://schemas.openxmlformats.org/officeDocument/2006/relationships/image" Target="../media/image11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11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11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11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11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-1" y="4886826"/>
            <a:ext cx="12452279" cy="1971173"/>
          </a:xfrm>
          <a:custGeom>
            <a:avLst/>
            <a:gdLst>
              <a:gd name="connsiteX0" fmla="*/ 9944100 w 9944100"/>
              <a:gd name="connsiteY0" fmla="*/ 876300 h 5359400"/>
              <a:gd name="connsiteX1" fmla="*/ 8140700 w 9944100"/>
              <a:gd name="connsiteY1" fmla="*/ 5359400 h 5359400"/>
              <a:gd name="connsiteX2" fmla="*/ 0 w 9944100"/>
              <a:gd name="connsiteY2" fmla="*/ 5359400 h 5359400"/>
              <a:gd name="connsiteX3" fmla="*/ 12700 w 9944100"/>
              <a:gd name="connsiteY3" fmla="*/ 2362200 h 5359400"/>
              <a:gd name="connsiteX4" fmla="*/ 6705600 w 9944100"/>
              <a:gd name="connsiteY4" fmla="*/ 0 h 5359400"/>
              <a:gd name="connsiteX5" fmla="*/ 9944100 w 9944100"/>
              <a:gd name="connsiteY5" fmla="*/ 876300 h 535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44100" h="5359400">
                <a:moveTo>
                  <a:pt x="9944100" y="876300"/>
                </a:moveTo>
                <a:lnTo>
                  <a:pt x="8140700" y="5359400"/>
                </a:lnTo>
                <a:lnTo>
                  <a:pt x="0" y="5359400"/>
                </a:lnTo>
                <a:cubicBezTo>
                  <a:pt x="4233" y="4360333"/>
                  <a:pt x="8467" y="3361267"/>
                  <a:pt x="12700" y="2362200"/>
                </a:cubicBezTo>
                <a:lnTo>
                  <a:pt x="6705600" y="0"/>
                </a:lnTo>
                <a:lnTo>
                  <a:pt x="9944100" y="876300"/>
                </a:lnTo>
                <a:close/>
              </a:path>
            </a:pathLst>
          </a:custGeom>
          <a:gradFill>
            <a:gsLst>
              <a:gs pos="43000">
                <a:srgbClr val="ECECEC"/>
              </a:gs>
              <a:gs pos="86000">
                <a:schemeClr val="bg1">
                  <a:alpha val="32000"/>
                </a:schemeClr>
              </a:gs>
              <a:gs pos="0">
                <a:schemeClr val="bg1">
                  <a:lumMod val="85000"/>
                </a:schemeClr>
              </a:gs>
              <a:gs pos="0">
                <a:schemeClr val="accent1">
                  <a:lumMod val="40000"/>
                  <a:lumOff val="60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BAFDC20-AE56-46EF-A696-5645D1B38BEA}"/>
              </a:ext>
            </a:extLst>
          </p:cNvPr>
          <p:cNvSpPr/>
          <p:nvPr/>
        </p:nvSpPr>
        <p:spPr>
          <a:xfrm>
            <a:off x="6854767" y="-213021"/>
            <a:ext cx="4816443" cy="4977992"/>
          </a:xfrm>
          <a:prstGeom prst="ellipse">
            <a:avLst/>
          </a:prstGeom>
          <a:gradFill flip="none" rotWithShape="1">
            <a:gsLst>
              <a:gs pos="82000">
                <a:schemeClr val="bg1">
                  <a:lumMod val="0"/>
                  <a:lumOff val="100000"/>
                  <a:alpha val="34000"/>
                </a:schemeClr>
              </a:gs>
              <a:gs pos="23000">
                <a:schemeClr val="bg1">
                  <a:alpha val="21000"/>
                </a:schemeClr>
              </a:gs>
              <a:gs pos="63000">
                <a:srgbClr val="FFE186">
                  <a:alpha val="41000"/>
                </a:srgbClr>
              </a:gs>
              <a:gs pos="35402">
                <a:srgbClr val="FFE185">
                  <a:alpha val="33000"/>
                </a:srgbClr>
              </a:gs>
              <a:gs pos="49000">
                <a:schemeClr val="accent4">
                  <a:alpha val="36000"/>
                </a:schemeClr>
              </a:gs>
            </a:gsLst>
            <a:lin ang="5400000" scaled="1"/>
            <a:tileRect/>
          </a:gra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`</a:t>
            </a:r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5CB13CD-CC5D-4340-BFA7-734084C5ED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570" y="1017386"/>
            <a:ext cx="2948668" cy="4684106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75089" y="344677"/>
            <a:ext cx="6096000" cy="1931298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defRPr/>
            </a:pPr>
            <a:r>
              <a:rPr lang="en-US" altLang="ko-KR" sz="2800" i="1" kern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Big Data</a:t>
            </a:r>
          </a:p>
          <a:p>
            <a:pPr latinLnBrk="0">
              <a:defRPr/>
            </a:pPr>
            <a:endParaRPr lang="en-US" altLang="ko-KR" sz="1500" i="1" kern="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6600" kern="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Matplitlib</a:t>
            </a:r>
            <a:endParaRPr lang="en-US" altLang="ko-KR" sz="6600" kern="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1050" kern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Enjoy your data </a:t>
            </a:r>
            <a:r>
              <a:rPr lang="en-US" altLang="ko-KR" sz="1050" kern="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1050" kern="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46F44F8-44A1-4913-97FE-1804D6F7B418}"/>
              </a:ext>
            </a:extLst>
          </p:cNvPr>
          <p:cNvCxnSpPr>
            <a:cxnSpLocks/>
          </p:cNvCxnSpPr>
          <p:nvPr/>
        </p:nvCxnSpPr>
        <p:spPr>
          <a:xfrm>
            <a:off x="684315" y="924919"/>
            <a:ext cx="3384251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B23FBDD1-695F-44FD-BF09-F56854FE9218}"/>
              </a:ext>
            </a:extLst>
          </p:cNvPr>
          <p:cNvSpPr/>
          <p:nvPr/>
        </p:nvSpPr>
        <p:spPr>
          <a:xfrm>
            <a:off x="6800468" y="34814"/>
            <a:ext cx="4816443" cy="4977992"/>
          </a:xfrm>
          <a:prstGeom prst="ellipse">
            <a:avLst/>
          </a:prstGeom>
          <a:gradFill flip="none" rotWithShape="1">
            <a:gsLst>
              <a:gs pos="82000">
                <a:schemeClr val="bg1">
                  <a:lumMod val="0"/>
                  <a:lumOff val="100000"/>
                  <a:alpha val="34000"/>
                </a:schemeClr>
              </a:gs>
              <a:gs pos="23000">
                <a:schemeClr val="bg1">
                  <a:alpha val="21000"/>
                </a:schemeClr>
              </a:gs>
              <a:gs pos="63000">
                <a:srgbClr val="FFE186">
                  <a:alpha val="41000"/>
                </a:srgbClr>
              </a:gs>
              <a:gs pos="35402">
                <a:srgbClr val="FFE185">
                  <a:alpha val="33000"/>
                </a:srgbClr>
              </a:gs>
              <a:gs pos="49000">
                <a:schemeClr val="accent4">
                  <a:alpha val="36000"/>
                </a:schemeClr>
              </a:gs>
            </a:gsLst>
            <a:lin ang="5400000" scaled="1"/>
            <a:tileRect/>
          </a:gra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`</a:t>
            </a:r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C0C943F-B1AD-4FD8-9FC9-F47FA068EC78}"/>
              </a:ext>
            </a:extLst>
          </p:cNvPr>
          <p:cNvSpPr/>
          <p:nvPr/>
        </p:nvSpPr>
        <p:spPr>
          <a:xfrm>
            <a:off x="575089" y="2228006"/>
            <a:ext cx="25379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kern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 손지영</a:t>
            </a:r>
            <a:endParaRPr lang="en-US" altLang="ko-KR" sz="1000" kern="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DDC010-83FE-4853-9A01-4FE8F7C8EA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057" y="6256839"/>
            <a:ext cx="1993490" cy="51913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D5ACCFF-05BE-463A-8333-9C7EC55474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897" y="344677"/>
            <a:ext cx="458927" cy="45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272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4C0CC86-263B-5BDC-565D-9C4FCE0386A1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247470-BFD5-F7D2-04F2-41ABAAFD03A8}"/>
              </a:ext>
            </a:extLst>
          </p:cNvPr>
          <p:cNvSpPr txBox="1"/>
          <p:nvPr/>
        </p:nvSpPr>
        <p:spPr>
          <a:xfrm>
            <a:off x="838200" y="1404845"/>
            <a:ext cx="8324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Line plot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그려보기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288913-1C3E-A206-713E-15565956C2A5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5E25E42-14CD-BE27-2FE4-9EFF4F8A2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78095"/>
            <a:ext cx="4711853" cy="167640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198033B-F243-DE6A-1DB6-A2BB96197C28}"/>
              </a:ext>
            </a:extLst>
          </p:cNvPr>
          <p:cNvSpPr txBox="1"/>
          <p:nvPr/>
        </p:nvSpPr>
        <p:spPr>
          <a:xfrm>
            <a:off x="1170056" y="2320257"/>
            <a:ext cx="409222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 그래프 그리기</a:t>
            </a:r>
            <a:endParaRPr lang="en-US" altLang="ko-KR" sz="2800" dirty="0">
              <a:solidFill>
                <a:schemeClr val="accent6">
                  <a:lumMod val="7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plt.plot</a:t>
            </a:r>
            <a:r>
              <a:rPr lang="en-US" altLang="ko-KR" sz="28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en-US" altLang="ko-KR" sz="28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x,y</a:t>
            </a:r>
            <a:r>
              <a:rPr lang="en-US" altLang="ko-KR" sz="28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28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plt.show</a:t>
            </a:r>
            <a:r>
              <a:rPr lang="en-US" altLang="ko-KR" sz="28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  <a:endParaRPr lang="ko-KR" altLang="en-US" sz="28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764B34B-BB69-1544-BBE8-54FBFA6F8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03388"/>
            <a:ext cx="5002350" cy="336736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DA80463-AE96-4251-702B-8E3FD4929F5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61" y="209033"/>
            <a:ext cx="555302" cy="55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429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4C0CC86-263B-5BDC-565D-9C4FCE0386A1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247470-BFD5-F7D2-04F2-41ABAAFD03A8}"/>
              </a:ext>
            </a:extLst>
          </p:cNvPr>
          <p:cNvSpPr txBox="1"/>
          <p:nvPr/>
        </p:nvSpPr>
        <p:spPr>
          <a:xfrm>
            <a:off x="838200" y="1404845"/>
            <a:ext cx="8324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Line plot - style option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288913-1C3E-A206-713E-15565956C2A5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BC37AB9-0535-B5CD-B678-9C5C63A573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753080"/>
              </p:ext>
            </p:extLst>
          </p:nvPr>
        </p:nvGraphicFramePr>
        <p:xfrm>
          <a:off x="1299882" y="2133600"/>
          <a:ext cx="9412941" cy="3791151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3137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7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76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12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스타일 옵션 종류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마커 종류 정의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약자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color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선 색깔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CB271F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c</a:t>
                      </a:r>
                      <a:endParaRPr lang="ko-KR" altLang="en-US" sz="2000" dirty="0">
                        <a:solidFill>
                          <a:srgbClr val="CB271F"/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solidFill>
                            <a:schemeClr val="tx1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linewidth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선 굵기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solidFill>
                            <a:srgbClr val="CB271F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lw</a:t>
                      </a:r>
                      <a:endParaRPr lang="ko-KR" altLang="en-US" sz="2000" dirty="0">
                        <a:solidFill>
                          <a:srgbClr val="CB271F"/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solidFill>
                            <a:schemeClr val="tx1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linestyle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선 스타일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solidFill>
                            <a:srgbClr val="CB271F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ls</a:t>
                      </a:r>
                      <a:endParaRPr lang="ko-KR" altLang="en-US" sz="2000" dirty="0">
                        <a:solidFill>
                          <a:srgbClr val="CB271F"/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marker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마커</a:t>
                      </a:r>
                      <a:r>
                        <a:rPr lang="ko-KR" altLang="en-US" sz="20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종류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CB271F"/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solidFill>
                            <a:schemeClr val="tx1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markersize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마커</a:t>
                      </a:r>
                      <a:r>
                        <a:rPr lang="ko-KR" altLang="en-US" sz="20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크기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solidFill>
                            <a:srgbClr val="CB271F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ms</a:t>
                      </a:r>
                      <a:endParaRPr lang="ko-KR" altLang="en-US" sz="2000" dirty="0">
                        <a:solidFill>
                          <a:srgbClr val="CB271F"/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1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solidFill>
                            <a:schemeClr val="tx1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markeredgecolor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마커</a:t>
                      </a:r>
                      <a:r>
                        <a:rPr lang="ko-KR" altLang="en-US" sz="20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선 색깔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solidFill>
                            <a:srgbClr val="CB271F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mec</a:t>
                      </a:r>
                      <a:endParaRPr lang="ko-KR" altLang="en-US" sz="2000" dirty="0">
                        <a:solidFill>
                          <a:srgbClr val="CB271F"/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1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solidFill>
                            <a:schemeClr val="tx1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markeredgewidth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마커</a:t>
                      </a:r>
                      <a:r>
                        <a:rPr lang="ko-KR" altLang="en-US" sz="20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선 굵기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CB271F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mew</a:t>
                      </a:r>
                      <a:endParaRPr lang="ko-KR" altLang="en-US" sz="2000" dirty="0">
                        <a:solidFill>
                          <a:srgbClr val="CB271F"/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1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solidFill>
                            <a:schemeClr val="tx1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markerfacecolor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마커</a:t>
                      </a:r>
                      <a:r>
                        <a:rPr lang="ko-KR" altLang="en-US" sz="20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내부 색깔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solidFill>
                            <a:srgbClr val="CB271F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mfc</a:t>
                      </a:r>
                      <a:endParaRPr lang="ko-KR" altLang="en-US" sz="2000" dirty="0">
                        <a:solidFill>
                          <a:srgbClr val="CB271F"/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45F8F87A-F73F-3B0D-2238-CFEE08659E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61" y="209033"/>
            <a:ext cx="555302" cy="55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3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4C0CC86-263B-5BDC-565D-9C4FCE0386A1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247470-BFD5-F7D2-04F2-41ABAAFD03A8}"/>
              </a:ext>
            </a:extLst>
          </p:cNvPr>
          <p:cNvSpPr txBox="1"/>
          <p:nvPr/>
        </p:nvSpPr>
        <p:spPr>
          <a:xfrm>
            <a:off x="838200" y="1404845"/>
            <a:ext cx="8324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Line plot – line style &amp; color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288913-1C3E-A206-713E-15565956C2A5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BC37AB9-0535-B5CD-B678-9C5C63A573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135149"/>
              </p:ext>
            </p:extLst>
          </p:nvPr>
        </p:nvGraphicFramePr>
        <p:xfrm>
          <a:off x="1299881" y="2124637"/>
          <a:ext cx="9502590" cy="18646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751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1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Character</a:t>
                      </a:r>
                      <a:endParaRPr lang="ko-KR" altLang="en-US" sz="1800" b="0" dirty="0"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Description</a:t>
                      </a:r>
                      <a:endParaRPr lang="ko-KR" altLang="en-US" sz="1800" b="0" dirty="0"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CB271F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‘ - ’</a:t>
                      </a:r>
                      <a:endParaRPr lang="ko-KR" altLang="en-US" sz="1800" dirty="0">
                        <a:solidFill>
                          <a:srgbClr val="CB271F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Solid</a:t>
                      </a:r>
                      <a:r>
                        <a:rPr lang="en-US" altLang="ko-KR" sz="1800" baseline="0" dirty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line style</a:t>
                      </a:r>
                      <a:endParaRPr lang="ko-KR" altLang="en-US" sz="1800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CB271F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‘ -- ’</a:t>
                      </a:r>
                      <a:endParaRPr lang="ko-KR" altLang="en-US" sz="1800" dirty="0">
                        <a:solidFill>
                          <a:srgbClr val="CB271F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Dashed</a:t>
                      </a:r>
                      <a:r>
                        <a:rPr lang="en-US" altLang="ko-KR" sz="1800" baseline="0" dirty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line style</a:t>
                      </a:r>
                      <a:endParaRPr lang="ko-KR" altLang="en-US" sz="1800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CB271F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‘ -. ’</a:t>
                      </a:r>
                      <a:endParaRPr lang="ko-KR" altLang="en-US" sz="1800" dirty="0">
                        <a:solidFill>
                          <a:srgbClr val="CB271F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Dash-dot lint style</a:t>
                      </a:r>
                      <a:endParaRPr lang="ko-KR" altLang="en-US" sz="1800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CB271F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‘ : ’</a:t>
                      </a:r>
                      <a:endParaRPr lang="ko-KR" altLang="en-US" sz="1800" dirty="0">
                        <a:solidFill>
                          <a:srgbClr val="CB271F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Dotted</a:t>
                      </a:r>
                      <a:r>
                        <a:rPr lang="en-US" altLang="ko-KR" sz="1800" baseline="0" dirty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line style</a:t>
                      </a:r>
                      <a:endParaRPr lang="ko-KR" altLang="en-US" sz="1800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487CAD5-645E-1120-75D8-E96567477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769278"/>
              </p:ext>
            </p:extLst>
          </p:nvPr>
        </p:nvGraphicFramePr>
        <p:xfrm>
          <a:off x="1299882" y="4239795"/>
          <a:ext cx="9502591" cy="2103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676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4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12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0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Character</a:t>
                      </a:r>
                      <a:endParaRPr lang="ko-KR" altLang="en-US" sz="1800" b="0" dirty="0"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marL="100584" marR="100584" marT="50292" marB="50292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Color</a:t>
                      </a:r>
                      <a:endParaRPr lang="ko-KR" altLang="en-US" sz="1800" b="0" dirty="0"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Character</a:t>
                      </a:r>
                      <a:endParaRPr lang="ko-KR" altLang="en-US" sz="1800" b="0" dirty="0"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Color</a:t>
                      </a:r>
                      <a:endParaRPr lang="ko-KR" altLang="en-US" sz="1800" b="0" dirty="0"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CB271F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‘ b ’</a:t>
                      </a:r>
                      <a:endParaRPr lang="ko-KR" altLang="en-US" sz="1800" dirty="0">
                        <a:solidFill>
                          <a:srgbClr val="CB271F"/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100584" marR="100584" marT="50292" marB="50292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Blue</a:t>
                      </a:r>
                      <a:endParaRPr lang="ko-KR" altLang="en-US" sz="18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rgbClr val="CB271F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‘ m ’</a:t>
                      </a:r>
                      <a:endParaRPr lang="ko-KR" altLang="en-US" sz="1800" kern="1200" dirty="0">
                        <a:solidFill>
                          <a:srgbClr val="CB271F"/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  <a:cs typeface="+mn-cs"/>
                      </a:endParaRPr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Magenta</a:t>
                      </a:r>
                      <a:endParaRPr lang="ko-KR" altLang="en-US" sz="18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CB271F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‘ g ’</a:t>
                      </a:r>
                      <a:endParaRPr lang="ko-KR" altLang="en-US" sz="1800" dirty="0">
                        <a:solidFill>
                          <a:srgbClr val="CB271F"/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100584" marR="100584" marT="50292" marB="50292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Green</a:t>
                      </a:r>
                      <a:endParaRPr lang="ko-KR" altLang="en-US" sz="18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rgbClr val="CB271F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‘ y ’</a:t>
                      </a:r>
                      <a:endParaRPr lang="ko-KR" altLang="en-US" sz="1800" kern="1200" dirty="0">
                        <a:solidFill>
                          <a:srgbClr val="CB271F"/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  <a:cs typeface="+mn-cs"/>
                      </a:endParaRPr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yellow</a:t>
                      </a:r>
                      <a:endParaRPr lang="ko-KR" altLang="en-US" sz="18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CB271F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‘ r ’</a:t>
                      </a:r>
                      <a:endParaRPr lang="ko-KR" altLang="en-US" sz="1800" dirty="0">
                        <a:solidFill>
                          <a:srgbClr val="CB271F"/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100584" marR="100584" marT="50292" marB="50292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Red</a:t>
                      </a:r>
                      <a:endParaRPr lang="ko-KR" altLang="en-US" sz="18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rgbClr val="CB271F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‘ k ’</a:t>
                      </a:r>
                      <a:endParaRPr lang="ko-KR" altLang="en-US" sz="1800" kern="1200" dirty="0">
                        <a:solidFill>
                          <a:srgbClr val="CB271F"/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  <a:cs typeface="+mn-cs"/>
                      </a:endParaRPr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Black</a:t>
                      </a:r>
                      <a:endParaRPr lang="ko-KR" altLang="en-US" sz="18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CB271F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‘ c ’</a:t>
                      </a:r>
                      <a:endParaRPr lang="ko-KR" altLang="en-US" sz="1800" dirty="0">
                        <a:solidFill>
                          <a:srgbClr val="CB271F"/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100584" marR="100584" marT="50292" marB="50292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cyan</a:t>
                      </a:r>
                      <a:endParaRPr lang="ko-KR" altLang="en-US" sz="18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rgbClr val="CB271F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‘ w ’</a:t>
                      </a:r>
                      <a:endParaRPr lang="ko-KR" altLang="en-US" sz="1800" kern="1200" dirty="0">
                        <a:solidFill>
                          <a:srgbClr val="CB271F"/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  <a:cs typeface="+mn-cs"/>
                      </a:endParaRPr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white</a:t>
                      </a:r>
                      <a:endParaRPr lang="ko-KR" altLang="en-US" sz="18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405E2BF4-D811-B4CC-8FE1-76387BA1CF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61" y="209033"/>
            <a:ext cx="555302" cy="55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76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4C0CC86-263B-5BDC-565D-9C4FCE0386A1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247470-BFD5-F7D2-04F2-41ABAAFD03A8}"/>
              </a:ext>
            </a:extLst>
          </p:cNvPr>
          <p:cNvSpPr txBox="1"/>
          <p:nvPr/>
        </p:nvSpPr>
        <p:spPr>
          <a:xfrm>
            <a:off x="838200" y="1404845"/>
            <a:ext cx="8324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Line plot – marker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288913-1C3E-A206-713E-15565956C2A5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05E2BF4-D811-B4CC-8FE1-76387BA1CF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61" y="209033"/>
            <a:ext cx="555302" cy="555302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D7D16D2-FA34-0AFB-B81D-A39089C846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861992"/>
              </p:ext>
            </p:extLst>
          </p:nvPr>
        </p:nvGraphicFramePr>
        <p:xfrm>
          <a:off x="968188" y="2184686"/>
          <a:ext cx="10183906" cy="38396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737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4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68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3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Character</a:t>
                      </a:r>
                      <a:endParaRPr lang="ko-KR" altLang="en-US" sz="1800" dirty="0"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Description</a:t>
                      </a:r>
                      <a:endParaRPr lang="ko-KR" altLang="en-US" sz="1800" dirty="0"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Character</a:t>
                      </a:r>
                      <a:endParaRPr lang="ko-KR" altLang="en-US" sz="1800" dirty="0"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Description</a:t>
                      </a:r>
                      <a:endParaRPr lang="ko-KR" altLang="en-US" sz="1800" dirty="0"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CB271F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‘ . ’</a:t>
                      </a:r>
                      <a:endParaRPr lang="ko-KR" altLang="en-US" sz="1800" dirty="0">
                        <a:solidFill>
                          <a:srgbClr val="CB271F"/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Point marker</a:t>
                      </a:r>
                      <a:endParaRPr lang="ko-KR" altLang="en-US" sz="18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rgbClr val="CB271F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‘ 1 ’</a:t>
                      </a:r>
                      <a:endParaRPr lang="ko-KR" altLang="en-US" sz="1800" dirty="0">
                        <a:solidFill>
                          <a:srgbClr val="CB271F"/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Tri_down</a:t>
                      </a:r>
                      <a:r>
                        <a:rPr lang="en-US" altLang="ko-KR" sz="18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marker</a:t>
                      </a:r>
                      <a:endParaRPr lang="ko-KR" altLang="en-US" sz="18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CB271F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‘ o</a:t>
                      </a:r>
                      <a:r>
                        <a:rPr lang="en-US" altLang="ko-KR" sz="1800" baseline="0" dirty="0">
                          <a:solidFill>
                            <a:srgbClr val="CB271F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rgbClr val="CB271F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’</a:t>
                      </a:r>
                      <a:endParaRPr lang="ko-KR" altLang="en-US" sz="1800" dirty="0">
                        <a:solidFill>
                          <a:srgbClr val="CB271F"/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Circle</a:t>
                      </a:r>
                      <a:r>
                        <a:rPr lang="en-US" altLang="ko-KR" sz="1800" baseline="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marker</a:t>
                      </a:r>
                      <a:endParaRPr lang="ko-KR" altLang="en-US" sz="18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9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rgbClr val="CB271F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‘ 2 ’</a:t>
                      </a:r>
                      <a:endParaRPr lang="ko-KR" altLang="en-US" sz="1800" dirty="0">
                        <a:solidFill>
                          <a:srgbClr val="CB271F"/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Tri_up</a:t>
                      </a:r>
                      <a:r>
                        <a:rPr lang="en-US" altLang="ko-KR" sz="18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marker</a:t>
                      </a:r>
                      <a:endParaRPr lang="ko-KR" altLang="en-US" sz="18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CB271F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‘ v ’</a:t>
                      </a:r>
                      <a:endParaRPr lang="ko-KR" altLang="en-US" sz="1800" dirty="0">
                        <a:solidFill>
                          <a:srgbClr val="CB271F"/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Triangle_down</a:t>
                      </a:r>
                      <a:r>
                        <a:rPr lang="en-US" altLang="ko-KR" sz="1800" baseline="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marker</a:t>
                      </a:r>
                      <a:endParaRPr lang="ko-KR" altLang="en-US" sz="18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9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rgbClr val="CB271F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‘ 3 ’</a:t>
                      </a:r>
                      <a:endParaRPr lang="ko-KR" altLang="en-US" sz="1800" dirty="0">
                        <a:solidFill>
                          <a:srgbClr val="CB271F"/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Tri_left</a:t>
                      </a:r>
                      <a:r>
                        <a:rPr lang="en-US" altLang="ko-KR" sz="18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marker</a:t>
                      </a:r>
                      <a:endParaRPr lang="ko-KR" altLang="en-US" sz="18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CB271F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‘ ^ ’</a:t>
                      </a:r>
                      <a:endParaRPr lang="ko-KR" altLang="en-US" sz="1800" dirty="0">
                        <a:solidFill>
                          <a:srgbClr val="CB271F"/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9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Triangle_up</a:t>
                      </a:r>
                      <a:r>
                        <a:rPr lang="en-US" altLang="ko-KR" sz="1800" baseline="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marker</a:t>
                      </a:r>
                      <a:endParaRPr lang="ko-KR" altLang="en-US" sz="18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9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rgbClr val="CB271F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‘ 4 ’</a:t>
                      </a:r>
                      <a:endParaRPr lang="ko-KR" altLang="en-US" sz="1800" dirty="0">
                        <a:solidFill>
                          <a:srgbClr val="CB271F"/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Tri_right</a:t>
                      </a:r>
                      <a:r>
                        <a:rPr lang="en-US" altLang="ko-KR" sz="18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marker</a:t>
                      </a:r>
                      <a:endParaRPr lang="ko-KR" altLang="en-US" sz="18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CB271F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‘ &lt; ’</a:t>
                      </a:r>
                      <a:endParaRPr lang="ko-KR" altLang="en-US" sz="1800" dirty="0">
                        <a:solidFill>
                          <a:srgbClr val="CB271F"/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Triangle_left</a:t>
                      </a:r>
                      <a:r>
                        <a:rPr lang="en-US" altLang="ko-KR" sz="1800" baseline="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marker</a:t>
                      </a:r>
                      <a:endParaRPr lang="ko-KR" altLang="en-US" sz="18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CB271F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‘ * ’</a:t>
                      </a:r>
                      <a:endParaRPr lang="ko-KR" altLang="en-US" sz="1800" dirty="0">
                        <a:solidFill>
                          <a:srgbClr val="CB271F"/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Star marker</a:t>
                      </a:r>
                      <a:endParaRPr lang="ko-KR" altLang="en-US" sz="18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CB271F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‘ &gt;</a:t>
                      </a:r>
                      <a:r>
                        <a:rPr lang="en-US" altLang="ko-KR" sz="1800" baseline="0" dirty="0">
                          <a:solidFill>
                            <a:srgbClr val="CB271F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rgbClr val="CB271F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’</a:t>
                      </a:r>
                      <a:endParaRPr lang="ko-KR" altLang="en-US" sz="1800" dirty="0">
                        <a:solidFill>
                          <a:srgbClr val="CB271F"/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9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Triangle_right</a:t>
                      </a:r>
                      <a:r>
                        <a:rPr lang="en-US" altLang="ko-KR" sz="1800" baseline="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marker</a:t>
                      </a:r>
                      <a:endParaRPr lang="ko-KR" altLang="en-US" sz="18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CB271F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‘ h ’, ‘ H ’</a:t>
                      </a:r>
                      <a:endParaRPr lang="ko-KR" altLang="en-US" sz="1800" dirty="0">
                        <a:solidFill>
                          <a:srgbClr val="CB271F"/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Hexagon1,2 marker</a:t>
                      </a:r>
                      <a:endParaRPr lang="ko-KR" altLang="en-US" sz="18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CB271F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‘ s ’</a:t>
                      </a:r>
                      <a:endParaRPr lang="ko-KR" altLang="en-US" sz="1800" dirty="0">
                        <a:solidFill>
                          <a:srgbClr val="CB271F"/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Square marker</a:t>
                      </a:r>
                      <a:endParaRPr lang="ko-KR" altLang="en-US" sz="18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CB271F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‘ + ’</a:t>
                      </a:r>
                      <a:endParaRPr lang="ko-KR" altLang="en-US" sz="1800" dirty="0">
                        <a:solidFill>
                          <a:srgbClr val="CB271F"/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Plus marker</a:t>
                      </a:r>
                      <a:endParaRPr lang="ko-KR" altLang="en-US" sz="18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3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CB271F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‘ p ’</a:t>
                      </a:r>
                      <a:endParaRPr lang="ko-KR" altLang="en-US" sz="1800" dirty="0">
                        <a:solidFill>
                          <a:srgbClr val="CB271F"/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Pentagon marker</a:t>
                      </a:r>
                      <a:endParaRPr lang="ko-KR" altLang="en-US" sz="18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CB271F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‘ D ’</a:t>
                      </a:r>
                      <a:endParaRPr lang="ko-KR" altLang="en-US" sz="1800" dirty="0">
                        <a:solidFill>
                          <a:srgbClr val="CB271F"/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Diamond marker</a:t>
                      </a:r>
                      <a:endParaRPr lang="ko-KR" altLang="en-US" sz="18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3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CB271F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‘ | ’</a:t>
                      </a:r>
                      <a:endParaRPr lang="ko-KR" altLang="en-US" sz="1800" dirty="0">
                        <a:solidFill>
                          <a:srgbClr val="CB271F"/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V line marker</a:t>
                      </a:r>
                      <a:endParaRPr lang="ko-KR" altLang="en-US" sz="18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CB271F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‘ _ ’</a:t>
                      </a:r>
                      <a:endParaRPr lang="ko-KR" altLang="en-US" sz="1800" dirty="0">
                        <a:solidFill>
                          <a:srgbClr val="CB271F"/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H line marker</a:t>
                      </a:r>
                      <a:endParaRPr lang="ko-KR" altLang="en-US" sz="18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860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39A35D-3456-4680-90F5-BDBE65B61A76}"/>
              </a:ext>
            </a:extLst>
          </p:cNvPr>
          <p:cNvSpPr/>
          <p:nvPr/>
        </p:nvSpPr>
        <p:spPr>
          <a:xfrm>
            <a:off x="0" y="2856"/>
            <a:ext cx="12192000" cy="1047750"/>
          </a:xfrm>
          <a:prstGeom prst="rect">
            <a:avLst/>
          </a:prstGeom>
          <a:blipFill dpi="0" rotWithShape="1">
            <a:blip r:embed="rId3">
              <a:alphaModFix amt="7000"/>
            </a:blip>
            <a:srcRect/>
            <a:tile tx="0" ty="0" sx="50000" sy="5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2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BA85C7-27D7-4722-9BF6-549024C54DBE}"/>
              </a:ext>
            </a:extLst>
          </p:cNvPr>
          <p:cNvSpPr/>
          <p:nvPr/>
        </p:nvSpPr>
        <p:spPr>
          <a:xfrm>
            <a:off x="0" y="-7192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1420C9-1642-D500-9C04-96027E0772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61" y="209033"/>
            <a:ext cx="555302" cy="5553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EEB818-39BB-B828-E1BF-D53E7832476F}"/>
              </a:ext>
            </a:extLst>
          </p:cNvPr>
          <p:cNvSpPr txBox="1"/>
          <p:nvPr/>
        </p:nvSpPr>
        <p:spPr>
          <a:xfrm>
            <a:off x="838200" y="1404845"/>
            <a:ext cx="8324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Line plot – line style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적용하기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F9D5554-08B6-983A-2B06-684112CE1210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4672D29-5DA0-DBDC-B4E3-18DF0FA9795A}"/>
              </a:ext>
            </a:extLst>
          </p:cNvPr>
          <p:cNvGrpSpPr/>
          <p:nvPr/>
        </p:nvGrpSpPr>
        <p:grpSpPr>
          <a:xfrm>
            <a:off x="6967716" y="1260634"/>
            <a:ext cx="4057590" cy="954436"/>
            <a:chOff x="6860140" y="1404845"/>
            <a:chExt cx="4057590" cy="95443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4648F6D-1EB4-5145-7661-E6FE55F1E13C}"/>
                </a:ext>
              </a:extLst>
            </p:cNvPr>
            <p:cNvGrpSpPr/>
            <p:nvPr/>
          </p:nvGrpSpPr>
          <p:grpSpPr>
            <a:xfrm>
              <a:off x="7107729" y="1744708"/>
              <a:ext cx="3810001" cy="614573"/>
              <a:chOff x="7543800" y="1632073"/>
              <a:chExt cx="3810001" cy="614573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04DB5F83-4629-BBA3-9974-25C3DB0FEB69}"/>
                  </a:ext>
                </a:extLst>
              </p:cNvPr>
              <p:cNvSpPr/>
              <p:nvPr/>
            </p:nvSpPr>
            <p:spPr>
              <a:xfrm>
                <a:off x="7543800" y="1632073"/>
                <a:ext cx="3810001" cy="607008"/>
              </a:xfrm>
              <a:prstGeom prst="roundRect">
                <a:avLst/>
              </a:prstGeom>
              <a:solidFill>
                <a:srgbClr val="0371C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9DA117F-4950-09D9-17F7-D556D5925040}"/>
                  </a:ext>
                </a:extLst>
              </p:cNvPr>
              <p:cNvSpPr txBox="1"/>
              <p:nvPr/>
            </p:nvSpPr>
            <p:spPr>
              <a:xfrm>
                <a:off x="7614998" y="1661871"/>
                <a:ext cx="337303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보다 명확하고 이해하기 쉬운 시각화</a:t>
                </a:r>
                <a:endParaRPr lang="en-US" altLang="ko-KR" sz="16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r>
                  <a:rPr lang="ko-KR" altLang="en-US" sz="16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결과를 제공하기 위한 스타일 옵션</a:t>
                </a:r>
                <a:endParaRPr lang="en-US" altLang="ko-KR" sz="16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2F236562-4C9E-EEC4-74E5-56D831785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0140" y="1404845"/>
              <a:ext cx="580424" cy="580424"/>
            </a:xfrm>
            <a:prstGeom prst="rect">
              <a:avLst/>
            </a:prstGeom>
          </p:spPr>
        </p:pic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D6B54B4A-12F7-1F35-51BD-93BA046E26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546" y="2464421"/>
            <a:ext cx="2401840" cy="117496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02E1DFB-E2BF-4C23-40B6-E9C7343071CB}"/>
              </a:ext>
            </a:extLst>
          </p:cNvPr>
          <p:cNvSpPr txBox="1"/>
          <p:nvPr/>
        </p:nvSpPr>
        <p:spPr>
          <a:xfrm>
            <a:off x="977949" y="2562397"/>
            <a:ext cx="32142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 그래프 그리기</a:t>
            </a:r>
            <a:endParaRPr lang="en-US" altLang="ko-KR" dirty="0">
              <a:solidFill>
                <a:schemeClr val="accent6">
                  <a:lumMod val="7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plt.plot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en-US" altLang="ko-KR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x,y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plt.show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CBAE175-6090-1DE9-EB4E-0CCE37E95D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158" y="3606114"/>
            <a:ext cx="2460301" cy="165616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274C7C2-033F-D8B5-8621-25E7CEA77F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17768" y="2389079"/>
            <a:ext cx="6399962" cy="39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495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4C0CC86-263B-5BDC-565D-9C4FCE0386A1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247470-BFD5-F7D2-04F2-41ABAAFD03A8}"/>
              </a:ext>
            </a:extLst>
          </p:cNvPr>
          <p:cNvSpPr txBox="1"/>
          <p:nvPr/>
        </p:nvSpPr>
        <p:spPr>
          <a:xfrm>
            <a:off x="838200" y="1404845"/>
            <a:ext cx="8324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show()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288913-1C3E-A206-713E-15565956C2A5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5E25E42-14CD-BE27-2FE4-9EFF4F8A2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46907"/>
            <a:ext cx="4711853" cy="32367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198033B-F243-DE6A-1DB6-A2BB96197C28}"/>
              </a:ext>
            </a:extLst>
          </p:cNvPr>
          <p:cNvSpPr txBox="1"/>
          <p:nvPr/>
        </p:nvSpPr>
        <p:spPr>
          <a:xfrm>
            <a:off x="970147" y="2353972"/>
            <a:ext cx="625045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여러 그래프를 한창에 그리기 </a:t>
            </a:r>
            <a:endParaRPr lang="en-US" altLang="ko-KR" sz="2000" dirty="0">
              <a:solidFill>
                <a:schemeClr val="accent6">
                  <a:lumMod val="7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 = </a:t>
            </a:r>
            <a:r>
              <a:rPr lang="en-US" altLang="ko-KR" sz="2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np.arange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(1,4)</a:t>
            </a:r>
          </a:p>
          <a:p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y1 = </a:t>
            </a:r>
            <a:r>
              <a:rPr lang="en-US" altLang="ko-KR" sz="2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np.array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([1,2,3])</a:t>
            </a:r>
          </a:p>
          <a:p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y2 = </a:t>
            </a:r>
            <a:r>
              <a:rPr lang="en-US" altLang="ko-KR" sz="2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np.array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([4,5,3])</a:t>
            </a:r>
          </a:p>
          <a:p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y3 = </a:t>
            </a:r>
            <a:r>
              <a:rPr lang="en-US" altLang="ko-KR" sz="2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np.array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([3,6,2])</a:t>
            </a:r>
          </a:p>
          <a:p>
            <a:r>
              <a:rPr lang="en-US" altLang="ko-KR" sz="2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plt.plot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(x,y1)</a:t>
            </a:r>
          </a:p>
          <a:p>
            <a:r>
              <a:rPr lang="en-US" altLang="ko-KR" sz="2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plt.plot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(x,y2)</a:t>
            </a:r>
          </a:p>
          <a:p>
            <a:r>
              <a:rPr lang="en-US" altLang="ko-KR" sz="2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plt.plot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(x,y3)</a:t>
            </a:r>
          </a:p>
          <a:p>
            <a:r>
              <a:rPr lang="en-US" altLang="ko-KR" sz="2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plt.show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  <a:endParaRPr lang="ko-KR" altLang="en-US" sz="20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DA80463-AE96-4251-702B-8E3FD4929F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61" y="209033"/>
            <a:ext cx="555302" cy="555302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88677523-4A08-7DD6-9F20-5E24C54581C0}"/>
              </a:ext>
            </a:extLst>
          </p:cNvPr>
          <p:cNvGrpSpPr/>
          <p:nvPr/>
        </p:nvGrpSpPr>
        <p:grpSpPr>
          <a:xfrm>
            <a:off x="3194126" y="1229326"/>
            <a:ext cx="3792286" cy="703615"/>
            <a:chOff x="6828610" y="1425865"/>
            <a:chExt cx="3792286" cy="703615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A00EB159-4D79-B136-0773-B192327200C3}"/>
                </a:ext>
              </a:extLst>
            </p:cNvPr>
            <p:cNvGrpSpPr/>
            <p:nvPr/>
          </p:nvGrpSpPr>
          <p:grpSpPr>
            <a:xfrm>
              <a:off x="7107730" y="1744708"/>
              <a:ext cx="3513166" cy="384772"/>
              <a:chOff x="7543801" y="1632073"/>
              <a:chExt cx="3513166" cy="384772"/>
            </a:xfrm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2EED8559-CB4C-22B4-C14C-397095CCD37D}"/>
                  </a:ext>
                </a:extLst>
              </p:cNvPr>
              <p:cNvSpPr/>
              <p:nvPr/>
            </p:nvSpPr>
            <p:spPr>
              <a:xfrm>
                <a:off x="7543801" y="1632073"/>
                <a:ext cx="3513166" cy="384772"/>
              </a:xfrm>
              <a:prstGeom prst="roundRect">
                <a:avLst/>
              </a:prstGeom>
              <a:solidFill>
                <a:srgbClr val="0371C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162230-7A42-4312-9011-785CA934EFC8}"/>
                  </a:ext>
                </a:extLst>
              </p:cNvPr>
              <p:cNvSpPr txBox="1"/>
              <p:nvPr/>
            </p:nvSpPr>
            <p:spPr>
              <a:xfrm>
                <a:off x="7614998" y="1661871"/>
                <a:ext cx="34419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작성된 모든 </a:t>
                </a:r>
                <a:r>
                  <a:rPr lang="en-US" altLang="ko-KR" sz="16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figure</a:t>
                </a:r>
                <a:r>
                  <a:rPr lang="ko-KR" altLang="en-US" sz="16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를 표시하는 기능</a:t>
                </a:r>
                <a:endParaRPr lang="en-US" altLang="ko-KR" sz="16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925AFBD-5217-EAF0-FF79-3AE48C285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8610" y="1425865"/>
              <a:ext cx="580424" cy="580424"/>
            </a:xfrm>
            <a:prstGeom prst="rect">
              <a:avLst/>
            </a:prstGeom>
          </p:spPr>
        </p:pic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6C602FF1-2F14-D13B-3C90-CD863E72AB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4793" y="2246907"/>
            <a:ext cx="5087060" cy="3448531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508C040-31D4-B91A-D557-FC4592A67713}"/>
              </a:ext>
            </a:extLst>
          </p:cNvPr>
          <p:cNvCxnSpPr/>
          <p:nvPr/>
        </p:nvCxnSpPr>
        <p:spPr>
          <a:xfrm>
            <a:off x="1061545" y="5145886"/>
            <a:ext cx="131379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049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4C0CC86-263B-5BDC-565D-9C4FCE0386A1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247470-BFD5-F7D2-04F2-41ABAAFD03A8}"/>
              </a:ext>
            </a:extLst>
          </p:cNvPr>
          <p:cNvSpPr txBox="1"/>
          <p:nvPr/>
        </p:nvSpPr>
        <p:spPr>
          <a:xfrm>
            <a:off x="838200" y="1404845"/>
            <a:ext cx="8324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show()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288913-1C3E-A206-713E-15565956C2A5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5E25E42-14CD-BE27-2FE4-9EFF4F8A2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19834"/>
            <a:ext cx="5142186" cy="266164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198033B-F243-DE6A-1DB6-A2BB96197C28}"/>
              </a:ext>
            </a:extLst>
          </p:cNvPr>
          <p:cNvSpPr txBox="1"/>
          <p:nvPr/>
        </p:nvSpPr>
        <p:spPr>
          <a:xfrm>
            <a:off x="970147" y="2526898"/>
            <a:ext cx="625045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여러 창으로 나누어 그래프 그리기</a:t>
            </a:r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plt.plot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(x,y1)</a:t>
            </a:r>
          </a:p>
          <a:p>
            <a:r>
              <a:rPr lang="en-US" altLang="ko-KR" sz="2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plt.show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</a:p>
          <a:p>
            <a:r>
              <a:rPr lang="en-US" altLang="ko-KR" sz="2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plt.plot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(x,y2)</a:t>
            </a:r>
          </a:p>
          <a:p>
            <a:r>
              <a:rPr lang="en-US" altLang="ko-KR" sz="2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plt.plot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(x,y3)</a:t>
            </a:r>
          </a:p>
          <a:p>
            <a:r>
              <a:rPr lang="en-US" altLang="ko-KR" sz="2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plt.show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DA80463-AE96-4251-702B-8E3FD4929F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61" y="209033"/>
            <a:ext cx="555302" cy="55530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575EA43-7ABE-D87D-289D-4EFD8343F4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0606" y="1632073"/>
            <a:ext cx="3469381" cy="4709795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91EDBBD-BBC0-806C-94F9-BF3A877FD84B}"/>
              </a:ext>
            </a:extLst>
          </p:cNvPr>
          <p:cNvCxnSpPr>
            <a:cxnSpLocks/>
          </p:cNvCxnSpPr>
          <p:nvPr/>
        </p:nvCxnSpPr>
        <p:spPr>
          <a:xfrm>
            <a:off x="1051035" y="4757468"/>
            <a:ext cx="157655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7C8CAB1-349B-3BC1-784E-B42F8A264667}"/>
              </a:ext>
            </a:extLst>
          </p:cNvPr>
          <p:cNvCxnSpPr>
            <a:cxnSpLocks/>
          </p:cNvCxnSpPr>
          <p:nvPr/>
        </p:nvCxnSpPr>
        <p:spPr>
          <a:xfrm>
            <a:off x="1051035" y="3642907"/>
            <a:ext cx="157655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504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4C0CC86-263B-5BDC-565D-9C4FCE0386A1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247470-BFD5-F7D2-04F2-41ABAAFD03A8}"/>
              </a:ext>
            </a:extLst>
          </p:cNvPr>
          <p:cNvSpPr txBox="1"/>
          <p:nvPr/>
        </p:nvSpPr>
        <p:spPr>
          <a:xfrm>
            <a:off x="838199" y="1404845"/>
            <a:ext cx="8946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subplot() –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 창에 칸 나눠서 그래프 여러 개 표시하기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288913-1C3E-A206-713E-15565956C2A5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5E25E42-14CD-BE27-2FE4-9EFF4F8A26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229"/>
          <a:stretch/>
        </p:blipFill>
        <p:spPr>
          <a:xfrm>
            <a:off x="3675992" y="1878221"/>
            <a:ext cx="4204816" cy="297455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DA80463-AE96-4251-702B-8E3FD4929F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61" y="209033"/>
            <a:ext cx="555302" cy="5553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65C15B-FF5B-AF38-BA93-6B9A568F3748}"/>
              </a:ext>
            </a:extLst>
          </p:cNvPr>
          <p:cNvSpPr txBox="1"/>
          <p:nvPr/>
        </p:nvSpPr>
        <p:spPr>
          <a:xfrm>
            <a:off x="3828394" y="1928149"/>
            <a:ext cx="6122276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plt.figure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16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figsize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=(15,3))</a:t>
            </a:r>
          </a:p>
          <a:p>
            <a:r>
              <a:rPr lang="ko-KR" altLang="en-US" sz="16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plt.subplot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(1,3,1)</a:t>
            </a:r>
          </a:p>
          <a:p>
            <a:r>
              <a:rPr lang="ko-KR" altLang="en-US" sz="16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plt.title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('&lt;1&gt;')</a:t>
            </a:r>
          </a:p>
          <a:p>
            <a:r>
              <a:rPr lang="ko-KR" altLang="en-US" sz="16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plt.plot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(x,y1)</a:t>
            </a:r>
          </a:p>
          <a:p>
            <a:r>
              <a:rPr lang="ko-KR" altLang="en-US" sz="16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plt.subplot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(1,3,2)</a:t>
            </a:r>
          </a:p>
          <a:p>
            <a:r>
              <a:rPr lang="ko-KR" altLang="en-US" sz="16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plt.title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('&lt;2&gt;')</a:t>
            </a:r>
          </a:p>
          <a:p>
            <a:r>
              <a:rPr lang="ko-KR" altLang="en-US" sz="16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plt.plot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(x,y2)</a:t>
            </a:r>
          </a:p>
          <a:p>
            <a:r>
              <a:rPr lang="ko-KR" altLang="en-US" sz="16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plt.subplot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(1,3,3)</a:t>
            </a:r>
          </a:p>
          <a:p>
            <a:r>
              <a:rPr lang="ko-KR" altLang="en-US" sz="16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plt.title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('&lt;3&gt;')</a:t>
            </a:r>
          </a:p>
          <a:p>
            <a:r>
              <a:rPr lang="ko-KR" altLang="en-US" sz="16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plt.plot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(x,y3)</a:t>
            </a:r>
          </a:p>
          <a:p>
            <a:r>
              <a:rPr lang="ko-KR" altLang="en-US" sz="16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plt.show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C80FFE9-59CA-572D-6A17-E6A1F0AB0E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3604" y="4672135"/>
            <a:ext cx="8662238" cy="2064991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B1CB331-ACF2-8942-8BAE-F790EBBC3CA0}"/>
              </a:ext>
            </a:extLst>
          </p:cNvPr>
          <p:cNvCxnSpPr>
            <a:cxnSpLocks/>
          </p:cNvCxnSpPr>
          <p:nvPr/>
        </p:nvCxnSpPr>
        <p:spPr>
          <a:xfrm>
            <a:off x="3930870" y="2938715"/>
            <a:ext cx="3450318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68C0D31-764C-8479-2D3D-B3DFD94D9591}"/>
              </a:ext>
            </a:extLst>
          </p:cNvPr>
          <p:cNvCxnSpPr>
            <a:cxnSpLocks/>
          </p:cNvCxnSpPr>
          <p:nvPr/>
        </p:nvCxnSpPr>
        <p:spPr>
          <a:xfrm>
            <a:off x="3930870" y="3658673"/>
            <a:ext cx="3450318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735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39A35D-3456-4680-90F5-BDBE65B61A76}"/>
              </a:ext>
            </a:extLst>
          </p:cNvPr>
          <p:cNvSpPr/>
          <p:nvPr/>
        </p:nvSpPr>
        <p:spPr>
          <a:xfrm>
            <a:off x="0" y="2856"/>
            <a:ext cx="12192000" cy="1047750"/>
          </a:xfrm>
          <a:prstGeom prst="rect">
            <a:avLst/>
          </a:prstGeom>
          <a:blipFill dpi="0" rotWithShape="1">
            <a:blip r:embed="rId3">
              <a:alphaModFix amt="7000"/>
            </a:blip>
            <a:srcRect/>
            <a:tile tx="0" ty="0" sx="50000" sy="5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2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BA85C7-27D7-4722-9BF6-549024C54DBE}"/>
              </a:ext>
            </a:extLst>
          </p:cNvPr>
          <p:cNvSpPr/>
          <p:nvPr/>
        </p:nvSpPr>
        <p:spPr>
          <a:xfrm>
            <a:off x="0" y="-7192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1420C9-1642-D500-9C04-96027E0772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61" y="209033"/>
            <a:ext cx="555302" cy="5553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EEB818-39BB-B828-E1BF-D53E7832476F}"/>
              </a:ext>
            </a:extLst>
          </p:cNvPr>
          <p:cNvSpPr txBox="1"/>
          <p:nvPr/>
        </p:nvSpPr>
        <p:spPr>
          <a:xfrm>
            <a:off x="838200" y="1404845"/>
            <a:ext cx="8324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예제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F9D5554-08B6-983A-2B06-684112CE1210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6B54B4A-12F7-1F35-51BD-93BA046E26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0730" y="2495191"/>
            <a:ext cx="9477706" cy="151324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02E1DFB-E2BF-4C23-40B6-E9C7343071CB}"/>
              </a:ext>
            </a:extLst>
          </p:cNvPr>
          <p:cNvSpPr txBox="1"/>
          <p:nvPr/>
        </p:nvSpPr>
        <p:spPr>
          <a:xfrm>
            <a:off x="1470609" y="2584203"/>
            <a:ext cx="930456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1) 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 불러오기</a:t>
            </a:r>
            <a:endParaRPr lang="en-US" altLang="ko-KR" sz="2000" dirty="0">
              <a:solidFill>
                <a:schemeClr val="accent6">
                  <a:lumMod val="7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data = </a:t>
            </a:r>
            <a:r>
              <a:rPr lang="en-US" altLang="ko-KR" sz="2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pd.read_csv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('data/</a:t>
            </a:r>
            <a:r>
              <a:rPr lang="ko-KR" altLang="en-US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장래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_</a:t>
            </a:r>
            <a:r>
              <a:rPr lang="ko-KR" altLang="en-US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인구변동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_KOSIS.csv’, </a:t>
            </a:r>
          </a:p>
          <a:p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			encoding = '</a:t>
            </a:r>
            <a:r>
              <a:rPr lang="en-US" altLang="ko-KR" sz="2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euc-kr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', </a:t>
            </a:r>
            <a:r>
              <a:rPr lang="en-US" altLang="ko-KR" sz="2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index_col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= '</a:t>
            </a:r>
            <a:r>
              <a:rPr lang="ko-KR" altLang="en-US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인구변동요인별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')</a:t>
            </a:r>
          </a:p>
          <a:p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data</a:t>
            </a:r>
            <a:endParaRPr lang="ko-KR" altLang="en-US" sz="20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509CD6-A205-8FDB-64C0-719B48EA26C8}"/>
              </a:ext>
            </a:extLst>
          </p:cNvPr>
          <p:cNvSpPr txBox="1"/>
          <p:nvPr/>
        </p:nvSpPr>
        <p:spPr>
          <a:xfrm>
            <a:off x="1573553" y="1632073"/>
            <a:ext cx="8752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i="0" dirty="0" err="1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국가통계포털의</a:t>
            </a:r>
            <a:r>
              <a:rPr lang="ko-KR" altLang="en-US" sz="2400" i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장래</a:t>
            </a:r>
            <a:r>
              <a:rPr lang="en-US" altLang="ko-KR" sz="2400" i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_</a:t>
            </a:r>
            <a:r>
              <a:rPr lang="ko-KR" altLang="en-US" sz="2400" i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인구변동 데이터를 이용하여</a:t>
            </a:r>
            <a:r>
              <a:rPr lang="en-US" altLang="ko-KR" sz="2400" i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</a:p>
          <a:p>
            <a:pPr algn="ctr"/>
            <a:r>
              <a:rPr lang="en-US" altLang="ko-KR" sz="2400" i="0" dirty="0" err="1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linplot</a:t>
            </a:r>
            <a:r>
              <a:rPr lang="ko-KR" altLang="en-US" sz="2400" i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으로 </a:t>
            </a:r>
            <a:r>
              <a:rPr lang="ko-KR" altLang="en-US" sz="2400" i="0" dirty="0" err="1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출생아수</a:t>
            </a:r>
            <a:r>
              <a:rPr lang="en-US" altLang="ko-KR" sz="2400" i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400" i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사망자수 시각화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55275E-3383-333A-E73D-A0E1FCD16B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1027" y="4162472"/>
            <a:ext cx="5363323" cy="21434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3434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39A35D-3456-4680-90F5-BDBE65B61A76}"/>
              </a:ext>
            </a:extLst>
          </p:cNvPr>
          <p:cNvSpPr/>
          <p:nvPr/>
        </p:nvSpPr>
        <p:spPr>
          <a:xfrm>
            <a:off x="0" y="2856"/>
            <a:ext cx="12192000" cy="1047750"/>
          </a:xfrm>
          <a:prstGeom prst="rect">
            <a:avLst/>
          </a:prstGeom>
          <a:blipFill dpi="0" rotWithShape="1">
            <a:blip r:embed="rId3">
              <a:alphaModFix amt="7000"/>
            </a:blip>
            <a:srcRect/>
            <a:tile tx="0" ty="0" sx="50000" sy="5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2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BA85C7-27D7-4722-9BF6-549024C54DBE}"/>
              </a:ext>
            </a:extLst>
          </p:cNvPr>
          <p:cNvSpPr/>
          <p:nvPr/>
        </p:nvSpPr>
        <p:spPr>
          <a:xfrm>
            <a:off x="0" y="-7192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1420C9-1642-D500-9C04-96027E0772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61" y="209033"/>
            <a:ext cx="555302" cy="5553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EEB818-39BB-B828-E1BF-D53E7832476F}"/>
              </a:ext>
            </a:extLst>
          </p:cNvPr>
          <p:cNvSpPr txBox="1"/>
          <p:nvPr/>
        </p:nvSpPr>
        <p:spPr>
          <a:xfrm>
            <a:off x="838199" y="1404845"/>
            <a:ext cx="9305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예제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1 - </a:t>
            </a:r>
            <a:r>
              <a:rPr lang="ko-KR" altLang="en-US" sz="2800" i="0" dirty="0" err="1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국가통계포털의</a:t>
            </a:r>
            <a:r>
              <a:rPr lang="ko-KR" altLang="en-US" sz="2800" i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장래</a:t>
            </a:r>
            <a:r>
              <a:rPr lang="en-US" altLang="ko-KR" sz="2800" i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_</a:t>
            </a:r>
            <a:r>
              <a:rPr lang="ko-KR" altLang="en-US" sz="2800" i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인구변동 데이터 시각화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F9D5554-08B6-983A-2B06-684112CE1210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6B54B4A-12F7-1F35-51BD-93BA046E26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789" y="2103800"/>
            <a:ext cx="3186495" cy="117137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02E1DFB-E2BF-4C23-40B6-E9C7343071CB}"/>
              </a:ext>
            </a:extLst>
          </p:cNvPr>
          <p:cNvSpPr txBox="1"/>
          <p:nvPr/>
        </p:nvSpPr>
        <p:spPr>
          <a:xfrm>
            <a:off x="1076162" y="2171826"/>
            <a:ext cx="312828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2) 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 살펴보기</a:t>
            </a:r>
            <a:endParaRPr lang="en-US" altLang="ko-KR" sz="2000" dirty="0">
              <a:solidFill>
                <a:schemeClr val="accent6">
                  <a:lumMod val="7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data.info()</a:t>
            </a:r>
          </a:p>
          <a:p>
            <a:r>
              <a:rPr lang="en-US" altLang="ko-KR" sz="2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data.index</a:t>
            </a:r>
            <a:endParaRPr lang="en-US" altLang="ko-KR" sz="20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3C64BC7-7C0B-952F-A74A-B654F598E8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3168" y="2103800"/>
            <a:ext cx="4963218" cy="32103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FFDABB2-79D4-26FC-8EAC-5077FDF695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3912" y="5516284"/>
            <a:ext cx="8221222" cy="5525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08335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-1" y="4886826"/>
            <a:ext cx="12452279" cy="1971173"/>
          </a:xfrm>
          <a:custGeom>
            <a:avLst/>
            <a:gdLst>
              <a:gd name="connsiteX0" fmla="*/ 9944100 w 9944100"/>
              <a:gd name="connsiteY0" fmla="*/ 876300 h 5359400"/>
              <a:gd name="connsiteX1" fmla="*/ 8140700 w 9944100"/>
              <a:gd name="connsiteY1" fmla="*/ 5359400 h 5359400"/>
              <a:gd name="connsiteX2" fmla="*/ 0 w 9944100"/>
              <a:gd name="connsiteY2" fmla="*/ 5359400 h 5359400"/>
              <a:gd name="connsiteX3" fmla="*/ 12700 w 9944100"/>
              <a:gd name="connsiteY3" fmla="*/ 2362200 h 5359400"/>
              <a:gd name="connsiteX4" fmla="*/ 6705600 w 9944100"/>
              <a:gd name="connsiteY4" fmla="*/ 0 h 5359400"/>
              <a:gd name="connsiteX5" fmla="*/ 9944100 w 9944100"/>
              <a:gd name="connsiteY5" fmla="*/ 876300 h 535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44100" h="5359400">
                <a:moveTo>
                  <a:pt x="9944100" y="876300"/>
                </a:moveTo>
                <a:lnTo>
                  <a:pt x="8140700" y="5359400"/>
                </a:lnTo>
                <a:lnTo>
                  <a:pt x="0" y="5359400"/>
                </a:lnTo>
                <a:cubicBezTo>
                  <a:pt x="4233" y="4360333"/>
                  <a:pt x="8467" y="3361267"/>
                  <a:pt x="12700" y="2362200"/>
                </a:cubicBezTo>
                <a:lnTo>
                  <a:pt x="6705600" y="0"/>
                </a:lnTo>
                <a:lnTo>
                  <a:pt x="9944100" y="876300"/>
                </a:lnTo>
                <a:close/>
              </a:path>
            </a:pathLst>
          </a:custGeom>
          <a:gradFill>
            <a:gsLst>
              <a:gs pos="43000">
                <a:srgbClr val="ECECEC"/>
              </a:gs>
              <a:gs pos="86000">
                <a:schemeClr val="bg1">
                  <a:alpha val="32000"/>
                </a:schemeClr>
              </a:gs>
              <a:gs pos="0">
                <a:schemeClr val="bg1">
                  <a:lumMod val="85000"/>
                </a:schemeClr>
              </a:gs>
              <a:gs pos="0">
                <a:schemeClr val="accent1">
                  <a:lumMod val="40000"/>
                  <a:lumOff val="60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46F44F8-44A1-4913-97FE-1804D6F7B418}"/>
              </a:ext>
            </a:extLst>
          </p:cNvPr>
          <p:cNvCxnSpPr>
            <a:cxnSpLocks/>
          </p:cNvCxnSpPr>
          <p:nvPr/>
        </p:nvCxnSpPr>
        <p:spPr>
          <a:xfrm>
            <a:off x="684315" y="924919"/>
            <a:ext cx="3384251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C0C943F-B1AD-4FD8-9FC9-F47FA068EC78}"/>
              </a:ext>
            </a:extLst>
          </p:cNvPr>
          <p:cNvSpPr/>
          <p:nvPr/>
        </p:nvSpPr>
        <p:spPr>
          <a:xfrm>
            <a:off x="670838" y="1348817"/>
            <a:ext cx="25379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b="1" kern="0" dirty="0">
                <a:solidFill>
                  <a:srgbClr val="0070C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목차</a:t>
            </a:r>
            <a:endParaRPr lang="en-US" altLang="ko-KR" sz="1050" b="1" kern="0" dirty="0">
              <a:solidFill>
                <a:srgbClr val="0070C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DDC010-83FE-4853-9A01-4FE8F7C8EA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057" y="6256839"/>
            <a:ext cx="1993490" cy="51913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A7E5123-BA91-43C8-8C1B-7E400135C0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897" y="344677"/>
            <a:ext cx="458927" cy="45892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74439C4-F820-28B1-99E0-8524F7A987A7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B64D19-58FF-0E88-EF9A-BD4BA0AD2AD6}"/>
              </a:ext>
            </a:extLst>
          </p:cNvPr>
          <p:cNvSpPr/>
          <p:nvPr/>
        </p:nvSpPr>
        <p:spPr>
          <a:xfrm>
            <a:off x="566063" y="1392163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A6E782-6AF3-45C2-6797-510B695D4383}"/>
              </a:ext>
            </a:extLst>
          </p:cNvPr>
          <p:cNvSpPr txBox="1"/>
          <p:nvPr/>
        </p:nvSpPr>
        <p:spPr>
          <a:xfrm>
            <a:off x="3016261" y="1567052"/>
            <a:ext cx="5203669" cy="46281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Matplotlib 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사용하기</a:t>
            </a:r>
            <a:endParaRPr lang="en-US" altLang="ko-KR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Line plot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예제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kosis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출생아수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사망자수 추이 시각화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4. 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그래프 옵션 설정</a:t>
            </a:r>
            <a:endParaRPr lang="en-US" altLang="ko-KR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5. Bar plot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6. 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예제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경제활동인구 데이터 분석 및 시각화</a:t>
            </a:r>
            <a:endParaRPr lang="en-US" altLang="ko-KR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7. Scatter, Pie plot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8. </a:t>
            </a:r>
            <a:r>
              <a:rPr lang="ko-KR" altLang="en-US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최종예제</a:t>
            </a:r>
            <a:endParaRPr lang="en-US" altLang="ko-KR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전국교통사고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2017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활용 분석 및 시각화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596E5D-729C-74EB-5B01-246870375D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61" y="209033"/>
            <a:ext cx="555302" cy="55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254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39A35D-3456-4680-90F5-BDBE65B61A76}"/>
              </a:ext>
            </a:extLst>
          </p:cNvPr>
          <p:cNvSpPr/>
          <p:nvPr/>
        </p:nvSpPr>
        <p:spPr>
          <a:xfrm>
            <a:off x="0" y="2856"/>
            <a:ext cx="12192000" cy="1047750"/>
          </a:xfrm>
          <a:prstGeom prst="rect">
            <a:avLst/>
          </a:prstGeom>
          <a:blipFill dpi="0" rotWithShape="1">
            <a:blip r:embed="rId3">
              <a:alphaModFix amt="7000"/>
            </a:blip>
            <a:srcRect/>
            <a:tile tx="0" ty="0" sx="50000" sy="5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2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BA85C7-27D7-4722-9BF6-549024C54DBE}"/>
              </a:ext>
            </a:extLst>
          </p:cNvPr>
          <p:cNvSpPr/>
          <p:nvPr/>
        </p:nvSpPr>
        <p:spPr>
          <a:xfrm>
            <a:off x="0" y="-7192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1420C9-1642-D500-9C04-96027E0772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61" y="209033"/>
            <a:ext cx="555302" cy="5553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EEB818-39BB-B828-E1BF-D53E7832476F}"/>
              </a:ext>
            </a:extLst>
          </p:cNvPr>
          <p:cNvSpPr txBox="1"/>
          <p:nvPr/>
        </p:nvSpPr>
        <p:spPr>
          <a:xfrm>
            <a:off x="838199" y="1404845"/>
            <a:ext cx="9069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예제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1 - </a:t>
            </a:r>
            <a:r>
              <a:rPr lang="ko-KR" altLang="en-US" sz="2800" i="0" dirty="0" err="1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국가통계포털의</a:t>
            </a:r>
            <a:r>
              <a:rPr lang="ko-KR" altLang="en-US" sz="2800" i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장래</a:t>
            </a:r>
            <a:r>
              <a:rPr lang="en-US" altLang="ko-KR" sz="2800" i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_</a:t>
            </a:r>
            <a:r>
              <a:rPr lang="ko-KR" altLang="en-US" sz="2800" i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인구변동 데이터 시각화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F9D5554-08B6-983A-2B06-684112CE1210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6B54B4A-12F7-1F35-51BD-93BA046E26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033" y="2127638"/>
            <a:ext cx="5485905" cy="354702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02E1DFB-E2BF-4C23-40B6-E9C7343071CB}"/>
              </a:ext>
            </a:extLst>
          </p:cNvPr>
          <p:cNvSpPr txBox="1"/>
          <p:nvPr/>
        </p:nvSpPr>
        <p:spPr>
          <a:xfrm>
            <a:off x="1138913" y="2270440"/>
            <a:ext cx="501167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3) </a:t>
            </a:r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출생아수와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사망자수 선그래프 시각화</a:t>
            </a:r>
            <a:endParaRPr lang="en-US" altLang="ko-KR" sz="2000" dirty="0">
              <a:solidFill>
                <a:schemeClr val="accent6">
                  <a:lumMod val="7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x, y 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축 데이터 설정</a:t>
            </a:r>
            <a:endParaRPr lang="en-US" altLang="ko-KR" sz="2000" dirty="0">
              <a:solidFill>
                <a:schemeClr val="accent6">
                  <a:lumMod val="7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 = range(2020,2071,10)</a:t>
            </a:r>
          </a:p>
          <a:p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y1  =  </a:t>
            </a:r>
            <a:r>
              <a:rPr lang="en-US" altLang="ko-KR" sz="2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data.iloc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[1]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출생아 수</a:t>
            </a:r>
            <a:endParaRPr lang="en-US" altLang="ko-KR" sz="2000" dirty="0">
              <a:solidFill>
                <a:schemeClr val="accent6">
                  <a:lumMod val="7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y2 = </a:t>
            </a:r>
            <a:r>
              <a:rPr lang="en-US" altLang="ko-KR" sz="2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data.iloc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[2]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사망자 수</a:t>
            </a:r>
            <a:endParaRPr lang="en-US" altLang="ko-KR" sz="2000" dirty="0">
              <a:solidFill>
                <a:schemeClr val="accent6">
                  <a:lumMod val="7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2000" dirty="0">
              <a:solidFill>
                <a:schemeClr val="accent6">
                  <a:lumMod val="7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plt.figure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en-US" altLang="ko-KR" sz="2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figsize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= (6,4))</a:t>
            </a:r>
          </a:p>
          <a:p>
            <a:r>
              <a:rPr lang="en-US" altLang="ko-KR" sz="2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plt.plot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(x, y1, marker='*', </a:t>
            </a:r>
            <a:r>
              <a:rPr lang="en-US" altLang="ko-KR" sz="2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ms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= 10)</a:t>
            </a:r>
          </a:p>
          <a:p>
            <a:r>
              <a:rPr lang="en-US" altLang="ko-KR" sz="2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plt.plot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(x, y2, marker='o', </a:t>
            </a:r>
            <a:r>
              <a:rPr lang="en-US" altLang="ko-KR" sz="2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ms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= 8)</a:t>
            </a:r>
          </a:p>
          <a:p>
            <a:r>
              <a:rPr lang="en-US" altLang="ko-KR" sz="2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plt.show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05EC3E-34E1-03AD-A9F6-BA6EA78B69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4818" y="2252510"/>
            <a:ext cx="4622528" cy="312602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55D5456-A76E-2F00-BF6E-512F3C96B84F}"/>
              </a:ext>
            </a:extLst>
          </p:cNvPr>
          <p:cNvSpPr/>
          <p:nvPr/>
        </p:nvSpPr>
        <p:spPr>
          <a:xfrm>
            <a:off x="1855594" y="3200539"/>
            <a:ext cx="1613648" cy="663915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2">
                    <a:lumMod val="75000"/>
                  </a:schemeClr>
                </a:solidFill>
              </a:rPr>
              <a:t>?</a:t>
            </a:r>
            <a:endParaRPr lang="ko-KR" alt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DCF8F75-34E5-35B4-DFAC-7D70147E5B79}"/>
              </a:ext>
            </a:extLst>
          </p:cNvPr>
          <p:cNvSpPr/>
          <p:nvPr/>
        </p:nvSpPr>
        <p:spPr>
          <a:xfrm>
            <a:off x="1210632" y="4433743"/>
            <a:ext cx="4571605" cy="640977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2">
                    <a:lumMod val="75000"/>
                  </a:schemeClr>
                </a:solidFill>
              </a:rPr>
              <a:t>?</a:t>
            </a:r>
            <a:endParaRPr lang="ko-KR" alt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816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4C0CC86-263B-5BDC-565D-9C4FCE0386A1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247470-BFD5-F7D2-04F2-41ABAAFD03A8}"/>
              </a:ext>
            </a:extLst>
          </p:cNvPr>
          <p:cNvSpPr txBox="1"/>
          <p:nvPr/>
        </p:nvSpPr>
        <p:spPr>
          <a:xfrm>
            <a:off x="838199" y="1365089"/>
            <a:ext cx="8946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차트 한글 보이기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288913-1C3E-A206-713E-15565956C2A5}"/>
              </a:ext>
            </a:extLst>
          </p:cNvPr>
          <p:cNvSpPr/>
          <p:nvPr/>
        </p:nvSpPr>
        <p:spPr>
          <a:xfrm>
            <a:off x="733425" y="1403392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DA80463-AE96-4251-702B-8E3FD4929F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61" y="209033"/>
            <a:ext cx="555302" cy="5553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0E76CB8-5D61-EA74-3D04-5E2DBF5D466E}"/>
              </a:ext>
            </a:extLst>
          </p:cNvPr>
          <p:cNvSpPr txBox="1"/>
          <p:nvPr/>
        </p:nvSpPr>
        <p:spPr>
          <a:xfrm>
            <a:off x="967998" y="1888309"/>
            <a:ext cx="93760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한글 폰트를 지원하지 않음</a:t>
            </a:r>
            <a:endParaRPr lang="en-US" altLang="ko-KR" sz="20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7A9C7C4-BBDD-DDD7-9657-D7A5CD528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6515" y="3683990"/>
            <a:ext cx="4233323" cy="295732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C40B8E0-5E45-A65D-05B1-BE24BF3DB1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998" y="2271907"/>
            <a:ext cx="9643210" cy="141882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785E826-F20B-1844-5D42-51121F72ED7D}"/>
              </a:ext>
            </a:extLst>
          </p:cNvPr>
          <p:cNvSpPr txBox="1"/>
          <p:nvPr/>
        </p:nvSpPr>
        <p:spPr>
          <a:xfrm>
            <a:off x="1235146" y="2345863"/>
            <a:ext cx="93760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plt.title</a:t>
            </a:r>
            <a:r>
              <a:rPr lang="en-US" altLang="ko-KR" sz="18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('</a:t>
            </a:r>
            <a:r>
              <a:rPr lang="ko-KR" altLang="en-US" sz="18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국가통계 </a:t>
            </a:r>
            <a:r>
              <a:rPr lang="ko-KR" altLang="en-US" sz="18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요인별</a:t>
            </a:r>
            <a:r>
              <a:rPr lang="ko-KR" altLang="en-US" sz="18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장래 인구 동향</a:t>
            </a:r>
            <a:r>
              <a:rPr lang="en-US" altLang="ko-KR" sz="18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18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plt.plot</a:t>
            </a:r>
            <a:r>
              <a:rPr lang="en-US" altLang="ko-KR" sz="18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(x, y1, marker='*', </a:t>
            </a:r>
            <a:r>
              <a:rPr lang="en-US" altLang="ko-KR" sz="18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ms</a:t>
            </a:r>
            <a:r>
              <a:rPr lang="en-US" altLang="ko-KR" sz="18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= 10)</a:t>
            </a:r>
          </a:p>
          <a:p>
            <a:r>
              <a:rPr lang="en-US" altLang="ko-KR" sz="18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plt.plot</a:t>
            </a:r>
            <a:r>
              <a:rPr lang="en-US" altLang="ko-KR" sz="18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(x, y2, marker='o', </a:t>
            </a:r>
            <a:r>
              <a:rPr lang="en-US" altLang="ko-KR" sz="18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ms</a:t>
            </a:r>
            <a:r>
              <a:rPr lang="en-US" altLang="ko-KR" sz="18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= 8)</a:t>
            </a:r>
          </a:p>
          <a:p>
            <a:r>
              <a:rPr lang="en-US" altLang="ko-KR" sz="18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plt.show</a:t>
            </a:r>
            <a:r>
              <a:rPr lang="en-US" altLang="ko-KR" sz="18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  <a:endParaRPr lang="ko-KR" altLang="en-US" sz="18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7214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4C0CC86-263B-5BDC-565D-9C4FCE0386A1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247470-BFD5-F7D2-04F2-41ABAAFD03A8}"/>
              </a:ext>
            </a:extLst>
          </p:cNvPr>
          <p:cNvSpPr txBox="1"/>
          <p:nvPr/>
        </p:nvSpPr>
        <p:spPr>
          <a:xfrm>
            <a:off x="838199" y="1404845"/>
            <a:ext cx="8946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차트 한글 보이기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288913-1C3E-A206-713E-15565956C2A5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DA80463-AE96-4251-702B-8E3FD4929F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61" y="209033"/>
            <a:ext cx="555302" cy="555302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B1CB331-ACF2-8942-8BAE-F790EBBC3CA0}"/>
              </a:ext>
            </a:extLst>
          </p:cNvPr>
          <p:cNvCxnSpPr>
            <a:cxnSpLocks/>
          </p:cNvCxnSpPr>
          <p:nvPr/>
        </p:nvCxnSpPr>
        <p:spPr>
          <a:xfrm>
            <a:off x="3930870" y="2938715"/>
            <a:ext cx="3450318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2CD0E7DB-FD7A-C188-240C-B392D6F08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573" y="1915756"/>
            <a:ext cx="9643210" cy="12117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0E76CB8-5D61-EA74-3D04-5E2DBF5D466E}"/>
              </a:ext>
            </a:extLst>
          </p:cNvPr>
          <p:cNvSpPr txBox="1"/>
          <p:nvPr/>
        </p:nvSpPr>
        <p:spPr>
          <a:xfrm>
            <a:off x="1490721" y="2042719"/>
            <a:ext cx="93760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font_path</a:t>
            </a:r>
            <a:r>
              <a:rPr lang="en-US" altLang="ko-KR" sz="18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= 'C:\Windows\Fonts\malgun.TTF'</a:t>
            </a:r>
          </a:p>
          <a:p>
            <a:r>
              <a:rPr lang="en-US" altLang="ko-KR" sz="18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font_name</a:t>
            </a:r>
            <a:r>
              <a:rPr lang="en-US" altLang="ko-KR" sz="18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= </a:t>
            </a:r>
            <a:r>
              <a:rPr lang="en-US" altLang="ko-KR" sz="18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font_manager.FontProperties</a:t>
            </a:r>
            <a:r>
              <a:rPr lang="en-US" altLang="ko-KR" sz="18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en-US" altLang="ko-KR" sz="18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fname</a:t>
            </a:r>
            <a:r>
              <a:rPr lang="en-US" altLang="ko-KR" sz="18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= </a:t>
            </a:r>
            <a:r>
              <a:rPr lang="en-US" altLang="ko-KR" sz="18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font_path</a:t>
            </a:r>
            <a:r>
              <a:rPr lang="en-US" altLang="ko-KR" sz="18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).</a:t>
            </a:r>
            <a:r>
              <a:rPr lang="en-US" altLang="ko-KR" sz="18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get_name</a:t>
            </a:r>
            <a:r>
              <a:rPr lang="en-US" altLang="ko-KR" sz="18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</a:p>
          <a:p>
            <a:r>
              <a:rPr lang="en-US" altLang="ko-KR" sz="18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rc</a:t>
            </a:r>
            <a:r>
              <a:rPr lang="en-US" altLang="ko-KR" sz="18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('font', family = </a:t>
            </a:r>
            <a:r>
              <a:rPr lang="en-US" altLang="ko-KR" sz="18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font_name</a:t>
            </a:r>
            <a:r>
              <a:rPr lang="en-US" altLang="ko-KR" sz="18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ko-KR" altLang="en-US" sz="18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FB4E61-2D13-6C2A-E1D1-702BDAD2D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9253" y="3138014"/>
            <a:ext cx="4952625" cy="348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784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39A35D-3456-4680-90F5-BDBE65B61A76}"/>
              </a:ext>
            </a:extLst>
          </p:cNvPr>
          <p:cNvSpPr/>
          <p:nvPr/>
        </p:nvSpPr>
        <p:spPr>
          <a:xfrm>
            <a:off x="0" y="2856"/>
            <a:ext cx="12192000" cy="1047750"/>
          </a:xfrm>
          <a:prstGeom prst="rect">
            <a:avLst/>
          </a:prstGeom>
          <a:blipFill dpi="0" rotWithShape="1">
            <a:blip r:embed="rId3">
              <a:alphaModFix amt="7000"/>
            </a:blip>
            <a:srcRect/>
            <a:tile tx="0" ty="0" sx="50000" sy="5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2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BA85C7-27D7-4722-9BF6-549024C54DBE}"/>
              </a:ext>
            </a:extLst>
          </p:cNvPr>
          <p:cNvSpPr/>
          <p:nvPr/>
        </p:nvSpPr>
        <p:spPr>
          <a:xfrm>
            <a:off x="0" y="-7192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1420C9-1642-D500-9C04-96027E0772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61" y="209033"/>
            <a:ext cx="555302" cy="55530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F9D5554-08B6-983A-2B06-684112CE1210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A3D65A-F85A-EFCA-4892-6561E6381BB4}"/>
              </a:ext>
            </a:extLst>
          </p:cNvPr>
          <p:cNvSpPr txBox="1"/>
          <p:nvPr/>
        </p:nvSpPr>
        <p:spPr>
          <a:xfrm>
            <a:off x="910330" y="2005999"/>
            <a:ext cx="106068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보다 명확하고 이해하기 쉬운 시각화</a:t>
            </a:r>
            <a:r>
              <a:rPr lang="en-US" altLang="ko-KR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결과를 제공하기 위한 그래프 옵션 적용하여 오른쪽의 결과화면처럼 만들어보기</a:t>
            </a:r>
            <a:endParaRPr lang="en-US" altLang="ko-KR" sz="16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EFEC871-CA03-1CE1-A202-E462E268DC8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9866"/>
          <a:stretch/>
        </p:blipFill>
        <p:spPr>
          <a:xfrm>
            <a:off x="6348245" y="2525666"/>
            <a:ext cx="4753365" cy="3503739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A1E9547-83AC-B540-3CED-C3DA49AF49E9}"/>
              </a:ext>
            </a:extLst>
          </p:cNvPr>
          <p:cNvCxnSpPr>
            <a:cxnSpLocks/>
          </p:cNvCxnSpPr>
          <p:nvPr/>
        </p:nvCxnSpPr>
        <p:spPr>
          <a:xfrm>
            <a:off x="5698773" y="4183117"/>
            <a:ext cx="515005" cy="0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3E16B42-C915-5F83-F65F-4B1EE274B2BA}"/>
              </a:ext>
            </a:extLst>
          </p:cNvPr>
          <p:cNvSpPr/>
          <p:nvPr/>
        </p:nvSpPr>
        <p:spPr>
          <a:xfrm>
            <a:off x="7083948" y="6128151"/>
            <a:ext cx="914400" cy="31978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눈금선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AD55735-1A8E-D0B2-9FE9-15DA0F31F77D}"/>
              </a:ext>
            </a:extLst>
          </p:cNvPr>
          <p:cNvSpPr/>
          <p:nvPr/>
        </p:nvSpPr>
        <p:spPr>
          <a:xfrm>
            <a:off x="8039598" y="6128151"/>
            <a:ext cx="914400" cy="31978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축 간격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E4EE1C1-4734-1AFC-2A95-E3B010EBC337}"/>
              </a:ext>
            </a:extLst>
          </p:cNvPr>
          <p:cNvSpPr/>
          <p:nvPr/>
        </p:nvSpPr>
        <p:spPr>
          <a:xfrm>
            <a:off x="8995248" y="6128150"/>
            <a:ext cx="914400" cy="31978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축 이름</a:t>
            </a:r>
            <a:endParaRPr lang="ko-KR" altLang="en-US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B6A2034-3859-D6B9-51B1-D7871E39AD3B}"/>
              </a:ext>
            </a:extLst>
          </p:cNvPr>
          <p:cNvSpPr/>
          <p:nvPr/>
        </p:nvSpPr>
        <p:spPr>
          <a:xfrm>
            <a:off x="9950898" y="6128150"/>
            <a:ext cx="914400" cy="31978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제목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715A33-A5EA-65E7-EE6B-098B8A33E003}"/>
              </a:ext>
            </a:extLst>
          </p:cNvPr>
          <p:cNvSpPr txBox="1"/>
          <p:nvPr/>
        </p:nvSpPr>
        <p:spPr>
          <a:xfrm>
            <a:off x="838199" y="1404845"/>
            <a:ext cx="9069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예제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1 - </a:t>
            </a:r>
            <a:r>
              <a:rPr lang="ko-KR" altLang="en-US" sz="2800" i="0" dirty="0" err="1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국가통계포털의</a:t>
            </a:r>
            <a:r>
              <a:rPr lang="ko-KR" altLang="en-US" sz="2800" i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장래</a:t>
            </a:r>
            <a:r>
              <a:rPr lang="en-US" altLang="ko-KR" sz="2800" i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_</a:t>
            </a:r>
            <a:r>
              <a:rPr lang="ko-KR" altLang="en-US" sz="2800" i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인구변동 데이터 시각화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3D1708F-3D27-E5EA-3D8A-BB8516D308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3330" y="2618589"/>
            <a:ext cx="4440976" cy="31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461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39A35D-3456-4680-90F5-BDBE65B61A76}"/>
              </a:ext>
            </a:extLst>
          </p:cNvPr>
          <p:cNvSpPr/>
          <p:nvPr/>
        </p:nvSpPr>
        <p:spPr>
          <a:xfrm>
            <a:off x="0" y="2856"/>
            <a:ext cx="12192000" cy="1047750"/>
          </a:xfrm>
          <a:prstGeom prst="rect">
            <a:avLst/>
          </a:prstGeom>
          <a:blipFill dpi="0" rotWithShape="1">
            <a:blip r:embed="rId3">
              <a:alphaModFix amt="7000"/>
            </a:blip>
            <a:srcRect/>
            <a:tile tx="0" ty="0" sx="50000" sy="5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2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BA85C7-27D7-4722-9BF6-549024C54DBE}"/>
              </a:ext>
            </a:extLst>
          </p:cNvPr>
          <p:cNvSpPr/>
          <p:nvPr/>
        </p:nvSpPr>
        <p:spPr>
          <a:xfrm>
            <a:off x="0" y="-7192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1420C9-1642-D500-9C04-96027E0772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61" y="209033"/>
            <a:ext cx="555302" cy="5553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EEB818-39BB-B828-E1BF-D53E7832476F}"/>
              </a:ext>
            </a:extLst>
          </p:cNvPr>
          <p:cNvSpPr txBox="1"/>
          <p:nvPr/>
        </p:nvSpPr>
        <p:spPr>
          <a:xfrm>
            <a:off x="838200" y="1404845"/>
            <a:ext cx="8324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Chart option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F9D5554-08B6-983A-2B06-684112CE1210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75B2849F-3D51-5C90-7CA7-372CF4C62E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184421"/>
              </p:ext>
            </p:extLst>
          </p:nvPr>
        </p:nvGraphicFramePr>
        <p:xfrm>
          <a:off x="2014945" y="2282304"/>
          <a:ext cx="8162110" cy="3622519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081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1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7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plot</a:t>
                      </a:r>
                      <a:r>
                        <a:rPr lang="en-US" altLang="ko-KR" sz="2400" b="0" baseline="0" dirty="0">
                          <a:solidFill>
                            <a:schemeClr val="tx1"/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 </a:t>
                      </a:r>
                      <a:r>
                        <a:rPr lang="ko-KR" altLang="en-US" sz="2400" b="0" baseline="0" dirty="0">
                          <a:solidFill>
                            <a:schemeClr val="tx1"/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옵션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정의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8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solidFill>
                            <a:schemeClr val="tx1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xlim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,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</a:t>
                      </a:r>
                      <a:r>
                        <a:rPr lang="en-US" altLang="ko-KR" sz="1800" baseline="0" dirty="0" err="1">
                          <a:solidFill>
                            <a:schemeClr val="tx1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ylim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x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축 범위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, y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축 범위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8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grid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격자눈금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8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legend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범례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8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solidFill>
                            <a:schemeClr val="tx1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xlabel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, 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ylabel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x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축 타이틀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, y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축 타이틀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08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title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그래프 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08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solidFill>
                            <a:schemeClr val="tx1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xticks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, 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yticks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x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축 눈금 조정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, y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축 눈금 조정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96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39A35D-3456-4680-90F5-BDBE65B61A76}"/>
              </a:ext>
            </a:extLst>
          </p:cNvPr>
          <p:cNvSpPr/>
          <p:nvPr/>
        </p:nvSpPr>
        <p:spPr>
          <a:xfrm>
            <a:off x="0" y="2856"/>
            <a:ext cx="12192000" cy="1047750"/>
          </a:xfrm>
          <a:prstGeom prst="rect">
            <a:avLst/>
          </a:prstGeom>
          <a:blipFill dpi="0" rotWithShape="1">
            <a:blip r:embed="rId3">
              <a:alphaModFix amt="7000"/>
            </a:blip>
            <a:srcRect/>
            <a:tile tx="0" ty="0" sx="50000" sy="5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2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BA85C7-27D7-4722-9BF6-549024C54DBE}"/>
              </a:ext>
            </a:extLst>
          </p:cNvPr>
          <p:cNvSpPr/>
          <p:nvPr/>
        </p:nvSpPr>
        <p:spPr>
          <a:xfrm>
            <a:off x="0" y="-7192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1420C9-1642-D500-9C04-96027E0772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61" y="209033"/>
            <a:ext cx="555302" cy="55530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F9D5554-08B6-983A-2B06-684112CE1210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A47846-C206-0AF8-CE9F-CAE80BCDF8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191" y="1966368"/>
            <a:ext cx="5485905" cy="44340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3C6FCC-C7FD-8C74-6B85-E7583B6D0C9B}"/>
              </a:ext>
            </a:extLst>
          </p:cNvPr>
          <p:cNvSpPr txBox="1"/>
          <p:nvPr/>
        </p:nvSpPr>
        <p:spPr>
          <a:xfrm>
            <a:off x="1045071" y="2216236"/>
            <a:ext cx="501167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plt.plot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(x, y1, marker='*', </a:t>
            </a:r>
            <a:r>
              <a:rPr lang="en-US" altLang="ko-KR" sz="2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ms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= 10, 		 label = '</a:t>
            </a:r>
            <a:r>
              <a:rPr lang="ko-KR" altLang="en-US" sz="2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출생아수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천명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)')</a:t>
            </a:r>
          </a:p>
          <a:p>
            <a:r>
              <a:rPr lang="en-US" altLang="ko-KR" sz="2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plt.plot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(x, y2, marker='o', </a:t>
            </a:r>
            <a:r>
              <a:rPr lang="en-US" altLang="ko-KR" sz="2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ms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= 8, 	 	 label = '</a:t>
            </a:r>
            <a:r>
              <a:rPr lang="ko-KR" altLang="en-US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사망자수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천명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)’)</a:t>
            </a:r>
          </a:p>
          <a:p>
            <a:r>
              <a:rPr lang="en-US" altLang="ko-KR" sz="2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plt.title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('</a:t>
            </a:r>
            <a:r>
              <a:rPr lang="ko-KR" altLang="en-US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국가통계 </a:t>
            </a:r>
            <a:r>
              <a:rPr lang="ko-KR" altLang="en-US" sz="2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요인별</a:t>
            </a:r>
            <a:r>
              <a:rPr lang="ko-KR" altLang="en-US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장래 인구 동향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')</a:t>
            </a:r>
          </a:p>
          <a:p>
            <a:r>
              <a:rPr lang="en-US" altLang="ko-KR" sz="2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plt.xlabel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('</a:t>
            </a:r>
            <a:r>
              <a:rPr lang="ko-KR" altLang="en-US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연도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’) ; </a:t>
            </a:r>
            <a:r>
              <a:rPr lang="en-US" altLang="ko-KR" sz="2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plt.ylabel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('</a:t>
            </a:r>
            <a:r>
              <a:rPr lang="ko-KR" altLang="en-US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사람수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')</a:t>
            </a:r>
          </a:p>
          <a:p>
            <a:r>
              <a:rPr lang="en-US" altLang="ko-KR" sz="2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plt.grid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; </a:t>
            </a:r>
            <a:r>
              <a:rPr lang="en-US" altLang="ko-KR" sz="2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plt.legend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</a:p>
          <a:p>
            <a:r>
              <a:rPr lang="en-US" altLang="ko-KR" sz="2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plt.xticks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(range(2020,2071,5))</a:t>
            </a:r>
          </a:p>
          <a:p>
            <a:r>
              <a:rPr lang="en-US" altLang="ko-KR" sz="2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plt.yticks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(range(150,800,50))</a:t>
            </a:r>
          </a:p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</a:t>
            </a:r>
            <a:r>
              <a:rPr lang="en-US" altLang="ko-KR" sz="2000" dirty="0" err="1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plt.xlim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('2020','2050')</a:t>
            </a:r>
          </a:p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</a:t>
            </a:r>
            <a:r>
              <a:rPr lang="en-US" altLang="ko-KR" sz="2000" dirty="0" err="1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plt.ylim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(200,550)</a:t>
            </a:r>
          </a:p>
          <a:p>
            <a:r>
              <a:rPr lang="en-US" altLang="ko-KR" sz="2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plt.show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F387197-E485-AF3B-6F3E-32304DC4CA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0976" y="2216236"/>
            <a:ext cx="5044768" cy="36597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BF59E3-D149-9420-E026-F36690EFD252}"/>
              </a:ext>
            </a:extLst>
          </p:cNvPr>
          <p:cNvSpPr txBox="1"/>
          <p:nvPr/>
        </p:nvSpPr>
        <p:spPr>
          <a:xfrm>
            <a:off x="838199" y="1404845"/>
            <a:ext cx="9069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예제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1 - </a:t>
            </a:r>
            <a:r>
              <a:rPr lang="ko-KR" altLang="en-US" sz="2800" i="0" dirty="0" err="1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국가통계포털의</a:t>
            </a:r>
            <a:r>
              <a:rPr lang="ko-KR" altLang="en-US" sz="2800" i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장래</a:t>
            </a:r>
            <a:r>
              <a:rPr lang="en-US" altLang="ko-KR" sz="2800" i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_</a:t>
            </a:r>
            <a:r>
              <a:rPr lang="ko-KR" altLang="en-US" sz="2800" i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인구변동 데이터 시각화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E08ED95-8CA2-725E-DDEE-3F48EA57C4C6}"/>
              </a:ext>
            </a:extLst>
          </p:cNvPr>
          <p:cNvSpPr/>
          <p:nvPr/>
        </p:nvSpPr>
        <p:spPr>
          <a:xfrm>
            <a:off x="1129021" y="2212483"/>
            <a:ext cx="4798244" cy="339271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2">
                    <a:lumMod val="75000"/>
                  </a:schemeClr>
                </a:solidFill>
              </a:rPr>
              <a:t>?</a:t>
            </a:r>
            <a:endParaRPr lang="ko-KR" alt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45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4C0CC86-263B-5BDC-565D-9C4FCE0386A1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247470-BFD5-F7D2-04F2-41ABAAFD03A8}"/>
              </a:ext>
            </a:extLst>
          </p:cNvPr>
          <p:cNvSpPr txBox="1"/>
          <p:nvPr/>
        </p:nvSpPr>
        <p:spPr>
          <a:xfrm>
            <a:off x="838199" y="1404845"/>
            <a:ext cx="8946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그래프 이미지로 저장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288913-1C3E-A206-713E-15565956C2A5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5E25E42-14CD-BE27-2FE4-9EFF4F8A26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229"/>
          <a:stretch/>
        </p:blipFill>
        <p:spPr>
          <a:xfrm>
            <a:off x="733425" y="1941720"/>
            <a:ext cx="8284452" cy="38389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DA80463-AE96-4251-702B-8E3FD4929F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61" y="209033"/>
            <a:ext cx="555302" cy="5553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589A38-FBDF-C87F-07D2-94AF47E5E831}"/>
              </a:ext>
            </a:extLst>
          </p:cNvPr>
          <p:cNvSpPr txBox="1"/>
          <p:nvPr/>
        </p:nvSpPr>
        <p:spPr>
          <a:xfrm>
            <a:off x="1103587" y="2066578"/>
            <a:ext cx="7914289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# 그래프 이미지로 저장</a:t>
            </a:r>
          </a:p>
          <a:p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plt.title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('국가통계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요인별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장래 인구 동향')#,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fontdict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={'size':20})</a:t>
            </a:r>
          </a:p>
          <a:p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plt.plot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x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y1,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marker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='*',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ms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= 10,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label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= '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출생아수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(천명)')</a:t>
            </a:r>
          </a:p>
          <a:p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plt.plot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x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y2,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marker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='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',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ms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= 8,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label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= '사망자수(천명)')</a:t>
            </a:r>
          </a:p>
          <a:p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plt.legend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()</a:t>
            </a:r>
          </a:p>
          <a:p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plt.grid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()</a:t>
            </a:r>
          </a:p>
          <a:p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plt.xlabel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('연도') ;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plt.ylabel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('사람수')</a:t>
            </a:r>
          </a:p>
          <a:p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plt.xticks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range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(2020,2071,5))</a:t>
            </a:r>
          </a:p>
          <a:p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plt.yticks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range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(150,800,50))</a:t>
            </a:r>
          </a:p>
          <a:p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plt.savefig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('./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kosis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요인별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장래 인구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동향.png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’, 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dpi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=600,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bbox_inches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='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tight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')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0280BC6-3212-4F36-0C4C-D64ADD754C2A}"/>
              </a:ext>
            </a:extLst>
          </p:cNvPr>
          <p:cNvCxnSpPr>
            <a:cxnSpLocks/>
          </p:cNvCxnSpPr>
          <p:nvPr/>
        </p:nvCxnSpPr>
        <p:spPr>
          <a:xfrm>
            <a:off x="1177159" y="5177882"/>
            <a:ext cx="157655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7329B5FF-D33A-1C60-8054-9A7902C252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8056" y="4929936"/>
            <a:ext cx="4582510" cy="12507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B2E99452-3845-FCAA-C062-6D2F48F9591D}"/>
              </a:ext>
            </a:extLst>
          </p:cNvPr>
          <p:cNvSpPr/>
          <p:nvPr/>
        </p:nvSpPr>
        <p:spPr>
          <a:xfrm>
            <a:off x="6947338" y="5669312"/>
            <a:ext cx="903890" cy="321586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1877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39A35D-3456-4680-90F5-BDBE65B61A76}"/>
              </a:ext>
            </a:extLst>
          </p:cNvPr>
          <p:cNvSpPr/>
          <p:nvPr/>
        </p:nvSpPr>
        <p:spPr>
          <a:xfrm>
            <a:off x="0" y="2856"/>
            <a:ext cx="12192000" cy="1047750"/>
          </a:xfrm>
          <a:prstGeom prst="rect">
            <a:avLst/>
          </a:prstGeom>
          <a:blipFill dpi="0" rotWithShape="1">
            <a:blip r:embed="rId3">
              <a:alphaModFix amt="7000"/>
            </a:blip>
            <a:srcRect/>
            <a:tile tx="0" ty="0" sx="50000" sy="5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2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BA85C7-27D7-4722-9BF6-549024C54DBE}"/>
              </a:ext>
            </a:extLst>
          </p:cNvPr>
          <p:cNvSpPr/>
          <p:nvPr/>
        </p:nvSpPr>
        <p:spPr>
          <a:xfrm>
            <a:off x="0" y="-7192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1420C9-1642-D500-9C04-96027E0772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61" y="209033"/>
            <a:ext cx="555302" cy="5553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EEB818-39BB-B828-E1BF-D53E7832476F}"/>
              </a:ext>
            </a:extLst>
          </p:cNvPr>
          <p:cNvSpPr txBox="1"/>
          <p:nvPr/>
        </p:nvSpPr>
        <p:spPr>
          <a:xfrm>
            <a:off x="838199" y="1404845"/>
            <a:ext cx="9069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예제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 – </a:t>
            </a:r>
            <a:r>
              <a:rPr lang="ko-KR" altLang="en-US" sz="2800" i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기온변화 시각화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F9D5554-08B6-983A-2B06-684112CE1210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5560A7-59C2-FF37-AE2D-3430C5BA61A6}"/>
              </a:ext>
            </a:extLst>
          </p:cNvPr>
          <p:cNvSpPr txBox="1"/>
          <p:nvPr/>
        </p:nvSpPr>
        <p:spPr>
          <a:xfrm>
            <a:off x="1085935" y="2083601"/>
            <a:ext cx="9214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1)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기상청에서 온도 데이터 수집하기   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 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  <a:hlinkClick r:id="rId5"/>
              </a:rPr>
              <a:t>https://data.kma.go.kr/stcs/grnd/grndTaList.do?pgmNo=70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 - 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검색조건을 입력하고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CSV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버튼을 클릭하여 데이터를 다운로드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51775F7-6EDE-9405-8B86-9D7D5436D2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3721" y="3439466"/>
            <a:ext cx="9324179" cy="28764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6935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39A35D-3456-4680-90F5-BDBE65B61A76}"/>
              </a:ext>
            </a:extLst>
          </p:cNvPr>
          <p:cNvSpPr/>
          <p:nvPr/>
        </p:nvSpPr>
        <p:spPr>
          <a:xfrm>
            <a:off x="0" y="2856"/>
            <a:ext cx="12192000" cy="1047750"/>
          </a:xfrm>
          <a:prstGeom prst="rect">
            <a:avLst/>
          </a:prstGeom>
          <a:blipFill dpi="0" rotWithShape="1">
            <a:blip r:embed="rId3">
              <a:alphaModFix amt="7000"/>
            </a:blip>
            <a:srcRect/>
            <a:tile tx="0" ty="0" sx="50000" sy="5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2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BA85C7-27D7-4722-9BF6-549024C54DBE}"/>
              </a:ext>
            </a:extLst>
          </p:cNvPr>
          <p:cNvSpPr/>
          <p:nvPr/>
        </p:nvSpPr>
        <p:spPr>
          <a:xfrm>
            <a:off x="0" y="-7192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1420C9-1642-D500-9C04-96027E0772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61" y="209033"/>
            <a:ext cx="555302" cy="5553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EEB818-39BB-B828-E1BF-D53E7832476F}"/>
              </a:ext>
            </a:extLst>
          </p:cNvPr>
          <p:cNvSpPr txBox="1"/>
          <p:nvPr/>
        </p:nvSpPr>
        <p:spPr>
          <a:xfrm>
            <a:off x="838199" y="1404845"/>
            <a:ext cx="9069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예제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 – </a:t>
            </a:r>
            <a:r>
              <a:rPr lang="ko-KR" altLang="en-US" sz="2800" i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기온변화 시각화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F9D5554-08B6-983A-2B06-684112CE1210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5560A7-59C2-FF37-AE2D-3430C5BA61A6}"/>
              </a:ext>
            </a:extLst>
          </p:cNvPr>
          <p:cNvSpPr txBox="1"/>
          <p:nvPr/>
        </p:nvSpPr>
        <p:spPr>
          <a:xfrm>
            <a:off x="1085935" y="2083601"/>
            <a:ext cx="9214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2)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불러오기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186736-9DFB-161F-D716-453721A712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456" y="2545266"/>
            <a:ext cx="9682113" cy="12160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FA47F9-6249-EA2F-0936-17FABA74A1A5}"/>
              </a:ext>
            </a:extLst>
          </p:cNvPr>
          <p:cNvSpPr txBox="1"/>
          <p:nvPr/>
        </p:nvSpPr>
        <p:spPr>
          <a:xfrm>
            <a:off x="1254944" y="2653284"/>
            <a:ext cx="968211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2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tdata</a:t>
            </a:r>
            <a:r>
              <a:rPr lang="en-US" altLang="ko-KR" sz="2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= </a:t>
            </a:r>
            <a:r>
              <a:rPr lang="en-US" altLang="ko-KR" sz="22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pd.read_csv</a:t>
            </a:r>
            <a:r>
              <a:rPr lang="en-US" altLang="ko-KR" sz="2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('./data/</a:t>
            </a:r>
            <a:r>
              <a:rPr lang="ko-KR" alt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온도데이터</a:t>
            </a:r>
            <a:r>
              <a:rPr lang="en-US" altLang="ko-KR" sz="2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(1971-2023).csv’, </a:t>
            </a:r>
          </a:p>
          <a:p>
            <a:r>
              <a:rPr lang="en-US" altLang="ko-KR" sz="2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	</a:t>
            </a:r>
            <a:r>
              <a:rPr lang="en-US" altLang="ko-KR" sz="22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skiprows</a:t>
            </a:r>
            <a:r>
              <a:rPr lang="en-US" altLang="ko-KR" sz="2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=range(0,7), encoding='</a:t>
            </a:r>
            <a:r>
              <a:rPr lang="en-US" altLang="ko-KR" sz="22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euc-kr</a:t>
            </a:r>
            <a:r>
              <a:rPr lang="en-US" altLang="ko-KR" sz="2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’)</a:t>
            </a:r>
          </a:p>
          <a:p>
            <a:r>
              <a:rPr lang="en-US" altLang="ko-KR" sz="22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tdata.head</a:t>
            </a:r>
            <a:r>
              <a:rPr lang="en-US" altLang="ko-KR" sz="2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()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926E294-3C5D-F25C-0CE1-8C5532C92B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2149" y="3761280"/>
            <a:ext cx="7241751" cy="286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39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39A35D-3456-4680-90F5-BDBE65B61A76}"/>
              </a:ext>
            </a:extLst>
          </p:cNvPr>
          <p:cNvSpPr/>
          <p:nvPr/>
        </p:nvSpPr>
        <p:spPr>
          <a:xfrm>
            <a:off x="0" y="2856"/>
            <a:ext cx="12192000" cy="1047750"/>
          </a:xfrm>
          <a:prstGeom prst="rect">
            <a:avLst/>
          </a:prstGeom>
          <a:blipFill dpi="0" rotWithShape="1">
            <a:blip r:embed="rId3">
              <a:alphaModFix amt="7000"/>
            </a:blip>
            <a:srcRect/>
            <a:tile tx="0" ty="0" sx="50000" sy="5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2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BA85C7-27D7-4722-9BF6-549024C54DBE}"/>
              </a:ext>
            </a:extLst>
          </p:cNvPr>
          <p:cNvSpPr/>
          <p:nvPr/>
        </p:nvSpPr>
        <p:spPr>
          <a:xfrm>
            <a:off x="0" y="-7192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1420C9-1642-D500-9C04-96027E0772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61" y="209033"/>
            <a:ext cx="555302" cy="5553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EEB818-39BB-B828-E1BF-D53E7832476F}"/>
              </a:ext>
            </a:extLst>
          </p:cNvPr>
          <p:cNvSpPr txBox="1"/>
          <p:nvPr/>
        </p:nvSpPr>
        <p:spPr>
          <a:xfrm>
            <a:off x="838199" y="1404845"/>
            <a:ext cx="9069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예제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 – </a:t>
            </a:r>
            <a:r>
              <a:rPr lang="ko-KR" altLang="en-US" sz="2800" i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기온변화 시각화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F9D5554-08B6-983A-2B06-684112CE1210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5560A7-59C2-FF37-AE2D-3430C5BA61A6}"/>
              </a:ext>
            </a:extLst>
          </p:cNvPr>
          <p:cNvSpPr txBox="1"/>
          <p:nvPr/>
        </p:nvSpPr>
        <p:spPr>
          <a:xfrm>
            <a:off x="1085935" y="2083601"/>
            <a:ext cx="9214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3)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정보 확인하기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CE1EED0-98C6-F2DB-A32F-982B766883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2913" y="2700802"/>
            <a:ext cx="5572903" cy="34866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787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683811-8E96-439F-92CD-2843C0F7DF0D}"/>
              </a:ext>
            </a:extLst>
          </p:cNvPr>
          <p:cNvSpPr txBox="1"/>
          <p:nvPr/>
        </p:nvSpPr>
        <p:spPr>
          <a:xfrm>
            <a:off x="1223718" y="2216563"/>
            <a:ext cx="1003783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광범위하게 분산된 방대한 양의 자료를 한눈에 볼 수 있도록 도표나 차트 등으로 정리하는 것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시각화를 통해 데이터의 특징을 쉽게 파악 가능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분석 결과를 상대방에게 효과적으로 전달 가능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D0B74B-A05B-4D15-9D61-7EB835B5C5E0}"/>
              </a:ext>
            </a:extLst>
          </p:cNvPr>
          <p:cNvSpPr/>
          <p:nvPr/>
        </p:nvSpPr>
        <p:spPr>
          <a:xfrm>
            <a:off x="0" y="2856"/>
            <a:ext cx="12192000" cy="1047750"/>
          </a:xfrm>
          <a:prstGeom prst="rect">
            <a:avLst/>
          </a:prstGeom>
          <a:blipFill dpi="0" rotWithShape="1">
            <a:blip r:embed="rId2">
              <a:alphaModFix amt="7000"/>
            </a:blip>
            <a:srcRect/>
            <a:tile tx="0" ty="0" sx="50000" sy="5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2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906BEC3-16CA-42F6-B443-59D5E43F0FA9}"/>
              </a:ext>
            </a:extLst>
          </p:cNvPr>
          <p:cNvSpPr/>
          <p:nvPr/>
        </p:nvSpPr>
        <p:spPr>
          <a:xfrm>
            <a:off x="0" y="-7192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BAF7917-32D7-1429-5E76-098695607E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61" y="209033"/>
            <a:ext cx="555302" cy="55530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522568A-0037-C532-BEEF-354937F664B5}"/>
              </a:ext>
            </a:extLst>
          </p:cNvPr>
          <p:cNvSpPr/>
          <p:nvPr/>
        </p:nvSpPr>
        <p:spPr>
          <a:xfrm>
            <a:off x="670838" y="1348817"/>
            <a:ext cx="36567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b="1" kern="0" dirty="0">
                <a:solidFill>
                  <a:srgbClr val="0070C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데이터 시각화</a:t>
            </a:r>
            <a:endParaRPr lang="en-US" altLang="ko-KR" sz="1050" b="1" kern="0" dirty="0">
              <a:solidFill>
                <a:srgbClr val="0070C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27624C-2BCE-B913-2546-0E7B9BA5B4D7}"/>
              </a:ext>
            </a:extLst>
          </p:cNvPr>
          <p:cNvSpPr/>
          <p:nvPr/>
        </p:nvSpPr>
        <p:spPr>
          <a:xfrm>
            <a:off x="566063" y="1392163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121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39A35D-3456-4680-90F5-BDBE65B61A76}"/>
              </a:ext>
            </a:extLst>
          </p:cNvPr>
          <p:cNvSpPr/>
          <p:nvPr/>
        </p:nvSpPr>
        <p:spPr>
          <a:xfrm>
            <a:off x="0" y="2856"/>
            <a:ext cx="12192000" cy="1047750"/>
          </a:xfrm>
          <a:prstGeom prst="rect">
            <a:avLst/>
          </a:prstGeom>
          <a:blipFill dpi="0" rotWithShape="1">
            <a:blip r:embed="rId3">
              <a:alphaModFix amt="7000"/>
            </a:blip>
            <a:srcRect/>
            <a:tile tx="0" ty="0" sx="50000" sy="5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2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BA85C7-27D7-4722-9BF6-549024C54DBE}"/>
              </a:ext>
            </a:extLst>
          </p:cNvPr>
          <p:cNvSpPr/>
          <p:nvPr/>
        </p:nvSpPr>
        <p:spPr>
          <a:xfrm>
            <a:off x="0" y="-7192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1420C9-1642-D500-9C04-96027E0772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61" y="209033"/>
            <a:ext cx="555302" cy="5553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EEB818-39BB-B828-E1BF-D53E7832476F}"/>
              </a:ext>
            </a:extLst>
          </p:cNvPr>
          <p:cNvSpPr txBox="1"/>
          <p:nvPr/>
        </p:nvSpPr>
        <p:spPr>
          <a:xfrm>
            <a:off x="838199" y="1404845"/>
            <a:ext cx="9069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예제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 – </a:t>
            </a:r>
            <a:r>
              <a:rPr lang="ko-KR" altLang="en-US" sz="2800" i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기온변화 시각화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F9D5554-08B6-983A-2B06-684112CE1210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5560A7-59C2-FF37-AE2D-3430C5BA61A6}"/>
              </a:ext>
            </a:extLst>
          </p:cNvPr>
          <p:cNvSpPr txBox="1"/>
          <p:nvPr/>
        </p:nvSpPr>
        <p:spPr>
          <a:xfrm>
            <a:off x="1085935" y="2083601"/>
            <a:ext cx="9214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4)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전체 평균기온 변화 시각화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F3E824-E3E5-2DEC-E016-9A2B530D5C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7378" y="2725513"/>
            <a:ext cx="4317243" cy="317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3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39A35D-3456-4680-90F5-BDBE65B61A76}"/>
              </a:ext>
            </a:extLst>
          </p:cNvPr>
          <p:cNvSpPr/>
          <p:nvPr/>
        </p:nvSpPr>
        <p:spPr>
          <a:xfrm>
            <a:off x="0" y="2856"/>
            <a:ext cx="12192000" cy="1047750"/>
          </a:xfrm>
          <a:prstGeom prst="rect">
            <a:avLst/>
          </a:prstGeom>
          <a:blipFill dpi="0" rotWithShape="1">
            <a:blip r:embed="rId3">
              <a:alphaModFix amt="7000"/>
            </a:blip>
            <a:srcRect/>
            <a:tile tx="0" ty="0" sx="50000" sy="5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2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BA85C7-27D7-4722-9BF6-549024C54DBE}"/>
              </a:ext>
            </a:extLst>
          </p:cNvPr>
          <p:cNvSpPr/>
          <p:nvPr/>
        </p:nvSpPr>
        <p:spPr>
          <a:xfrm>
            <a:off x="0" y="-7192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1420C9-1642-D500-9C04-96027E0772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61" y="209033"/>
            <a:ext cx="555302" cy="5553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EEB818-39BB-B828-E1BF-D53E7832476F}"/>
              </a:ext>
            </a:extLst>
          </p:cNvPr>
          <p:cNvSpPr txBox="1"/>
          <p:nvPr/>
        </p:nvSpPr>
        <p:spPr>
          <a:xfrm>
            <a:off x="838199" y="1404845"/>
            <a:ext cx="9069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예제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 – </a:t>
            </a:r>
            <a:r>
              <a:rPr lang="ko-KR" altLang="en-US" sz="2800" i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기온변화 시각화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F9D5554-08B6-983A-2B06-684112CE1210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5560A7-59C2-FF37-AE2D-3430C5BA61A6}"/>
              </a:ext>
            </a:extLst>
          </p:cNvPr>
          <p:cNvSpPr txBox="1"/>
          <p:nvPr/>
        </p:nvSpPr>
        <p:spPr>
          <a:xfrm>
            <a:off x="1085935" y="2083601"/>
            <a:ext cx="9214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4)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전체 평균기온 변화 시각화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E80B6E-4ADB-FB70-8F29-B682DBBC9B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456" y="2700802"/>
            <a:ext cx="9682113" cy="32060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911A29-751B-3DF0-891F-252B43B75E3E}"/>
              </a:ext>
            </a:extLst>
          </p:cNvPr>
          <p:cNvSpPr txBox="1"/>
          <p:nvPr/>
        </p:nvSpPr>
        <p:spPr>
          <a:xfrm>
            <a:off x="1254944" y="2808820"/>
            <a:ext cx="968211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# </a:t>
            </a:r>
            <a:r>
              <a:rPr lang="ko-KR" alt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전체 평균기온 변화 시각화</a:t>
            </a:r>
          </a:p>
          <a:p>
            <a:r>
              <a:rPr lang="en-US" altLang="ko-KR" sz="22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tdata</a:t>
            </a:r>
            <a:r>
              <a:rPr lang="en-US" altLang="ko-KR" sz="2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['</a:t>
            </a:r>
            <a:r>
              <a:rPr lang="ko-KR" alt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평균기온</a:t>
            </a:r>
            <a:r>
              <a:rPr lang="en-US" altLang="ko-KR" sz="2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(℃)'].describe()</a:t>
            </a:r>
          </a:p>
          <a:p>
            <a:endParaRPr lang="en-US" altLang="ko-KR" sz="22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# y</a:t>
            </a:r>
            <a:r>
              <a:rPr lang="ko-KR" alt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축에 </a:t>
            </a:r>
            <a:r>
              <a:rPr lang="en-US" altLang="ko-KR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</a:t>
            </a:r>
            <a:r>
              <a:rPr lang="ko-KR" alt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기호 출력</a:t>
            </a:r>
          </a:p>
          <a:p>
            <a:r>
              <a:rPr lang="en-US" altLang="ko-KR" sz="22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plt.rcParams</a:t>
            </a:r>
            <a:r>
              <a:rPr lang="en-US" altLang="ko-KR" sz="2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['</a:t>
            </a:r>
            <a:r>
              <a:rPr lang="en-US" altLang="ko-KR" sz="22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axes.unicode_minus</a:t>
            </a:r>
            <a:r>
              <a:rPr lang="en-US" altLang="ko-KR" sz="2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']=False</a:t>
            </a:r>
          </a:p>
          <a:p>
            <a:r>
              <a:rPr lang="en-US" altLang="ko-KR" sz="22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plt.plot</a:t>
            </a:r>
            <a:r>
              <a:rPr lang="en-US" altLang="ko-KR" sz="2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en-US" altLang="ko-KR" sz="22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tdata</a:t>
            </a:r>
            <a:r>
              <a:rPr lang="en-US" altLang="ko-KR" sz="2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['</a:t>
            </a:r>
            <a:r>
              <a:rPr lang="ko-KR" alt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평균기온</a:t>
            </a:r>
            <a:r>
              <a:rPr lang="en-US" altLang="ko-KR" sz="2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(℃)'])</a:t>
            </a:r>
          </a:p>
          <a:p>
            <a:r>
              <a:rPr lang="en-US" altLang="ko-KR" sz="22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plt.yticks</a:t>
            </a:r>
            <a:r>
              <a:rPr lang="en-US" altLang="ko-KR" sz="2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()</a:t>
            </a:r>
          </a:p>
          <a:p>
            <a:r>
              <a:rPr lang="en-US" altLang="ko-KR" sz="22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plt.show</a:t>
            </a:r>
            <a:r>
              <a:rPr lang="en-US" altLang="ko-KR" sz="2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68C7EE2-CC9C-98A1-1CB0-99FE08E5A8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7157" y="4011065"/>
            <a:ext cx="3240221" cy="23825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3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39A35D-3456-4680-90F5-BDBE65B61A76}"/>
              </a:ext>
            </a:extLst>
          </p:cNvPr>
          <p:cNvSpPr/>
          <p:nvPr/>
        </p:nvSpPr>
        <p:spPr>
          <a:xfrm>
            <a:off x="0" y="2856"/>
            <a:ext cx="12192000" cy="1047750"/>
          </a:xfrm>
          <a:prstGeom prst="rect">
            <a:avLst/>
          </a:prstGeom>
          <a:blipFill dpi="0" rotWithShape="1">
            <a:blip r:embed="rId3">
              <a:alphaModFix amt="7000"/>
            </a:blip>
            <a:srcRect/>
            <a:tile tx="0" ty="0" sx="50000" sy="5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2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BA85C7-27D7-4722-9BF6-549024C54DBE}"/>
              </a:ext>
            </a:extLst>
          </p:cNvPr>
          <p:cNvSpPr/>
          <p:nvPr/>
        </p:nvSpPr>
        <p:spPr>
          <a:xfrm>
            <a:off x="0" y="-7192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1420C9-1642-D500-9C04-96027E0772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61" y="209033"/>
            <a:ext cx="555302" cy="5553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EEB818-39BB-B828-E1BF-D53E7832476F}"/>
              </a:ext>
            </a:extLst>
          </p:cNvPr>
          <p:cNvSpPr txBox="1"/>
          <p:nvPr/>
        </p:nvSpPr>
        <p:spPr>
          <a:xfrm>
            <a:off x="838199" y="1404845"/>
            <a:ext cx="9069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예제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 – </a:t>
            </a:r>
            <a:r>
              <a:rPr lang="ko-KR" altLang="en-US" sz="2800" i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기온변화 시각화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F9D5554-08B6-983A-2B06-684112CE1210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5560A7-59C2-FF37-AE2D-3430C5BA61A6}"/>
              </a:ext>
            </a:extLst>
          </p:cNvPr>
          <p:cNvSpPr txBox="1"/>
          <p:nvPr/>
        </p:nvSpPr>
        <p:spPr>
          <a:xfrm>
            <a:off x="1085935" y="2083601"/>
            <a:ext cx="9214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5)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내 생일 날짜의 평균기온 시각화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68730C3-6213-68B6-6A53-B7E9E19EC7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8162" y="2700802"/>
            <a:ext cx="4415675" cy="340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527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39A35D-3456-4680-90F5-BDBE65B61A76}"/>
              </a:ext>
            </a:extLst>
          </p:cNvPr>
          <p:cNvSpPr/>
          <p:nvPr/>
        </p:nvSpPr>
        <p:spPr>
          <a:xfrm>
            <a:off x="0" y="2856"/>
            <a:ext cx="12192000" cy="1047750"/>
          </a:xfrm>
          <a:prstGeom prst="rect">
            <a:avLst/>
          </a:prstGeom>
          <a:blipFill dpi="0" rotWithShape="1">
            <a:blip r:embed="rId3">
              <a:alphaModFix amt="7000"/>
            </a:blip>
            <a:srcRect/>
            <a:tile tx="0" ty="0" sx="50000" sy="5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2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BA85C7-27D7-4722-9BF6-549024C54DBE}"/>
              </a:ext>
            </a:extLst>
          </p:cNvPr>
          <p:cNvSpPr/>
          <p:nvPr/>
        </p:nvSpPr>
        <p:spPr>
          <a:xfrm>
            <a:off x="0" y="-7192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1420C9-1642-D500-9C04-96027E0772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61" y="209033"/>
            <a:ext cx="555302" cy="5553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EEB818-39BB-B828-E1BF-D53E7832476F}"/>
              </a:ext>
            </a:extLst>
          </p:cNvPr>
          <p:cNvSpPr txBox="1"/>
          <p:nvPr/>
        </p:nvSpPr>
        <p:spPr>
          <a:xfrm>
            <a:off x="838199" y="1404845"/>
            <a:ext cx="9069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예제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 – </a:t>
            </a:r>
            <a:r>
              <a:rPr lang="ko-KR" altLang="en-US" sz="2800" i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기온변화 시각화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F9D5554-08B6-983A-2B06-684112CE1210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5560A7-59C2-FF37-AE2D-3430C5BA61A6}"/>
              </a:ext>
            </a:extLst>
          </p:cNvPr>
          <p:cNvSpPr txBox="1"/>
          <p:nvPr/>
        </p:nvSpPr>
        <p:spPr>
          <a:xfrm>
            <a:off x="938792" y="2083601"/>
            <a:ext cx="9214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5)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내 생일 날짜의 평균기온 시각화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62177E-49EC-28BC-DEAA-9E278F7745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313" y="2700802"/>
            <a:ext cx="9682113" cy="32060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AD0A92-757A-99E2-62A8-FCEFE9582AA4}"/>
              </a:ext>
            </a:extLst>
          </p:cNvPr>
          <p:cNvSpPr txBox="1"/>
          <p:nvPr/>
        </p:nvSpPr>
        <p:spPr>
          <a:xfrm>
            <a:off x="1107801" y="2808820"/>
            <a:ext cx="968211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# </a:t>
            </a:r>
            <a:r>
              <a:rPr lang="ko-KR" alt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내 생일 날짜의 평균기온 시각화</a:t>
            </a:r>
          </a:p>
          <a:p>
            <a:r>
              <a:rPr lang="en-US" altLang="ko-KR" sz="22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tdata</a:t>
            </a:r>
            <a:r>
              <a:rPr lang="en-US" altLang="ko-KR" sz="2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['</a:t>
            </a:r>
            <a:r>
              <a:rPr lang="ko-KR" alt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월일</a:t>
            </a:r>
            <a:r>
              <a:rPr lang="en-US" altLang="ko-KR" sz="2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'] = </a:t>
            </a:r>
            <a:r>
              <a:rPr lang="en-US" altLang="ko-KR" sz="22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tdata</a:t>
            </a:r>
            <a:r>
              <a:rPr lang="en-US" altLang="ko-KR" sz="2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['</a:t>
            </a:r>
            <a:r>
              <a:rPr lang="ko-KR" alt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날짜</a:t>
            </a:r>
            <a:r>
              <a:rPr lang="en-US" altLang="ko-KR" sz="2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'].str[-5:]</a:t>
            </a:r>
          </a:p>
          <a:p>
            <a:r>
              <a:rPr lang="en-US" altLang="ko-KR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# 1971</a:t>
            </a:r>
            <a:r>
              <a:rPr lang="ko-KR" alt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년도 </a:t>
            </a:r>
            <a:r>
              <a:rPr lang="en-US" altLang="ko-KR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11</a:t>
            </a:r>
            <a:r>
              <a:rPr lang="ko-KR" alt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</a:t>
            </a:r>
          </a:p>
          <a:p>
            <a:r>
              <a:rPr lang="en-US" altLang="ko-KR" sz="22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birth_tdata</a:t>
            </a:r>
            <a:r>
              <a:rPr lang="en-US" altLang="ko-KR" sz="2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= </a:t>
            </a:r>
            <a:r>
              <a:rPr lang="en-US" altLang="ko-KR" sz="22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tdata.query</a:t>
            </a:r>
            <a:r>
              <a:rPr lang="en-US" altLang="ko-KR" sz="2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("</a:t>
            </a:r>
            <a:r>
              <a:rPr lang="ko-KR" alt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월일 </a:t>
            </a:r>
            <a:r>
              <a:rPr lang="en-US" altLang="ko-KR" sz="2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=='02-11'")</a:t>
            </a:r>
          </a:p>
          <a:p>
            <a:endParaRPr lang="en-US" altLang="ko-KR" sz="2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22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plt.title</a:t>
            </a:r>
            <a:r>
              <a:rPr lang="en-US" altLang="ko-KR" sz="2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('</a:t>
            </a:r>
            <a:r>
              <a:rPr lang="en-US" altLang="ko-KR" sz="22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birth_avg_tdata</a:t>
            </a:r>
            <a:r>
              <a:rPr lang="en-US" altLang="ko-KR" sz="2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')</a:t>
            </a:r>
          </a:p>
          <a:p>
            <a:r>
              <a:rPr lang="en-US" altLang="ko-KR" sz="22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plt.plot</a:t>
            </a:r>
            <a:r>
              <a:rPr lang="en-US" altLang="ko-KR" sz="2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(range(1971,2024),</a:t>
            </a:r>
            <a:r>
              <a:rPr lang="en-US" altLang="ko-KR" sz="22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birth_tdata</a:t>
            </a:r>
            <a:r>
              <a:rPr lang="en-US" altLang="ko-KR" sz="2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['</a:t>
            </a:r>
            <a:r>
              <a:rPr lang="ko-KR" alt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평균기온</a:t>
            </a:r>
            <a:r>
              <a:rPr lang="en-US" altLang="ko-KR" sz="2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(℃)'])</a:t>
            </a:r>
          </a:p>
          <a:p>
            <a:r>
              <a:rPr lang="en-US" altLang="ko-KR" sz="22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plt.show</a:t>
            </a:r>
            <a:r>
              <a:rPr lang="en-US" altLang="ko-KR" sz="2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EB0630F-88D1-282C-256B-1AFDCEC207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0973" y="3900873"/>
            <a:ext cx="3230962" cy="24944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015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39A35D-3456-4680-90F5-BDBE65B61A76}"/>
              </a:ext>
            </a:extLst>
          </p:cNvPr>
          <p:cNvSpPr/>
          <p:nvPr/>
        </p:nvSpPr>
        <p:spPr>
          <a:xfrm>
            <a:off x="0" y="2856"/>
            <a:ext cx="12192000" cy="1047750"/>
          </a:xfrm>
          <a:prstGeom prst="rect">
            <a:avLst/>
          </a:prstGeom>
          <a:blipFill dpi="0" rotWithShape="1">
            <a:blip r:embed="rId3">
              <a:alphaModFix amt="7000"/>
            </a:blip>
            <a:srcRect/>
            <a:tile tx="0" ty="0" sx="50000" sy="5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2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BA85C7-27D7-4722-9BF6-549024C54DBE}"/>
              </a:ext>
            </a:extLst>
          </p:cNvPr>
          <p:cNvSpPr/>
          <p:nvPr/>
        </p:nvSpPr>
        <p:spPr>
          <a:xfrm>
            <a:off x="0" y="-7192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1420C9-1642-D500-9C04-96027E0772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61" y="209033"/>
            <a:ext cx="555302" cy="5553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EEB818-39BB-B828-E1BF-D53E7832476F}"/>
              </a:ext>
            </a:extLst>
          </p:cNvPr>
          <p:cNvSpPr txBox="1"/>
          <p:nvPr/>
        </p:nvSpPr>
        <p:spPr>
          <a:xfrm>
            <a:off x="838199" y="1404845"/>
            <a:ext cx="9069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예제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 – </a:t>
            </a:r>
            <a:r>
              <a:rPr lang="ko-KR" altLang="en-US" sz="2800" i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기온변화 시각화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F9D5554-08B6-983A-2B06-684112CE1210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5560A7-59C2-FF37-AE2D-3430C5BA61A6}"/>
              </a:ext>
            </a:extLst>
          </p:cNvPr>
          <p:cNvSpPr txBox="1"/>
          <p:nvPr/>
        </p:nvSpPr>
        <p:spPr>
          <a:xfrm>
            <a:off x="1085935" y="2083601"/>
            <a:ext cx="9214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6)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내 생일 날짜의 최저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최고 기온 시각화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CCCE20-EB9C-E207-51AE-9F87E8F697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6583" y="2490952"/>
            <a:ext cx="5058833" cy="392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54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39A35D-3456-4680-90F5-BDBE65B61A76}"/>
              </a:ext>
            </a:extLst>
          </p:cNvPr>
          <p:cNvSpPr/>
          <p:nvPr/>
        </p:nvSpPr>
        <p:spPr>
          <a:xfrm>
            <a:off x="0" y="2856"/>
            <a:ext cx="12192000" cy="1047750"/>
          </a:xfrm>
          <a:prstGeom prst="rect">
            <a:avLst/>
          </a:prstGeom>
          <a:blipFill dpi="0" rotWithShape="1">
            <a:blip r:embed="rId3">
              <a:alphaModFix amt="7000"/>
            </a:blip>
            <a:srcRect/>
            <a:tile tx="0" ty="0" sx="50000" sy="5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2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BA85C7-27D7-4722-9BF6-549024C54DBE}"/>
              </a:ext>
            </a:extLst>
          </p:cNvPr>
          <p:cNvSpPr/>
          <p:nvPr/>
        </p:nvSpPr>
        <p:spPr>
          <a:xfrm>
            <a:off x="0" y="-7192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1420C9-1642-D500-9C04-96027E0772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61" y="209033"/>
            <a:ext cx="555302" cy="5553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EEB818-39BB-B828-E1BF-D53E7832476F}"/>
              </a:ext>
            </a:extLst>
          </p:cNvPr>
          <p:cNvSpPr txBox="1"/>
          <p:nvPr/>
        </p:nvSpPr>
        <p:spPr>
          <a:xfrm>
            <a:off x="838199" y="1404845"/>
            <a:ext cx="9069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예제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 – </a:t>
            </a:r>
            <a:r>
              <a:rPr lang="ko-KR" altLang="en-US" sz="2800" i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기온변화 시각화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F9D5554-08B6-983A-2B06-684112CE1210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5560A7-59C2-FF37-AE2D-3430C5BA61A6}"/>
              </a:ext>
            </a:extLst>
          </p:cNvPr>
          <p:cNvSpPr txBox="1"/>
          <p:nvPr/>
        </p:nvSpPr>
        <p:spPr>
          <a:xfrm>
            <a:off x="1085935" y="2083601"/>
            <a:ext cx="9214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6)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내 생일 날짜의 평균기온 시각화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97B264-F921-55E2-7FB2-7311AFAE9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313" y="2700802"/>
            <a:ext cx="9682113" cy="23546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3F1523-B856-1E2F-2D3C-50EF8B012298}"/>
              </a:ext>
            </a:extLst>
          </p:cNvPr>
          <p:cNvSpPr txBox="1"/>
          <p:nvPr/>
        </p:nvSpPr>
        <p:spPr>
          <a:xfrm>
            <a:off x="1107801" y="2808820"/>
            <a:ext cx="968211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#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내 생일 날짜의 최저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최고 기온 시각화</a:t>
            </a:r>
          </a:p>
          <a:p>
            <a:r>
              <a:rPr lang="en-US" altLang="ko-KR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plt.plot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(range(1971,2024),</a:t>
            </a:r>
            <a:r>
              <a:rPr lang="en-US" altLang="ko-KR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birth_tdata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['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최저기온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(℃)'], label = '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최저기온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')</a:t>
            </a:r>
          </a:p>
          <a:p>
            <a:r>
              <a:rPr lang="en-US" altLang="ko-KR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plt.plot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(range(1971,2024),</a:t>
            </a:r>
            <a:r>
              <a:rPr lang="en-US" altLang="ko-KR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birth_tdata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['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최고기온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(℃)'], label = '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최고기온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')</a:t>
            </a:r>
          </a:p>
          <a:p>
            <a:r>
              <a:rPr lang="en-US" altLang="ko-KR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plt.legend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()</a:t>
            </a:r>
          </a:p>
          <a:p>
            <a:r>
              <a:rPr lang="en-US" altLang="ko-KR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plt.title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('</a:t>
            </a:r>
            <a:r>
              <a:rPr lang="en-US" altLang="ko-KR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birth_high_low_tdata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')</a:t>
            </a:r>
          </a:p>
          <a:p>
            <a:r>
              <a:rPr lang="en-US" altLang="ko-KR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plt.show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0A35A9F-1523-48A9-D962-AAFF342E53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7352" y="3788263"/>
            <a:ext cx="3738106" cy="28983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284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6534B10-6862-08DC-FD32-865F946602A2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내용 개체 틀 13">
            <a:extLst>
              <a:ext uri="{FF2B5EF4-FFF2-40B4-BE49-F238E27FC236}">
                <a16:creationId xmlns:a16="http://schemas.microsoft.com/office/drawing/2014/main" id="{A313AF36-C1C9-3621-770F-CEEE126262DD}"/>
              </a:ext>
            </a:extLst>
          </p:cNvPr>
          <p:cNvSpPr txBox="1">
            <a:spLocks/>
          </p:cNvSpPr>
          <p:nvPr/>
        </p:nvSpPr>
        <p:spPr>
          <a:xfrm>
            <a:off x="4830257" y="3134217"/>
            <a:ext cx="6047951" cy="589565"/>
          </a:xfrm>
          <a:prstGeom prst="rect">
            <a:avLst/>
          </a:prstGeom>
        </p:spPr>
        <p:txBody>
          <a:bodyPr vert="horz" lIns="68598" tIns="34299" rIns="68598" bIns="34299" rtlCol="0">
            <a:no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4800" dirty="0">
                <a:solidFill>
                  <a:srgbClr val="0371C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histogram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910FB8A-4D6B-479B-F40D-8D12681FDE48}"/>
              </a:ext>
            </a:extLst>
          </p:cNvPr>
          <p:cNvSpPr/>
          <p:nvPr/>
        </p:nvSpPr>
        <p:spPr>
          <a:xfrm>
            <a:off x="3997140" y="3071006"/>
            <a:ext cx="683578" cy="715989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</a:t>
            </a:r>
            <a:endParaRPr lang="ko-KR" altLang="en-US" sz="4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78865E-BFA8-56DF-721C-3FEAE98B04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61" y="209033"/>
            <a:ext cx="555302" cy="55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3409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4C0CC86-263B-5BDC-565D-9C4FCE0386A1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247470-BFD5-F7D2-04F2-41ABAAFD03A8}"/>
              </a:ext>
            </a:extLst>
          </p:cNvPr>
          <p:cNvSpPr txBox="1"/>
          <p:nvPr/>
        </p:nvSpPr>
        <p:spPr>
          <a:xfrm>
            <a:off x="838200" y="1404845"/>
            <a:ext cx="8324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histogram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그려보기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288913-1C3E-A206-713E-15565956C2A5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5E25E42-14CD-BE27-2FE4-9EFF4F8A2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359" y="2079811"/>
            <a:ext cx="8007282" cy="302110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198033B-F243-DE6A-1DB6-A2BB96197C28}"/>
              </a:ext>
            </a:extLst>
          </p:cNvPr>
          <p:cNvSpPr txBox="1"/>
          <p:nvPr/>
        </p:nvSpPr>
        <p:spPr>
          <a:xfrm>
            <a:off x="2424215" y="2221973"/>
            <a:ext cx="780093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# </a:t>
            </a:r>
            <a:r>
              <a:rPr lang="ko-KR" altLang="en-US" sz="2800" b="0" i="0" dirty="0">
                <a:solidFill>
                  <a:schemeClr val="accent6">
                    <a:lumMod val="75000"/>
                  </a:schemeClr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데이터의 빈도를 막대 그래프 형태로 표시한 것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주사위를 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 던져서 나오는 수들의 분포를 히스토그램으로 그려보기</a:t>
            </a:r>
          </a:p>
          <a:p>
            <a:r>
              <a:rPr lang="en-US" altLang="ko-KR" sz="28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np.random.seed</a:t>
            </a:r>
            <a:r>
              <a:rPr lang="en-US" altLang="ko-KR" sz="28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(3)</a:t>
            </a:r>
          </a:p>
          <a:p>
            <a:r>
              <a:rPr lang="en-US" altLang="ko-KR" sz="28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 = </a:t>
            </a:r>
            <a:r>
              <a:rPr lang="en-US" altLang="ko-KR" sz="28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np.random.randint</a:t>
            </a:r>
            <a:r>
              <a:rPr lang="en-US" altLang="ko-KR" sz="28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(1,7, size = 100)</a:t>
            </a:r>
          </a:p>
          <a:p>
            <a:r>
              <a:rPr lang="en-US" altLang="ko-KR" sz="28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</a:t>
            </a:r>
            <a:endParaRPr lang="ko-KR" altLang="en-US" sz="28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4FF4273-006F-EC5C-B4C8-2DF8D8F67F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61" y="209033"/>
            <a:ext cx="555302" cy="55530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1B51542-FB4B-C090-795E-94AD1D07FD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6027" y="4997628"/>
            <a:ext cx="7621064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1264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4C0CC86-263B-5BDC-565D-9C4FCE0386A1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247470-BFD5-F7D2-04F2-41ABAAFD03A8}"/>
              </a:ext>
            </a:extLst>
          </p:cNvPr>
          <p:cNvSpPr txBox="1"/>
          <p:nvPr/>
        </p:nvSpPr>
        <p:spPr>
          <a:xfrm>
            <a:off x="838200" y="1404845"/>
            <a:ext cx="8324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histogram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그려보기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288913-1C3E-A206-713E-15565956C2A5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5E25E42-14CD-BE27-2FE4-9EFF4F8A2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359" y="2079811"/>
            <a:ext cx="8007282" cy="170391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198033B-F243-DE6A-1DB6-A2BB96197C28}"/>
              </a:ext>
            </a:extLst>
          </p:cNvPr>
          <p:cNvSpPr txBox="1"/>
          <p:nvPr/>
        </p:nvSpPr>
        <p:spPr>
          <a:xfrm>
            <a:off x="2424215" y="2221973"/>
            <a:ext cx="780093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np.unique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(a, </a:t>
            </a:r>
            <a:r>
              <a:rPr lang="en-US" altLang="ko-KR" sz="2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return_counts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=True)</a:t>
            </a:r>
            <a:r>
              <a:rPr lang="en-US" altLang="ko-KR" sz="28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plt.hist</a:t>
            </a:r>
            <a:r>
              <a:rPr lang="en-US" altLang="ko-KR" sz="28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(a, bins = 6)</a:t>
            </a:r>
          </a:p>
          <a:p>
            <a:r>
              <a:rPr lang="en-US" altLang="ko-KR" sz="28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plt.show</a:t>
            </a:r>
            <a:r>
              <a:rPr lang="en-US" altLang="ko-KR" sz="28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  <a:endParaRPr lang="ko-KR" altLang="en-US" sz="28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4FF4273-006F-EC5C-B4C8-2DF8D8F67F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61" y="209033"/>
            <a:ext cx="555302" cy="5553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C902459-A009-D4F1-AAB8-CB021B3764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6889" y="3935470"/>
            <a:ext cx="7678222" cy="28579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9AF71FE-B5FE-A33B-1AC4-0D8E5B498E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8766" y="4344692"/>
            <a:ext cx="2974467" cy="221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710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39A35D-3456-4680-90F5-BDBE65B61A76}"/>
              </a:ext>
            </a:extLst>
          </p:cNvPr>
          <p:cNvSpPr/>
          <p:nvPr/>
        </p:nvSpPr>
        <p:spPr>
          <a:xfrm>
            <a:off x="0" y="2856"/>
            <a:ext cx="12192000" cy="1047750"/>
          </a:xfrm>
          <a:prstGeom prst="rect">
            <a:avLst/>
          </a:prstGeom>
          <a:blipFill dpi="0" rotWithShape="1">
            <a:blip r:embed="rId3">
              <a:alphaModFix amt="7000"/>
            </a:blip>
            <a:srcRect/>
            <a:tile tx="0" ty="0" sx="50000" sy="5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2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BA85C7-27D7-4722-9BF6-549024C54DBE}"/>
              </a:ext>
            </a:extLst>
          </p:cNvPr>
          <p:cNvSpPr/>
          <p:nvPr/>
        </p:nvSpPr>
        <p:spPr>
          <a:xfrm>
            <a:off x="0" y="-7192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1420C9-1642-D500-9C04-96027E0772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61" y="209033"/>
            <a:ext cx="555302" cy="5553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EEB818-39BB-B828-E1BF-D53E7832476F}"/>
              </a:ext>
            </a:extLst>
          </p:cNvPr>
          <p:cNvSpPr txBox="1"/>
          <p:nvPr/>
        </p:nvSpPr>
        <p:spPr>
          <a:xfrm>
            <a:off x="838199" y="1404845"/>
            <a:ext cx="9069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예제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 – </a:t>
            </a:r>
            <a:r>
              <a:rPr lang="ko-KR" altLang="en-US" sz="2800" i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기온변화 시각화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F9D5554-08B6-983A-2B06-684112CE1210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5560A7-59C2-FF37-AE2D-3430C5BA61A6}"/>
              </a:ext>
            </a:extLst>
          </p:cNvPr>
          <p:cNvSpPr txBox="1"/>
          <p:nvPr/>
        </p:nvSpPr>
        <p:spPr>
          <a:xfrm>
            <a:off x="1085935" y="2083601"/>
            <a:ext cx="9802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1)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원하는 월을 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입력받고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해당 월의 최고 기온을 히스토그램으로 표시하기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2550E6F-8491-5683-69AF-EBEDDAA529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3674" y="2545266"/>
            <a:ext cx="4947303" cy="395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07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B24BE77-5AF1-4FB1-B1B6-206A65121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461" y="2290594"/>
            <a:ext cx="3162300" cy="2276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40F8A818-CF29-4151-AD5F-8156696C2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099" y="2325426"/>
            <a:ext cx="2963549" cy="2179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FC798A-880A-4E02-9CEA-F86E720069EE}"/>
              </a:ext>
            </a:extLst>
          </p:cNvPr>
          <p:cNvSpPr txBox="1"/>
          <p:nvPr/>
        </p:nvSpPr>
        <p:spPr>
          <a:xfrm>
            <a:off x="4757755" y="4723593"/>
            <a:ext cx="2901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산점도</a:t>
            </a:r>
            <a:r>
              <a:rPr lang="ko-KR" altLang="en-US" sz="2400" b="1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그래프</a:t>
            </a:r>
            <a:endParaRPr lang="en-US" altLang="ko-KR" sz="2400" b="1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en-US" altLang="ko-KR" sz="2400" b="1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scatter plot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E5679E-C651-4399-A41C-6C196692F421}"/>
              </a:ext>
            </a:extLst>
          </p:cNvPr>
          <p:cNvSpPr txBox="1"/>
          <p:nvPr/>
        </p:nvSpPr>
        <p:spPr>
          <a:xfrm>
            <a:off x="8088699" y="4744993"/>
            <a:ext cx="31481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막대 그래프</a:t>
            </a:r>
            <a:endParaRPr lang="en-US" altLang="ko-KR" sz="2400" b="1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en-US" altLang="ko-KR" sz="2400" b="1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bar chart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5FAD8F-02F6-4A12-B66D-1332EEA08C47}"/>
              </a:ext>
            </a:extLst>
          </p:cNvPr>
          <p:cNvSpPr/>
          <p:nvPr/>
        </p:nvSpPr>
        <p:spPr>
          <a:xfrm>
            <a:off x="0" y="2856"/>
            <a:ext cx="12192000" cy="1047750"/>
          </a:xfrm>
          <a:prstGeom prst="rect">
            <a:avLst/>
          </a:prstGeom>
          <a:blipFill dpi="0" rotWithShape="1">
            <a:blip r:embed="rId5">
              <a:alphaModFix amt="7000"/>
            </a:blip>
            <a:srcRect/>
            <a:tile tx="0" ty="0" sx="50000" sy="5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2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398656-682F-4CE0-A4B7-E007F4E5BE59}"/>
              </a:ext>
            </a:extLst>
          </p:cNvPr>
          <p:cNvSpPr/>
          <p:nvPr/>
        </p:nvSpPr>
        <p:spPr>
          <a:xfrm>
            <a:off x="0" y="15668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C38693-06F8-5A08-AA6D-BB7908B43C4B}"/>
              </a:ext>
            </a:extLst>
          </p:cNvPr>
          <p:cNvSpPr txBox="1"/>
          <p:nvPr/>
        </p:nvSpPr>
        <p:spPr>
          <a:xfrm>
            <a:off x="1223117" y="4723593"/>
            <a:ext cx="2901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 그래프</a:t>
            </a:r>
            <a:endParaRPr lang="en-US" altLang="ko-KR" sz="2400" b="1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en-US" altLang="ko-KR" sz="2400" b="1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line plot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E61F2C1-74BD-BA74-8540-84A3B11B21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574" y="2325426"/>
            <a:ext cx="3428402" cy="2276811"/>
          </a:xfrm>
          <a:prstGeom prst="rect">
            <a:avLst/>
          </a:prstGeom>
          <a:ln>
            <a:noFill/>
          </a:ln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D9083DC-B28B-B6F0-CD59-919DBC0737F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61" y="209033"/>
            <a:ext cx="555302" cy="55530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04B381C-83DF-51BE-0C61-2FE9D9564047}"/>
              </a:ext>
            </a:extLst>
          </p:cNvPr>
          <p:cNvSpPr/>
          <p:nvPr/>
        </p:nvSpPr>
        <p:spPr>
          <a:xfrm>
            <a:off x="566063" y="1392163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D82C4A-6351-F16F-5113-1020F6E88768}"/>
              </a:ext>
            </a:extLst>
          </p:cNvPr>
          <p:cNvSpPr/>
          <p:nvPr/>
        </p:nvSpPr>
        <p:spPr>
          <a:xfrm>
            <a:off x="670838" y="1348817"/>
            <a:ext cx="36567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kern="0" dirty="0">
                <a:solidFill>
                  <a:srgbClr val="0070C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Chart</a:t>
            </a:r>
            <a:r>
              <a:rPr lang="ko-KR" altLang="en-US" sz="2800" b="1" kern="0" dirty="0">
                <a:solidFill>
                  <a:srgbClr val="0070C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종류</a:t>
            </a:r>
            <a:endParaRPr lang="en-US" altLang="ko-KR" sz="1050" b="1" kern="0" dirty="0">
              <a:solidFill>
                <a:srgbClr val="0070C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465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39A35D-3456-4680-90F5-BDBE65B61A76}"/>
              </a:ext>
            </a:extLst>
          </p:cNvPr>
          <p:cNvSpPr/>
          <p:nvPr/>
        </p:nvSpPr>
        <p:spPr>
          <a:xfrm>
            <a:off x="0" y="2856"/>
            <a:ext cx="12192000" cy="1047750"/>
          </a:xfrm>
          <a:prstGeom prst="rect">
            <a:avLst/>
          </a:prstGeom>
          <a:blipFill dpi="0" rotWithShape="1">
            <a:blip r:embed="rId3">
              <a:alphaModFix amt="7000"/>
            </a:blip>
            <a:srcRect/>
            <a:tile tx="0" ty="0" sx="50000" sy="5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2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BA85C7-27D7-4722-9BF6-549024C54DBE}"/>
              </a:ext>
            </a:extLst>
          </p:cNvPr>
          <p:cNvSpPr/>
          <p:nvPr/>
        </p:nvSpPr>
        <p:spPr>
          <a:xfrm>
            <a:off x="0" y="-7192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1420C9-1642-D500-9C04-96027E0772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61" y="209033"/>
            <a:ext cx="555302" cy="5553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EEB818-39BB-B828-E1BF-D53E7832476F}"/>
              </a:ext>
            </a:extLst>
          </p:cNvPr>
          <p:cNvSpPr txBox="1"/>
          <p:nvPr/>
        </p:nvSpPr>
        <p:spPr>
          <a:xfrm>
            <a:off x="838199" y="1404845"/>
            <a:ext cx="9069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예제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 – </a:t>
            </a:r>
            <a:r>
              <a:rPr lang="ko-KR" altLang="en-US" sz="2800" i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기온변화 시각화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F9D5554-08B6-983A-2B06-684112CE1210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5560A7-59C2-FF37-AE2D-3430C5BA61A6}"/>
              </a:ext>
            </a:extLst>
          </p:cNvPr>
          <p:cNvSpPr txBox="1"/>
          <p:nvPr/>
        </p:nvSpPr>
        <p:spPr>
          <a:xfrm>
            <a:off x="1085935" y="2083601"/>
            <a:ext cx="9802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1)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원하는 월을 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입력받고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해당 월의 최고 기온을 히스토그램으로 표시하기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97B264-F921-55E2-7FB2-7311AFAE9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743" y="2700801"/>
            <a:ext cx="9682113" cy="32480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3F1523-B856-1E2F-2D3C-50EF8B012298}"/>
              </a:ext>
            </a:extLst>
          </p:cNvPr>
          <p:cNvSpPr txBox="1"/>
          <p:nvPr/>
        </p:nvSpPr>
        <p:spPr>
          <a:xfrm>
            <a:off x="1034231" y="2808820"/>
            <a:ext cx="96821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#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월일 컬럼에서 두자리의 월 값을 추출하여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‘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’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컬럼 생성하기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tdata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['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'] = </a:t>
            </a:r>
            <a:r>
              <a:rPr lang="en-US" altLang="ko-KR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tdata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['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월일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'].str[:2]</a:t>
            </a:r>
          </a:p>
          <a:p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input_mth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= input('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입력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(01~12)&gt; ')</a:t>
            </a:r>
          </a:p>
          <a:p>
            <a:r>
              <a:rPr lang="en-US" altLang="ko-KR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mth_tdata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= </a:t>
            </a:r>
            <a:r>
              <a:rPr lang="en-US" altLang="ko-KR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tdata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</a:t>
            </a:r>
            <a:r>
              <a:rPr lang="en-US" altLang="ko-KR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tdata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['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'] == </a:t>
            </a:r>
            <a:r>
              <a:rPr lang="en-US" altLang="ko-KR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input_mth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]</a:t>
            </a:r>
          </a:p>
          <a:p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#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최고기온 히스토그램 그리기</a:t>
            </a:r>
          </a:p>
          <a:p>
            <a:r>
              <a:rPr lang="en-US" altLang="ko-KR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plt.hist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en-US" altLang="ko-KR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mth_tdata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['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최고기온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(℃)'], bins = 100, color = 'r')</a:t>
            </a:r>
          </a:p>
          <a:p>
            <a:r>
              <a:rPr lang="en-US" altLang="ko-KR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plt.show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()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2550E6F-8491-5683-69AF-EBEDDAA529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6080" y="3723828"/>
            <a:ext cx="3580091" cy="28623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829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39A35D-3456-4680-90F5-BDBE65B61A76}"/>
              </a:ext>
            </a:extLst>
          </p:cNvPr>
          <p:cNvSpPr/>
          <p:nvPr/>
        </p:nvSpPr>
        <p:spPr>
          <a:xfrm>
            <a:off x="0" y="2856"/>
            <a:ext cx="12192000" cy="1047750"/>
          </a:xfrm>
          <a:prstGeom prst="rect">
            <a:avLst/>
          </a:prstGeom>
          <a:blipFill dpi="0" rotWithShape="1">
            <a:blip r:embed="rId3">
              <a:alphaModFix amt="7000"/>
            </a:blip>
            <a:srcRect/>
            <a:tile tx="0" ty="0" sx="50000" sy="5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2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BA85C7-27D7-4722-9BF6-549024C54DBE}"/>
              </a:ext>
            </a:extLst>
          </p:cNvPr>
          <p:cNvSpPr/>
          <p:nvPr/>
        </p:nvSpPr>
        <p:spPr>
          <a:xfrm>
            <a:off x="0" y="-7192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1420C9-1642-D500-9C04-96027E0772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61" y="209033"/>
            <a:ext cx="555302" cy="5553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EEB818-39BB-B828-E1BF-D53E7832476F}"/>
              </a:ext>
            </a:extLst>
          </p:cNvPr>
          <p:cNvSpPr txBox="1"/>
          <p:nvPr/>
        </p:nvSpPr>
        <p:spPr>
          <a:xfrm>
            <a:off x="838199" y="1404845"/>
            <a:ext cx="9069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예제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 – </a:t>
            </a:r>
            <a:r>
              <a:rPr lang="ko-KR" altLang="en-US" sz="2800" i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기온변화 시각화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F9D5554-08B6-983A-2B06-684112CE1210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5560A7-59C2-FF37-AE2D-3430C5BA61A6}"/>
              </a:ext>
            </a:extLst>
          </p:cNvPr>
          <p:cNvSpPr txBox="1"/>
          <p:nvPr/>
        </p:nvSpPr>
        <p:spPr>
          <a:xfrm>
            <a:off x="1085935" y="2083601"/>
            <a:ext cx="10328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2)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원하는 월을 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입력받고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해당 월의 최고 기온과 최저 기온을 동시에 표시하기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0A54A89-1C6A-5BC6-FA88-41E4D454D4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4583" y="2658762"/>
            <a:ext cx="4910985" cy="394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15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39A35D-3456-4680-90F5-BDBE65B61A76}"/>
              </a:ext>
            </a:extLst>
          </p:cNvPr>
          <p:cNvSpPr/>
          <p:nvPr/>
        </p:nvSpPr>
        <p:spPr>
          <a:xfrm>
            <a:off x="0" y="2856"/>
            <a:ext cx="12192000" cy="1047750"/>
          </a:xfrm>
          <a:prstGeom prst="rect">
            <a:avLst/>
          </a:prstGeom>
          <a:blipFill dpi="0" rotWithShape="1">
            <a:blip r:embed="rId3">
              <a:alphaModFix amt="7000"/>
            </a:blip>
            <a:srcRect/>
            <a:tile tx="0" ty="0" sx="50000" sy="5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2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BA85C7-27D7-4722-9BF6-549024C54DBE}"/>
              </a:ext>
            </a:extLst>
          </p:cNvPr>
          <p:cNvSpPr/>
          <p:nvPr/>
        </p:nvSpPr>
        <p:spPr>
          <a:xfrm>
            <a:off x="0" y="-7192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1420C9-1642-D500-9C04-96027E0772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61" y="209033"/>
            <a:ext cx="555302" cy="5553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EEB818-39BB-B828-E1BF-D53E7832476F}"/>
              </a:ext>
            </a:extLst>
          </p:cNvPr>
          <p:cNvSpPr txBox="1"/>
          <p:nvPr/>
        </p:nvSpPr>
        <p:spPr>
          <a:xfrm>
            <a:off x="838199" y="1404845"/>
            <a:ext cx="9069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예제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 – </a:t>
            </a:r>
            <a:r>
              <a:rPr lang="ko-KR" altLang="en-US" sz="2800" i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기온변화 시각화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F9D5554-08B6-983A-2B06-684112CE1210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5560A7-59C2-FF37-AE2D-3430C5BA61A6}"/>
              </a:ext>
            </a:extLst>
          </p:cNvPr>
          <p:cNvSpPr txBox="1"/>
          <p:nvPr/>
        </p:nvSpPr>
        <p:spPr>
          <a:xfrm>
            <a:off x="1085935" y="2083601"/>
            <a:ext cx="10328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2)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원하는 월을 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입력받고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해당 월의 최고 기온과 최저 기온을 동시에 표시하기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97B264-F921-55E2-7FB2-7311AFAE9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600" y="2679780"/>
            <a:ext cx="10380027" cy="38366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3F1523-B856-1E2F-2D3C-50EF8B012298}"/>
              </a:ext>
            </a:extLst>
          </p:cNvPr>
          <p:cNvSpPr txBox="1"/>
          <p:nvPr/>
        </p:nvSpPr>
        <p:spPr>
          <a:xfrm>
            <a:off x="887087" y="2787800"/>
            <a:ext cx="1162022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#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입력받고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해당 월데이터 접근하기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input_mth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= input('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입력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&gt; ')</a:t>
            </a:r>
          </a:p>
          <a:p>
            <a:r>
              <a:rPr lang="en-US" altLang="ko-KR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mth_tdata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= </a:t>
            </a:r>
            <a:r>
              <a:rPr lang="en-US" altLang="ko-KR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tdata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</a:t>
            </a:r>
            <a:r>
              <a:rPr lang="en-US" altLang="ko-KR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tdata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['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'] == </a:t>
            </a:r>
            <a:r>
              <a:rPr lang="en-US" altLang="ko-KR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input_mth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]</a:t>
            </a:r>
          </a:p>
          <a:p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#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최고기온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최저기온 히스토그램 그리기</a:t>
            </a:r>
          </a:p>
          <a:p>
            <a:r>
              <a:rPr lang="en-US" altLang="ko-KR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plt.hist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en-US" altLang="ko-KR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mth_tdata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['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최고기온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(℃)'], bins = 100, color = 'r’, </a:t>
            </a:r>
          </a:p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              label = 'r-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최고기온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', alpha = 0.5)</a:t>
            </a:r>
          </a:p>
          <a:p>
            <a:r>
              <a:rPr lang="en-US" altLang="ko-KR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plt.hist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en-US" altLang="ko-KR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mth_tdata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['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최저기온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(℃)'], bins = 100, color = 'b’, </a:t>
            </a:r>
          </a:p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             label = 'b-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최저기온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', alpha = 0.5)</a:t>
            </a:r>
          </a:p>
          <a:p>
            <a:r>
              <a:rPr lang="en-US" altLang="ko-KR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plt.legend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()</a:t>
            </a:r>
          </a:p>
          <a:p>
            <a:r>
              <a:rPr lang="en-US" altLang="ko-KR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plt.show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7ECC091-48FD-700E-F0D7-562B199F51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2323" y="3772321"/>
            <a:ext cx="3573789" cy="28731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164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6534B10-6862-08DC-FD32-865F946602A2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내용 개체 틀 13">
            <a:extLst>
              <a:ext uri="{FF2B5EF4-FFF2-40B4-BE49-F238E27FC236}">
                <a16:creationId xmlns:a16="http://schemas.microsoft.com/office/drawing/2014/main" id="{A313AF36-C1C9-3621-770F-CEEE126262DD}"/>
              </a:ext>
            </a:extLst>
          </p:cNvPr>
          <p:cNvSpPr txBox="1">
            <a:spLocks/>
          </p:cNvSpPr>
          <p:nvPr/>
        </p:nvSpPr>
        <p:spPr>
          <a:xfrm>
            <a:off x="4830256" y="3134217"/>
            <a:ext cx="4233061" cy="589565"/>
          </a:xfrm>
          <a:prstGeom prst="rect">
            <a:avLst/>
          </a:prstGeom>
        </p:spPr>
        <p:txBody>
          <a:bodyPr vert="horz" lIns="68598" tIns="34299" rIns="68598" bIns="34299" rtlCol="0">
            <a:no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4800" dirty="0" err="1">
                <a:solidFill>
                  <a:srgbClr val="0371C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Bax</a:t>
            </a:r>
            <a:r>
              <a:rPr lang="en-US" altLang="ko-KR" sz="4800" dirty="0">
                <a:solidFill>
                  <a:srgbClr val="0371C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plot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910FB8A-4D6B-479B-F40D-8D12681FDE48}"/>
              </a:ext>
            </a:extLst>
          </p:cNvPr>
          <p:cNvSpPr/>
          <p:nvPr/>
        </p:nvSpPr>
        <p:spPr>
          <a:xfrm>
            <a:off x="3997139" y="3071006"/>
            <a:ext cx="683578" cy="715989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</a:t>
            </a:r>
            <a:endParaRPr lang="ko-KR" altLang="en-US" sz="4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78865E-BFA8-56DF-721C-3FEAE98B04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61" y="209033"/>
            <a:ext cx="555302" cy="55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194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4C0CC86-263B-5BDC-565D-9C4FCE0386A1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247470-BFD5-F7D2-04F2-41ABAAFD03A8}"/>
              </a:ext>
            </a:extLst>
          </p:cNvPr>
          <p:cNvSpPr txBox="1"/>
          <p:nvPr/>
        </p:nvSpPr>
        <p:spPr>
          <a:xfrm>
            <a:off x="838200" y="1404845"/>
            <a:ext cx="8324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Bar plot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그려보기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288913-1C3E-A206-713E-15565956C2A5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5E25E42-14CD-BE27-2FE4-9EFF4F8A2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76" y="2111340"/>
            <a:ext cx="7350562" cy="292566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198033B-F243-DE6A-1DB6-A2BB96197C28}"/>
              </a:ext>
            </a:extLst>
          </p:cNvPr>
          <p:cNvSpPr txBox="1"/>
          <p:nvPr/>
        </p:nvSpPr>
        <p:spPr>
          <a:xfrm>
            <a:off x="695892" y="2306055"/>
            <a:ext cx="7165846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6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1D </a:t>
            </a:r>
            <a:r>
              <a:rPr lang="ko-KR" altLang="en-US" sz="26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 준비하여 박스 플롯 그려보기</a:t>
            </a:r>
            <a:endParaRPr lang="en-US" altLang="ko-KR" sz="2600" dirty="0">
              <a:solidFill>
                <a:schemeClr val="accent6">
                  <a:lumMod val="7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6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np.random.seed</a:t>
            </a:r>
            <a:r>
              <a:rPr lang="en-US" altLang="ko-KR" sz="2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(6)</a:t>
            </a:r>
          </a:p>
          <a:p>
            <a:r>
              <a:rPr lang="en-US" altLang="ko-KR" sz="26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tmp_data</a:t>
            </a:r>
            <a:r>
              <a:rPr lang="en-US" altLang="ko-KR" sz="2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= </a:t>
            </a:r>
            <a:r>
              <a:rPr lang="en-US" altLang="ko-KR" sz="26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np.random.rand</a:t>
            </a:r>
            <a:r>
              <a:rPr lang="en-US" altLang="ko-KR" sz="2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(10)</a:t>
            </a:r>
          </a:p>
          <a:p>
            <a:endParaRPr lang="en-US" altLang="ko-KR" sz="26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6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plt.boxplot</a:t>
            </a:r>
            <a:r>
              <a:rPr lang="en-US" altLang="ko-KR" sz="2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en-US" altLang="ko-KR" sz="26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tmp_data</a:t>
            </a:r>
            <a:r>
              <a:rPr lang="en-US" altLang="ko-KR" sz="2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labels=[‘</a:t>
            </a:r>
            <a:r>
              <a:rPr lang="ko-KR" altLang="en-US" sz="2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데이터명</a:t>
            </a:r>
            <a:r>
              <a:rPr lang="en-US" altLang="ko-KR" sz="2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’])</a:t>
            </a:r>
          </a:p>
          <a:p>
            <a:r>
              <a:rPr lang="en-US" altLang="ko-KR" sz="26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plt.show</a:t>
            </a:r>
            <a:r>
              <a:rPr lang="en-US" altLang="ko-KR" sz="2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  <a:endParaRPr lang="ko-KR" altLang="en-US" sz="26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4FF4273-006F-EC5C-B4C8-2DF8D8F67F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61" y="209033"/>
            <a:ext cx="555302" cy="55530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2A7BD63-1448-CDD0-CFAD-A7E1F2C869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6454" y="2285160"/>
            <a:ext cx="3604171" cy="267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433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4C0CC86-263B-5BDC-565D-9C4FCE0386A1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247470-BFD5-F7D2-04F2-41ABAAFD03A8}"/>
              </a:ext>
            </a:extLst>
          </p:cNvPr>
          <p:cNvSpPr txBox="1"/>
          <p:nvPr/>
        </p:nvSpPr>
        <p:spPr>
          <a:xfrm>
            <a:off x="838200" y="1404845"/>
            <a:ext cx="8324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Bar plot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그려보기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288913-1C3E-A206-713E-15565956C2A5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5E25E42-14CD-BE27-2FE4-9EFF4F8A2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93" y="2111340"/>
            <a:ext cx="9059917" cy="292566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198033B-F243-DE6A-1DB6-A2BB96197C28}"/>
              </a:ext>
            </a:extLst>
          </p:cNvPr>
          <p:cNvSpPr txBox="1"/>
          <p:nvPr/>
        </p:nvSpPr>
        <p:spPr>
          <a:xfrm>
            <a:off x="695891" y="2306055"/>
            <a:ext cx="9415061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6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2D </a:t>
            </a:r>
            <a:r>
              <a:rPr lang="ko-KR" altLang="en-US" sz="26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 준비하여 박스 플롯 그려보기</a:t>
            </a:r>
            <a:endParaRPr lang="en-US" altLang="ko-KR" sz="2600" dirty="0">
              <a:solidFill>
                <a:schemeClr val="accent6">
                  <a:lumMod val="7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6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np.random.seed</a:t>
            </a:r>
            <a:r>
              <a:rPr lang="en-US" altLang="ko-KR" sz="2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(6)</a:t>
            </a:r>
          </a:p>
          <a:p>
            <a:r>
              <a:rPr lang="en-US" altLang="ko-KR" sz="2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tmp_data2 = </a:t>
            </a:r>
            <a:r>
              <a:rPr lang="en-US" altLang="ko-KR" sz="26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np.random.randint</a:t>
            </a:r>
            <a:r>
              <a:rPr lang="en-US" altLang="ko-KR" sz="2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(1,50,size=(10,2))</a:t>
            </a:r>
          </a:p>
          <a:p>
            <a:endParaRPr lang="en-US" altLang="ko-KR" sz="26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6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plt.boxplot</a:t>
            </a:r>
            <a:r>
              <a:rPr lang="en-US" altLang="ko-KR" sz="2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(tmp_data2, labels = ['1</a:t>
            </a:r>
            <a:r>
              <a:rPr lang="ko-KR" altLang="en-US" sz="2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</a:t>
            </a:r>
            <a:r>
              <a:rPr lang="en-US" altLang="ko-KR" sz="2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','2</a:t>
            </a:r>
            <a:r>
              <a:rPr lang="ko-KR" altLang="en-US" sz="2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</a:t>
            </a:r>
            <a:r>
              <a:rPr lang="en-US" altLang="ko-KR" sz="2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'])</a:t>
            </a:r>
          </a:p>
          <a:p>
            <a:r>
              <a:rPr lang="en-US" altLang="ko-KR" sz="26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plt.show</a:t>
            </a:r>
            <a:r>
              <a:rPr lang="en-US" altLang="ko-KR" sz="2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  <a:endParaRPr lang="ko-KR" altLang="en-US" sz="26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4FF4273-006F-EC5C-B4C8-2DF8D8F67F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61" y="209033"/>
            <a:ext cx="555302" cy="55530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4A6F809-F8A8-445B-6912-357A28A2D8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1298" y="3802317"/>
            <a:ext cx="3571309" cy="2492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03308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39A35D-3456-4680-90F5-BDBE65B61A76}"/>
              </a:ext>
            </a:extLst>
          </p:cNvPr>
          <p:cNvSpPr/>
          <p:nvPr/>
        </p:nvSpPr>
        <p:spPr>
          <a:xfrm>
            <a:off x="0" y="2856"/>
            <a:ext cx="12192000" cy="1047750"/>
          </a:xfrm>
          <a:prstGeom prst="rect">
            <a:avLst/>
          </a:prstGeom>
          <a:blipFill dpi="0" rotWithShape="1">
            <a:blip r:embed="rId3">
              <a:alphaModFix amt="7000"/>
            </a:blip>
            <a:srcRect/>
            <a:tile tx="0" ty="0" sx="50000" sy="5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2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BA85C7-27D7-4722-9BF6-549024C54DBE}"/>
              </a:ext>
            </a:extLst>
          </p:cNvPr>
          <p:cNvSpPr/>
          <p:nvPr/>
        </p:nvSpPr>
        <p:spPr>
          <a:xfrm>
            <a:off x="0" y="-7192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1420C9-1642-D500-9C04-96027E0772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61" y="209033"/>
            <a:ext cx="555302" cy="5553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EEB818-39BB-B828-E1BF-D53E7832476F}"/>
              </a:ext>
            </a:extLst>
          </p:cNvPr>
          <p:cNvSpPr txBox="1"/>
          <p:nvPr/>
        </p:nvSpPr>
        <p:spPr>
          <a:xfrm>
            <a:off x="838199" y="1404845"/>
            <a:ext cx="9069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예제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 – </a:t>
            </a:r>
            <a:r>
              <a:rPr lang="ko-KR" altLang="en-US" sz="2800" i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기온변화 시각화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F9D5554-08B6-983A-2B06-684112CE1210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5560A7-59C2-FF37-AE2D-3430C5BA61A6}"/>
              </a:ext>
            </a:extLst>
          </p:cNvPr>
          <p:cNvSpPr txBox="1"/>
          <p:nvPr/>
        </p:nvSpPr>
        <p:spPr>
          <a:xfrm>
            <a:off x="1085935" y="2083601"/>
            <a:ext cx="10328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1) </a:t>
            </a:r>
            <a:r>
              <a:rPr lang="en-US" altLang="ko-KR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tdata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활용하여 생일의 평균 기온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boxplot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으로 그려보기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9795B5F-CC2E-6EB7-3172-2723960E89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4860" y="2700802"/>
            <a:ext cx="5145985" cy="379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3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39A35D-3456-4680-90F5-BDBE65B61A76}"/>
              </a:ext>
            </a:extLst>
          </p:cNvPr>
          <p:cNvSpPr/>
          <p:nvPr/>
        </p:nvSpPr>
        <p:spPr>
          <a:xfrm>
            <a:off x="0" y="2856"/>
            <a:ext cx="12192000" cy="1047750"/>
          </a:xfrm>
          <a:prstGeom prst="rect">
            <a:avLst/>
          </a:prstGeom>
          <a:blipFill dpi="0" rotWithShape="1">
            <a:blip r:embed="rId3">
              <a:alphaModFix amt="7000"/>
            </a:blip>
            <a:srcRect/>
            <a:tile tx="0" ty="0" sx="50000" sy="5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2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BA85C7-27D7-4722-9BF6-549024C54DBE}"/>
              </a:ext>
            </a:extLst>
          </p:cNvPr>
          <p:cNvSpPr/>
          <p:nvPr/>
        </p:nvSpPr>
        <p:spPr>
          <a:xfrm>
            <a:off x="0" y="-7192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1420C9-1642-D500-9C04-96027E0772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61" y="209033"/>
            <a:ext cx="555302" cy="5553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EEB818-39BB-B828-E1BF-D53E7832476F}"/>
              </a:ext>
            </a:extLst>
          </p:cNvPr>
          <p:cNvSpPr txBox="1"/>
          <p:nvPr/>
        </p:nvSpPr>
        <p:spPr>
          <a:xfrm>
            <a:off x="838199" y="1404845"/>
            <a:ext cx="9069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예제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 – </a:t>
            </a:r>
            <a:r>
              <a:rPr lang="ko-KR" altLang="en-US" sz="2800" i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기온변화 시각화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F9D5554-08B6-983A-2B06-684112CE1210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5560A7-59C2-FF37-AE2D-3430C5BA61A6}"/>
              </a:ext>
            </a:extLst>
          </p:cNvPr>
          <p:cNvSpPr txBox="1"/>
          <p:nvPr/>
        </p:nvSpPr>
        <p:spPr>
          <a:xfrm>
            <a:off x="1085935" y="2083601"/>
            <a:ext cx="10328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1) </a:t>
            </a:r>
            <a:r>
              <a:rPr lang="en-US" altLang="ko-KR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tdata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활용하여 생일의 평균 기온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boxplot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으로 그려보기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97B264-F921-55E2-7FB2-7311AFAE9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601" y="2679780"/>
            <a:ext cx="6012266" cy="2773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3F1523-B856-1E2F-2D3C-50EF8B012298}"/>
              </a:ext>
            </a:extLst>
          </p:cNvPr>
          <p:cNvSpPr txBox="1"/>
          <p:nvPr/>
        </p:nvSpPr>
        <p:spPr>
          <a:xfrm>
            <a:off x="887087" y="2787800"/>
            <a:ext cx="544014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#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생일에 해당하는 월 데이터 접근하기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mth_tdata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= </a:t>
            </a:r>
            <a:r>
              <a:rPr lang="en-US" altLang="ko-KR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tdata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</a:t>
            </a:r>
            <a:r>
              <a:rPr lang="en-US" altLang="ko-KR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tdata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['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'] == ‘02’]</a:t>
            </a:r>
          </a:p>
          <a:p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# </a:t>
            </a:r>
            <a:r>
              <a:rPr lang="ko-KR" altLang="en-US" sz="2000" u="sng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평균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기온 박스 플롯 그리기</a:t>
            </a:r>
          </a:p>
          <a:p>
            <a:r>
              <a:rPr lang="en-US" altLang="ko-KR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plt.boxplot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en-US" altLang="ko-KR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mth_tdata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['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평균기온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(℃)’], 		labels = ['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평균기온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'])</a:t>
            </a:r>
          </a:p>
          <a:p>
            <a:r>
              <a:rPr lang="en-US" altLang="ko-KR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plt.show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8DB13B3-713B-56BC-B53F-55A102A997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6359" y="2679780"/>
            <a:ext cx="4197898" cy="309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76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39A35D-3456-4680-90F5-BDBE65B61A76}"/>
              </a:ext>
            </a:extLst>
          </p:cNvPr>
          <p:cNvSpPr/>
          <p:nvPr/>
        </p:nvSpPr>
        <p:spPr>
          <a:xfrm>
            <a:off x="0" y="2856"/>
            <a:ext cx="12192000" cy="1047750"/>
          </a:xfrm>
          <a:prstGeom prst="rect">
            <a:avLst/>
          </a:prstGeom>
          <a:blipFill dpi="0" rotWithShape="1">
            <a:blip r:embed="rId3">
              <a:alphaModFix amt="7000"/>
            </a:blip>
            <a:srcRect/>
            <a:tile tx="0" ty="0" sx="50000" sy="5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2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BA85C7-27D7-4722-9BF6-549024C54DBE}"/>
              </a:ext>
            </a:extLst>
          </p:cNvPr>
          <p:cNvSpPr/>
          <p:nvPr/>
        </p:nvSpPr>
        <p:spPr>
          <a:xfrm>
            <a:off x="0" y="-7192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1420C9-1642-D500-9C04-96027E0772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61" y="209033"/>
            <a:ext cx="555302" cy="5553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EEB818-39BB-B828-E1BF-D53E7832476F}"/>
              </a:ext>
            </a:extLst>
          </p:cNvPr>
          <p:cNvSpPr txBox="1"/>
          <p:nvPr/>
        </p:nvSpPr>
        <p:spPr>
          <a:xfrm>
            <a:off x="838199" y="1404845"/>
            <a:ext cx="9069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예제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 – </a:t>
            </a:r>
            <a:r>
              <a:rPr lang="ko-KR" altLang="en-US" sz="2800" i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기온변화 시각화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F9D5554-08B6-983A-2B06-684112CE1210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1F5122-F7AD-EB03-8E0E-7F9966932E83}"/>
              </a:ext>
            </a:extLst>
          </p:cNvPr>
          <p:cNvSpPr txBox="1"/>
          <p:nvPr/>
        </p:nvSpPr>
        <p:spPr>
          <a:xfrm>
            <a:off x="1085935" y="2083601"/>
            <a:ext cx="10328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2) </a:t>
            </a:r>
            <a:r>
              <a:rPr lang="en-US" altLang="ko-KR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tdata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활용하여 생일의 최저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최고 기온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boxplot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으로 그려보기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461459D-9F63-8287-1B26-272076B1BD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7986" y="2545266"/>
            <a:ext cx="5264219" cy="3948165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8928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39A35D-3456-4680-90F5-BDBE65B61A76}"/>
              </a:ext>
            </a:extLst>
          </p:cNvPr>
          <p:cNvSpPr/>
          <p:nvPr/>
        </p:nvSpPr>
        <p:spPr>
          <a:xfrm>
            <a:off x="0" y="2856"/>
            <a:ext cx="12192000" cy="1047750"/>
          </a:xfrm>
          <a:prstGeom prst="rect">
            <a:avLst/>
          </a:prstGeom>
          <a:blipFill dpi="0" rotWithShape="1">
            <a:blip r:embed="rId3">
              <a:alphaModFix amt="7000"/>
            </a:blip>
            <a:srcRect/>
            <a:tile tx="0" ty="0" sx="50000" sy="5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2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BA85C7-27D7-4722-9BF6-549024C54DBE}"/>
              </a:ext>
            </a:extLst>
          </p:cNvPr>
          <p:cNvSpPr/>
          <p:nvPr/>
        </p:nvSpPr>
        <p:spPr>
          <a:xfrm>
            <a:off x="0" y="-7192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1420C9-1642-D500-9C04-96027E0772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61" y="209033"/>
            <a:ext cx="555302" cy="5553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EEB818-39BB-B828-E1BF-D53E7832476F}"/>
              </a:ext>
            </a:extLst>
          </p:cNvPr>
          <p:cNvSpPr txBox="1"/>
          <p:nvPr/>
        </p:nvSpPr>
        <p:spPr>
          <a:xfrm>
            <a:off x="838199" y="1404845"/>
            <a:ext cx="9069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예제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 – </a:t>
            </a:r>
            <a:r>
              <a:rPr lang="ko-KR" altLang="en-US" sz="2800" i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기온변화 시각화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F9D5554-08B6-983A-2B06-684112CE1210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97B264-F921-55E2-7FB2-7311AFAE9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600" y="2679780"/>
            <a:ext cx="7903799" cy="16329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3F1523-B856-1E2F-2D3C-50EF8B012298}"/>
              </a:ext>
            </a:extLst>
          </p:cNvPr>
          <p:cNvSpPr txBox="1"/>
          <p:nvPr/>
        </p:nvSpPr>
        <p:spPr>
          <a:xfrm>
            <a:off x="887087" y="2787800"/>
            <a:ext cx="764731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#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생일 최저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최고 기온을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boxplot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으로 동시에 표시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plt.boxplot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en-US" altLang="ko-KR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mth_tdata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[['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최저기온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(℃)’, '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최고기온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(℃)']], </a:t>
            </a:r>
          </a:p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                    labels = [＇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최저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','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최고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'])</a:t>
            </a:r>
          </a:p>
          <a:p>
            <a:r>
              <a:rPr lang="en-US" altLang="ko-KR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plt.show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1F5122-F7AD-EB03-8E0E-7F9966932E83}"/>
              </a:ext>
            </a:extLst>
          </p:cNvPr>
          <p:cNvSpPr txBox="1"/>
          <p:nvPr/>
        </p:nvSpPr>
        <p:spPr>
          <a:xfrm>
            <a:off x="1085935" y="2083601"/>
            <a:ext cx="10328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2) </a:t>
            </a:r>
            <a:r>
              <a:rPr lang="en-US" altLang="ko-KR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tdata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활용하여 생일의 최저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최고 기온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boxplot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으로 그려보기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461459D-9F63-8287-1B26-272076B1BD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6634" y="3278132"/>
            <a:ext cx="4060278" cy="30452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799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E3C02E-8B0B-4C72-9E39-74B136C9F3C8}"/>
              </a:ext>
            </a:extLst>
          </p:cNvPr>
          <p:cNvSpPr txBox="1"/>
          <p:nvPr/>
        </p:nvSpPr>
        <p:spPr>
          <a:xfrm>
            <a:off x="2569105" y="4455545"/>
            <a:ext cx="2901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파이 차트</a:t>
            </a:r>
            <a:endParaRPr lang="en-US" altLang="ko-KR" sz="2400" b="1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en-US" altLang="ko-KR" sz="2400" b="1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pie chart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AD662F-5C0C-4608-BE55-03D7336E196A}"/>
              </a:ext>
            </a:extLst>
          </p:cNvPr>
          <p:cNvSpPr txBox="1"/>
          <p:nvPr/>
        </p:nvSpPr>
        <p:spPr>
          <a:xfrm>
            <a:off x="6254379" y="4476945"/>
            <a:ext cx="31481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히스토그램</a:t>
            </a:r>
            <a:endParaRPr lang="en-US" altLang="ko-KR" sz="2400" b="1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en-US" altLang="ko-KR" sz="2400" b="1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histogram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926DD1E-6291-4679-835C-E4E24458F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343" y="2087479"/>
            <a:ext cx="2317539" cy="2368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C092D3B0-1DB3-4250-AE06-856256643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809" y="2337585"/>
            <a:ext cx="30861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1DE6C1B-8EEB-4704-BC0B-23DD7B7866AB}"/>
              </a:ext>
            </a:extLst>
          </p:cNvPr>
          <p:cNvSpPr/>
          <p:nvPr/>
        </p:nvSpPr>
        <p:spPr>
          <a:xfrm>
            <a:off x="0" y="2856"/>
            <a:ext cx="12192000" cy="1047750"/>
          </a:xfrm>
          <a:prstGeom prst="rect">
            <a:avLst/>
          </a:prstGeom>
          <a:blipFill dpi="0" rotWithShape="1">
            <a:blip r:embed="rId4">
              <a:alphaModFix amt="7000"/>
            </a:blip>
            <a:srcRect/>
            <a:tile tx="0" ty="0" sx="50000" sy="5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2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7D109D6-DBB6-4967-B7F9-D34DC9050E10}"/>
              </a:ext>
            </a:extLst>
          </p:cNvPr>
          <p:cNvSpPr/>
          <p:nvPr/>
        </p:nvSpPr>
        <p:spPr>
          <a:xfrm>
            <a:off x="0" y="-7192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04FA24E-6B75-999D-C026-23D335D242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61" y="209033"/>
            <a:ext cx="555302" cy="55530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A5D3743-CB52-AB63-C993-B619826669D2}"/>
              </a:ext>
            </a:extLst>
          </p:cNvPr>
          <p:cNvSpPr/>
          <p:nvPr/>
        </p:nvSpPr>
        <p:spPr>
          <a:xfrm>
            <a:off x="566063" y="1392163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8559551-9D55-A976-C843-B7C86B7DE6C6}"/>
              </a:ext>
            </a:extLst>
          </p:cNvPr>
          <p:cNvSpPr/>
          <p:nvPr/>
        </p:nvSpPr>
        <p:spPr>
          <a:xfrm>
            <a:off x="670838" y="1348817"/>
            <a:ext cx="36567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kern="0" dirty="0">
                <a:solidFill>
                  <a:srgbClr val="0070C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Chart</a:t>
            </a:r>
            <a:r>
              <a:rPr lang="ko-KR" altLang="en-US" sz="2800" b="1" kern="0" dirty="0">
                <a:solidFill>
                  <a:srgbClr val="0070C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종류</a:t>
            </a:r>
            <a:endParaRPr lang="en-US" altLang="ko-KR" sz="1050" b="1" kern="0" dirty="0">
              <a:solidFill>
                <a:srgbClr val="0070C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725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6534B10-6862-08DC-FD32-865F946602A2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내용 개체 틀 13">
            <a:extLst>
              <a:ext uri="{FF2B5EF4-FFF2-40B4-BE49-F238E27FC236}">
                <a16:creationId xmlns:a16="http://schemas.microsoft.com/office/drawing/2014/main" id="{A313AF36-C1C9-3621-770F-CEEE126262DD}"/>
              </a:ext>
            </a:extLst>
          </p:cNvPr>
          <p:cNvSpPr txBox="1">
            <a:spLocks/>
          </p:cNvSpPr>
          <p:nvPr/>
        </p:nvSpPr>
        <p:spPr>
          <a:xfrm>
            <a:off x="4830256" y="3134217"/>
            <a:ext cx="4233061" cy="589565"/>
          </a:xfrm>
          <a:prstGeom prst="rect">
            <a:avLst/>
          </a:prstGeom>
        </p:spPr>
        <p:txBody>
          <a:bodyPr vert="horz" lIns="68598" tIns="34299" rIns="68598" bIns="34299" rtlCol="0">
            <a:no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4800" dirty="0">
                <a:solidFill>
                  <a:srgbClr val="0371C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Bar plot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910FB8A-4D6B-479B-F40D-8D12681FDE48}"/>
              </a:ext>
            </a:extLst>
          </p:cNvPr>
          <p:cNvSpPr/>
          <p:nvPr/>
        </p:nvSpPr>
        <p:spPr>
          <a:xfrm>
            <a:off x="3997139" y="3071006"/>
            <a:ext cx="683578" cy="715989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5</a:t>
            </a:r>
            <a:endParaRPr lang="ko-KR" altLang="en-US" sz="4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78865E-BFA8-56DF-721C-3FEAE98B04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61" y="209033"/>
            <a:ext cx="555302" cy="55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624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4C0CC86-263B-5BDC-565D-9C4FCE0386A1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247470-BFD5-F7D2-04F2-41ABAAFD03A8}"/>
              </a:ext>
            </a:extLst>
          </p:cNvPr>
          <p:cNvSpPr txBox="1"/>
          <p:nvPr/>
        </p:nvSpPr>
        <p:spPr>
          <a:xfrm>
            <a:off x="838200" y="1404845"/>
            <a:ext cx="8324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Bar plot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그려보기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288913-1C3E-A206-713E-15565956C2A5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5E25E42-14CD-BE27-2FE4-9EFF4F8A2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76" y="2111340"/>
            <a:ext cx="6120774" cy="418435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198033B-F243-DE6A-1DB6-A2BB96197C28}"/>
              </a:ext>
            </a:extLst>
          </p:cNvPr>
          <p:cNvSpPr txBox="1"/>
          <p:nvPr/>
        </p:nvSpPr>
        <p:spPr>
          <a:xfrm>
            <a:off x="695892" y="2306055"/>
            <a:ext cx="596304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6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</a:t>
            </a:r>
            <a:r>
              <a:rPr lang="ko-KR" altLang="en-US" sz="26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 준비하여 막대 그래프 그려보기</a:t>
            </a:r>
            <a:endParaRPr lang="en-US" altLang="ko-KR" sz="2600" dirty="0">
              <a:solidFill>
                <a:schemeClr val="accent6">
                  <a:lumMod val="7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6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np.random.seed</a:t>
            </a:r>
            <a:r>
              <a:rPr lang="en-US" altLang="ko-KR" sz="2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(6)</a:t>
            </a:r>
          </a:p>
          <a:p>
            <a:r>
              <a:rPr lang="en-US" altLang="ko-KR" sz="26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bar_x</a:t>
            </a:r>
            <a:r>
              <a:rPr lang="en-US" altLang="ko-KR" sz="2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= </a:t>
            </a:r>
            <a:r>
              <a:rPr lang="en-US" altLang="ko-KR" sz="26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np.arange</a:t>
            </a:r>
            <a:r>
              <a:rPr lang="en-US" altLang="ko-KR" sz="2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(1,4)</a:t>
            </a:r>
          </a:p>
          <a:p>
            <a:r>
              <a:rPr lang="en-US" altLang="ko-KR" sz="26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bar_y</a:t>
            </a:r>
            <a:r>
              <a:rPr lang="en-US" altLang="ko-KR" sz="2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= </a:t>
            </a:r>
            <a:r>
              <a:rPr lang="en-US" altLang="ko-KR" sz="26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np.random.randint</a:t>
            </a:r>
            <a:r>
              <a:rPr lang="en-US" altLang="ko-KR" sz="2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(50,</a:t>
            </a:r>
          </a:p>
          <a:p>
            <a:r>
              <a:rPr lang="en-US" altLang="ko-KR" sz="2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					100,</a:t>
            </a:r>
          </a:p>
          <a:p>
            <a:r>
              <a:rPr lang="en-US" altLang="ko-KR" sz="2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					size=3)</a:t>
            </a:r>
          </a:p>
          <a:p>
            <a:endParaRPr lang="en-US" altLang="ko-KR" sz="26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6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plt.bar</a:t>
            </a:r>
            <a:r>
              <a:rPr lang="en-US" altLang="ko-KR" sz="2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en-US" altLang="ko-KR" sz="26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bar_x,bar_y</a:t>
            </a:r>
            <a:r>
              <a:rPr lang="en-US" altLang="ko-KR" sz="2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26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plt.show</a:t>
            </a:r>
            <a:r>
              <a:rPr lang="en-US" altLang="ko-KR" sz="2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  <a:endParaRPr lang="ko-KR" altLang="en-US" sz="26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4FF4273-006F-EC5C-B4C8-2DF8D8F67F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61" y="209033"/>
            <a:ext cx="555302" cy="55530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E38CD1A-00B7-C4B5-12FD-DDADD9A5D5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3649" y="2536777"/>
            <a:ext cx="4837176" cy="329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879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4C0CC86-263B-5BDC-565D-9C4FCE0386A1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247470-BFD5-F7D2-04F2-41ABAAFD03A8}"/>
              </a:ext>
            </a:extLst>
          </p:cNvPr>
          <p:cNvSpPr txBox="1"/>
          <p:nvPr/>
        </p:nvSpPr>
        <p:spPr>
          <a:xfrm>
            <a:off x="838200" y="1404845"/>
            <a:ext cx="8324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Bar plot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옵션 추가 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–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막대 색상 변경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텍스트 추가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288913-1C3E-A206-713E-15565956C2A5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5E25E42-14CD-BE27-2FE4-9EFF4F8A2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36" y="1974658"/>
            <a:ext cx="6788098" cy="46468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198033B-F243-DE6A-1DB6-A2BB96197C28}"/>
              </a:ext>
            </a:extLst>
          </p:cNvPr>
          <p:cNvSpPr txBox="1"/>
          <p:nvPr/>
        </p:nvSpPr>
        <p:spPr>
          <a:xfrm>
            <a:off x="758951" y="2169373"/>
            <a:ext cx="8158805" cy="3816429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그래프 옵션 추가</a:t>
            </a:r>
          </a:p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막대그래프 색상 변경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텍스트 출력</a:t>
            </a:r>
          </a:p>
          <a:p>
            <a:r>
              <a:rPr lang="en-US" altLang="ko-KR" sz="2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plt.bar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en-US" altLang="ko-KR" sz="2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bar_x,bar_y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</a:p>
          <a:p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color=['</a:t>
            </a:r>
            <a:r>
              <a:rPr lang="en-US" altLang="ko-KR" sz="2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limegreen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’,</a:t>
            </a:r>
          </a:p>
          <a:p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             '</a:t>
            </a:r>
            <a:r>
              <a:rPr lang="en-US" altLang="ko-KR" sz="2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mediumslateblue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’,</a:t>
            </a:r>
          </a:p>
          <a:p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	 	  'orange’]) </a:t>
            </a:r>
          </a:p>
          <a:p>
            <a:endParaRPr lang="en-US" altLang="ko-KR" sz="11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 i in range(</a:t>
            </a:r>
            <a:r>
              <a:rPr lang="en-US" altLang="ko-KR" sz="2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len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en-US" altLang="ko-KR" sz="2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bar_x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)): </a:t>
            </a:r>
          </a:p>
          <a:p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2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plt.text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en-US" altLang="ko-KR" sz="2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bar_x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</a:t>
            </a:r>
            <a:r>
              <a:rPr lang="en-US" altLang="ko-KR" sz="2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], </a:t>
            </a:r>
            <a:r>
              <a:rPr lang="en-US" altLang="ko-KR" sz="2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bar_y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</a:t>
            </a:r>
            <a:r>
              <a:rPr lang="en-US" altLang="ko-KR" sz="2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], f＇{</a:t>
            </a:r>
            <a:r>
              <a:rPr lang="en-US" altLang="ko-KR" sz="2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bar_y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</a:t>
            </a:r>
            <a:r>
              <a:rPr lang="en-US" altLang="ko-KR" sz="2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]}＇, </a:t>
            </a:r>
          </a:p>
          <a:p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</a:t>
            </a:r>
            <a:r>
              <a:rPr lang="en-US" altLang="ko-KR" sz="2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fontdict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={＇</a:t>
            </a:r>
            <a:r>
              <a:rPr lang="en-US" altLang="ko-KR" sz="2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color＇:＇black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＇, ＇size＇:14})</a:t>
            </a:r>
          </a:p>
          <a:p>
            <a:endParaRPr lang="en-US" altLang="ko-KR" sz="11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plt.xticks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(range(1,4))</a:t>
            </a:r>
          </a:p>
          <a:p>
            <a:r>
              <a:rPr lang="en-US" altLang="ko-KR" sz="2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plt.show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  <a:endParaRPr lang="ko-KR" altLang="en-US" sz="20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4FF4273-006F-EC5C-B4C8-2DF8D8F67F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61" y="209033"/>
            <a:ext cx="555302" cy="5553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80213A4-9152-B671-3356-AC3B7B2329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7049" y="2692864"/>
            <a:ext cx="4150965" cy="276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8527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1D23C7-D220-4716-A930-AE677181BC8F}"/>
              </a:ext>
            </a:extLst>
          </p:cNvPr>
          <p:cNvSpPr/>
          <p:nvPr/>
        </p:nvSpPr>
        <p:spPr>
          <a:xfrm>
            <a:off x="0" y="2856"/>
            <a:ext cx="12192000" cy="1047750"/>
          </a:xfrm>
          <a:prstGeom prst="rect">
            <a:avLst/>
          </a:prstGeom>
          <a:blipFill dpi="0" rotWithShape="1">
            <a:blip r:embed="rId2">
              <a:alphaModFix amt="7000"/>
            </a:blip>
            <a:srcRect/>
            <a:tile tx="0" ty="0" sx="50000" sy="5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2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6DCD072-27E6-4437-9A21-9063E3DDAF80}"/>
              </a:ext>
            </a:extLst>
          </p:cNvPr>
          <p:cNvSpPr/>
          <p:nvPr/>
        </p:nvSpPr>
        <p:spPr>
          <a:xfrm>
            <a:off x="0" y="-7192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6ACB37C-0D17-EF23-0616-5412B10456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61" y="209033"/>
            <a:ext cx="555302" cy="5553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B082F5-5667-5573-869F-51C12D45A879}"/>
              </a:ext>
            </a:extLst>
          </p:cNvPr>
          <p:cNvSpPr txBox="1"/>
          <p:nvPr/>
        </p:nvSpPr>
        <p:spPr>
          <a:xfrm>
            <a:off x="838199" y="1404845"/>
            <a:ext cx="11228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예제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국가통계포털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경제활동 인구 데이터 활용 데이터 분석 및 시각화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BE4BF1-59F8-535B-D98A-402471AAE838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89904C6-5C3E-E8A3-3F2A-3056D5922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131" y="2321040"/>
            <a:ext cx="11321941" cy="17174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51D430-D499-8293-59DB-3878E25B5FA4}"/>
              </a:ext>
            </a:extLst>
          </p:cNvPr>
          <p:cNvSpPr txBox="1"/>
          <p:nvPr/>
        </p:nvSpPr>
        <p:spPr>
          <a:xfrm>
            <a:off x="625664" y="2438555"/>
            <a:ext cx="1101340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2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1) </a:t>
            </a:r>
            <a:r>
              <a:rPr lang="ko-KR" altLang="en-US" sz="22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 불러오기</a:t>
            </a:r>
          </a:p>
          <a:p>
            <a:r>
              <a:rPr lang="en-US" altLang="ko-KR" sz="2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economi</a:t>
            </a:r>
            <a:r>
              <a:rPr lang="en-US" altLang="ko-KR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= </a:t>
            </a:r>
            <a:r>
              <a:rPr lang="en-US" altLang="ko-KR" sz="2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pd.read_csv</a:t>
            </a:r>
            <a:r>
              <a:rPr lang="en-US" altLang="ko-KR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('data/</a:t>
            </a:r>
            <a:r>
              <a:rPr lang="ko-KR" altLang="en-US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시도</a:t>
            </a:r>
            <a:r>
              <a:rPr lang="en-US" altLang="ko-KR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_</a:t>
            </a:r>
            <a:r>
              <a:rPr lang="ko-KR" altLang="en-US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성별</a:t>
            </a:r>
            <a:r>
              <a:rPr lang="en-US" altLang="ko-KR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_</a:t>
            </a:r>
            <a:r>
              <a:rPr lang="ko-KR" altLang="en-US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경제활동인구</a:t>
            </a:r>
            <a:r>
              <a:rPr lang="en-US" altLang="ko-KR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_</a:t>
            </a:r>
            <a:r>
              <a:rPr lang="ko-KR" altLang="en-US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총괄</a:t>
            </a:r>
            <a:r>
              <a:rPr lang="en-US" altLang="ko-KR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_KOSIS_2022.csv’, </a:t>
            </a:r>
          </a:p>
          <a:p>
            <a:r>
              <a:rPr lang="en-US" altLang="ko-KR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				encoding = '</a:t>
            </a:r>
            <a:r>
              <a:rPr lang="en-US" altLang="ko-KR" sz="2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euc-kr</a:t>
            </a:r>
            <a:r>
              <a:rPr lang="en-US" altLang="ko-KR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')</a:t>
            </a:r>
          </a:p>
          <a:p>
            <a:r>
              <a:rPr lang="en-US" altLang="ko-KR" sz="2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economi.head</a:t>
            </a:r>
            <a:r>
              <a:rPr lang="en-US" altLang="ko-KR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DC15C2B-758D-3E0A-4667-1E8CB355B2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038519"/>
            <a:ext cx="10777522" cy="199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7167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1D23C7-D220-4716-A930-AE677181BC8F}"/>
              </a:ext>
            </a:extLst>
          </p:cNvPr>
          <p:cNvSpPr/>
          <p:nvPr/>
        </p:nvSpPr>
        <p:spPr>
          <a:xfrm>
            <a:off x="0" y="2856"/>
            <a:ext cx="12192000" cy="1047750"/>
          </a:xfrm>
          <a:prstGeom prst="rect">
            <a:avLst/>
          </a:prstGeom>
          <a:blipFill dpi="0" rotWithShape="1">
            <a:blip r:embed="rId2">
              <a:alphaModFix amt="7000"/>
            </a:blip>
            <a:srcRect/>
            <a:tile tx="0" ty="0" sx="50000" sy="5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2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6DCD072-27E6-4437-9A21-9063E3DDAF80}"/>
              </a:ext>
            </a:extLst>
          </p:cNvPr>
          <p:cNvSpPr/>
          <p:nvPr/>
        </p:nvSpPr>
        <p:spPr>
          <a:xfrm>
            <a:off x="0" y="-7192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6ACB37C-0D17-EF23-0616-5412B10456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61" y="209033"/>
            <a:ext cx="555302" cy="55530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3BE4BF1-59F8-535B-D98A-402471AAE838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89904C6-5C3E-E8A3-3F2A-3056D5922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32" y="1971348"/>
            <a:ext cx="4107774" cy="9582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51D430-D499-8293-59DB-3878E25B5FA4}"/>
              </a:ext>
            </a:extLst>
          </p:cNvPr>
          <p:cNvSpPr txBox="1"/>
          <p:nvPr/>
        </p:nvSpPr>
        <p:spPr>
          <a:xfrm>
            <a:off x="729951" y="2078414"/>
            <a:ext cx="359926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2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2) </a:t>
            </a:r>
            <a:r>
              <a:rPr lang="ko-KR" altLang="en-US" sz="22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 정보 확인</a:t>
            </a:r>
          </a:p>
          <a:p>
            <a:r>
              <a:rPr lang="en-US" altLang="ko-KR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economi.info()</a:t>
            </a:r>
          </a:p>
          <a:p>
            <a:endParaRPr lang="en-US" altLang="ko-KR" sz="2200" dirty="0">
              <a:solidFill>
                <a:schemeClr val="accent6">
                  <a:lumMod val="7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79E4E0-039E-A34E-0762-BAE1E14F25B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022" b="41328"/>
          <a:stretch/>
        </p:blipFill>
        <p:spPr>
          <a:xfrm>
            <a:off x="733425" y="3035480"/>
            <a:ext cx="4015481" cy="30969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02D5503-C62F-F0E1-647C-F8F38EC79E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7224" y="3035480"/>
            <a:ext cx="3428043" cy="30969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CF9EE807-E177-CC3A-4D01-D607B26B22C8}"/>
              </a:ext>
            </a:extLst>
          </p:cNvPr>
          <p:cNvGrpSpPr/>
          <p:nvPr/>
        </p:nvGrpSpPr>
        <p:grpSpPr>
          <a:xfrm>
            <a:off x="8417871" y="2959783"/>
            <a:ext cx="3500784" cy="1888974"/>
            <a:chOff x="6860140" y="1404845"/>
            <a:chExt cx="3796278" cy="1994570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EC0872E7-D082-E662-96FE-DA9CB47DD577}"/>
                </a:ext>
              </a:extLst>
            </p:cNvPr>
            <p:cNvGrpSpPr/>
            <p:nvPr/>
          </p:nvGrpSpPr>
          <p:grpSpPr>
            <a:xfrm>
              <a:off x="7107730" y="1744707"/>
              <a:ext cx="3548688" cy="1654708"/>
              <a:chOff x="7543801" y="1632072"/>
              <a:chExt cx="3548688" cy="1654708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BB91100B-4A08-A6DF-3466-6F7A422571AA}"/>
                  </a:ext>
                </a:extLst>
              </p:cNvPr>
              <p:cNvSpPr/>
              <p:nvPr/>
            </p:nvSpPr>
            <p:spPr>
              <a:xfrm>
                <a:off x="7543801" y="1632072"/>
                <a:ext cx="3548688" cy="1654707"/>
              </a:xfrm>
              <a:prstGeom prst="roundRect">
                <a:avLst/>
              </a:prstGeom>
              <a:solidFill>
                <a:srgbClr val="0371C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28C40A0-6627-A8AA-24BE-AD3F716786A0}"/>
                  </a:ext>
                </a:extLst>
              </p:cNvPr>
              <p:cNvSpPr txBox="1"/>
              <p:nvPr/>
            </p:nvSpPr>
            <p:spPr>
              <a:xfrm>
                <a:off x="7614998" y="1661871"/>
                <a:ext cx="3463824" cy="16249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고용률 </a:t>
                </a:r>
                <a:endParaRPr lang="en-US" altLang="ko-KR" sz="14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r>
                  <a:rPr lang="ko-KR" altLang="en-US" sz="14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생산가능연령인 </a:t>
                </a:r>
                <a:r>
                  <a:rPr lang="en-US" altLang="ko-KR" sz="14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15</a:t>
                </a:r>
                <a:r>
                  <a:rPr lang="ko-KR" altLang="en-US" sz="14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세 이상 인구 중에서 </a:t>
                </a:r>
                <a:endParaRPr lang="en-US" altLang="ko-KR" sz="14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r>
                  <a:rPr lang="ko-KR" altLang="en-US" sz="14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특정시점에 취업하고 있는 사람의 비율</a:t>
                </a:r>
                <a:endParaRPr lang="en-US" altLang="ko-KR" sz="14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endParaRPr lang="en-US" altLang="ko-KR" sz="10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r>
                  <a:rPr lang="ko-KR" altLang="en-US" sz="14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실업률</a:t>
                </a:r>
                <a:endParaRPr lang="en-US" altLang="ko-KR" sz="14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r>
                  <a:rPr lang="ko-KR" altLang="en-US" sz="14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경제활동참가자 중에서 실업상태에 있는</a:t>
                </a:r>
                <a:endParaRPr lang="en-US" altLang="ko-KR" sz="14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r>
                  <a:rPr lang="ko-KR" altLang="en-US" sz="14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사람의 비율</a:t>
                </a:r>
                <a:endParaRPr lang="en-US" altLang="ko-KR" sz="14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879CDCC7-AF63-8F83-19DC-E7491685D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0140" y="1404845"/>
              <a:ext cx="580424" cy="580424"/>
            </a:xfrm>
            <a:prstGeom prst="rect">
              <a:avLst/>
            </a:prstGeom>
          </p:spPr>
        </p:pic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A8E43064-1541-622B-4E70-60BD83769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0276" y="1966368"/>
            <a:ext cx="3514992" cy="95820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8DB3D2E-8060-129F-36BF-C370D03C214C}"/>
              </a:ext>
            </a:extLst>
          </p:cNvPr>
          <p:cNvSpPr txBox="1"/>
          <p:nvPr/>
        </p:nvSpPr>
        <p:spPr>
          <a:xfrm>
            <a:off x="4956204" y="2081767"/>
            <a:ext cx="609689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2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null</a:t>
            </a:r>
            <a:r>
              <a:rPr lang="ko-KR" altLang="en-US" sz="22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 확인</a:t>
            </a:r>
            <a:endParaRPr lang="ko-KR" altLang="en-US" sz="2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economi.isnull</a:t>
            </a:r>
            <a:r>
              <a:rPr lang="en-US" altLang="ko-KR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().sum()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D09894B-4097-EC3F-F9E9-F2E0715B1719}"/>
              </a:ext>
            </a:extLst>
          </p:cNvPr>
          <p:cNvSpPr/>
          <p:nvPr/>
        </p:nvSpPr>
        <p:spPr>
          <a:xfrm>
            <a:off x="2139081" y="2426765"/>
            <a:ext cx="1629645" cy="335289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2">
                    <a:lumMod val="75000"/>
                  </a:schemeClr>
                </a:solidFill>
              </a:rPr>
              <a:t>?</a:t>
            </a:r>
            <a:endParaRPr lang="ko-KR" alt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4B49940-0C54-BA26-A891-4257F96F022E}"/>
              </a:ext>
            </a:extLst>
          </p:cNvPr>
          <p:cNvSpPr/>
          <p:nvPr/>
        </p:nvSpPr>
        <p:spPr>
          <a:xfrm>
            <a:off x="6375008" y="2458316"/>
            <a:ext cx="1958287" cy="335289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2">
                    <a:lumMod val="75000"/>
                  </a:schemeClr>
                </a:solidFill>
              </a:rPr>
              <a:t>?</a:t>
            </a:r>
            <a:endParaRPr lang="ko-KR" alt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63BD27-7E0A-69D3-621E-7AB6B1C8AAB9}"/>
              </a:ext>
            </a:extLst>
          </p:cNvPr>
          <p:cNvSpPr txBox="1"/>
          <p:nvPr/>
        </p:nvSpPr>
        <p:spPr>
          <a:xfrm>
            <a:off x="838199" y="1404845"/>
            <a:ext cx="11228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예제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국가통계포털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경제활동 인구 데이터 활용 데이터 분석 및 시각화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746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6DCD072-27E6-4437-9A21-9063E3DDAF80}"/>
              </a:ext>
            </a:extLst>
          </p:cNvPr>
          <p:cNvSpPr/>
          <p:nvPr/>
        </p:nvSpPr>
        <p:spPr>
          <a:xfrm>
            <a:off x="0" y="2953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6ACB37C-0D17-EF23-0616-5412B10456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61" y="377944"/>
            <a:ext cx="555302" cy="55530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3BE4BF1-59F8-535B-D98A-402471AAE838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89904C6-5C3E-E8A3-3F2A-3056D5922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75" y="1940273"/>
            <a:ext cx="10292266" cy="44354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51D430-D499-8293-59DB-3878E25B5FA4}"/>
              </a:ext>
            </a:extLst>
          </p:cNvPr>
          <p:cNvSpPr txBox="1"/>
          <p:nvPr/>
        </p:nvSpPr>
        <p:spPr>
          <a:xfrm>
            <a:off x="977780" y="2109327"/>
            <a:ext cx="1073373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3) 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고용률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(%)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전처리하기</a:t>
            </a:r>
          </a:p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특성공학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기존의 컬럼을 활용 데이터 생성</a:t>
            </a:r>
          </a:p>
          <a:p>
            <a:r>
              <a:rPr lang="en-US" altLang="ko-KR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고용률 </a:t>
            </a:r>
            <a:r>
              <a:rPr lang="en-US" altLang="ko-KR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 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취업자</a:t>
            </a:r>
            <a:r>
              <a:rPr lang="en-US" altLang="ko-KR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/15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세이상인구</a:t>
            </a:r>
            <a:endParaRPr lang="en-US" altLang="ko-KR" sz="2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1200" dirty="0">
              <a:solidFill>
                <a:schemeClr val="accent6">
                  <a:lumMod val="7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display(</a:t>
            </a:r>
            <a:r>
              <a:rPr lang="en-US" altLang="ko-KR" sz="2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economi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['</a:t>
            </a:r>
            <a:r>
              <a:rPr lang="ko-KR" altLang="en-US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고용률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(%)'].head())</a:t>
            </a:r>
          </a:p>
          <a:p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emp_pt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=  </a:t>
            </a:r>
            <a:r>
              <a:rPr lang="en-US" altLang="ko-KR" sz="2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economi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['</a:t>
            </a:r>
            <a:r>
              <a:rPr lang="ko-KR" altLang="en-US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취업자 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천명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)']/</a:t>
            </a:r>
            <a:r>
              <a:rPr lang="en-US" altLang="ko-KR" sz="2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economi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['15</a:t>
            </a:r>
            <a:r>
              <a:rPr lang="ko-KR" altLang="en-US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세이상인구 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천명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)']</a:t>
            </a:r>
          </a:p>
          <a:p>
            <a:r>
              <a:rPr lang="en-US" altLang="ko-KR" sz="2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emp_pt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= round(emp_pt,3)*100</a:t>
            </a:r>
          </a:p>
          <a:p>
            <a:r>
              <a:rPr lang="en-US" altLang="ko-KR" sz="2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economi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['</a:t>
            </a:r>
            <a:r>
              <a:rPr lang="ko-KR" altLang="en-US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고용률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(%)'] = </a:t>
            </a:r>
            <a:r>
              <a:rPr lang="en-US" altLang="ko-KR" sz="2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emp_pt</a:t>
            </a:r>
            <a:endParaRPr lang="en-US" altLang="ko-KR" sz="2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2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display(</a:t>
            </a:r>
            <a:r>
              <a:rPr lang="en-US" altLang="ko-KR" sz="2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economi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['</a:t>
            </a:r>
            <a:r>
              <a:rPr lang="ko-KR" altLang="en-US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고용률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(%)'].head())</a:t>
            </a:r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F518F7-D357-850A-B216-537F171F292E}"/>
              </a:ext>
            </a:extLst>
          </p:cNvPr>
          <p:cNvSpPr/>
          <p:nvPr/>
        </p:nvSpPr>
        <p:spPr>
          <a:xfrm>
            <a:off x="2488677" y="3918960"/>
            <a:ext cx="8484464" cy="135746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2">
                    <a:lumMod val="75000"/>
                  </a:schemeClr>
                </a:solidFill>
              </a:rPr>
              <a:t>?</a:t>
            </a:r>
            <a:endParaRPr lang="ko-KR" alt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C3DEE2C-E70E-0A1B-54A5-3F80FB022336}"/>
              </a:ext>
            </a:extLst>
          </p:cNvPr>
          <p:cNvCxnSpPr>
            <a:cxnSpLocks/>
          </p:cNvCxnSpPr>
          <p:nvPr/>
        </p:nvCxnSpPr>
        <p:spPr>
          <a:xfrm>
            <a:off x="11119947" y="4308049"/>
            <a:ext cx="0" cy="3868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64523833-020C-7826-0787-571A7F280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3245" y="2638496"/>
            <a:ext cx="3486637" cy="15337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4A53E95-1D38-9679-CD9C-A18AB5DF09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1351" y="4757931"/>
            <a:ext cx="3410426" cy="14575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03C8A9D5-9B2C-F557-9314-FF95D8177AB2}"/>
              </a:ext>
            </a:extLst>
          </p:cNvPr>
          <p:cNvGrpSpPr/>
          <p:nvPr/>
        </p:nvGrpSpPr>
        <p:grpSpPr>
          <a:xfrm>
            <a:off x="9235782" y="1909620"/>
            <a:ext cx="2413166" cy="1088754"/>
            <a:chOff x="6860140" y="1404845"/>
            <a:chExt cx="2616856" cy="1149617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2DE2217C-4FAC-B93F-5CF0-0B177BF7532B}"/>
                </a:ext>
              </a:extLst>
            </p:cNvPr>
            <p:cNvGrpSpPr/>
            <p:nvPr/>
          </p:nvGrpSpPr>
          <p:grpSpPr>
            <a:xfrm>
              <a:off x="7107730" y="1744708"/>
              <a:ext cx="2369266" cy="809754"/>
              <a:chOff x="7543801" y="1632073"/>
              <a:chExt cx="2369266" cy="809754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D2E8EA48-BB34-AB14-A9EC-4CFF9A59CEB6}"/>
                  </a:ext>
                </a:extLst>
              </p:cNvPr>
              <p:cNvSpPr/>
              <p:nvPr/>
            </p:nvSpPr>
            <p:spPr>
              <a:xfrm>
                <a:off x="7543801" y="1632073"/>
                <a:ext cx="2369266" cy="793571"/>
              </a:xfrm>
              <a:prstGeom prst="roundRect">
                <a:avLst/>
              </a:prstGeom>
              <a:solidFill>
                <a:srgbClr val="0371C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16BE8C6-554F-7CE2-67EC-DAEA43C9045C}"/>
                  </a:ext>
                </a:extLst>
              </p:cNvPr>
              <p:cNvSpPr txBox="1"/>
              <p:nvPr/>
            </p:nvSpPr>
            <p:spPr>
              <a:xfrm>
                <a:off x="7614998" y="1661871"/>
                <a:ext cx="2256673" cy="779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round(): </a:t>
                </a:r>
                <a:r>
                  <a:rPr lang="ko-KR" altLang="en-US" sz="14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소수점 반올림</a:t>
                </a:r>
                <a:endParaRPr lang="en-US" altLang="ko-KR" sz="14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r>
                  <a:rPr lang="en-US" altLang="ko-KR" sz="14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round(3.362,</a:t>
                </a:r>
                <a:r>
                  <a:rPr lang="ko-KR" altLang="en-US" sz="14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 </a:t>
                </a:r>
                <a:r>
                  <a:rPr lang="en-US" altLang="ko-KR" sz="14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1)</a:t>
                </a:r>
              </a:p>
              <a:p>
                <a:r>
                  <a:rPr lang="ko-KR" altLang="en-US" sz="14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결과</a:t>
                </a:r>
                <a:r>
                  <a:rPr lang="en-US" altLang="ko-KR" sz="14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: 3.4</a:t>
                </a:r>
              </a:p>
            </p:txBody>
          </p:sp>
        </p:grp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F132E2F7-1CC8-4CFF-A995-29EB5926B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0140" y="1404845"/>
              <a:ext cx="580424" cy="580424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FED2C14-9D7C-B070-0AFC-0C5746F5C83D}"/>
              </a:ext>
            </a:extLst>
          </p:cNvPr>
          <p:cNvSpPr txBox="1"/>
          <p:nvPr/>
        </p:nvSpPr>
        <p:spPr>
          <a:xfrm>
            <a:off x="838199" y="1404845"/>
            <a:ext cx="11228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예제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국가통계포털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경제활동 인구 데이터 활용 데이터 분석 및 시각화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910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1D23C7-D220-4716-A930-AE677181BC8F}"/>
              </a:ext>
            </a:extLst>
          </p:cNvPr>
          <p:cNvSpPr/>
          <p:nvPr/>
        </p:nvSpPr>
        <p:spPr>
          <a:xfrm>
            <a:off x="0" y="2856"/>
            <a:ext cx="12192000" cy="1047750"/>
          </a:xfrm>
          <a:prstGeom prst="rect">
            <a:avLst/>
          </a:prstGeom>
          <a:blipFill dpi="0" rotWithShape="1">
            <a:blip r:embed="rId3">
              <a:alphaModFix amt="7000"/>
            </a:blip>
            <a:srcRect/>
            <a:tile tx="0" ty="0" sx="50000" sy="5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2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6DCD072-27E6-4437-9A21-9063E3DDAF80}"/>
              </a:ext>
            </a:extLst>
          </p:cNvPr>
          <p:cNvSpPr/>
          <p:nvPr/>
        </p:nvSpPr>
        <p:spPr>
          <a:xfrm>
            <a:off x="0" y="-7192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6ACB37C-0D17-EF23-0616-5412B10456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61" y="209033"/>
            <a:ext cx="555302" cy="55530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3BE4BF1-59F8-535B-D98A-402471AAE838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89904C6-5C3E-E8A3-3F2A-3056D59228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751" y="2026582"/>
            <a:ext cx="10659783" cy="42462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51D430-D499-8293-59DB-3878E25B5FA4}"/>
              </a:ext>
            </a:extLst>
          </p:cNvPr>
          <p:cNvSpPr txBox="1"/>
          <p:nvPr/>
        </p:nvSpPr>
        <p:spPr>
          <a:xfrm>
            <a:off x="851657" y="2195637"/>
            <a:ext cx="107337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4) 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실업률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(%) 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전처리하기</a:t>
            </a:r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실업률 </a:t>
            </a:r>
            <a:r>
              <a:rPr lang="en-US" altLang="ko-KR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 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실업자</a:t>
            </a:r>
            <a:r>
              <a:rPr lang="en-US" altLang="ko-KR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/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경제활동인구</a:t>
            </a:r>
            <a:endParaRPr lang="en-US" altLang="ko-KR" sz="2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display(</a:t>
            </a:r>
            <a:r>
              <a:rPr lang="en-US" altLang="ko-KR" sz="2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economi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['</a:t>
            </a:r>
            <a:r>
              <a:rPr lang="ko-KR" altLang="en-US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실업률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(%)’].tail())</a:t>
            </a:r>
          </a:p>
          <a:p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unemp_pt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=  </a:t>
            </a:r>
            <a:r>
              <a:rPr lang="en-US" altLang="ko-KR" sz="2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economi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['</a:t>
            </a:r>
            <a:r>
              <a:rPr lang="ko-KR" altLang="en-US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실업자 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천명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)']/</a:t>
            </a:r>
            <a:r>
              <a:rPr lang="en-US" altLang="ko-KR" sz="2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economi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['</a:t>
            </a:r>
            <a:r>
              <a:rPr lang="ko-KR" altLang="en-US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경제활동인구 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천명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)']</a:t>
            </a:r>
          </a:p>
          <a:p>
            <a:r>
              <a:rPr lang="en-US" altLang="ko-KR" sz="2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unemp_pt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= round(emp_pt,3)*100</a:t>
            </a:r>
          </a:p>
          <a:p>
            <a:r>
              <a:rPr lang="en-US" altLang="ko-KR" sz="2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economi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['</a:t>
            </a:r>
            <a:r>
              <a:rPr lang="ko-KR" altLang="en-US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실업률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(%)'] = </a:t>
            </a:r>
            <a:r>
              <a:rPr lang="en-US" altLang="ko-KR" sz="2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unemp_pt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</a:p>
          <a:p>
            <a:endParaRPr lang="en-US" altLang="ko-KR" sz="2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display(</a:t>
            </a:r>
            <a:r>
              <a:rPr lang="en-US" altLang="ko-KR" sz="2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economi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['</a:t>
            </a:r>
            <a:r>
              <a:rPr lang="ko-KR" altLang="en-US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실업률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(%)']. tail())</a:t>
            </a:r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C3DEE2C-E70E-0A1B-54A5-3F80FB022336}"/>
              </a:ext>
            </a:extLst>
          </p:cNvPr>
          <p:cNvCxnSpPr/>
          <p:nvPr/>
        </p:nvCxnSpPr>
        <p:spPr>
          <a:xfrm>
            <a:off x="11314276" y="3713264"/>
            <a:ext cx="0" cy="9111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02A385C-F962-F80C-D758-B3F6238F7C84}"/>
              </a:ext>
            </a:extLst>
          </p:cNvPr>
          <p:cNvSpPr/>
          <p:nvPr/>
        </p:nvSpPr>
        <p:spPr>
          <a:xfrm>
            <a:off x="2620652" y="3987536"/>
            <a:ext cx="8593881" cy="135746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2">
                    <a:lumMod val="75000"/>
                  </a:schemeClr>
                </a:solidFill>
              </a:rPr>
              <a:t>?</a:t>
            </a:r>
            <a:endParaRPr lang="ko-KR" alt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4DCDE156-D12D-483F-5734-1BFA66E87E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5938" y="4824836"/>
            <a:ext cx="3305636" cy="144800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6D58BD0-B323-92A6-DAC3-A994A6F997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2122" y="2059830"/>
            <a:ext cx="3353268" cy="144800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A4741E-5F71-98B6-80BF-C22CD56D08D7}"/>
              </a:ext>
            </a:extLst>
          </p:cNvPr>
          <p:cNvSpPr txBox="1"/>
          <p:nvPr/>
        </p:nvSpPr>
        <p:spPr>
          <a:xfrm>
            <a:off x="838199" y="1404845"/>
            <a:ext cx="11228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예제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국가통계포털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경제활동 인구 데이터 활용 데이터 분석 및 시각화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695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1D23C7-D220-4716-A930-AE677181BC8F}"/>
              </a:ext>
            </a:extLst>
          </p:cNvPr>
          <p:cNvSpPr/>
          <p:nvPr/>
        </p:nvSpPr>
        <p:spPr>
          <a:xfrm>
            <a:off x="0" y="2856"/>
            <a:ext cx="12192000" cy="1047750"/>
          </a:xfrm>
          <a:prstGeom prst="rect">
            <a:avLst/>
          </a:prstGeom>
          <a:blipFill dpi="0" rotWithShape="1">
            <a:blip r:embed="rId3">
              <a:alphaModFix amt="7000"/>
            </a:blip>
            <a:srcRect/>
            <a:tile tx="0" ty="0" sx="50000" sy="5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2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6DCD072-27E6-4437-9A21-9063E3DDAF80}"/>
              </a:ext>
            </a:extLst>
          </p:cNvPr>
          <p:cNvSpPr/>
          <p:nvPr/>
        </p:nvSpPr>
        <p:spPr>
          <a:xfrm>
            <a:off x="0" y="-7192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6ACB37C-0D17-EF23-0616-5412B10456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61" y="209033"/>
            <a:ext cx="555302" cy="55530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3BE4BF1-59F8-535B-D98A-402471AAE838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89904C6-5C3E-E8A3-3F2A-3056D59228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383" y="1963518"/>
            <a:ext cx="10512327" cy="25349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51D430-D499-8293-59DB-3878E25B5FA4}"/>
              </a:ext>
            </a:extLst>
          </p:cNvPr>
          <p:cNvSpPr txBox="1"/>
          <p:nvPr/>
        </p:nvSpPr>
        <p:spPr>
          <a:xfrm>
            <a:off x="988289" y="2132572"/>
            <a:ext cx="1073373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5) 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시도별 고용률 평균 막대 그래프로 시각화하고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고용률 평균이 가장 높은 지역 확인</a:t>
            </a:r>
            <a:endParaRPr lang="en-US" altLang="ko-KR" sz="2000" dirty="0">
              <a:solidFill>
                <a:schemeClr val="accent6">
                  <a:lumMod val="7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1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state_emp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= </a:t>
            </a:r>
            <a:r>
              <a:rPr lang="en-US" altLang="ko-KR" sz="21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economi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[['</a:t>
            </a:r>
            <a:r>
              <a:rPr lang="ko-KR" altLang="en-US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행정구역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시도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)','</a:t>
            </a:r>
            <a:r>
              <a:rPr lang="ko-KR" altLang="en-US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고용률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(%)']].</a:t>
            </a:r>
            <a:r>
              <a:rPr lang="en-US" altLang="ko-KR" sz="21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groupby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('</a:t>
            </a:r>
            <a:r>
              <a:rPr lang="ko-KR" altLang="en-US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행정구역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시도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)’,</a:t>
            </a:r>
          </a:p>
          <a:p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							</a:t>
            </a:r>
            <a:r>
              <a:rPr lang="en-US" altLang="ko-KR" sz="21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as_index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= False).mean()</a:t>
            </a:r>
          </a:p>
          <a:p>
            <a:endParaRPr lang="en-US" altLang="ko-KR" sz="21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1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state_emp.head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  <a:endParaRPr lang="en-US" altLang="ko-KR" sz="2100" dirty="0">
              <a:solidFill>
                <a:schemeClr val="accent6">
                  <a:lumMod val="7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5DF470-8091-F0FA-AB95-90ED354A92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7615" y="3976772"/>
            <a:ext cx="2600688" cy="244826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CD10E63-E6CB-D88D-7237-CA2D867A5410}"/>
              </a:ext>
            </a:extLst>
          </p:cNvPr>
          <p:cNvSpPr/>
          <p:nvPr/>
        </p:nvSpPr>
        <p:spPr>
          <a:xfrm>
            <a:off x="2856322" y="2705429"/>
            <a:ext cx="8347388" cy="814887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2">
                    <a:lumMod val="75000"/>
                  </a:schemeClr>
                </a:solidFill>
              </a:rPr>
              <a:t>?</a:t>
            </a:r>
            <a:endParaRPr lang="ko-KR" alt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BCA104-D048-40FC-B8F3-6B47B868DDBC}"/>
              </a:ext>
            </a:extLst>
          </p:cNvPr>
          <p:cNvSpPr txBox="1"/>
          <p:nvPr/>
        </p:nvSpPr>
        <p:spPr>
          <a:xfrm>
            <a:off x="838199" y="1404845"/>
            <a:ext cx="11228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예제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국가통계포털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경제활동 인구 데이터 활용 데이터 분석 및 시각화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625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1D23C7-D220-4716-A930-AE677181BC8F}"/>
              </a:ext>
            </a:extLst>
          </p:cNvPr>
          <p:cNvSpPr/>
          <p:nvPr/>
        </p:nvSpPr>
        <p:spPr>
          <a:xfrm>
            <a:off x="0" y="2856"/>
            <a:ext cx="12192000" cy="1047750"/>
          </a:xfrm>
          <a:prstGeom prst="rect">
            <a:avLst/>
          </a:prstGeom>
          <a:blipFill dpi="0" rotWithShape="1">
            <a:blip r:embed="rId2">
              <a:alphaModFix amt="7000"/>
            </a:blip>
            <a:srcRect/>
            <a:tile tx="0" ty="0" sx="50000" sy="5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2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6DCD072-27E6-4437-9A21-9063E3DDAF80}"/>
              </a:ext>
            </a:extLst>
          </p:cNvPr>
          <p:cNvSpPr/>
          <p:nvPr/>
        </p:nvSpPr>
        <p:spPr>
          <a:xfrm>
            <a:off x="0" y="-7192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6ACB37C-0D17-EF23-0616-5412B10456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61" y="209033"/>
            <a:ext cx="555302" cy="55530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3BE4BF1-59F8-535B-D98A-402471AAE838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AAEF17-B04D-3F47-E2A1-E1A94596175D}"/>
              </a:ext>
            </a:extLst>
          </p:cNvPr>
          <p:cNvSpPr txBox="1"/>
          <p:nvPr/>
        </p:nvSpPr>
        <p:spPr>
          <a:xfrm>
            <a:off x="1250075" y="1897943"/>
            <a:ext cx="10735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5) 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matplotlib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</a:t>
            </a:r>
            <a:r>
              <a:rPr lang="ko-KR" altLang="en-US" sz="18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시도별 고용률 평균 막대 그래프로 시각화하고</a:t>
            </a:r>
            <a:r>
              <a:rPr lang="en-US" altLang="ko-KR" sz="18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8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고용률이 가장 높은 지역 확인</a:t>
            </a:r>
            <a:endParaRPr lang="en-US" altLang="ko-KR" sz="18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FC52BC4-D5D5-C8F5-0552-E6B2B6C3A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25" y="2444867"/>
            <a:ext cx="4532562" cy="381939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880F48B-31E7-292F-F5A1-269E624B29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5758" y="2606485"/>
            <a:ext cx="5944430" cy="34961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F99817-1C78-6615-C2E5-D2548DC3203E}"/>
              </a:ext>
            </a:extLst>
          </p:cNvPr>
          <p:cNvSpPr txBox="1"/>
          <p:nvPr/>
        </p:nvSpPr>
        <p:spPr>
          <a:xfrm>
            <a:off x="838199" y="1404845"/>
            <a:ext cx="11228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예제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국가통계포털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경제활동 인구 데이터 활용 데이터 분석 및 시각화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68114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1D23C7-D220-4716-A930-AE677181BC8F}"/>
              </a:ext>
            </a:extLst>
          </p:cNvPr>
          <p:cNvSpPr/>
          <p:nvPr/>
        </p:nvSpPr>
        <p:spPr>
          <a:xfrm>
            <a:off x="0" y="2856"/>
            <a:ext cx="12192000" cy="1047750"/>
          </a:xfrm>
          <a:prstGeom prst="rect">
            <a:avLst/>
          </a:prstGeom>
          <a:blipFill dpi="0" rotWithShape="1">
            <a:blip r:embed="rId3">
              <a:alphaModFix amt="7000"/>
            </a:blip>
            <a:srcRect/>
            <a:tile tx="0" ty="0" sx="50000" sy="5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2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6DCD072-27E6-4437-9A21-9063E3DDAF80}"/>
              </a:ext>
            </a:extLst>
          </p:cNvPr>
          <p:cNvSpPr/>
          <p:nvPr/>
        </p:nvSpPr>
        <p:spPr>
          <a:xfrm>
            <a:off x="0" y="-7192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6ACB37C-0D17-EF23-0616-5412B10456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61" y="209033"/>
            <a:ext cx="555302" cy="55530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3BE4BF1-59F8-535B-D98A-402471AAE838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89904C6-5C3E-E8A3-3F2A-3056D59228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383" y="1963519"/>
            <a:ext cx="10512327" cy="42480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51D430-D499-8293-59DB-3878E25B5FA4}"/>
              </a:ext>
            </a:extLst>
          </p:cNvPr>
          <p:cNvSpPr txBox="1"/>
          <p:nvPr/>
        </p:nvSpPr>
        <p:spPr>
          <a:xfrm>
            <a:off x="988289" y="2132572"/>
            <a:ext cx="10733733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5) 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시도별 고용률 평균 막대 그래프로 시각화하고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고용률이 가장 높은 지역 확인</a:t>
            </a:r>
            <a:endParaRPr lang="en-US" altLang="ko-KR" sz="2000" dirty="0">
              <a:solidFill>
                <a:schemeClr val="accent6">
                  <a:lumMod val="7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Vertical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Bar (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수직 막대그래프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plt.figure</a:t>
            </a:r>
            <a:r>
              <a:rPr lang="en-US" altLang="ko-KR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en-US" altLang="ko-KR" sz="2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figsize</a:t>
            </a:r>
            <a:r>
              <a:rPr lang="en-US" altLang="ko-KR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=(8,4))</a:t>
            </a:r>
          </a:p>
          <a:p>
            <a:r>
              <a:rPr lang="en-US" altLang="ko-KR" sz="2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plt.bar</a:t>
            </a:r>
            <a:r>
              <a:rPr lang="en-US" altLang="ko-KR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en-US" altLang="ko-KR" sz="2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state_emp</a:t>
            </a:r>
            <a:r>
              <a:rPr lang="en-US" altLang="ko-KR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['</a:t>
            </a:r>
            <a:r>
              <a:rPr lang="ko-KR" altLang="en-US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행정구역</a:t>
            </a:r>
            <a:r>
              <a:rPr lang="en-US" altLang="ko-KR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시도</a:t>
            </a:r>
            <a:r>
              <a:rPr lang="en-US" altLang="ko-KR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)'],</a:t>
            </a:r>
            <a:r>
              <a:rPr lang="en-US" altLang="ko-KR" sz="2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state_emp</a:t>
            </a:r>
            <a:r>
              <a:rPr lang="en-US" altLang="ko-KR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['</a:t>
            </a:r>
            <a:r>
              <a:rPr lang="ko-KR" altLang="en-US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고용률</a:t>
            </a:r>
            <a:r>
              <a:rPr lang="en-US" altLang="ko-KR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(%)'])</a:t>
            </a:r>
          </a:p>
          <a:p>
            <a:r>
              <a:rPr lang="en-US" altLang="ko-KR" sz="2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plt.xticks</a:t>
            </a:r>
            <a:r>
              <a:rPr lang="en-US" altLang="ko-KR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(rotation = 45)</a:t>
            </a:r>
          </a:p>
          <a:p>
            <a:r>
              <a:rPr lang="en-US" altLang="ko-KR" sz="2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plt.title</a:t>
            </a:r>
            <a:r>
              <a:rPr lang="en-US" altLang="ko-KR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('</a:t>
            </a:r>
            <a:r>
              <a:rPr lang="ko-KR" altLang="en-US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시도별 고용률 평균 시각화</a:t>
            </a:r>
            <a:r>
              <a:rPr lang="en-US" altLang="ko-KR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')</a:t>
            </a:r>
          </a:p>
          <a:p>
            <a:r>
              <a:rPr lang="en-US" altLang="ko-KR" sz="2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plt.xlabel</a:t>
            </a:r>
            <a:r>
              <a:rPr lang="en-US" altLang="ko-KR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('</a:t>
            </a:r>
            <a:r>
              <a:rPr lang="ko-KR" altLang="en-US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행정구역</a:t>
            </a:r>
            <a:r>
              <a:rPr lang="en-US" altLang="ko-KR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시도</a:t>
            </a:r>
            <a:r>
              <a:rPr lang="en-US" altLang="ko-KR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)')</a:t>
            </a:r>
          </a:p>
          <a:p>
            <a:r>
              <a:rPr lang="en-US" altLang="ko-KR" sz="2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plt.ylabel</a:t>
            </a:r>
            <a:r>
              <a:rPr lang="en-US" altLang="ko-KR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('</a:t>
            </a:r>
            <a:r>
              <a:rPr lang="ko-KR" altLang="en-US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고용률</a:t>
            </a:r>
            <a:r>
              <a:rPr lang="en-US" altLang="ko-KR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(%)')</a:t>
            </a:r>
          </a:p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</a:t>
            </a:r>
            <a:r>
              <a:rPr lang="en-US" altLang="ko-KR" sz="2000" dirty="0" err="1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ylim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크기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55~80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조절해서 확인</a:t>
            </a:r>
          </a:p>
          <a:p>
            <a:r>
              <a:rPr lang="en-US" altLang="ko-KR" sz="2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plt.ylim</a:t>
            </a:r>
            <a:r>
              <a:rPr lang="en-US" altLang="ko-KR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(55,80)</a:t>
            </a:r>
          </a:p>
          <a:p>
            <a:r>
              <a:rPr lang="en-US" altLang="ko-KR" sz="2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plt.show</a:t>
            </a:r>
            <a:r>
              <a:rPr lang="en-US" altLang="ko-KR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1FC139-CE64-9B3F-B4FF-FF050E7018AC}"/>
              </a:ext>
            </a:extLst>
          </p:cNvPr>
          <p:cNvSpPr/>
          <p:nvPr/>
        </p:nvSpPr>
        <p:spPr>
          <a:xfrm>
            <a:off x="1018619" y="2767003"/>
            <a:ext cx="8440691" cy="72439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2">
                    <a:lumMod val="75000"/>
                  </a:schemeClr>
                </a:solidFill>
              </a:rPr>
              <a:t>?</a:t>
            </a:r>
            <a:endParaRPr lang="ko-KR" alt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0BCBC9-F678-F09E-4B64-453092634171}"/>
              </a:ext>
            </a:extLst>
          </p:cNvPr>
          <p:cNvSpPr/>
          <p:nvPr/>
        </p:nvSpPr>
        <p:spPr>
          <a:xfrm>
            <a:off x="1018619" y="3805336"/>
            <a:ext cx="8440691" cy="100840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2">
                    <a:lumMod val="75000"/>
                  </a:schemeClr>
                </a:solidFill>
              </a:rPr>
              <a:t>?</a:t>
            </a:r>
            <a:endParaRPr lang="ko-KR" alt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0C97255-A730-C09A-497E-473D67B643D9}"/>
              </a:ext>
            </a:extLst>
          </p:cNvPr>
          <p:cNvSpPr/>
          <p:nvPr/>
        </p:nvSpPr>
        <p:spPr>
          <a:xfrm>
            <a:off x="1018618" y="5114428"/>
            <a:ext cx="8440691" cy="72439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2">
                    <a:lumMod val="75000"/>
                  </a:schemeClr>
                </a:solidFill>
              </a:rPr>
              <a:t>?</a:t>
            </a:r>
            <a:endParaRPr lang="ko-KR" alt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51060E-8FCC-C071-0AC3-176B910F4E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0505" y="3716678"/>
            <a:ext cx="3241517" cy="27314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8BD4839-4E3D-6F4D-A2A5-9706C9C1FD31}"/>
              </a:ext>
            </a:extLst>
          </p:cNvPr>
          <p:cNvSpPr txBox="1"/>
          <p:nvPr/>
        </p:nvSpPr>
        <p:spPr>
          <a:xfrm>
            <a:off x="838199" y="1404845"/>
            <a:ext cx="11228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예제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국가통계포털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경제활동 인구 데이터 활용 데이터 분석 및 시각화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003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702B80-ED09-46A9-82E6-6952F4BE9F28}"/>
              </a:ext>
            </a:extLst>
          </p:cNvPr>
          <p:cNvSpPr txBox="1"/>
          <p:nvPr/>
        </p:nvSpPr>
        <p:spPr>
          <a:xfrm>
            <a:off x="2387588" y="2255213"/>
            <a:ext cx="8440888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Python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에서 시각화 할 수 있는 대표적인 패키지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pyplot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</a:t>
            </a:r>
            <a:r>
              <a:rPr lang="en-US" altLang="ko-KR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pylab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이란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sub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FDF203F-1AE6-4E98-AFAD-08C1E7ED5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930143"/>
              </p:ext>
            </p:extLst>
          </p:nvPr>
        </p:nvGraphicFramePr>
        <p:xfrm>
          <a:off x="2656529" y="3872039"/>
          <a:ext cx="6657800" cy="1637144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408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9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65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err="1">
                          <a:solidFill>
                            <a:sysClr val="windowText" lastClr="000000"/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pyplot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6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기능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시각화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31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특징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비대화형</a:t>
                      </a:r>
                      <a:endParaRPr lang="en-US" altLang="ko-KR" sz="20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sz="20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(</a:t>
                      </a:r>
                      <a:r>
                        <a:rPr lang="ko-KR" altLang="en-US" sz="20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간단한 정보만 입력</a:t>
                      </a:r>
                      <a:r>
                        <a:rPr lang="en-US" altLang="ko-KR" sz="20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)</a:t>
                      </a:r>
                      <a:endParaRPr lang="ko-KR" altLang="en-US" sz="20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78DFBA1B-5A8A-40DE-85C9-86E319DF7EF2}"/>
              </a:ext>
            </a:extLst>
          </p:cNvPr>
          <p:cNvSpPr/>
          <p:nvPr/>
        </p:nvSpPr>
        <p:spPr>
          <a:xfrm>
            <a:off x="0" y="2856"/>
            <a:ext cx="12192000" cy="1047750"/>
          </a:xfrm>
          <a:prstGeom prst="rect">
            <a:avLst/>
          </a:prstGeom>
          <a:blipFill dpi="0" rotWithShape="1">
            <a:blip r:embed="rId2">
              <a:alphaModFix amt="7000"/>
            </a:blip>
            <a:srcRect/>
            <a:tile tx="0" ty="0" sx="50000" sy="5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2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C19EED2-F991-4927-94B9-21FBD74A1222}"/>
              </a:ext>
            </a:extLst>
          </p:cNvPr>
          <p:cNvSpPr/>
          <p:nvPr/>
        </p:nvSpPr>
        <p:spPr>
          <a:xfrm>
            <a:off x="0" y="-7192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D9E92AA-859E-6EE3-71AD-766A7879E6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61" y="209033"/>
            <a:ext cx="555302" cy="55530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8875F3D-E2F2-6F74-CFF0-6FD718043A75}"/>
              </a:ext>
            </a:extLst>
          </p:cNvPr>
          <p:cNvSpPr/>
          <p:nvPr/>
        </p:nvSpPr>
        <p:spPr>
          <a:xfrm>
            <a:off x="566063" y="1392163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965AF90-61B8-6922-C1FB-859B31890E14}"/>
              </a:ext>
            </a:extLst>
          </p:cNvPr>
          <p:cNvSpPr/>
          <p:nvPr/>
        </p:nvSpPr>
        <p:spPr>
          <a:xfrm>
            <a:off x="670838" y="1348817"/>
            <a:ext cx="36567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kern="0" dirty="0">
                <a:solidFill>
                  <a:srgbClr val="0070C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Matplotlib </a:t>
            </a:r>
            <a:r>
              <a:rPr lang="ko-KR" altLang="en-US" sz="2800" b="1" kern="0" dirty="0">
                <a:solidFill>
                  <a:srgbClr val="0070C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이해</a:t>
            </a:r>
            <a:endParaRPr lang="en-US" altLang="ko-KR" sz="1050" b="1" kern="0" dirty="0">
              <a:solidFill>
                <a:srgbClr val="0070C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795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1D23C7-D220-4716-A930-AE677181BC8F}"/>
              </a:ext>
            </a:extLst>
          </p:cNvPr>
          <p:cNvSpPr/>
          <p:nvPr/>
        </p:nvSpPr>
        <p:spPr>
          <a:xfrm>
            <a:off x="0" y="2856"/>
            <a:ext cx="12192000" cy="1047750"/>
          </a:xfrm>
          <a:prstGeom prst="rect">
            <a:avLst/>
          </a:prstGeom>
          <a:blipFill dpi="0" rotWithShape="1">
            <a:blip r:embed="rId3">
              <a:alphaModFix amt="7000"/>
            </a:blip>
            <a:srcRect/>
            <a:tile tx="0" ty="0" sx="50000" sy="5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2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6DCD072-27E6-4437-9A21-9063E3DDAF80}"/>
              </a:ext>
            </a:extLst>
          </p:cNvPr>
          <p:cNvSpPr/>
          <p:nvPr/>
        </p:nvSpPr>
        <p:spPr>
          <a:xfrm>
            <a:off x="0" y="-7192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6ACB37C-0D17-EF23-0616-5412B10456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61" y="209033"/>
            <a:ext cx="555302" cy="55530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3BE4BF1-59F8-535B-D98A-402471AAE838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89904C6-5C3E-E8A3-3F2A-3056D59228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383" y="2005559"/>
            <a:ext cx="10512327" cy="21144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51D430-D499-8293-59DB-3878E25B5FA4}"/>
              </a:ext>
            </a:extLst>
          </p:cNvPr>
          <p:cNvSpPr txBox="1"/>
          <p:nvPr/>
        </p:nvSpPr>
        <p:spPr>
          <a:xfrm>
            <a:off x="988289" y="2174612"/>
            <a:ext cx="10733733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5) 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시도별 고용률 평균 막대 그래프로 시각화하고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고용률이 가장 높은 지역 확인</a:t>
            </a:r>
            <a:endParaRPr lang="en-US" altLang="ko-KR" sz="2000" dirty="0">
              <a:solidFill>
                <a:schemeClr val="accent6">
                  <a:lumMod val="7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Horizontal Bar (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수평 막대그래프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plt.figure</a:t>
            </a:r>
            <a:r>
              <a:rPr lang="en-US" altLang="ko-KR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en-US" altLang="ko-KR" sz="2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figsize</a:t>
            </a:r>
            <a:r>
              <a:rPr lang="en-US" altLang="ko-KR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=(10,4))</a:t>
            </a:r>
          </a:p>
          <a:p>
            <a:r>
              <a:rPr lang="en-US" altLang="ko-KR" sz="2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plt.barh</a:t>
            </a:r>
            <a:r>
              <a:rPr lang="en-US" altLang="ko-KR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en-US" altLang="ko-KR" sz="2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state_emp</a:t>
            </a:r>
            <a:r>
              <a:rPr lang="en-US" altLang="ko-KR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['</a:t>
            </a:r>
            <a:r>
              <a:rPr lang="ko-KR" altLang="en-US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행정구역</a:t>
            </a:r>
            <a:r>
              <a:rPr lang="en-US" altLang="ko-KR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시도</a:t>
            </a:r>
            <a:r>
              <a:rPr lang="en-US" altLang="ko-KR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)'],</a:t>
            </a:r>
            <a:r>
              <a:rPr lang="en-US" altLang="ko-KR" sz="2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state_emp</a:t>
            </a:r>
            <a:r>
              <a:rPr lang="en-US" altLang="ko-KR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['</a:t>
            </a:r>
            <a:r>
              <a:rPr lang="ko-KR" altLang="en-US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고용률</a:t>
            </a:r>
            <a:r>
              <a:rPr lang="en-US" altLang="ko-KR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(%)'])</a:t>
            </a:r>
          </a:p>
          <a:p>
            <a:r>
              <a:rPr lang="en-US" altLang="ko-KR" sz="2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plt.show</a:t>
            </a:r>
            <a:r>
              <a:rPr lang="en-US" altLang="ko-KR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D290A24-E2DA-8537-92BB-C17B7B314E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9242" y="3540536"/>
            <a:ext cx="5327615" cy="30689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21F874-3AE0-8AD1-D6CF-3F5E9AAFD72F}"/>
              </a:ext>
            </a:extLst>
          </p:cNvPr>
          <p:cNvSpPr txBox="1"/>
          <p:nvPr/>
        </p:nvSpPr>
        <p:spPr>
          <a:xfrm>
            <a:off x="838199" y="1404845"/>
            <a:ext cx="11228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예제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국가통계포털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경제활동 인구 데이터 활용 데이터 분석 및 시각화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55921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1D23C7-D220-4716-A930-AE677181BC8F}"/>
              </a:ext>
            </a:extLst>
          </p:cNvPr>
          <p:cNvSpPr/>
          <p:nvPr/>
        </p:nvSpPr>
        <p:spPr>
          <a:xfrm>
            <a:off x="0" y="2856"/>
            <a:ext cx="12192000" cy="1047750"/>
          </a:xfrm>
          <a:prstGeom prst="rect">
            <a:avLst/>
          </a:prstGeom>
          <a:blipFill dpi="0" rotWithShape="1">
            <a:blip r:embed="rId3">
              <a:alphaModFix amt="7000"/>
            </a:blip>
            <a:srcRect/>
            <a:tile tx="0" ty="0" sx="50000" sy="5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2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6DCD072-27E6-4437-9A21-9063E3DDAF80}"/>
              </a:ext>
            </a:extLst>
          </p:cNvPr>
          <p:cNvSpPr/>
          <p:nvPr/>
        </p:nvSpPr>
        <p:spPr>
          <a:xfrm>
            <a:off x="0" y="-7192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6ACB37C-0D17-EF23-0616-5412B10456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61" y="209033"/>
            <a:ext cx="555302" cy="55530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3BE4BF1-59F8-535B-D98A-402471AAE838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2F61DC-3272-8000-5BCC-62DA83FF0F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2519" y="2357906"/>
            <a:ext cx="6781991" cy="40781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DC965F-2AA9-AB13-E74A-AAB368BD85AC}"/>
              </a:ext>
            </a:extLst>
          </p:cNvPr>
          <p:cNvSpPr txBox="1"/>
          <p:nvPr/>
        </p:nvSpPr>
        <p:spPr>
          <a:xfrm>
            <a:off x="838199" y="1404845"/>
            <a:ext cx="11228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예제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국가통계포털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경제활동 인구 데이터 활용 데이터 분석 및 시각화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6BA3C5-EFB0-43E3-264E-5B587129492C}"/>
              </a:ext>
            </a:extLst>
          </p:cNvPr>
          <p:cNvSpPr txBox="1"/>
          <p:nvPr/>
        </p:nvSpPr>
        <p:spPr>
          <a:xfrm>
            <a:off x="1331305" y="1928065"/>
            <a:ext cx="10735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5) 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seaborn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</a:t>
            </a:r>
            <a:r>
              <a:rPr lang="ko-KR" altLang="en-US" sz="18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시도별 고용률 평균 막대 그래프로 시각화하고</a:t>
            </a:r>
            <a:r>
              <a:rPr lang="en-US" altLang="ko-KR" sz="18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8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고용률이 가장 높은 지역 확인</a:t>
            </a:r>
            <a:endParaRPr lang="en-US" altLang="ko-KR" sz="18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72372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1D23C7-D220-4716-A930-AE677181BC8F}"/>
              </a:ext>
            </a:extLst>
          </p:cNvPr>
          <p:cNvSpPr/>
          <p:nvPr/>
        </p:nvSpPr>
        <p:spPr>
          <a:xfrm>
            <a:off x="0" y="2856"/>
            <a:ext cx="12192000" cy="1047750"/>
          </a:xfrm>
          <a:prstGeom prst="rect">
            <a:avLst/>
          </a:prstGeom>
          <a:blipFill dpi="0" rotWithShape="1">
            <a:blip r:embed="rId3">
              <a:alphaModFix amt="7000"/>
            </a:blip>
            <a:srcRect/>
            <a:tile tx="0" ty="0" sx="50000" sy="5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2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6DCD072-27E6-4437-9A21-9063E3DDAF80}"/>
              </a:ext>
            </a:extLst>
          </p:cNvPr>
          <p:cNvSpPr/>
          <p:nvPr/>
        </p:nvSpPr>
        <p:spPr>
          <a:xfrm>
            <a:off x="0" y="-7192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6ACB37C-0D17-EF23-0616-5412B10456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61" y="209033"/>
            <a:ext cx="555302" cy="55530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3BE4BF1-59F8-535B-D98A-402471AAE838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89904C6-5C3E-E8A3-3F2A-3056D59228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383" y="1963519"/>
            <a:ext cx="10512327" cy="34896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51D430-D499-8293-59DB-3878E25B5FA4}"/>
              </a:ext>
            </a:extLst>
          </p:cNvPr>
          <p:cNvSpPr txBox="1"/>
          <p:nvPr/>
        </p:nvSpPr>
        <p:spPr>
          <a:xfrm>
            <a:off x="988289" y="2132572"/>
            <a:ext cx="1012114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5) 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시도별 고용률 평균 막대 그래프로 시각화하고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고용률 평균이 가장 높은 지역 확인</a:t>
            </a:r>
            <a:endParaRPr lang="en-US" altLang="ko-KR" sz="2000" dirty="0">
              <a:solidFill>
                <a:schemeClr val="accent6">
                  <a:lumMod val="7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seaborn 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라이브러리 이용 막대그래프 그리기</a:t>
            </a:r>
            <a:endParaRPr lang="en-US" altLang="ko-KR" sz="2000" dirty="0">
              <a:solidFill>
                <a:schemeClr val="accent6">
                  <a:lumMod val="7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plt.figure</a:t>
            </a:r>
            <a:r>
              <a:rPr lang="en-US" altLang="ko-KR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en-US" altLang="ko-KR" sz="2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figsize</a:t>
            </a:r>
            <a:r>
              <a:rPr lang="en-US" altLang="ko-KR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=(8,4))</a:t>
            </a:r>
          </a:p>
          <a:p>
            <a:r>
              <a:rPr lang="en-US" altLang="ko-KR" sz="2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sns.barplot</a:t>
            </a:r>
            <a:r>
              <a:rPr lang="en-US" altLang="ko-KR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(x = </a:t>
            </a:r>
            <a:r>
              <a:rPr lang="en-US" altLang="ko-KR" sz="2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state_emp</a:t>
            </a:r>
            <a:r>
              <a:rPr lang="en-US" altLang="ko-KR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['</a:t>
            </a:r>
            <a:r>
              <a:rPr lang="ko-KR" altLang="en-US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행정구역</a:t>
            </a:r>
            <a:r>
              <a:rPr lang="en-US" altLang="ko-KR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시도</a:t>
            </a:r>
            <a:r>
              <a:rPr lang="en-US" altLang="ko-KR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)'], y = </a:t>
            </a:r>
            <a:r>
              <a:rPr lang="en-US" altLang="ko-KR" sz="2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state_emp</a:t>
            </a:r>
            <a:r>
              <a:rPr lang="en-US" altLang="ko-KR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['</a:t>
            </a:r>
            <a:r>
              <a:rPr lang="ko-KR" altLang="en-US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고용률</a:t>
            </a:r>
            <a:r>
              <a:rPr lang="en-US" altLang="ko-KR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(%)’], 		palette="</a:t>
            </a:r>
            <a:r>
              <a:rPr lang="en-US" altLang="ko-KR" sz="2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husl</a:t>
            </a:r>
            <a:r>
              <a:rPr lang="en-US" altLang="ko-KR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")</a:t>
            </a:r>
          </a:p>
          <a:p>
            <a:r>
              <a:rPr lang="en-US" altLang="ko-KR" sz="22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</a:t>
            </a:r>
            <a:r>
              <a:rPr lang="ko-KR" altLang="en-US" sz="22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그래프에 표시는 팔레트 색상 개수는 </a:t>
            </a:r>
            <a:r>
              <a:rPr lang="en-US" altLang="ko-KR" sz="2200" dirty="0" err="1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xlabel</a:t>
            </a:r>
            <a:r>
              <a:rPr lang="en-US" altLang="ko-KR" sz="22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2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수만큼 자동으로 설정</a:t>
            </a:r>
          </a:p>
          <a:p>
            <a:r>
              <a:rPr lang="en-US" altLang="ko-KR" sz="2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plt.xticks</a:t>
            </a:r>
            <a:r>
              <a:rPr lang="en-US" altLang="ko-KR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(rotation = 45)</a:t>
            </a:r>
          </a:p>
          <a:p>
            <a:r>
              <a:rPr lang="en-US" altLang="ko-KR" sz="2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plt.show</a:t>
            </a:r>
            <a:r>
              <a:rPr lang="en-US" altLang="ko-KR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5E4618-072A-D4FA-7173-C16BED21F0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4915" y="4397224"/>
            <a:ext cx="3834833" cy="23059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673ECC-C2C3-6A7D-51A5-DC5F2AA833FF}"/>
              </a:ext>
            </a:extLst>
          </p:cNvPr>
          <p:cNvSpPr txBox="1"/>
          <p:nvPr/>
        </p:nvSpPr>
        <p:spPr>
          <a:xfrm>
            <a:off x="838199" y="1404845"/>
            <a:ext cx="11228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예제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국가통계포털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경제활동 인구 데이터 활용 데이터 분석 및 시각화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3597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1D23C7-D220-4716-A930-AE677181BC8F}"/>
              </a:ext>
            </a:extLst>
          </p:cNvPr>
          <p:cNvSpPr/>
          <p:nvPr/>
        </p:nvSpPr>
        <p:spPr>
          <a:xfrm>
            <a:off x="0" y="2856"/>
            <a:ext cx="12192000" cy="1047750"/>
          </a:xfrm>
          <a:prstGeom prst="rect">
            <a:avLst/>
          </a:prstGeom>
          <a:blipFill dpi="0" rotWithShape="1">
            <a:blip r:embed="rId3">
              <a:alphaModFix amt="7000"/>
            </a:blip>
            <a:srcRect/>
            <a:tile tx="0" ty="0" sx="50000" sy="5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2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6DCD072-27E6-4437-9A21-9063E3DDAF80}"/>
              </a:ext>
            </a:extLst>
          </p:cNvPr>
          <p:cNvSpPr/>
          <p:nvPr/>
        </p:nvSpPr>
        <p:spPr>
          <a:xfrm>
            <a:off x="0" y="-7192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6ACB37C-0D17-EF23-0616-5412B10456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61" y="209033"/>
            <a:ext cx="555302" cy="55530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3BE4BF1-59F8-535B-D98A-402471AAE838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A8D56D-6E46-F3DA-EFDA-51A05EDB6479}"/>
              </a:ext>
            </a:extLst>
          </p:cNvPr>
          <p:cNvSpPr txBox="1"/>
          <p:nvPr/>
        </p:nvSpPr>
        <p:spPr>
          <a:xfrm>
            <a:off x="1069425" y="1933437"/>
            <a:ext cx="103684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6) seaborn</a:t>
            </a:r>
            <a:r>
              <a:rPr lang="ko-KR" altLang="en-US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</a:t>
            </a:r>
            <a:r>
              <a:rPr lang="ko-KR" altLang="en-US" sz="2000" i="0" dirty="0"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시도별 남자의 실업률을 시각화하고 가장 높은 곳은 어디인지 확인하기</a:t>
            </a:r>
            <a:endParaRPr lang="ko-KR" altLang="en-US" sz="20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D0B9059-30E0-5561-1816-4915209FEF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8317" y="2407120"/>
            <a:ext cx="6771297" cy="40645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663C63-6C75-8CC4-6D9A-34DB4D9075FF}"/>
              </a:ext>
            </a:extLst>
          </p:cNvPr>
          <p:cNvSpPr txBox="1"/>
          <p:nvPr/>
        </p:nvSpPr>
        <p:spPr>
          <a:xfrm>
            <a:off x="838199" y="1404845"/>
            <a:ext cx="11228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예제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국가통계포털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경제활동 인구 데이터 활용 데이터 분석 및 시각화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22209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1D23C7-D220-4716-A930-AE677181BC8F}"/>
              </a:ext>
            </a:extLst>
          </p:cNvPr>
          <p:cNvSpPr/>
          <p:nvPr/>
        </p:nvSpPr>
        <p:spPr>
          <a:xfrm>
            <a:off x="0" y="2856"/>
            <a:ext cx="12192000" cy="1047750"/>
          </a:xfrm>
          <a:prstGeom prst="rect">
            <a:avLst/>
          </a:prstGeom>
          <a:blipFill dpi="0" rotWithShape="1">
            <a:blip r:embed="rId2">
              <a:alphaModFix amt="7000"/>
            </a:blip>
            <a:srcRect/>
            <a:tile tx="0" ty="0" sx="50000" sy="5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2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6DCD072-27E6-4437-9A21-9063E3DDAF80}"/>
              </a:ext>
            </a:extLst>
          </p:cNvPr>
          <p:cNvSpPr/>
          <p:nvPr/>
        </p:nvSpPr>
        <p:spPr>
          <a:xfrm>
            <a:off x="0" y="-7192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6ACB37C-0D17-EF23-0616-5412B10456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61" y="209033"/>
            <a:ext cx="555302" cy="55530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3BE4BF1-59F8-535B-D98A-402471AAE838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89904C6-5C3E-E8A3-3F2A-3056D5922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383" y="1963519"/>
            <a:ext cx="10512327" cy="20934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51D430-D499-8293-59DB-3878E25B5FA4}"/>
              </a:ext>
            </a:extLst>
          </p:cNvPr>
          <p:cNvSpPr txBox="1"/>
          <p:nvPr/>
        </p:nvSpPr>
        <p:spPr>
          <a:xfrm>
            <a:off x="988289" y="2132572"/>
            <a:ext cx="10121145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6) </a:t>
            </a:r>
            <a:r>
              <a:rPr lang="ko-KR" altLang="en-US" sz="2000" i="0" dirty="0">
                <a:solidFill>
                  <a:schemeClr val="accent6">
                    <a:lumMod val="75000"/>
                  </a:schemeClr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시도별 남자의 실업률을 시각화하고 가장 높은 곳은 어디인지 확인하기</a:t>
            </a:r>
            <a:endParaRPr lang="en-US" altLang="ko-KR" sz="2000" i="0" dirty="0">
              <a:solidFill>
                <a:schemeClr val="accent6">
                  <a:lumMod val="75000"/>
                </a:schemeClr>
              </a:solidFill>
              <a:effectLst/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man = </a:t>
            </a:r>
            <a:r>
              <a:rPr lang="en-US" altLang="ko-KR" sz="2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economi.query</a:t>
            </a:r>
            <a:r>
              <a:rPr lang="en-US" altLang="ko-KR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("</a:t>
            </a:r>
            <a:r>
              <a:rPr lang="ko-KR" altLang="en-US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성별 </a:t>
            </a:r>
            <a:r>
              <a:rPr lang="en-US" altLang="ko-KR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== '</a:t>
            </a:r>
            <a:r>
              <a:rPr lang="ko-KR" altLang="en-US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남자</a:t>
            </a:r>
            <a:r>
              <a:rPr lang="en-US" altLang="ko-KR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'")</a:t>
            </a:r>
          </a:p>
          <a:p>
            <a:r>
              <a:rPr lang="en-US" altLang="ko-KR" sz="2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man_unemp</a:t>
            </a:r>
            <a:r>
              <a:rPr lang="en-US" altLang="ko-KR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= man[['</a:t>
            </a:r>
            <a:r>
              <a:rPr lang="ko-KR" altLang="en-US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행정구역</a:t>
            </a:r>
            <a:r>
              <a:rPr lang="en-US" altLang="ko-KR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시도</a:t>
            </a:r>
            <a:r>
              <a:rPr lang="en-US" altLang="ko-KR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)','</a:t>
            </a:r>
            <a:r>
              <a:rPr lang="ko-KR" altLang="en-US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실업률</a:t>
            </a:r>
            <a:r>
              <a:rPr lang="en-US" altLang="ko-KR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(%)']]</a:t>
            </a:r>
          </a:p>
          <a:p>
            <a:r>
              <a:rPr lang="en-US" altLang="ko-KR" sz="2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man_unemp.head</a:t>
            </a:r>
            <a:r>
              <a:rPr lang="en-US" altLang="ko-KR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D3E3F7-C70C-86A0-30F8-843A15B1563F}"/>
              </a:ext>
            </a:extLst>
          </p:cNvPr>
          <p:cNvSpPr/>
          <p:nvPr/>
        </p:nvSpPr>
        <p:spPr>
          <a:xfrm>
            <a:off x="1036076" y="2650708"/>
            <a:ext cx="8440691" cy="839196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2">
                    <a:lumMod val="75000"/>
                  </a:schemeClr>
                </a:solidFill>
              </a:rPr>
              <a:t>?</a:t>
            </a:r>
            <a:endParaRPr lang="ko-KR" alt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6EA54E-C351-3097-16D6-AFAF105105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3339" y="3429000"/>
            <a:ext cx="2994714" cy="286112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6A3A19-CDF2-0FDA-9E91-CD39D889BA7E}"/>
              </a:ext>
            </a:extLst>
          </p:cNvPr>
          <p:cNvSpPr txBox="1"/>
          <p:nvPr/>
        </p:nvSpPr>
        <p:spPr>
          <a:xfrm>
            <a:off x="838199" y="1404845"/>
            <a:ext cx="11228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예제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국가통계포털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경제활동 인구 데이터 활용 데이터 분석 및 시각화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999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1D23C7-D220-4716-A930-AE677181BC8F}"/>
              </a:ext>
            </a:extLst>
          </p:cNvPr>
          <p:cNvSpPr/>
          <p:nvPr/>
        </p:nvSpPr>
        <p:spPr>
          <a:xfrm>
            <a:off x="0" y="2856"/>
            <a:ext cx="12192000" cy="1047750"/>
          </a:xfrm>
          <a:prstGeom prst="rect">
            <a:avLst/>
          </a:prstGeom>
          <a:blipFill dpi="0" rotWithShape="1">
            <a:blip r:embed="rId2">
              <a:alphaModFix amt="7000"/>
            </a:blip>
            <a:srcRect/>
            <a:tile tx="0" ty="0" sx="50000" sy="5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2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6DCD072-27E6-4437-9A21-9063E3DDAF80}"/>
              </a:ext>
            </a:extLst>
          </p:cNvPr>
          <p:cNvSpPr/>
          <p:nvPr/>
        </p:nvSpPr>
        <p:spPr>
          <a:xfrm>
            <a:off x="0" y="-7192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6ACB37C-0D17-EF23-0616-5412B10456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61" y="209033"/>
            <a:ext cx="555302" cy="55530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3BE4BF1-59F8-535B-D98A-402471AAE838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89904C6-5C3E-E8A3-3F2A-3056D5922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030" y="2014401"/>
            <a:ext cx="11178902" cy="28291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51D430-D499-8293-59DB-3878E25B5FA4}"/>
              </a:ext>
            </a:extLst>
          </p:cNvPr>
          <p:cNvSpPr txBox="1"/>
          <p:nvPr/>
        </p:nvSpPr>
        <p:spPr>
          <a:xfrm>
            <a:off x="731936" y="2183454"/>
            <a:ext cx="10636686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2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6) </a:t>
            </a:r>
            <a:r>
              <a:rPr lang="ko-KR" altLang="en-US" sz="2200" i="0" dirty="0">
                <a:solidFill>
                  <a:schemeClr val="accent6">
                    <a:lumMod val="75000"/>
                  </a:schemeClr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시도별 남자의 실업률을 시각화하고 가장 높은 곳은 어디인지 확인하기</a:t>
            </a:r>
            <a:endParaRPr lang="en-US" altLang="ko-KR" sz="2200" i="0" dirty="0">
              <a:solidFill>
                <a:schemeClr val="accent6">
                  <a:lumMod val="75000"/>
                </a:schemeClr>
              </a:solidFill>
              <a:effectLst/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plt.figure</a:t>
            </a:r>
            <a:r>
              <a:rPr lang="en-US" altLang="ko-KR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en-US" altLang="ko-KR" sz="2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figsize</a:t>
            </a:r>
            <a:r>
              <a:rPr lang="en-US" altLang="ko-KR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= (8,4))</a:t>
            </a:r>
          </a:p>
          <a:p>
            <a:r>
              <a:rPr lang="en-US" altLang="ko-KR" sz="2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sns.barplot</a:t>
            </a:r>
            <a:r>
              <a:rPr lang="en-US" altLang="ko-KR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(x = </a:t>
            </a:r>
            <a:r>
              <a:rPr lang="en-US" altLang="ko-KR" sz="2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man_unemp</a:t>
            </a:r>
            <a:r>
              <a:rPr lang="en-US" altLang="ko-KR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['</a:t>
            </a:r>
            <a:r>
              <a:rPr lang="ko-KR" altLang="en-US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행정구역</a:t>
            </a:r>
            <a:r>
              <a:rPr lang="en-US" altLang="ko-KR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시도</a:t>
            </a:r>
            <a:r>
              <a:rPr lang="en-US" altLang="ko-KR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)’], y = </a:t>
            </a:r>
            <a:r>
              <a:rPr lang="en-US" altLang="ko-KR" sz="2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man_unemp</a:t>
            </a:r>
            <a:r>
              <a:rPr lang="en-US" altLang="ko-KR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['</a:t>
            </a:r>
            <a:r>
              <a:rPr lang="ko-KR" altLang="en-US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실업률</a:t>
            </a:r>
            <a:r>
              <a:rPr lang="en-US" altLang="ko-KR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(%)'])</a:t>
            </a:r>
          </a:p>
          <a:p>
            <a:r>
              <a:rPr lang="en-US" altLang="ko-KR" sz="2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plt.grid</a:t>
            </a:r>
            <a:r>
              <a:rPr lang="en-US" altLang="ko-KR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(ls=':', </a:t>
            </a:r>
            <a:r>
              <a:rPr lang="en-US" altLang="ko-KR" sz="2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lw</a:t>
            </a:r>
            <a:r>
              <a:rPr lang="en-US" altLang="ko-KR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= 1)</a:t>
            </a:r>
          </a:p>
          <a:p>
            <a:r>
              <a:rPr lang="en-US" altLang="ko-KR" sz="2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plt.xticks</a:t>
            </a:r>
            <a:r>
              <a:rPr lang="en-US" altLang="ko-KR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(rotation=45)</a:t>
            </a:r>
          </a:p>
          <a:p>
            <a:r>
              <a:rPr lang="en-US" altLang="ko-KR" sz="2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plt.show</a:t>
            </a:r>
            <a:r>
              <a:rPr lang="en-US" altLang="ko-KR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400AE1C-D325-8D75-F036-6FEDC1C4405E}"/>
              </a:ext>
            </a:extLst>
          </p:cNvPr>
          <p:cNvSpPr/>
          <p:nvPr/>
        </p:nvSpPr>
        <p:spPr>
          <a:xfrm>
            <a:off x="785812" y="2720812"/>
            <a:ext cx="10636686" cy="810664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2">
                    <a:lumMod val="75000"/>
                  </a:schemeClr>
                </a:solidFill>
              </a:rPr>
              <a:t>?</a:t>
            </a:r>
            <a:endParaRPr lang="ko-KR" alt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C325BB-6EB2-2F40-64B1-557B66446ED1}"/>
              </a:ext>
            </a:extLst>
          </p:cNvPr>
          <p:cNvSpPr/>
          <p:nvPr/>
        </p:nvSpPr>
        <p:spPr>
          <a:xfrm>
            <a:off x="777657" y="3883843"/>
            <a:ext cx="10636686" cy="731046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2">
                    <a:lumMod val="75000"/>
                  </a:schemeClr>
                </a:solidFill>
              </a:rPr>
              <a:t>?</a:t>
            </a:r>
            <a:endParaRPr lang="ko-KR" alt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000E31-99C7-00A4-0974-CB21FE3E95D0}"/>
              </a:ext>
            </a:extLst>
          </p:cNvPr>
          <p:cNvSpPr txBox="1"/>
          <p:nvPr/>
        </p:nvSpPr>
        <p:spPr>
          <a:xfrm>
            <a:off x="838199" y="1404845"/>
            <a:ext cx="11228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예제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국가통계포털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경제활동 인구 데이터 활용 데이터 분석 및 시각화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509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6534B10-6862-08DC-FD32-865F946602A2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내용 개체 틀 13">
            <a:extLst>
              <a:ext uri="{FF2B5EF4-FFF2-40B4-BE49-F238E27FC236}">
                <a16:creationId xmlns:a16="http://schemas.microsoft.com/office/drawing/2014/main" id="{A313AF36-C1C9-3621-770F-CEEE126262DD}"/>
              </a:ext>
            </a:extLst>
          </p:cNvPr>
          <p:cNvSpPr txBox="1">
            <a:spLocks/>
          </p:cNvSpPr>
          <p:nvPr/>
        </p:nvSpPr>
        <p:spPr>
          <a:xfrm>
            <a:off x="4419158" y="2311506"/>
            <a:ext cx="4233061" cy="2628355"/>
          </a:xfrm>
          <a:prstGeom prst="rect">
            <a:avLst/>
          </a:prstGeom>
        </p:spPr>
        <p:txBody>
          <a:bodyPr vert="horz" lIns="68598" tIns="34299" rIns="68598" bIns="34299" rtlCol="0">
            <a:no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ko-KR" sz="4800" dirty="0">
                <a:solidFill>
                  <a:srgbClr val="0371C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Scatter plot</a:t>
            </a: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ko-KR" sz="4800" dirty="0">
                <a:solidFill>
                  <a:srgbClr val="0371C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Pie plot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910FB8A-4D6B-479B-F40D-8D12681FDE48}"/>
              </a:ext>
            </a:extLst>
          </p:cNvPr>
          <p:cNvSpPr/>
          <p:nvPr/>
        </p:nvSpPr>
        <p:spPr>
          <a:xfrm>
            <a:off x="3455950" y="2563756"/>
            <a:ext cx="683578" cy="715989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</a:t>
            </a:r>
            <a:endParaRPr lang="ko-KR" altLang="en-US" sz="4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78865E-BFA8-56DF-721C-3FEAE98B04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61" y="209033"/>
            <a:ext cx="555302" cy="55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22518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1D23C7-D220-4716-A930-AE677181BC8F}"/>
              </a:ext>
            </a:extLst>
          </p:cNvPr>
          <p:cNvSpPr/>
          <p:nvPr/>
        </p:nvSpPr>
        <p:spPr>
          <a:xfrm>
            <a:off x="0" y="2856"/>
            <a:ext cx="12192000" cy="1047750"/>
          </a:xfrm>
          <a:prstGeom prst="rect">
            <a:avLst/>
          </a:prstGeom>
          <a:blipFill dpi="0" rotWithShape="1">
            <a:blip r:embed="rId2">
              <a:alphaModFix amt="7000"/>
            </a:blip>
            <a:srcRect/>
            <a:tile tx="0" ty="0" sx="50000" sy="5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2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6DCD072-27E6-4437-9A21-9063E3DDAF80}"/>
              </a:ext>
            </a:extLst>
          </p:cNvPr>
          <p:cNvSpPr/>
          <p:nvPr/>
        </p:nvSpPr>
        <p:spPr>
          <a:xfrm>
            <a:off x="0" y="-7192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6ACB37C-0D17-EF23-0616-5412B10456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61" y="209033"/>
            <a:ext cx="555302" cy="55530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89904C6-5C3E-E8A3-3F2A-3056D5922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25" y="2087972"/>
            <a:ext cx="4661129" cy="31461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51D430-D499-8293-59DB-3878E25B5FA4}"/>
              </a:ext>
            </a:extLst>
          </p:cNvPr>
          <p:cNvSpPr txBox="1"/>
          <p:nvPr/>
        </p:nvSpPr>
        <p:spPr>
          <a:xfrm>
            <a:off x="956761" y="2257026"/>
            <a:ext cx="443504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np.random.seed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(2)</a:t>
            </a:r>
          </a:p>
          <a:p>
            <a:pPr algn="l"/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 = </a:t>
            </a:r>
            <a:r>
              <a:rPr lang="en-US" altLang="ko-KR" sz="2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np.arange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(1,4)</a:t>
            </a:r>
          </a:p>
          <a:p>
            <a:pPr algn="l"/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y = </a:t>
            </a:r>
            <a:r>
              <a:rPr lang="en-US" altLang="ko-KR" sz="2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np.random.rand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(3)</a:t>
            </a:r>
          </a:p>
          <a:p>
            <a:pPr algn="l"/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print(</a:t>
            </a:r>
            <a:r>
              <a:rPr lang="en-US" altLang="ko-KR" sz="2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x,y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pPr algn="l"/>
            <a:endParaRPr lang="en-US" altLang="ko-KR" sz="2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l"/>
            <a:r>
              <a:rPr lang="en-US" altLang="ko-KR" sz="2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plt.scatter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(x, y)</a:t>
            </a:r>
          </a:p>
          <a:p>
            <a:pPr algn="l"/>
            <a:r>
              <a:rPr lang="en-US" altLang="ko-KR" sz="2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plt.show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FD893F-6F03-E0AE-5E1D-84D88988DDDD}"/>
              </a:ext>
            </a:extLst>
          </p:cNvPr>
          <p:cNvSpPr txBox="1"/>
          <p:nvPr/>
        </p:nvSpPr>
        <p:spPr>
          <a:xfrm>
            <a:off x="838200" y="1404845"/>
            <a:ext cx="8324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Scatter plot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E1CC8B-E874-FD1D-0E97-E0FD17DB9F4E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9BA453C-4E9B-DAF6-BE9E-790BB726BB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7179" y="2087972"/>
            <a:ext cx="5268060" cy="392484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108236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1D23C7-D220-4716-A930-AE677181BC8F}"/>
              </a:ext>
            </a:extLst>
          </p:cNvPr>
          <p:cNvSpPr/>
          <p:nvPr/>
        </p:nvSpPr>
        <p:spPr>
          <a:xfrm>
            <a:off x="0" y="2856"/>
            <a:ext cx="12192000" cy="1047750"/>
          </a:xfrm>
          <a:prstGeom prst="rect">
            <a:avLst/>
          </a:prstGeom>
          <a:blipFill dpi="0" rotWithShape="1">
            <a:blip r:embed="rId2">
              <a:alphaModFix amt="7000"/>
            </a:blip>
            <a:srcRect/>
            <a:tile tx="0" ty="0" sx="50000" sy="5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2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6DCD072-27E6-4437-9A21-9063E3DDAF80}"/>
              </a:ext>
            </a:extLst>
          </p:cNvPr>
          <p:cNvSpPr/>
          <p:nvPr/>
        </p:nvSpPr>
        <p:spPr>
          <a:xfrm>
            <a:off x="0" y="-7192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6ACB37C-0D17-EF23-0616-5412B10456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61" y="209033"/>
            <a:ext cx="555302" cy="55530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89904C6-5C3E-E8A3-3F2A-3056D5922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25" y="2087972"/>
            <a:ext cx="4884464" cy="34404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51D430-D499-8293-59DB-3878E25B5FA4}"/>
              </a:ext>
            </a:extLst>
          </p:cNvPr>
          <p:cNvSpPr txBox="1"/>
          <p:nvPr/>
        </p:nvSpPr>
        <p:spPr>
          <a:xfrm>
            <a:off x="956760" y="2257026"/>
            <a:ext cx="466112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np.random.seed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(2)</a:t>
            </a:r>
          </a:p>
          <a:p>
            <a:pPr algn="l"/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 = </a:t>
            </a:r>
            <a:r>
              <a:rPr lang="en-US" altLang="ko-KR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np.arange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(1,4)</a:t>
            </a:r>
          </a:p>
          <a:p>
            <a:pPr algn="l"/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y = </a:t>
            </a:r>
            <a:r>
              <a:rPr lang="en-US" altLang="ko-KR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np.random.rand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(3)</a:t>
            </a:r>
          </a:p>
          <a:p>
            <a:pPr algn="l"/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print(</a:t>
            </a:r>
            <a:r>
              <a:rPr lang="en-US" altLang="ko-KR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x,y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pPr algn="l"/>
            <a:endParaRPr lang="en-US" altLang="ko-KR" sz="2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l"/>
            <a:r>
              <a:rPr lang="en-US" altLang="ko-KR" sz="2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plt.scatter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(x, y, </a:t>
            </a:r>
          </a:p>
          <a:p>
            <a:pPr algn="l"/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		s=[100,200,300],</a:t>
            </a:r>
          </a:p>
          <a:p>
            <a:pPr algn="l"/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		c = ['</a:t>
            </a:r>
            <a:r>
              <a:rPr lang="en-US" altLang="ko-KR" sz="2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r','y','c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'])</a:t>
            </a:r>
          </a:p>
          <a:p>
            <a:pPr algn="l"/>
            <a:r>
              <a:rPr lang="en-US" altLang="ko-KR" sz="2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plt.show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FD893F-6F03-E0AE-5E1D-84D88988DDDD}"/>
              </a:ext>
            </a:extLst>
          </p:cNvPr>
          <p:cNvSpPr txBox="1"/>
          <p:nvPr/>
        </p:nvSpPr>
        <p:spPr>
          <a:xfrm>
            <a:off x="838200" y="1404845"/>
            <a:ext cx="8324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Scatter plot –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버블 사이즈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색상 설정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E1CC8B-E874-FD1D-0E97-E0FD17DB9F4E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EA17E42-AED9-0D46-8CFD-D5BCA6118F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4111" y="2087972"/>
            <a:ext cx="4884464" cy="388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03284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1D23C7-D220-4716-A930-AE677181BC8F}"/>
              </a:ext>
            </a:extLst>
          </p:cNvPr>
          <p:cNvSpPr/>
          <p:nvPr/>
        </p:nvSpPr>
        <p:spPr>
          <a:xfrm>
            <a:off x="0" y="2856"/>
            <a:ext cx="12192000" cy="1047750"/>
          </a:xfrm>
          <a:prstGeom prst="rect">
            <a:avLst/>
          </a:prstGeom>
          <a:blipFill dpi="0" rotWithShape="1">
            <a:blip r:embed="rId3">
              <a:alphaModFix amt="7000"/>
            </a:blip>
            <a:srcRect/>
            <a:tile tx="0" ty="0" sx="50000" sy="5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2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6DCD072-27E6-4437-9A21-9063E3DDAF80}"/>
              </a:ext>
            </a:extLst>
          </p:cNvPr>
          <p:cNvSpPr/>
          <p:nvPr/>
        </p:nvSpPr>
        <p:spPr>
          <a:xfrm>
            <a:off x="0" y="-7192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6ACB37C-0D17-EF23-0616-5412B10456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61" y="209033"/>
            <a:ext cx="555302" cy="55530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89904C6-5C3E-E8A3-3F2A-3056D59228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425" y="2087972"/>
            <a:ext cx="4884464" cy="39239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51D430-D499-8293-59DB-3878E25B5FA4}"/>
              </a:ext>
            </a:extLst>
          </p:cNvPr>
          <p:cNvSpPr txBox="1"/>
          <p:nvPr/>
        </p:nvSpPr>
        <p:spPr>
          <a:xfrm>
            <a:off x="956760" y="2257026"/>
            <a:ext cx="466112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np.random.seed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(2)</a:t>
            </a:r>
          </a:p>
          <a:p>
            <a:pPr algn="l"/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 = </a:t>
            </a:r>
            <a:r>
              <a:rPr lang="en-US" altLang="ko-KR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np.arange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(1,4)</a:t>
            </a:r>
          </a:p>
          <a:p>
            <a:pPr algn="l"/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y = </a:t>
            </a:r>
            <a:r>
              <a:rPr lang="en-US" altLang="ko-KR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np.random.rand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(3)</a:t>
            </a:r>
          </a:p>
          <a:p>
            <a:pPr algn="l"/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print(</a:t>
            </a:r>
            <a:r>
              <a:rPr lang="en-US" altLang="ko-KR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x,y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pPr algn="l"/>
            <a:endParaRPr lang="en-US" altLang="ko-KR" sz="2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l"/>
            <a:r>
              <a:rPr lang="en-US" altLang="ko-KR" sz="2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plt.scatter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(x, y, s=[100,300,500], c=range(3), </a:t>
            </a:r>
            <a:r>
              <a:rPr lang="en-US" altLang="ko-KR" sz="2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cmap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= 'cool')</a:t>
            </a:r>
          </a:p>
          <a:p>
            <a:pPr algn="l"/>
            <a:r>
              <a:rPr lang="en-US" altLang="ko-KR" sz="2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plt.colorbar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</a:p>
          <a:p>
            <a:pPr algn="l"/>
            <a:r>
              <a:rPr lang="en-US" altLang="ko-KR" sz="2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plt.show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FD893F-6F03-E0AE-5E1D-84D88988DDDD}"/>
              </a:ext>
            </a:extLst>
          </p:cNvPr>
          <p:cNvSpPr txBox="1"/>
          <p:nvPr/>
        </p:nvSpPr>
        <p:spPr>
          <a:xfrm>
            <a:off x="838200" y="1404845"/>
            <a:ext cx="8324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Scatter plot – </a:t>
            </a:r>
            <a:r>
              <a:rPr lang="ko-KR" altLang="en-US" sz="28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색상바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설정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E1CC8B-E874-FD1D-0E97-E0FD17DB9F4E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EAE3543-E211-6CB0-66DF-8E8C097358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4113" y="2109941"/>
            <a:ext cx="4565103" cy="390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652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5387D62-2278-4B86-8A45-C1A9D01F7D5F}"/>
              </a:ext>
            </a:extLst>
          </p:cNvPr>
          <p:cNvSpPr/>
          <p:nvPr/>
        </p:nvSpPr>
        <p:spPr>
          <a:xfrm>
            <a:off x="0" y="2856"/>
            <a:ext cx="12192000" cy="1047750"/>
          </a:xfrm>
          <a:prstGeom prst="rect">
            <a:avLst/>
          </a:prstGeom>
          <a:blipFill dpi="0" rotWithShape="1">
            <a:blip r:embed="rId3">
              <a:alphaModFix amt="7000"/>
            </a:blip>
            <a:srcRect/>
            <a:tile tx="0" ty="0" sx="50000" sy="5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2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F48ED4-CE1F-4100-B1C0-6D0F2DD332E1}"/>
              </a:ext>
            </a:extLst>
          </p:cNvPr>
          <p:cNvSpPr/>
          <p:nvPr/>
        </p:nvSpPr>
        <p:spPr>
          <a:xfrm>
            <a:off x="0" y="-7192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396FA77-A910-DC13-AFE9-D851133D0E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61" y="209033"/>
            <a:ext cx="555302" cy="555302"/>
          </a:xfrm>
          <a:prstGeom prst="rect">
            <a:avLst/>
          </a:prstGeom>
        </p:spPr>
      </p:pic>
      <p:sp>
        <p:nvSpPr>
          <p:cNvPr id="3" name="내용 개체 틀 13">
            <a:extLst>
              <a:ext uri="{FF2B5EF4-FFF2-40B4-BE49-F238E27FC236}">
                <a16:creationId xmlns:a16="http://schemas.microsoft.com/office/drawing/2014/main" id="{665E8346-B64A-4D3B-4464-D855B988066E}"/>
              </a:ext>
            </a:extLst>
          </p:cNvPr>
          <p:cNvSpPr txBox="1">
            <a:spLocks/>
          </p:cNvSpPr>
          <p:nvPr/>
        </p:nvSpPr>
        <p:spPr>
          <a:xfrm>
            <a:off x="1157644" y="1495425"/>
            <a:ext cx="7615597" cy="537078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8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Matplotlib </a:t>
            </a:r>
            <a:r>
              <a:rPr lang="ko-KR" altLang="en-US" sz="28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사용하기</a:t>
            </a:r>
            <a:endParaRPr lang="en-US" altLang="ko-KR" sz="28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B0163E-53B6-916F-7FD3-6303B6E8CDAB}"/>
              </a:ext>
            </a:extLst>
          </p:cNvPr>
          <p:cNvSpPr/>
          <p:nvPr/>
        </p:nvSpPr>
        <p:spPr>
          <a:xfrm>
            <a:off x="695325" y="1516050"/>
            <a:ext cx="39052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endParaRPr lang="ko-KR" altLang="en-US" sz="2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내용 개체 틀 13">
            <a:extLst>
              <a:ext uri="{FF2B5EF4-FFF2-40B4-BE49-F238E27FC236}">
                <a16:creationId xmlns:a16="http://schemas.microsoft.com/office/drawing/2014/main" id="{4A0C9197-DA1B-0C96-2A4A-A895953775AE}"/>
              </a:ext>
            </a:extLst>
          </p:cNvPr>
          <p:cNvSpPr txBox="1">
            <a:spLocks/>
          </p:cNvSpPr>
          <p:nvPr/>
        </p:nvSpPr>
        <p:spPr>
          <a:xfrm>
            <a:off x="1157644" y="4615284"/>
            <a:ext cx="10293283" cy="1273314"/>
          </a:xfrm>
          <a:prstGeom prst="rect">
            <a:avLst/>
          </a:prstGeom>
        </p:spPr>
        <p:txBody>
          <a:bodyPr vert="horz" lIns="68598" tIns="34299" rIns="68598" bIns="34299" rtlCol="0">
            <a:normAutofit fontScale="92500"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Matplotlib</a:t>
            </a:r>
            <a:r>
              <a:rPr lang="ko-KR" altLang="en-US" sz="22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서브 패키지 </a:t>
            </a:r>
            <a:r>
              <a:rPr lang="en-US" altLang="ko-KR" sz="2200" dirty="0" err="1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pyplot</a:t>
            </a:r>
            <a:r>
              <a:rPr lang="ko-KR" altLang="en-US" sz="22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</a:t>
            </a:r>
            <a:r>
              <a:rPr lang="en-US" altLang="ko-KR" sz="22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import</a:t>
            </a:r>
            <a:r>
              <a:rPr lang="ko-KR" altLang="en-US" sz="22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하고 앞으로 </a:t>
            </a:r>
            <a:r>
              <a:rPr lang="en-US" altLang="ko-KR" sz="2200" dirty="0" err="1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</a:t>
            </a:r>
            <a:r>
              <a:rPr lang="ko-KR" altLang="en-US" sz="22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라는 이름으로 부름</a:t>
            </a:r>
            <a:endParaRPr lang="en-US" altLang="ko-KR" sz="22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Seaborn </a:t>
            </a:r>
            <a:r>
              <a:rPr lang="ko-KR" altLang="en-US" sz="22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이라는 시각화 모듈을</a:t>
            </a:r>
            <a:r>
              <a:rPr lang="en-US" altLang="ko-KR" sz="22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import </a:t>
            </a:r>
            <a:r>
              <a:rPr lang="ko-KR" altLang="en-US" sz="22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하고 앞으로 </a:t>
            </a:r>
            <a:r>
              <a:rPr lang="en-US" altLang="ko-KR" sz="2200" dirty="0" err="1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sns</a:t>
            </a:r>
            <a:r>
              <a:rPr lang="ko-KR" altLang="en-US" sz="22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라는 이름으로 부름</a:t>
            </a:r>
            <a:endParaRPr lang="en-US" altLang="ko-KR" sz="22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368DF8A-40F4-949F-1085-29F68515B3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2763" y="2405602"/>
            <a:ext cx="74961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2126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1D23C7-D220-4716-A930-AE677181BC8F}"/>
              </a:ext>
            </a:extLst>
          </p:cNvPr>
          <p:cNvSpPr/>
          <p:nvPr/>
        </p:nvSpPr>
        <p:spPr>
          <a:xfrm>
            <a:off x="0" y="2856"/>
            <a:ext cx="12192000" cy="1047750"/>
          </a:xfrm>
          <a:prstGeom prst="rect">
            <a:avLst/>
          </a:prstGeom>
          <a:blipFill dpi="0" rotWithShape="1">
            <a:blip r:embed="rId2">
              <a:alphaModFix amt="7000"/>
            </a:blip>
            <a:srcRect/>
            <a:tile tx="0" ty="0" sx="50000" sy="5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2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6DCD072-27E6-4437-9A21-9063E3DDAF80}"/>
              </a:ext>
            </a:extLst>
          </p:cNvPr>
          <p:cNvSpPr/>
          <p:nvPr/>
        </p:nvSpPr>
        <p:spPr>
          <a:xfrm>
            <a:off x="0" y="-7192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6ACB37C-0D17-EF23-0616-5412B10456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61" y="209033"/>
            <a:ext cx="555302" cy="55530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89904C6-5C3E-E8A3-3F2A-3056D5922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59" y="2133599"/>
            <a:ext cx="7874547" cy="24173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51D430-D499-8293-59DB-3878E25B5FA4}"/>
              </a:ext>
            </a:extLst>
          </p:cNvPr>
          <p:cNvSpPr txBox="1"/>
          <p:nvPr/>
        </p:nvSpPr>
        <p:spPr>
          <a:xfrm>
            <a:off x="762381" y="2253818"/>
            <a:ext cx="7677425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 </a:t>
            </a:r>
            <a:r>
              <a:rPr lang="en-US" altLang="ko-KR" sz="2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</a:t>
            </a:r>
            <a:r>
              <a:rPr lang="en-US" altLang="ko-KR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in y:</a:t>
            </a:r>
          </a:p>
          <a:p>
            <a:pPr algn="l"/>
            <a:r>
              <a:rPr lang="en-US" altLang="ko-KR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print(f'{</a:t>
            </a:r>
            <a:r>
              <a:rPr lang="en-US" altLang="ko-KR" sz="2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</a:t>
            </a:r>
            <a:r>
              <a:rPr lang="en-US" altLang="ko-KR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/</a:t>
            </a:r>
            <a:r>
              <a:rPr lang="en-US" altLang="ko-KR" sz="2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y.sum</a:t>
            </a:r>
            <a:r>
              <a:rPr lang="en-US" altLang="ko-KR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()*100:.2f}’) </a:t>
            </a:r>
            <a:r>
              <a:rPr lang="en-US" altLang="ko-KR" sz="22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</a:t>
            </a:r>
            <a:r>
              <a:rPr lang="ko-KR" altLang="en-US" sz="22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 출력 확인</a:t>
            </a:r>
            <a:endParaRPr lang="en-US" altLang="ko-KR" sz="2200" dirty="0">
              <a:solidFill>
                <a:schemeClr val="accent6">
                  <a:lumMod val="7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l"/>
            <a:endParaRPr lang="en-US" altLang="ko-KR" sz="2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l"/>
            <a:r>
              <a:rPr lang="en-US" altLang="ko-KR" sz="2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plt.pie</a:t>
            </a:r>
            <a:r>
              <a:rPr lang="en-US" altLang="ko-KR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(y, labels = x, </a:t>
            </a:r>
            <a:r>
              <a:rPr lang="en-US" altLang="ko-KR" sz="2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autopct</a:t>
            </a:r>
            <a:r>
              <a:rPr lang="en-US" altLang="ko-KR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 '%.2f%%')</a:t>
            </a:r>
          </a:p>
          <a:p>
            <a:pPr algn="l"/>
            <a:r>
              <a:rPr lang="en-US" altLang="ko-KR" sz="2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plt.show</a:t>
            </a:r>
            <a:r>
              <a:rPr lang="en-US" altLang="ko-KR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</a:p>
          <a:p>
            <a:pPr algn="l"/>
            <a:r>
              <a:rPr lang="en-US" altLang="ko-KR" sz="22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%% </a:t>
            </a:r>
            <a:r>
              <a:rPr lang="ko-KR" altLang="en-US" sz="22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이스케이프 코드 </a:t>
            </a:r>
            <a:r>
              <a:rPr lang="en-US" altLang="ko-KR" sz="22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=&gt; % </a:t>
            </a:r>
            <a:r>
              <a:rPr lang="ko-KR" altLang="en-US" sz="22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 출력 </a:t>
            </a:r>
            <a:endParaRPr lang="en-US" altLang="ko-KR" sz="2200" dirty="0">
              <a:solidFill>
                <a:schemeClr val="accent6">
                  <a:lumMod val="7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FD893F-6F03-E0AE-5E1D-84D88988DDDD}"/>
              </a:ext>
            </a:extLst>
          </p:cNvPr>
          <p:cNvSpPr txBox="1"/>
          <p:nvPr/>
        </p:nvSpPr>
        <p:spPr>
          <a:xfrm>
            <a:off x="838200" y="1404845"/>
            <a:ext cx="8324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Pie plot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E1CC8B-E874-FD1D-0E97-E0FD17DB9F4E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29B046-644F-92D6-7C7A-7CD8A5C9F1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1547" y="3056798"/>
            <a:ext cx="3008619" cy="298835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951F87F-0A9A-8BBC-7D52-860072EF63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550978"/>
            <a:ext cx="1240885" cy="136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45062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1D23C7-D220-4716-A930-AE677181BC8F}"/>
              </a:ext>
            </a:extLst>
          </p:cNvPr>
          <p:cNvSpPr/>
          <p:nvPr/>
        </p:nvSpPr>
        <p:spPr>
          <a:xfrm>
            <a:off x="0" y="2856"/>
            <a:ext cx="12192000" cy="1047750"/>
          </a:xfrm>
          <a:prstGeom prst="rect">
            <a:avLst/>
          </a:prstGeom>
          <a:blipFill dpi="0" rotWithShape="1">
            <a:blip r:embed="rId2">
              <a:alphaModFix amt="7000"/>
            </a:blip>
            <a:srcRect/>
            <a:tile tx="0" ty="0" sx="50000" sy="5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2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6DCD072-27E6-4437-9A21-9063E3DDAF80}"/>
              </a:ext>
            </a:extLst>
          </p:cNvPr>
          <p:cNvSpPr/>
          <p:nvPr/>
        </p:nvSpPr>
        <p:spPr>
          <a:xfrm>
            <a:off x="0" y="-7192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6ACB37C-0D17-EF23-0616-5412B10456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61" y="209033"/>
            <a:ext cx="555302" cy="55530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89904C6-5C3E-E8A3-3F2A-3056D5922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955" y="2133599"/>
            <a:ext cx="5236451" cy="24173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51D430-D499-8293-59DB-3878E25B5FA4}"/>
              </a:ext>
            </a:extLst>
          </p:cNvPr>
          <p:cNvSpPr txBox="1"/>
          <p:nvPr/>
        </p:nvSpPr>
        <p:spPr>
          <a:xfrm>
            <a:off x="962077" y="2253818"/>
            <a:ext cx="533361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plt.pie</a:t>
            </a:r>
            <a:r>
              <a:rPr lang="en-US" altLang="ko-KR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(y, labels = x, </a:t>
            </a:r>
          </a:p>
          <a:p>
            <a:pPr algn="l"/>
            <a:r>
              <a:rPr lang="en-US" altLang="ko-KR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explode = [0.1, 0, 0],</a:t>
            </a:r>
          </a:p>
          <a:p>
            <a:pPr algn="l"/>
            <a:r>
              <a:rPr lang="en-US" altLang="ko-KR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</a:t>
            </a:r>
            <a:r>
              <a:rPr lang="en-US" altLang="ko-KR" sz="2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autopct</a:t>
            </a:r>
            <a:r>
              <a:rPr lang="en-US" altLang="ko-KR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 '%.2f%%',</a:t>
            </a:r>
          </a:p>
          <a:p>
            <a:pPr algn="l"/>
            <a:r>
              <a:rPr lang="en-US" altLang="ko-KR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colors = ['</a:t>
            </a:r>
            <a:r>
              <a:rPr lang="en-US" altLang="ko-KR" sz="2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r','y','c</a:t>
            </a:r>
            <a:r>
              <a:rPr lang="en-US" altLang="ko-KR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'])</a:t>
            </a:r>
          </a:p>
          <a:p>
            <a:pPr algn="l"/>
            <a:r>
              <a:rPr lang="en-US" altLang="ko-KR" sz="2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plt.legend</a:t>
            </a:r>
            <a:r>
              <a:rPr lang="en-US" altLang="ko-KR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</a:p>
          <a:p>
            <a:pPr algn="l"/>
            <a:r>
              <a:rPr lang="en-US" altLang="ko-KR" sz="2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plt.show</a:t>
            </a:r>
            <a:r>
              <a:rPr lang="en-US" altLang="ko-KR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  <a:endParaRPr lang="en-US" altLang="ko-KR" sz="2200" dirty="0">
              <a:solidFill>
                <a:schemeClr val="accent6">
                  <a:lumMod val="7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FD893F-6F03-E0AE-5E1D-84D88988DDDD}"/>
              </a:ext>
            </a:extLst>
          </p:cNvPr>
          <p:cNvSpPr txBox="1"/>
          <p:nvPr/>
        </p:nvSpPr>
        <p:spPr>
          <a:xfrm>
            <a:off x="838200" y="1404845"/>
            <a:ext cx="8324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Pie plot –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비율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색상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돌출 효과 설정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E1CC8B-E874-FD1D-0E97-E0FD17DB9F4E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018A366-18B5-E968-A3E2-51E7860856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8419" y="2133599"/>
            <a:ext cx="3821132" cy="351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92009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6534B10-6862-08DC-FD32-865F946602A2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내용 개체 틀 13">
            <a:extLst>
              <a:ext uri="{FF2B5EF4-FFF2-40B4-BE49-F238E27FC236}">
                <a16:creationId xmlns:a16="http://schemas.microsoft.com/office/drawing/2014/main" id="{A313AF36-C1C9-3621-770F-CEEE126262DD}"/>
              </a:ext>
            </a:extLst>
          </p:cNvPr>
          <p:cNvSpPr txBox="1">
            <a:spLocks/>
          </p:cNvSpPr>
          <p:nvPr/>
        </p:nvSpPr>
        <p:spPr>
          <a:xfrm>
            <a:off x="4534772" y="2605794"/>
            <a:ext cx="4556676" cy="1209461"/>
          </a:xfrm>
          <a:prstGeom prst="rect">
            <a:avLst/>
          </a:prstGeom>
        </p:spPr>
        <p:txBody>
          <a:bodyPr vert="horz" lIns="68598" tIns="34299" rIns="68598" bIns="34299" rtlCol="0">
            <a:no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ko-KR" altLang="en-US" sz="4800" dirty="0">
                <a:solidFill>
                  <a:srgbClr val="0371C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최종 </a:t>
            </a:r>
            <a:r>
              <a:rPr lang="ko-KR" altLang="en-US" sz="4800" dirty="0" err="1">
                <a:solidFill>
                  <a:srgbClr val="0371C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종합예제</a:t>
            </a:r>
            <a:endParaRPr lang="en-US" altLang="ko-KR" sz="4800" dirty="0">
              <a:solidFill>
                <a:srgbClr val="0371C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910FB8A-4D6B-479B-F40D-8D12681FDE48}"/>
              </a:ext>
            </a:extLst>
          </p:cNvPr>
          <p:cNvSpPr/>
          <p:nvPr/>
        </p:nvSpPr>
        <p:spPr>
          <a:xfrm>
            <a:off x="3571563" y="2858044"/>
            <a:ext cx="683578" cy="715989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5</a:t>
            </a:r>
            <a:endParaRPr lang="ko-KR" altLang="en-US" sz="4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78865E-BFA8-56DF-721C-3FEAE98B04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61" y="209033"/>
            <a:ext cx="555302" cy="5553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20384D-5B81-7D22-3134-E38E16770CAE}"/>
              </a:ext>
            </a:extLst>
          </p:cNvPr>
          <p:cNvSpPr txBox="1"/>
          <p:nvPr/>
        </p:nvSpPr>
        <p:spPr>
          <a:xfrm>
            <a:off x="3192841" y="3815255"/>
            <a:ext cx="5509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전국교통사고 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2017 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 활용 분석 및 시각화</a:t>
            </a:r>
          </a:p>
        </p:txBody>
      </p:sp>
    </p:spTree>
    <p:extLst>
      <p:ext uri="{BB962C8B-B14F-4D97-AF65-F5344CB8AC3E}">
        <p14:creationId xmlns:p14="http://schemas.microsoft.com/office/powerpoint/2010/main" val="300118975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6534B10-6862-08DC-FD32-865F946602A2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78865E-BFA8-56DF-721C-3FEAE98B04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61" y="209033"/>
            <a:ext cx="555302" cy="5553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61090A-8A0A-B5C4-86FA-4062617C6673}"/>
              </a:ext>
            </a:extLst>
          </p:cNvPr>
          <p:cNvSpPr txBox="1"/>
          <p:nvPr/>
        </p:nvSpPr>
        <p:spPr>
          <a:xfrm>
            <a:off x="1292774" y="2285160"/>
            <a:ext cx="9385736" cy="2823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1) </a:t>
            </a:r>
            <a:r>
              <a:rPr lang="ko-KR" altLang="en-US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 불러오기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2)</a:t>
            </a:r>
            <a:r>
              <a:rPr lang="ko-KR" altLang="en-US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데이터 정보 확인하기</a:t>
            </a:r>
            <a:endParaRPr lang="en-US" altLang="ko-KR" sz="20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3)</a:t>
            </a:r>
            <a:r>
              <a:rPr lang="ko-KR" altLang="en-US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요일별</a:t>
            </a:r>
            <a:r>
              <a:rPr lang="ko-KR" altLang="en-US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교통사고 시각화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4)</a:t>
            </a:r>
            <a:r>
              <a:rPr lang="ko-KR" altLang="en-US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차대차</a:t>
            </a:r>
            <a:r>
              <a:rPr lang="ko-KR" altLang="en-US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사건 중 죽거나 다친 사람이 많은 발생지 시도를 알아보고 시각화 해보자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5)</a:t>
            </a:r>
            <a:r>
              <a:rPr lang="ko-KR" altLang="en-US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교통사고가 가장 많이 발생하는 시간대를 알아보고 시각화 해보자</a:t>
            </a:r>
            <a:endParaRPr lang="en-US" altLang="ko-KR" sz="20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6) </a:t>
            </a:r>
            <a:r>
              <a:rPr lang="ko-KR" altLang="en-US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광주지역 법규위반 </a:t>
            </a:r>
            <a:r>
              <a:rPr lang="ko-KR" altLang="en-US" sz="2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사항별</a:t>
            </a:r>
            <a:r>
              <a:rPr lang="ko-KR" altLang="en-US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사고 건수를 파이그래프로 </a:t>
            </a:r>
            <a:r>
              <a:rPr lang="ko-KR" altLang="en-US" sz="2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시각화해보자</a:t>
            </a:r>
            <a:endParaRPr lang="ko-KR" altLang="en-US" sz="20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3D02DF-1A1C-201B-C0DB-8BB57447B427}"/>
              </a:ext>
            </a:extLst>
          </p:cNvPr>
          <p:cNvSpPr txBox="1"/>
          <p:nvPr/>
        </p:nvSpPr>
        <p:spPr>
          <a:xfrm>
            <a:off x="838200" y="1404845"/>
            <a:ext cx="8324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전국교통사고 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2017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 활용 분석 및 시각화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800CA4-3457-88A1-E54F-A21A590EA729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918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6534B10-6862-08DC-FD32-865F946602A2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78865E-BFA8-56DF-721C-3FEAE98B04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61" y="209033"/>
            <a:ext cx="555302" cy="5553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3D02DF-1A1C-201B-C0DB-8BB57447B427}"/>
              </a:ext>
            </a:extLst>
          </p:cNvPr>
          <p:cNvSpPr txBox="1"/>
          <p:nvPr/>
        </p:nvSpPr>
        <p:spPr>
          <a:xfrm>
            <a:off x="838200" y="1404845"/>
            <a:ext cx="8324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 불러오기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800CA4-3457-88A1-E54F-A21A590EA729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F850C1-B9C0-A731-57B8-A8B7F222A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27" y="1966369"/>
            <a:ext cx="10899228" cy="13128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614847-ED2B-5272-449F-164DD48CD763}"/>
              </a:ext>
            </a:extLst>
          </p:cNvPr>
          <p:cNvSpPr txBox="1"/>
          <p:nvPr/>
        </p:nvSpPr>
        <p:spPr>
          <a:xfrm>
            <a:off x="904919" y="2061852"/>
            <a:ext cx="1065272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acc_data</a:t>
            </a:r>
            <a:r>
              <a:rPr lang="en-US" altLang="ko-KR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= </a:t>
            </a:r>
            <a:r>
              <a:rPr lang="en-US" altLang="ko-KR" sz="2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pd.read_csv</a:t>
            </a:r>
            <a:r>
              <a:rPr lang="en-US" altLang="ko-KR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('data/Traffic_Accident_2017.csv’, </a:t>
            </a:r>
          </a:p>
          <a:p>
            <a:pPr algn="l"/>
            <a:r>
              <a:rPr lang="en-US" altLang="ko-KR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				  encoding ='</a:t>
            </a:r>
            <a:r>
              <a:rPr lang="en-US" altLang="ko-KR" sz="2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euc-kr</a:t>
            </a:r>
            <a:r>
              <a:rPr lang="en-US" altLang="ko-KR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')</a:t>
            </a:r>
          </a:p>
          <a:p>
            <a:pPr algn="l"/>
            <a:r>
              <a:rPr lang="en-US" altLang="ko-KR" sz="2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acc_data.head</a:t>
            </a:r>
            <a:r>
              <a:rPr lang="en-US" altLang="ko-KR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(2)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8C17C80-9AFD-265B-EA28-5F30AD7C8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5802" y="2846684"/>
            <a:ext cx="7061279" cy="36286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952712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6534B10-6862-08DC-FD32-865F946602A2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78865E-BFA8-56DF-721C-3FEAE98B04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61" y="209033"/>
            <a:ext cx="555302" cy="5553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3D02DF-1A1C-201B-C0DB-8BB57447B427}"/>
              </a:ext>
            </a:extLst>
          </p:cNvPr>
          <p:cNvSpPr txBox="1"/>
          <p:nvPr/>
        </p:nvSpPr>
        <p:spPr>
          <a:xfrm>
            <a:off x="838200" y="1404845"/>
            <a:ext cx="8324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 정보 확인하기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800CA4-3457-88A1-E54F-A21A590EA729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F850C1-B9C0-A731-57B8-A8B7F222A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" y="2019812"/>
            <a:ext cx="4013920" cy="8803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614847-ED2B-5272-449F-164DD48CD763}"/>
              </a:ext>
            </a:extLst>
          </p:cNvPr>
          <p:cNvSpPr txBox="1"/>
          <p:nvPr/>
        </p:nvSpPr>
        <p:spPr>
          <a:xfrm>
            <a:off x="838200" y="2075248"/>
            <a:ext cx="40139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print(</a:t>
            </a:r>
            <a:r>
              <a:rPr lang="en-US" altLang="ko-KR" sz="2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acc_data.shape</a:t>
            </a:r>
            <a:r>
              <a:rPr lang="en-US" altLang="ko-KR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pPr algn="l"/>
            <a:r>
              <a:rPr lang="en-US" altLang="ko-KR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acc_data.info()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2674D93-C774-9573-B71D-CC0BD7440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6080" y="1236678"/>
            <a:ext cx="3377154" cy="54531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837855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6534B10-6862-08DC-FD32-865F946602A2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78865E-BFA8-56DF-721C-3FEAE98B04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61" y="209033"/>
            <a:ext cx="555302" cy="5553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3D02DF-1A1C-201B-C0DB-8BB57447B427}"/>
              </a:ext>
            </a:extLst>
          </p:cNvPr>
          <p:cNvSpPr txBox="1"/>
          <p:nvPr/>
        </p:nvSpPr>
        <p:spPr>
          <a:xfrm>
            <a:off x="838200" y="1404845"/>
            <a:ext cx="8324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요일별</a:t>
            </a:r>
            <a:r>
              <a:rPr lang="ko-KR" altLang="en-US" sz="28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교통사고 시각화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800CA4-3457-88A1-E54F-A21A590EA729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F850C1-B9C0-A731-57B8-A8B7F222A6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29" y="1966369"/>
            <a:ext cx="5559972" cy="13128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614847-ED2B-5272-449F-164DD48CD763}"/>
              </a:ext>
            </a:extLst>
          </p:cNvPr>
          <p:cNvSpPr txBox="1"/>
          <p:nvPr/>
        </p:nvSpPr>
        <p:spPr>
          <a:xfrm>
            <a:off x="667922" y="2068800"/>
            <a:ext cx="5644311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1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tmp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= </a:t>
            </a:r>
            <a:r>
              <a:rPr lang="en-US" altLang="ko-KR" sz="21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acc_data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['</a:t>
            </a:r>
            <a:r>
              <a:rPr lang="ko-KR" altLang="en-US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요일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'].</a:t>
            </a:r>
            <a:r>
              <a:rPr lang="en-US" altLang="ko-KR" sz="21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value_counts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</a:p>
          <a:p>
            <a:pPr algn="l"/>
            <a:r>
              <a:rPr lang="en-US" altLang="ko-KR" sz="21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tmp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= </a:t>
            </a:r>
            <a:r>
              <a:rPr lang="en-US" altLang="ko-KR" sz="21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tmp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[['</a:t>
            </a:r>
            <a:r>
              <a:rPr lang="ko-KR" altLang="en-US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','</a:t>
            </a:r>
            <a:r>
              <a:rPr lang="ko-KR" altLang="en-US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화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','</a:t>
            </a:r>
            <a:r>
              <a:rPr lang="ko-KR" altLang="en-US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','</a:t>
            </a:r>
            <a:r>
              <a:rPr lang="ko-KR" altLang="en-US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목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','</a:t>
            </a:r>
            <a:r>
              <a:rPr lang="ko-KR" altLang="en-US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금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','</a:t>
            </a:r>
            <a:r>
              <a:rPr lang="ko-KR" altLang="en-US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토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','</a:t>
            </a:r>
            <a:r>
              <a:rPr lang="ko-KR" altLang="en-US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']]</a:t>
            </a:r>
          </a:p>
          <a:p>
            <a:pPr algn="l"/>
            <a:r>
              <a:rPr lang="en-US" altLang="ko-KR" sz="21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tmp</a:t>
            </a:r>
            <a:endParaRPr lang="en-US" altLang="ko-KR" sz="21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CEB560D-ED81-A499-032B-85A9C086C6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919" y="3424598"/>
            <a:ext cx="2942912" cy="228893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46A9457-7B3F-B7E2-F8DB-305D0193B8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701" y="1779892"/>
            <a:ext cx="5106745" cy="18105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D92E320-9A00-6752-BA27-FC2663F4D9C0}"/>
              </a:ext>
            </a:extLst>
          </p:cNvPr>
          <p:cNvSpPr txBox="1"/>
          <p:nvPr/>
        </p:nvSpPr>
        <p:spPr>
          <a:xfrm>
            <a:off x="6465146" y="1808752"/>
            <a:ext cx="4737854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1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plt.bar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en-US" altLang="ko-KR" sz="21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tmp.index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en-US" altLang="ko-KR" sz="21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tmp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pPr algn="l"/>
            <a:r>
              <a:rPr lang="en-US" altLang="ko-KR" sz="21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plt.title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('</a:t>
            </a:r>
            <a:r>
              <a:rPr lang="ko-KR" altLang="en-US" sz="21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요일별</a:t>
            </a:r>
            <a:r>
              <a:rPr lang="ko-KR" altLang="en-US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교통사고 건수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')</a:t>
            </a:r>
          </a:p>
          <a:p>
            <a:pPr algn="l"/>
            <a:r>
              <a:rPr lang="en-US" altLang="ko-KR" sz="21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plt.ylabel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('</a:t>
            </a:r>
            <a:r>
              <a:rPr lang="ko-KR" altLang="en-US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사고 건수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')</a:t>
            </a:r>
          </a:p>
          <a:p>
            <a:pPr algn="l"/>
            <a:r>
              <a:rPr lang="en-US" altLang="ko-KR" sz="21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plt.xlabel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('</a:t>
            </a:r>
            <a:r>
              <a:rPr lang="ko-KR" altLang="en-US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요일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')</a:t>
            </a:r>
          </a:p>
          <a:p>
            <a:pPr algn="l"/>
            <a:r>
              <a:rPr lang="en-US" altLang="ko-KR" sz="21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plt.show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E173CB6-1F3C-FA11-5C92-7C51CBBBB5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2504" y="3545772"/>
            <a:ext cx="4427626" cy="3117787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752737E6-A18C-185F-9B17-4825FF020978}"/>
              </a:ext>
            </a:extLst>
          </p:cNvPr>
          <p:cNvSpPr/>
          <p:nvPr/>
        </p:nvSpPr>
        <p:spPr>
          <a:xfrm>
            <a:off x="1569507" y="2068800"/>
            <a:ext cx="4425939" cy="731046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2">
                    <a:lumMod val="75000"/>
                  </a:schemeClr>
                </a:solidFill>
              </a:rPr>
              <a:t>?</a:t>
            </a:r>
            <a:endParaRPr lang="ko-KR" alt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0B1069-CDFB-76BF-55E7-F4D7632DB5D1}"/>
              </a:ext>
            </a:extLst>
          </p:cNvPr>
          <p:cNvSpPr/>
          <p:nvPr/>
        </p:nvSpPr>
        <p:spPr>
          <a:xfrm>
            <a:off x="6465146" y="1853241"/>
            <a:ext cx="4425939" cy="1277387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2">
                    <a:lumMod val="75000"/>
                  </a:schemeClr>
                </a:solidFill>
              </a:rPr>
              <a:t>?</a:t>
            </a:r>
            <a:endParaRPr lang="ko-KR" alt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59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6534B10-6862-08DC-FD32-865F946602A2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78865E-BFA8-56DF-721C-3FEAE98B04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61" y="209033"/>
            <a:ext cx="555302" cy="5553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3D02DF-1A1C-201B-C0DB-8BB57447B427}"/>
              </a:ext>
            </a:extLst>
          </p:cNvPr>
          <p:cNvSpPr txBox="1"/>
          <p:nvPr/>
        </p:nvSpPr>
        <p:spPr>
          <a:xfrm>
            <a:off x="838200" y="1404845"/>
            <a:ext cx="1036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차대차</a:t>
            </a:r>
            <a:r>
              <a:rPr lang="ko-KR" altLang="en-US" sz="28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사건 중 죽거나 다친 사람이 많은 발생지 시도를 알아보고</a:t>
            </a:r>
            <a:endParaRPr lang="en-US" altLang="ko-KR" sz="28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28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시각화 해보자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800CA4-3457-88A1-E54F-A21A590EA729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F850C1-B9C0-A731-57B8-A8B7F222A6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208" y="2452924"/>
            <a:ext cx="10364801" cy="19509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614847-ED2B-5272-449F-164DD48CD763}"/>
              </a:ext>
            </a:extLst>
          </p:cNvPr>
          <p:cNvSpPr txBox="1"/>
          <p:nvPr/>
        </p:nvSpPr>
        <p:spPr>
          <a:xfrm>
            <a:off x="844227" y="2533675"/>
            <a:ext cx="10761565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1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</a:t>
            </a:r>
            <a:r>
              <a:rPr lang="en-US" altLang="ko-KR" sz="2100" dirty="0" err="1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acc_data</a:t>
            </a:r>
            <a:r>
              <a:rPr lang="en-US" altLang="ko-KR" sz="21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</a:t>
            </a:r>
            <a:r>
              <a:rPr lang="en-US" altLang="ko-KR" sz="2100" dirty="0" err="1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acc_data</a:t>
            </a:r>
            <a:r>
              <a:rPr lang="en-US" altLang="ko-KR" sz="21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['</a:t>
            </a:r>
            <a:r>
              <a:rPr lang="ko-KR" altLang="en-US" sz="21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사고유형</a:t>
            </a:r>
            <a:r>
              <a:rPr lang="en-US" altLang="ko-KR" sz="21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_</a:t>
            </a:r>
            <a:r>
              <a:rPr lang="ko-KR" altLang="en-US" sz="21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대분류</a:t>
            </a:r>
            <a:r>
              <a:rPr lang="en-US" altLang="ko-KR" sz="21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'] =='</a:t>
            </a:r>
            <a:r>
              <a:rPr lang="ko-KR" altLang="en-US" sz="2100" dirty="0" err="1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차대차</a:t>
            </a:r>
            <a:r>
              <a:rPr lang="en-US" altLang="ko-KR" sz="21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']</a:t>
            </a:r>
          </a:p>
          <a:p>
            <a:pPr algn="l"/>
            <a:r>
              <a:rPr lang="en-US" altLang="ko-KR" sz="21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car_acc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= </a:t>
            </a:r>
            <a:r>
              <a:rPr lang="en-US" altLang="ko-KR" sz="21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acc_data.query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("</a:t>
            </a:r>
            <a:r>
              <a:rPr lang="ko-KR" altLang="en-US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사고유형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_</a:t>
            </a:r>
            <a:r>
              <a:rPr lang="ko-KR" altLang="en-US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대분류 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== '</a:t>
            </a:r>
            <a:r>
              <a:rPr lang="ko-KR" altLang="en-US" sz="21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차대차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'")</a:t>
            </a:r>
          </a:p>
          <a:p>
            <a:pPr algn="l"/>
            <a:r>
              <a:rPr lang="en-US" altLang="ko-KR" sz="21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state_car_acc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= </a:t>
            </a:r>
            <a:r>
              <a:rPr lang="en-US" altLang="ko-KR" sz="21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car_acc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[['</a:t>
            </a:r>
            <a:r>
              <a:rPr lang="ko-KR" altLang="en-US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발생지시도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','</a:t>
            </a:r>
            <a:r>
              <a:rPr lang="ko-KR" altLang="en-US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사상자수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']].</a:t>
            </a:r>
            <a:r>
              <a:rPr lang="en-US" altLang="ko-KR" sz="21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groupby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('</a:t>
            </a:r>
            <a:r>
              <a:rPr lang="ko-KR" altLang="en-US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발생지시도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’, 								</a:t>
            </a:r>
            <a:r>
              <a:rPr lang="en-US" altLang="ko-KR" sz="21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as_index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= False).sum()</a:t>
            </a:r>
          </a:p>
          <a:p>
            <a:pPr algn="l"/>
            <a:r>
              <a:rPr lang="en-US" altLang="ko-KR" sz="21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state_car_acc.head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(5)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2D52E24-EF86-C26F-3B08-576DE7C8D3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4563" y="3971345"/>
            <a:ext cx="2408089" cy="26501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3E73D1A-BA82-0901-72CD-ACACD47E093A}"/>
              </a:ext>
            </a:extLst>
          </p:cNvPr>
          <p:cNvSpPr/>
          <p:nvPr/>
        </p:nvSpPr>
        <p:spPr>
          <a:xfrm>
            <a:off x="2422618" y="2919752"/>
            <a:ext cx="6240615" cy="308826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2">
                    <a:lumMod val="75000"/>
                  </a:schemeClr>
                </a:solidFill>
              </a:rPr>
              <a:t>?</a:t>
            </a:r>
            <a:endParaRPr lang="ko-KR" alt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DA8796-D177-796B-9C83-7D3C6CBCAC8D}"/>
              </a:ext>
            </a:extLst>
          </p:cNvPr>
          <p:cNvSpPr/>
          <p:nvPr/>
        </p:nvSpPr>
        <p:spPr>
          <a:xfrm>
            <a:off x="3216041" y="3229097"/>
            <a:ext cx="7549369" cy="615779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2">
                    <a:lumMod val="75000"/>
                  </a:schemeClr>
                </a:solidFill>
              </a:rPr>
              <a:t>?</a:t>
            </a:r>
            <a:endParaRPr lang="ko-KR" alt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03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6534B10-6862-08DC-FD32-865F946602A2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78865E-BFA8-56DF-721C-3FEAE98B04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61" y="209033"/>
            <a:ext cx="555302" cy="5553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3D02DF-1A1C-201B-C0DB-8BB57447B427}"/>
              </a:ext>
            </a:extLst>
          </p:cNvPr>
          <p:cNvSpPr txBox="1"/>
          <p:nvPr/>
        </p:nvSpPr>
        <p:spPr>
          <a:xfrm>
            <a:off x="838200" y="1404845"/>
            <a:ext cx="1036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차대차</a:t>
            </a:r>
            <a:r>
              <a:rPr lang="ko-KR" altLang="en-US" sz="28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사건 중 죽거나 다친 사람이 많은 발생지 시도를 알아보고</a:t>
            </a:r>
            <a:endParaRPr lang="en-US" altLang="ko-KR" sz="28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28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시각화 해보자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800CA4-3457-88A1-E54F-A21A590EA729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4963914-C4EC-B015-2A59-E3A141E49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3521" y="2463309"/>
            <a:ext cx="8294158" cy="363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68290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6534B10-6862-08DC-FD32-865F946602A2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78865E-BFA8-56DF-721C-3FEAE98B04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61" y="209033"/>
            <a:ext cx="555302" cy="5553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3D02DF-1A1C-201B-C0DB-8BB57447B427}"/>
              </a:ext>
            </a:extLst>
          </p:cNvPr>
          <p:cNvSpPr txBox="1"/>
          <p:nvPr/>
        </p:nvSpPr>
        <p:spPr>
          <a:xfrm>
            <a:off x="838200" y="1404845"/>
            <a:ext cx="1036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차대차</a:t>
            </a:r>
            <a:r>
              <a:rPr lang="ko-KR" altLang="en-US" sz="28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사건 중 죽거나 다친 사람이 많은 발생지 시도를 알아보고</a:t>
            </a:r>
            <a:endParaRPr lang="en-US" altLang="ko-KR" sz="28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28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시각화 해보자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800CA4-3457-88A1-E54F-A21A590EA729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F850C1-B9C0-A731-57B8-A8B7F222A6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208" y="2452924"/>
            <a:ext cx="10364801" cy="33277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614847-ED2B-5272-449F-164DD48CD763}"/>
              </a:ext>
            </a:extLst>
          </p:cNvPr>
          <p:cNvSpPr txBox="1"/>
          <p:nvPr/>
        </p:nvSpPr>
        <p:spPr>
          <a:xfrm>
            <a:off x="844227" y="2533675"/>
            <a:ext cx="10761565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1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</a:t>
            </a:r>
            <a:r>
              <a:rPr lang="ko-KR" altLang="en-US" sz="21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시각화 </a:t>
            </a:r>
          </a:p>
          <a:p>
            <a:pPr algn="l"/>
            <a:r>
              <a:rPr lang="en-US" altLang="ko-KR" sz="21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plt.figure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en-US" altLang="ko-KR" sz="21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figsize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= (10,4))</a:t>
            </a:r>
          </a:p>
          <a:p>
            <a:pPr algn="l"/>
            <a:endParaRPr lang="en-US" altLang="ko-KR" sz="21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l"/>
            <a:r>
              <a:rPr lang="en-US" altLang="ko-KR" sz="21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plt.bar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en-US" altLang="ko-KR" sz="21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state_car_acc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['</a:t>
            </a:r>
            <a:r>
              <a:rPr lang="ko-KR" altLang="en-US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발생지시도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'], </a:t>
            </a:r>
            <a:r>
              <a:rPr lang="en-US" altLang="ko-KR" sz="21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state_car_acc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['</a:t>
            </a:r>
            <a:r>
              <a:rPr lang="ko-KR" altLang="en-US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사상자수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'])</a:t>
            </a:r>
          </a:p>
          <a:p>
            <a:pPr algn="l"/>
            <a:r>
              <a:rPr lang="en-US" altLang="ko-KR" sz="21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plt.title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('</a:t>
            </a:r>
            <a:r>
              <a:rPr lang="ko-KR" altLang="en-US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발생지 시도별 </a:t>
            </a:r>
            <a:r>
              <a:rPr lang="ko-KR" altLang="en-US" sz="21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차대차</a:t>
            </a:r>
            <a:r>
              <a:rPr lang="ko-KR" altLang="en-US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사건 사상자 수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')</a:t>
            </a:r>
          </a:p>
          <a:p>
            <a:pPr algn="l"/>
            <a:r>
              <a:rPr lang="en-US" altLang="ko-KR" sz="21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plt.ylabel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('</a:t>
            </a:r>
            <a:r>
              <a:rPr lang="ko-KR" altLang="en-US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사상자 수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')</a:t>
            </a:r>
          </a:p>
          <a:p>
            <a:pPr algn="l"/>
            <a:r>
              <a:rPr lang="en-US" altLang="ko-KR" sz="21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plt.xlabel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('</a:t>
            </a:r>
            <a:r>
              <a:rPr lang="ko-KR" altLang="en-US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발생지 시도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')</a:t>
            </a:r>
          </a:p>
          <a:p>
            <a:pPr algn="l"/>
            <a:r>
              <a:rPr lang="en-US" altLang="ko-KR" sz="21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plt.savefig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('data/</a:t>
            </a:r>
            <a:r>
              <a:rPr lang="ko-KR" altLang="en-US" sz="21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요일별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_</a:t>
            </a:r>
            <a:r>
              <a:rPr lang="ko-KR" altLang="en-US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교통사고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_</a:t>
            </a:r>
            <a:r>
              <a:rPr lang="ko-KR" altLang="en-US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건수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en-US" altLang="ko-KR" sz="21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png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') </a:t>
            </a:r>
            <a:r>
              <a:rPr lang="en-US" altLang="ko-KR" sz="21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</a:t>
            </a:r>
            <a:r>
              <a:rPr lang="ko-KR" altLang="en-US" sz="21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이미지 저장</a:t>
            </a:r>
          </a:p>
          <a:p>
            <a:pPr algn="l"/>
            <a:r>
              <a:rPr lang="en-US" altLang="ko-KR" sz="21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plt.show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3957906-53C8-F587-AD66-3CA355D9F8C0}"/>
              </a:ext>
            </a:extLst>
          </p:cNvPr>
          <p:cNvSpPr/>
          <p:nvPr/>
        </p:nvSpPr>
        <p:spPr>
          <a:xfrm>
            <a:off x="906474" y="3501028"/>
            <a:ext cx="8793707" cy="1674287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2">
                    <a:lumMod val="75000"/>
                  </a:schemeClr>
                </a:solidFill>
              </a:rPr>
              <a:t>?</a:t>
            </a:r>
            <a:endParaRPr lang="ko-KR" alt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49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6534B10-6862-08DC-FD32-865F946602A2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내용 개체 틀 13">
            <a:extLst>
              <a:ext uri="{FF2B5EF4-FFF2-40B4-BE49-F238E27FC236}">
                <a16:creationId xmlns:a16="http://schemas.microsoft.com/office/drawing/2014/main" id="{A313AF36-C1C9-3621-770F-CEEE126262DD}"/>
              </a:ext>
            </a:extLst>
          </p:cNvPr>
          <p:cNvSpPr txBox="1">
            <a:spLocks/>
          </p:cNvSpPr>
          <p:nvPr/>
        </p:nvSpPr>
        <p:spPr>
          <a:xfrm>
            <a:off x="4830256" y="3134217"/>
            <a:ext cx="4233061" cy="589565"/>
          </a:xfrm>
          <a:prstGeom prst="rect">
            <a:avLst/>
          </a:prstGeom>
        </p:spPr>
        <p:txBody>
          <a:bodyPr vert="horz" lIns="68598" tIns="34299" rIns="68598" bIns="34299" rtlCol="0">
            <a:no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4800" dirty="0">
                <a:solidFill>
                  <a:srgbClr val="0371C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Line plot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910FB8A-4D6B-479B-F40D-8D12681FDE48}"/>
              </a:ext>
            </a:extLst>
          </p:cNvPr>
          <p:cNvSpPr/>
          <p:nvPr/>
        </p:nvSpPr>
        <p:spPr>
          <a:xfrm>
            <a:off x="3997139" y="3071006"/>
            <a:ext cx="683578" cy="715989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</a:t>
            </a:r>
            <a:endParaRPr lang="ko-KR" altLang="en-US" sz="4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78865E-BFA8-56DF-721C-3FEAE98B04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61" y="209033"/>
            <a:ext cx="555302" cy="55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55397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6534B10-6862-08DC-FD32-865F946602A2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78865E-BFA8-56DF-721C-3FEAE98B04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61" y="209033"/>
            <a:ext cx="555302" cy="5553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3D02DF-1A1C-201B-C0DB-8BB57447B427}"/>
              </a:ext>
            </a:extLst>
          </p:cNvPr>
          <p:cNvSpPr txBox="1"/>
          <p:nvPr/>
        </p:nvSpPr>
        <p:spPr>
          <a:xfrm>
            <a:off x="838200" y="1404845"/>
            <a:ext cx="1036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교통사고가 가장 많이 발생하는 시간대를 알아보고 시각화 해보자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800CA4-3457-88A1-E54F-A21A590EA729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F850C1-B9C0-A731-57B8-A8B7F222A6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29" y="1966369"/>
            <a:ext cx="10226564" cy="13128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614847-ED2B-5272-449F-164DD48CD763}"/>
              </a:ext>
            </a:extLst>
          </p:cNvPr>
          <p:cNvSpPr txBox="1"/>
          <p:nvPr/>
        </p:nvSpPr>
        <p:spPr>
          <a:xfrm>
            <a:off x="838200" y="2073435"/>
            <a:ext cx="9411499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1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acc_time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= </a:t>
            </a:r>
            <a:r>
              <a:rPr lang="en-US" altLang="ko-KR" sz="21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acc_data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['</a:t>
            </a:r>
            <a:r>
              <a:rPr lang="ko-KR" altLang="en-US" sz="21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발생년월일시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']%100</a:t>
            </a:r>
          </a:p>
          <a:p>
            <a:pPr algn="l"/>
            <a:r>
              <a:rPr lang="en-US" altLang="ko-KR" sz="21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acc_time_cnt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= </a:t>
            </a:r>
            <a:r>
              <a:rPr lang="en-US" altLang="ko-KR" sz="21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acc_time.value_counts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().</a:t>
            </a:r>
            <a:r>
              <a:rPr lang="en-US" altLang="ko-KR" sz="21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sort_index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</a:p>
          <a:p>
            <a:pPr algn="l"/>
            <a:r>
              <a:rPr lang="en-US" altLang="ko-KR" sz="21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acc_time_cnt</a:t>
            </a:r>
            <a:endParaRPr lang="en-US" altLang="ko-KR" sz="21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E413E15-2094-C77D-82F8-882D9E98C0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9792" y="3424598"/>
            <a:ext cx="1627692" cy="19729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DA3B05-1462-02F7-0FF1-EA5BB2B9B4CF}"/>
              </a:ext>
            </a:extLst>
          </p:cNvPr>
          <p:cNvSpPr txBox="1"/>
          <p:nvPr/>
        </p:nvSpPr>
        <p:spPr>
          <a:xfrm>
            <a:off x="5306970" y="5669493"/>
            <a:ext cx="615553" cy="3584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800" dirty="0"/>
              <a:t>…</a:t>
            </a:r>
            <a:endParaRPr lang="ko-KR" altLang="en-US" sz="28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85BAE69-E86F-661C-7655-448856B4116D}"/>
              </a:ext>
            </a:extLst>
          </p:cNvPr>
          <p:cNvSpPr/>
          <p:nvPr/>
        </p:nvSpPr>
        <p:spPr>
          <a:xfrm>
            <a:off x="3077538" y="2435060"/>
            <a:ext cx="5689969" cy="51479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2">
                    <a:lumMod val="75000"/>
                  </a:schemeClr>
                </a:solidFill>
              </a:rPr>
              <a:t>?</a:t>
            </a:r>
            <a:endParaRPr lang="ko-KR" alt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38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6534B10-6862-08DC-FD32-865F946602A2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78865E-BFA8-56DF-721C-3FEAE98B04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61" y="209033"/>
            <a:ext cx="555302" cy="5553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3D02DF-1A1C-201B-C0DB-8BB57447B427}"/>
              </a:ext>
            </a:extLst>
          </p:cNvPr>
          <p:cNvSpPr txBox="1"/>
          <p:nvPr/>
        </p:nvSpPr>
        <p:spPr>
          <a:xfrm>
            <a:off x="838200" y="1404845"/>
            <a:ext cx="1036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교통사고가 가장 많이 발생하는 시간대를 알아보고 시각화 해보자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800CA4-3457-88A1-E54F-A21A590EA729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F850C1-B9C0-A731-57B8-A8B7F222A6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050" y="2323463"/>
            <a:ext cx="7630509" cy="20170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614847-ED2B-5272-449F-164DD48CD763}"/>
              </a:ext>
            </a:extLst>
          </p:cNvPr>
          <p:cNvSpPr txBox="1"/>
          <p:nvPr/>
        </p:nvSpPr>
        <p:spPr>
          <a:xfrm>
            <a:off x="859221" y="2430529"/>
            <a:ext cx="9411499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1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</a:t>
            </a:r>
            <a:r>
              <a:rPr lang="ko-KR" altLang="en-US" sz="2100" dirty="0" err="1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파이플롯</a:t>
            </a:r>
            <a:r>
              <a:rPr lang="ko-KR" altLang="en-US" sz="21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시각화 </a:t>
            </a:r>
          </a:p>
          <a:p>
            <a:pPr algn="l"/>
            <a:r>
              <a:rPr lang="en-US" altLang="ko-KR" sz="21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plt.figure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en-US" altLang="ko-KR" sz="21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figsize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= (5,5))</a:t>
            </a:r>
          </a:p>
          <a:p>
            <a:pPr algn="l"/>
            <a:r>
              <a:rPr lang="en-US" altLang="ko-KR" sz="21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plt.pie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en-US" altLang="ko-KR" sz="21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acc_time_cnt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labels = </a:t>
            </a:r>
            <a:r>
              <a:rPr lang="en-US" altLang="ko-KR" sz="21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acc_time_cnt.index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</a:p>
          <a:p>
            <a:pPr algn="l"/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	 </a:t>
            </a:r>
            <a:r>
              <a:rPr lang="en-US" altLang="ko-KR" sz="21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autopct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= '%1.0f%%')</a:t>
            </a:r>
          </a:p>
          <a:p>
            <a:pPr algn="l"/>
            <a:r>
              <a:rPr lang="en-US" altLang="ko-KR" sz="21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plt.show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C7A7D60-25CD-D3AE-3C92-124A7793CD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2566" y="2285160"/>
            <a:ext cx="3604634" cy="3277840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277B1BD3-5ADD-457E-9B1E-038689DF12CE}"/>
              </a:ext>
            </a:extLst>
          </p:cNvPr>
          <p:cNvGrpSpPr/>
          <p:nvPr/>
        </p:nvGrpSpPr>
        <p:grpSpPr>
          <a:xfrm>
            <a:off x="4234568" y="4485884"/>
            <a:ext cx="4047998" cy="1108646"/>
            <a:chOff x="6825949" y="1571927"/>
            <a:chExt cx="4389681" cy="698775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D3412D28-E8D4-B03D-1DDB-DFAEEEF9AF47}"/>
                </a:ext>
              </a:extLst>
            </p:cNvPr>
            <p:cNvGrpSpPr/>
            <p:nvPr/>
          </p:nvGrpSpPr>
          <p:grpSpPr>
            <a:xfrm>
              <a:off x="7107730" y="1744707"/>
              <a:ext cx="4107900" cy="525995"/>
              <a:chOff x="7543801" y="1632072"/>
              <a:chExt cx="4107900" cy="525995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8C14EAE0-7DDB-CACF-495D-A80475772477}"/>
                  </a:ext>
                </a:extLst>
              </p:cNvPr>
              <p:cNvSpPr/>
              <p:nvPr/>
            </p:nvSpPr>
            <p:spPr>
              <a:xfrm>
                <a:off x="7543801" y="1632072"/>
                <a:ext cx="4107900" cy="525995"/>
              </a:xfrm>
              <a:prstGeom prst="roundRect">
                <a:avLst/>
              </a:prstGeom>
              <a:solidFill>
                <a:srgbClr val="0371C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E029CC8-9004-87B5-2FEA-294D39BC1C16}"/>
                  </a:ext>
                </a:extLst>
              </p:cNvPr>
              <p:cNvSpPr txBox="1"/>
              <p:nvPr/>
            </p:nvSpPr>
            <p:spPr>
              <a:xfrm>
                <a:off x="7614998" y="1661871"/>
                <a:ext cx="4036702" cy="4655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시간대 간격이 짧고 구분 카테고리가 많아져서</a:t>
                </a:r>
                <a:endParaRPr lang="en-US" altLang="ko-KR" sz="14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r>
                  <a:rPr lang="ko-KR" altLang="en-US" sz="14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발생 비율의 크고 작음의 의미 파악이 어려움</a:t>
                </a:r>
                <a:r>
                  <a:rPr lang="en-US" altLang="ko-KR" sz="14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,</a:t>
                </a:r>
              </a:p>
              <a:p>
                <a:r>
                  <a:rPr lang="ko-KR" altLang="en-US" sz="14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카테고리를 줄여서 보다 명확한 관찰을 해보자</a:t>
                </a:r>
                <a:endParaRPr lang="en-US" altLang="ko-KR" sz="14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8D067251-7A1D-EAE5-82DD-C3D1BC52D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5949" y="1571927"/>
              <a:ext cx="580424" cy="384592"/>
            </a:xfrm>
            <a:prstGeom prst="rect">
              <a:avLst/>
            </a:prstGeom>
          </p:spPr>
        </p:pic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847FAF2-6040-8805-84FA-F6ED56BE7F98}"/>
              </a:ext>
            </a:extLst>
          </p:cNvPr>
          <p:cNvSpPr/>
          <p:nvPr/>
        </p:nvSpPr>
        <p:spPr>
          <a:xfrm>
            <a:off x="1921280" y="3121728"/>
            <a:ext cx="6082077" cy="62071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2">
                    <a:lumMod val="75000"/>
                  </a:schemeClr>
                </a:solidFill>
              </a:rPr>
              <a:t>?</a:t>
            </a:r>
            <a:endParaRPr lang="ko-KR" alt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29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6534B10-6862-08DC-FD32-865F946602A2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78865E-BFA8-56DF-721C-3FEAE98B04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61" y="209033"/>
            <a:ext cx="555302" cy="5553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3D02DF-1A1C-201B-C0DB-8BB57447B427}"/>
              </a:ext>
            </a:extLst>
          </p:cNvPr>
          <p:cNvSpPr txBox="1"/>
          <p:nvPr/>
        </p:nvSpPr>
        <p:spPr>
          <a:xfrm>
            <a:off x="838200" y="1404845"/>
            <a:ext cx="1036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교통사고가 가장 많이 발생하는 시간대를 알아보고 시각화 해보자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800CA4-3457-88A1-E54F-A21A590EA729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F850C1-B9C0-A731-57B8-A8B7F222A6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480" y="2323462"/>
            <a:ext cx="9587874" cy="29947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614847-ED2B-5272-449F-164DD48CD763}"/>
              </a:ext>
            </a:extLst>
          </p:cNvPr>
          <p:cNvSpPr txBox="1"/>
          <p:nvPr/>
        </p:nvSpPr>
        <p:spPr>
          <a:xfrm>
            <a:off x="733425" y="2430529"/>
            <a:ext cx="941149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1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</a:t>
            </a:r>
            <a:r>
              <a:rPr lang="ko-KR" altLang="en-US" sz="21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사소한 관찰의 오류를 줄여보기 위해 카테고리를 구간화</a:t>
            </a:r>
            <a:r>
              <a:rPr lang="en-US" altLang="ko-KR" sz="21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(binning) </a:t>
            </a:r>
            <a:r>
              <a:rPr lang="ko-KR" altLang="en-US" sz="21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시켜보자</a:t>
            </a:r>
          </a:p>
          <a:p>
            <a:pPr algn="l"/>
            <a:r>
              <a:rPr lang="en-US" altLang="ko-KR" sz="21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0~2,3~5,6~8,9~11,12~14,15~17, 18~20,21~23 =&gt; 24</a:t>
            </a:r>
            <a:r>
              <a:rPr lang="ko-KR" altLang="en-US" sz="21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구간을 </a:t>
            </a:r>
            <a:r>
              <a:rPr lang="en-US" altLang="ko-KR" sz="21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</a:t>
            </a:r>
            <a:r>
              <a:rPr lang="ko-KR" altLang="en-US" sz="21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구간으로</a:t>
            </a:r>
          </a:p>
          <a:p>
            <a:pPr algn="l"/>
            <a:endParaRPr lang="en-US" altLang="ko-KR" sz="2100" dirty="0">
              <a:solidFill>
                <a:schemeClr val="accent6">
                  <a:lumMod val="7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l"/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bins = [-1,2,5,8,11,14,17,20,23]</a:t>
            </a:r>
          </a:p>
          <a:p>
            <a:pPr algn="l"/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labels = ['0~2','3~5','6~8','9~11','12~14','15~17', '18~20','21~23']</a:t>
            </a:r>
          </a:p>
          <a:p>
            <a:pPr algn="l"/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acc_time2= </a:t>
            </a:r>
            <a:r>
              <a:rPr lang="en-US" altLang="ko-KR" sz="21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pd.cut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en-US" altLang="ko-KR" sz="21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acc_time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bins = bins, labels = labels)</a:t>
            </a:r>
          </a:p>
          <a:p>
            <a:pPr algn="l"/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acc_time2_cnt = acc_time2.value_counts()</a:t>
            </a:r>
          </a:p>
          <a:p>
            <a:pPr algn="l"/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acc_time2_cnt</a:t>
            </a:r>
            <a:endParaRPr lang="ko-KR" altLang="en-US" sz="21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7F57E33-3ECD-43BC-A412-1E5129E7F6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0871" y="4424855"/>
            <a:ext cx="3461189" cy="22497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096192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6534B10-6862-08DC-FD32-865F946602A2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78865E-BFA8-56DF-721C-3FEAE98B04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61" y="209033"/>
            <a:ext cx="555302" cy="5553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3D02DF-1A1C-201B-C0DB-8BB57447B427}"/>
              </a:ext>
            </a:extLst>
          </p:cNvPr>
          <p:cNvSpPr txBox="1"/>
          <p:nvPr/>
        </p:nvSpPr>
        <p:spPr>
          <a:xfrm>
            <a:off x="838200" y="1404845"/>
            <a:ext cx="1036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교통사고가 가장 많이 발생하는 시간대를 알아보고 시각화 해보자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800CA4-3457-88A1-E54F-A21A590EA729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F850C1-B9C0-A731-57B8-A8B7F222A6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480" y="2323462"/>
            <a:ext cx="7868668" cy="23805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614847-ED2B-5272-449F-164DD48CD763}"/>
              </a:ext>
            </a:extLst>
          </p:cNvPr>
          <p:cNvSpPr txBox="1"/>
          <p:nvPr/>
        </p:nvSpPr>
        <p:spPr>
          <a:xfrm>
            <a:off x="733425" y="2430529"/>
            <a:ext cx="773184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colors = </a:t>
            </a:r>
            <a:r>
              <a:rPr lang="en-US" altLang="ko-KR" sz="21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sns.color_palette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("husl",10)</a:t>
            </a:r>
          </a:p>
          <a:p>
            <a:pPr algn="l"/>
            <a:endParaRPr lang="en-US" altLang="ko-KR" sz="21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l"/>
            <a:r>
              <a:rPr lang="en-US" altLang="ko-KR" sz="21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plt.figure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en-US" altLang="ko-KR" sz="21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figsize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= (5,5))</a:t>
            </a:r>
          </a:p>
          <a:p>
            <a:pPr algn="l"/>
            <a:r>
              <a:rPr lang="en-US" altLang="ko-KR" sz="21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plt.pie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(acc_time2_cnt, labels = acc_time2_cnt.index, </a:t>
            </a:r>
          </a:p>
          <a:p>
            <a:pPr algn="l"/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	 </a:t>
            </a:r>
            <a:r>
              <a:rPr lang="en-US" altLang="ko-KR" sz="21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autopct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= '%1.0f%%’, colors =  colors)</a:t>
            </a:r>
          </a:p>
          <a:p>
            <a:pPr algn="l"/>
            <a:r>
              <a:rPr lang="en-US" altLang="ko-KR" sz="21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plt.show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  <a:endParaRPr lang="ko-KR" altLang="en-US" sz="21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01C3947-BC2D-E29F-72E3-0DEDD37D124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08" r="7696"/>
          <a:stretch/>
        </p:blipFill>
        <p:spPr>
          <a:xfrm>
            <a:off x="8267305" y="2323462"/>
            <a:ext cx="3502773" cy="330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74274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6534B10-6862-08DC-FD32-865F946602A2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78865E-BFA8-56DF-721C-3FEAE98B04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61" y="209033"/>
            <a:ext cx="555302" cy="5553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3D02DF-1A1C-201B-C0DB-8BB57447B427}"/>
              </a:ext>
            </a:extLst>
          </p:cNvPr>
          <p:cNvSpPr txBox="1"/>
          <p:nvPr/>
        </p:nvSpPr>
        <p:spPr>
          <a:xfrm>
            <a:off x="838200" y="1404845"/>
            <a:ext cx="1036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광주지역 법규위반 </a:t>
            </a:r>
            <a:r>
              <a:rPr lang="ko-KR" altLang="en-US" sz="28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사항별</a:t>
            </a:r>
            <a:r>
              <a:rPr lang="ko-KR" altLang="en-US" sz="28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사고 건수를 파이그래프로 </a:t>
            </a:r>
            <a:r>
              <a:rPr lang="ko-KR" altLang="en-US" sz="28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시각화해보자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800CA4-3457-88A1-E54F-A21A590EA729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F850C1-B9C0-A731-57B8-A8B7F222A6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2143" y="2244765"/>
            <a:ext cx="8672499" cy="8675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614847-ED2B-5272-449F-164DD48CD763}"/>
              </a:ext>
            </a:extLst>
          </p:cNvPr>
          <p:cNvSpPr txBox="1"/>
          <p:nvPr/>
        </p:nvSpPr>
        <p:spPr>
          <a:xfrm>
            <a:off x="1828016" y="2280919"/>
            <a:ext cx="669745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1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gj_data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= </a:t>
            </a:r>
            <a:r>
              <a:rPr lang="en-US" altLang="ko-KR" sz="21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acc_data.query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('</a:t>
            </a:r>
            <a:r>
              <a:rPr lang="ko-KR" altLang="en-US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발생지시도 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=="</a:t>
            </a:r>
            <a:r>
              <a:rPr lang="ko-KR" altLang="en-US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광주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"')</a:t>
            </a:r>
          </a:p>
          <a:p>
            <a:pPr algn="l"/>
            <a:r>
              <a:rPr lang="en-US" altLang="ko-KR" sz="21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gj_data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['</a:t>
            </a:r>
            <a:r>
              <a:rPr lang="ko-KR" altLang="en-US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법규위반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'].</a:t>
            </a:r>
            <a:r>
              <a:rPr lang="en-US" altLang="ko-KR" sz="21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value_counts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E7E5591-F680-013F-FE86-DFD4562AF7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4942" y="3344159"/>
            <a:ext cx="3491315" cy="266382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96169F69-CE18-1202-AA6E-D10698A26E88}"/>
              </a:ext>
            </a:extLst>
          </p:cNvPr>
          <p:cNvSpPr/>
          <p:nvPr/>
        </p:nvSpPr>
        <p:spPr>
          <a:xfrm>
            <a:off x="4345757" y="2648932"/>
            <a:ext cx="2271859" cy="300919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2">
                    <a:lumMod val="75000"/>
                  </a:schemeClr>
                </a:solidFill>
              </a:rPr>
              <a:t>?</a:t>
            </a:r>
            <a:endParaRPr lang="ko-KR" alt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64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6534B10-6862-08DC-FD32-865F946602A2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78865E-BFA8-56DF-721C-3FEAE98B04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61" y="209033"/>
            <a:ext cx="555302" cy="5553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3D02DF-1A1C-201B-C0DB-8BB57447B427}"/>
              </a:ext>
            </a:extLst>
          </p:cNvPr>
          <p:cNvSpPr txBox="1"/>
          <p:nvPr/>
        </p:nvSpPr>
        <p:spPr>
          <a:xfrm>
            <a:off x="838200" y="1404845"/>
            <a:ext cx="1036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광주지역 법규위반 </a:t>
            </a:r>
            <a:r>
              <a:rPr lang="ko-KR" altLang="en-US" sz="28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사항별</a:t>
            </a:r>
            <a:r>
              <a:rPr lang="ko-KR" altLang="en-US" sz="28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사고 건수를 파이그래프로 </a:t>
            </a:r>
            <a:r>
              <a:rPr lang="ko-KR" altLang="en-US" sz="28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시각화해보자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800CA4-3457-88A1-E54F-A21A590EA729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F850C1-B9C0-A731-57B8-A8B7F222A6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163" y="2084510"/>
            <a:ext cx="6321269" cy="18747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614847-ED2B-5272-449F-164DD48CD763}"/>
              </a:ext>
            </a:extLst>
          </p:cNvPr>
          <p:cNvSpPr txBox="1"/>
          <p:nvPr/>
        </p:nvSpPr>
        <p:spPr>
          <a:xfrm>
            <a:off x="729037" y="2139518"/>
            <a:ext cx="6177410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1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plt.figure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en-US" altLang="ko-KR" sz="21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figsize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= (8,8))</a:t>
            </a:r>
          </a:p>
          <a:p>
            <a:pPr algn="l"/>
            <a:r>
              <a:rPr lang="en-US" altLang="ko-KR" sz="21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plt.pie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en-US" altLang="ko-KR" sz="21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gj_data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['</a:t>
            </a:r>
            <a:r>
              <a:rPr lang="ko-KR" altLang="en-US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법규위반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'].</a:t>
            </a:r>
            <a:r>
              <a:rPr lang="en-US" altLang="ko-KR" sz="21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value_counts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(), </a:t>
            </a:r>
          </a:p>
          <a:p>
            <a:pPr algn="l"/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	 labels = </a:t>
            </a:r>
            <a:r>
              <a:rPr lang="en-US" altLang="ko-KR" sz="21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gj_data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['</a:t>
            </a:r>
            <a:r>
              <a:rPr lang="ko-KR" altLang="en-US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법규위반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'].unique(), </a:t>
            </a:r>
          </a:p>
          <a:p>
            <a:pPr algn="l"/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	 </a:t>
            </a:r>
            <a:r>
              <a:rPr lang="en-US" altLang="ko-KR" sz="21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autopct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= '%1.0f%%')</a:t>
            </a:r>
          </a:p>
          <a:p>
            <a:pPr algn="l"/>
            <a:r>
              <a:rPr lang="en-US" altLang="ko-KR" sz="21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plt.show</a:t>
            </a:r>
            <a:r>
              <a:rPr lang="en-US" altLang="ko-KR" sz="2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20D9796-799F-78FD-9803-3F9114AC8B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8445" y="2111237"/>
            <a:ext cx="4947926" cy="389738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FC5CF1A-E37D-B2A8-0FAE-EB83A7779FEF}"/>
              </a:ext>
            </a:extLst>
          </p:cNvPr>
          <p:cNvSpPr/>
          <p:nvPr/>
        </p:nvSpPr>
        <p:spPr>
          <a:xfrm>
            <a:off x="736005" y="2496828"/>
            <a:ext cx="5966453" cy="1000516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2">
                    <a:lumMod val="75000"/>
                  </a:schemeClr>
                </a:solidFill>
              </a:rPr>
              <a:t>?</a:t>
            </a:r>
            <a:endParaRPr lang="ko-KR" alt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81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-1" y="4886826"/>
            <a:ext cx="12452279" cy="1971173"/>
          </a:xfrm>
          <a:custGeom>
            <a:avLst/>
            <a:gdLst>
              <a:gd name="connsiteX0" fmla="*/ 9944100 w 9944100"/>
              <a:gd name="connsiteY0" fmla="*/ 876300 h 5359400"/>
              <a:gd name="connsiteX1" fmla="*/ 8140700 w 9944100"/>
              <a:gd name="connsiteY1" fmla="*/ 5359400 h 5359400"/>
              <a:gd name="connsiteX2" fmla="*/ 0 w 9944100"/>
              <a:gd name="connsiteY2" fmla="*/ 5359400 h 5359400"/>
              <a:gd name="connsiteX3" fmla="*/ 12700 w 9944100"/>
              <a:gd name="connsiteY3" fmla="*/ 2362200 h 5359400"/>
              <a:gd name="connsiteX4" fmla="*/ 6705600 w 9944100"/>
              <a:gd name="connsiteY4" fmla="*/ 0 h 5359400"/>
              <a:gd name="connsiteX5" fmla="*/ 9944100 w 9944100"/>
              <a:gd name="connsiteY5" fmla="*/ 876300 h 535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44100" h="5359400">
                <a:moveTo>
                  <a:pt x="9944100" y="876300"/>
                </a:moveTo>
                <a:lnTo>
                  <a:pt x="8140700" y="5359400"/>
                </a:lnTo>
                <a:lnTo>
                  <a:pt x="0" y="5359400"/>
                </a:lnTo>
                <a:cubicBezTo>
                  <a:pt x="4233" y="4360333"/>
                  <a:pt x="8467" y="3361267"/>
                  <a:pt x="12700" y="2362200"/>
                </a:cubicBezTo>
                <a:lnTo>
                  <a:pt x="6705600" y="0"/>
                </a:lnTo>
                <a:lnTo>
                  <a:pt x="9944100" y="876300"/>
                </a:lnTo>
                <a:close/>
              </a:path>
            </a:pathLst>
          </a:custGeom>
          <a:gradFill>
            <a:gsLst>
              <a:gs pos="43000">
                <a:srgbClr val="ECECEC"/>
              </a:gs>
              <a:gs pos="86000">
                <a:schemeClr val="bg1">
                  <a:alpha val="32000"/>
                </a:schemeClr>
              </a:gs>
              <a:gs pos="0">
                <a:schemeClr val="bg1">
                  <a:lumMod val="85000"/>
                </a:schemeClr>
              </a:gs>
              <a:gs pos="0">
                <a:schemeClr val="accent1">
                  <a:lumMod val="40000"/>
                  <a:lumOff val="60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BAFDC20-AE56-46EF-A696-5645D1B38BEA}"/>
              </a:ext>
            </a:extLst>
          </p:cNvPr>
          <p:cNvSpPr/>
          <p:nvPr/>
        </p:nvSpPr>
        <p:spPr>
          <a:xfrm>
            <a:off x="6854767" y="-213021"/>
            <a:ext cx="4816443" cy="4977992"/>
          </a:xfrm>
          <a:prstGeom prst="ellipse">
            <a:avLst/>
          </a:prstGeom>
          <a:gradFill flip="none" rotWithShape="1">
            <a:gsLst>
              <a:gs pos="82000">
                <a:schemeClr val="bg1">
                  <a:lumMod val="0"/>
                  <a:lumOff val="100000"/>
                  <a:alpha val="34000"/>
                </a:schemeClr>
              </a:gs>
              <a:gs pos="23000">
                <a:schemeClr val="bg1">
                  <a:alpha val="21000"/>
                </a:schemeClr>
              </a:gs>
              <a:gs pos="63000">
                <a:srgbClr val="FFE186">
                  <a:alpha val="41000"/>
                </a:srgbClr>
              </a:gs>
              <a:gs pos="35402">
                <a:srgbClr val="FFE185">
                  <a:alpha val="33000"/>
                </a:srgbClr>
              </a:gs>
              <a:gs pos="49000">
                <a:schemeClr val="accent4">
                  <a:alpha val="36000"/>
                </a:schemeClr>
              </a:gs>
            </a:gsLst>
            <a:lin ang="5400000" scaled="1"/>
            <a:tileRect/>
          </a:gra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`</a:t>
            </a:r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5CB13CD-CC5D-4340-BFA7-734084C5ED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570" y="1017386"/>
            <a:ext cx="2948668" cy="4684106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75089" y="344677"/>
            <a:ext cx="6096000" cy="1931298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defRPr/>
            </a:pPr>
            <a:r>
              <a:rPr lang="en-US" altLang="ko-KR" sz="2800" i="1" kern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Big Data</a:t>
            </a:r>
          </a:p>
          <a:p>
            <a:pPr latinLnBrk="0">
              <a:defRPr/>
            </a:pPr>
            <a:endParaRPr lang="en-US" altLang="ko-KR" sz="1500" i="1" kern="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ko-KR" altLang="en-US" sz="6600" kern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수고하셨습니다</a:t>
            </a:r>
            <a:r>
              <a:rPr lang="en-US" altLang="ko-KR" sz="6600" kern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latinLnBrk="0">
              <a:defRPr/>
            </a:pPr>
            <a:r>
              <a:rPr lang="en-US" altLang="ko-KR" sz="1050" kern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Enjoy your data </a:t>
            </a:r>
            <a:r>
              <a:rPr lang="en-US" altLang="ko-KR" sz="1050" kern="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1050" kern="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46F44F8-44A1-4913-97FE-1804D6F7B418}"/>
              </a:ext>
            </a:extLst>
          </p:cNvPr>
          <p:cNvCxnSpPr>
            <a:cxnSpLocks/>
          </p:cNvCxnSpPr>
          <p:nvPr/>
        </p:nvCxnSpPr>
        <p:spPr>
          <a:xfrm>
            <a:off x="684315" y="924919"/>
            <a:ext cx="3384251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B23FBDD1-695F-44FD-BF09-F56854FE9218}"/>
              </a:ext>
            </a:extLst>
          </p:cNvPr>
          <p:cNvSpPr/>
          <p:nvPr/>
        </p:nvSpPr>
        <p:spPr>
          <a:xfrm>
            <a:off x="6800468" y="34814"/>
            <a:ext cx="4816443" cy="4977992"/>
          </a:xfrm>
          <a:prstGeom prst="ellipse">
            <a:avLst/>
          </a:prstGeom>
          <a:gradFill flip="none" rotWithShape="1">
            <a:gsLst>
              <a:gs pos="82000">
                <a:schemeClr val="bg1">
                  <a:lumMod val="0"/>
                  <a:lumOff val="100000"/>
                  <a:alpha val="34000"/>
                </a:schemeClr>
              </a:gs>
              <a:gs pos="23000">
                <a:schemeClr val="bg1">
                  <a:alpha val="21000"/>
                </a:schemeClr>
              </a:gs>
              <a:gs pos="63000">
                <a:srgbClr val="FFE186">
                  <a:alpha val="41000"/>
                </a:srgbClr>
              </a:gs>
              <a:gs pos="35402">
                <a:srgbClr val="FFE185">
                  <a:alpha val="33000"/>
                </a:srgbClr>
              </a:gs>
              <a:gs pos="49000">
                <a:schemeClr val="accent4">
                  <a:alpha val="36000"/>
                </a:schemeClr>
              </a:gs>
            </a:gsLst>
            <a:lin ang="5400000" scaled="1"/>
            <a:tileRect/>
          </a:gra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`</a:t>
            </a:r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C0C943F-B1AD-4FD8-9FC9-F47FA068EC78}"/>
              </a:ext>
            </a:extLst>
          </p:cNvPr>
          <p:cNvSpPr/>
          <p:nvPr/>
        </p:nvSpPr>
        <p:spPr>
          <a:xfrm>
            <a:off x="575089" y="2228006"/>
            <a:ext cx="25379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kern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 손지영</a:t>
            </a:r>
            <a:endParaRPr lang="en-US" altLang="ko-KR" sz="1000" kern="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DDC010-83FE-4853-9A01-4FE8F7C8EA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057" y="6256839"/>
            <a:ext cx="1993490" cy="51913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D5ACCFF-05BE-463A-8333-9C7EC55474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897" y="344677"/>
            <a:ext cx="458927" cy="45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548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4C0CC86-263B-5BDC-565D-9C4FCE0386A1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Matplotlib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247470-BFD5-F7D2-04F2-41ABAAFD03A8}"/>
              </a:ext>
            </a:extLst>
          </p:cNvPr>
          <p:cNvSpPr txBox="1"/>
          <p:nvPr/>
        </p:nvSpPr>
        <p:spPr>
          <a:xfrm>
            <a:off x="838200" y="1404845"/>
            <a:ext cx="8324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Line plot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그려보기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288913-1C3E-A206-713E-15565956C2A5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5E25E42-14CD-BE27-2FE4-9EFF4F8A2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359" y="2079811"/>
            <a:ext cx="8007282" cy="302110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198033B-F243-DE6A-1DB6-A2BB96197C28}"/>
              </a:ext>
            </a:extLst>
          </p:cNvPr>
          <p:cNvSpPr txBox="1"/>
          <p:nvPr/>
        </p:nvSpPr>
        <p:spPr>
          <a:xfrm>
            <a:off x="2424215" y="2221973"/>
            <a:ext cx="780093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생성하여 데이터 준비</a:t>
            </a:r>
            <a:endParaRPr lang="en-US" altLang="ko-KR" sz="2800" dirty="0">
              <a:solidFill>
                <a:schemeClr val="accent6">
                  <a:lumMod val="7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 = </a:t>
            </a:r>
            <a:r>
              <a:rPr lang="en-US" altLang="ko-KR" sz="28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np.arange</a:t>
            </a:r>
            <a:r>
              <a:rPr lang="en-US" altLang="ko-KR" sz="28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(1,6)</a:t>
            </a:r>
          </a:p>
          <a:p>
            <a:r>
              <a:rPr lang="en-US" altLang="ko-KR" sz="28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np.random.seed</a:t>
            </a:r>
            <a:r>
              <a:rPr lang="en-US" altLang="ko-KR" sz="28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(3)</a:t>
            </a:r>
          </a:p>
          <a:p>
            <a:r>
              <a:rPr lang="en-US" altLang="ko-KR" sz="28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y = </a:t>
            </a:r>
            <a:r>
              <a:rPr lang="en-US" altLang="ko-KR" sz="28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np.random.randint</a:t>
            </a:r>
            <a:r>
              <a:rPr lang="en-US" altLang="ko-KR" sz="28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(1,10,size=5)</a:t>
            </a:r>
          </a:p>
          <a:p>
            <a:r>
              <a:rPr lang="en-US" altLang="ko-KR" sz="28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print(x)</a:t>
            </a:r>
          </a:p>
          <a:p>
            <a:r>
              <a:rPr lang="en-US" altLang="ko-KR" sz="28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print(y)</a:t>
            </a:r>
            <a:endParaRPr lang="ko-KR" altLang="en-US" sz="28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CB626A-D65D-53C3-3DFE-90FD0C794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4215" y="4955040"/>
            <a:ext cx="2531329" cy="10320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4FF4273-006F-EC5C-B4C8-2DF8D8F67FE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61" y="209033"/>
            <a:ext cx="555302" cy="55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740124"/>
      </p:ext>
    </p:extLst>
  </p:cSld>
  <p:clrMapOvr>
    <a:masterClrMapping/>
  </p:clrMapOvr>
</p:sld>
</file>

<file path=ppt/theme/theme1.xml><?xml version="1.0" encoding="utf-8"?>
<a:theme xmlns:a="http://schemas.openxmlformats.org/drawingml/2006/main" name="2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5509</TotalTime>
  <Words>6291</Words>
  <Application>Microsoft Office PowerPoint</Application>
  <PresentationFormat>와이드스크린</PresentationFormat>
  <Paragraphs>1236</Paragraphs>
  <Slides>86</Slides>
  <Notes>61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86</vt:i4>
      </vt:variant>
    </vt:vector>
  </HeadingPairs>
  <TitlesOfParts>
    <vt:vector size="92" baseType="lpstr">
      <vt:lpstr>G마켓 산스 TTF Bold</vt:lpstr>
      <vt:lpstr>G마켓 산스 TTF Medium</vt:lpstr>
      <vt:lpstr>G마켓 산스 Bold</vt:lpstr>
      <vt:lpstr>G마켓 산스 Medium</vt:lpstr>
      <vt:lpstr>Arial</vt:lpstr>
      <vt:lpstr>20_Office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JiYoung Son</cp:lastModifiedBy>
  <cp:revision>133</cp:revision>
  <dcterms:created xsi:type="dcterms:W3CDTF">2020-12-04T02:08:46Z</dcterms:created>
  <dcterms:modified xsi:type="dcterms:W3CDTF">2024-03-19T03:41:20Z</dcterms:modified>
</cp:coreProperties>
</file>