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8"/>
  </p:notesMasterIdLst>
  <p:sldIdLst>
    <p:sldId id="286" r:id="rId2"/>
    <p:sldId id="345" r:id="rId3"/>
    <p:sldId id="305" r:id="rId4"/>
    <p:sldId id="306" r:id="rId5"/>
    <p:sldId id="296" r:id="rId6"/>
    <p:sldId id="289" r:id="rId7"/>
  </p:sldIdLst>
  <p:sldSz cx="12192000" cy="6858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F53B57"/>
    <a:srgbClr val="4182B8"/>
    <a:srgbClr val="467DC3"/>
    <a:srgbClr val="FFFFFF"/>
    <a:srgbClr val="F7F7F7"/>
    <a:srgbClr val="323232"/>
    <a:srgbClr val="FEC636"/>
    <a:srgbClr val="4678C8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141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[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파이썬 알고리즘 인터뷰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책만 출판사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가변과 불변에 대한 설명을 같이 해주면 좋을 듯 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dirty="0"/>
              <a:t>값 복사와 레퍼런스 복사에 대한 설명 추가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7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11951-4213-4DDC-B7D3-AD7CA772F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58" y="501522"/>
            <a:ext cx="1812264" cy="4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B9DE8-C3DD-430B-8D2B-7C11E36AD14D}"/>
              </a:ext>
            </a:extLst>
          </p:cNvPr>
          <p:cNvSpPr txBox="1"/>
          <p:nvPr/>
        </p:nvSpPr>
        <p:spPr>
          <a:xfrm>
            <a:off x="1261874" y="1501316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사전적 의미로는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변화를 줄 수 있는＂ 또는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변할 수 있는 수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프로그래밍에서는 데이터를 담을 수 있는 공간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Picture 2" descr="C:\Users\LSJ\Downloads\noun_10779_cc.png">
            <a:extLst>
              <a:ext uri="{FF2B5EF4-FFF2-40B4-BE49-F238E27FC236}">
                <a16:creationId xmlns:a16="http://schemas.microsoft.com/office/drawing/2014/main" id="{86E7A443-6E69-4BD3-852B-C4EF06AA2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613" y="3066753"/>
            <a:ext cx="3046775" cy="25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자료형 종류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F77C2C-87AD-1DC9-5674-D06C379B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80788"/>
              </p:ext>
            </p:extLst>
          </p:nvPr>
        </p:nvGraphicFramePr>
        <p:xfrm>
          <a:off x="357563" y="1196088"/>
          <a:ext cx="11476874" cy="5412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1471">
                  <a:extLst>
                    <a:ext uri="{9D8B030D-6E8A-4147-A177-3AD203B41FA5}">
                      <a16:colId xmlns:a16="http://schemas.microsoft.com/office/drawing/2014/main" val="3132008694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766033676"/>
                    </a:ext>
                  </a:extLst>
                </a:gridCol>
                <a:gridCol w="324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기본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컬렉션 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소구분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데이터 타입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객체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타입명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기본형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(basic data type)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숫자형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(numeric type)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integer(int)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-2, -1, 0, 1, 2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float(float)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3.2, 3.14, 0.12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불리언형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type)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Boolean(bool)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 / False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 및 순서형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(text type,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sequence type)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string(str)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‘Hello</a:t>
                      </a:r>
                      <a:r>
                        <a:rPr lang="en-US" altLang="ko-KR" sz="1800" baseline="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World!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’, “Hi”, “123”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90567"/>
                  </a:ext>
                </a:extLst>
              </a:tr>
              <a:tr h="5154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컬렉션형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(collection data type)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순서형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(sequence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type)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*list(list)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[], [1,2,3], [‘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a’,’b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’], [‘a’,1]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335293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tuple(tuple)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(), (1,2,3), (‘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a’,’b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’), (‘a’,0.5)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9677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맵핑형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(mapping type)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*dictionary(dictionary)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{‘name’:’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jy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’, ’birth’:’0211’}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54226"/>
                  </a:ext>
                </a:extLst>
              </a:tr>
              <a:tr h="515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집합형</a:t>
                      </a:r>
                      <a:endParaRPr lang="en-US" altLang="ko-KR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(set type)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*set(set)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{1,2,3}, {‘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a’,’b’,’c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’}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53000-CA84-4F0E-9934-B04B556AEDE4}"/>
              </a:ext>
            </a:extLst>
          </p:cNvPr>
          <p:cNvSpPr txBox="1"/>
          <p:nvPr/>
        </p:nvSpPr>
        <p:spPr>
          <a:xfrm>
            <a:off x="593624" y="1424774"/>
            <a:ext cx="10473443" cy="2065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이스케이프 코드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문자가 가진 의미를 벗어나 부가적인 기능을 사용할 때 쓰이는 문자여서 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escape(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탈출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프로그래밍 할 때 사용할 수 있도록 미리 정의해둔 특수한 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 조합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역슬래시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(\ =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＼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기호와 조합하여 사용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853C63-22FA-4367-BD1F-AC09A852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96670"/>
              </p:ext>
            </p:extLst>
          </p:nvPr>
        </p:nvGraphicFramePr>
        <p:xfrm>
          <a:off x="1109221" y="3298624"/>
          <a:ext cx="9973558" cy="3092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8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\n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개행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줄바꿈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\t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수평 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\\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 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“\”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\’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단일 인용부호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‘ 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527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\”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이중 인용부호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“ 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B5C98F-1DAB-631E-D399-719E2FCDCC0E}"/>
              </a:ext>
            </a:extLst>
          </p:cNvPr>
          <p:cNvSpPr txBox="1"/>
          <p:nvPr/>
        </p:nvSpPr>
        <p:spPr>
          <a:xfrm>
            <a:off x="2224814" y="294356"/>
            <a:ext cx="2727029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사용하기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267534-5D95-4CFE-A5AB-35C0BBBA328E}"/>
              </a:ext>
            </a:extLst>
          </p:cNvPr>
          <p:cNvSpPr txBox="1"/>
          <p:nvPr/>
        </p:nvSpPr>
        <p:spPr>
          <a:xfrm>
            <a:off x="1252146" y="1754236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가리킨다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CFD27B-E7AB-BECA-BFE5-A83EA40E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8739"/>
              </p:ext>
            </p:extLst>
          </p:nvPr>
        </p:nvGraphicFramePr>
        <p:xfrm>
          <a:off x="1396181" y="4463495"/>
          <a:ext cx="9399637" cy="70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30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M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y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m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Y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108436" marR="108436" marT="54218" marB="54218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C5B90D-41AE-43B7-E775-9CB9499AA6C3}"/>
              </a:ext>
            </a:extLst>
          </p:cNvPr>
          <p:cNvSpPr txBox="1"/>
          <p:nvPr/>
        </p:nvSpPr>
        <p:spPr>
          <a:xfrm>
            <a:off x="6568602" y="1754236"/>
            <a:ext cx="6094378" cy="102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잘라낸다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0A68C5-10DD-1964-CFF3-A120CF8C568E}"/>
              </a:ext>
            </a:extLst>
          </p:cNvPr>
          <p:cNvCxnSpPr>
            <a:cxnSpLocks/>
          </p:cNvCxnSpPr>
          <p:nvPr/>
        </p:nvCxnSpPr>
        <p:spPr>
          <a:xfrm>
            <a:off x="3929974" y="2781248"/>
            <a:ext cx="0" cy="1682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A674435-5290-4622-C5AC-B0E296576E4E}"/>
              </a:ext>
            </a:extLst>
          </p:cNvPr>
          <p:cNvSpPr/>
          <p:nvPr/>
        </p:nvSpPr>
        <p:spPr>
          <a:xfrm>
            <a:off x="3589506" y="4463495"/>
            <a:ext cx="680936" cy="704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7C0A70-179D-328A-7432-AD5E15E37753}"/>
              </a:ext>
            </a:extLst>
          </p:cNvPr>
          <p:cNvCxnSpPr>
            <a:cxnSpLocks/>
          </p:cNvCxnSpPr>
          <p:nvPr/>
        </p:nvCxnSpPr>
        <p:spPr>
          <a:xfrm>
            <a:off x="8965658" y="2781248"/>
            <a:ext cx="0" cy="1682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450445-28D4-EDFB-C5E0-34DF23AADA0B}"/>
              </a:ext>
            </a:extLst>
          </p:cNvPr>
          <p:cNvSpPr/>
          <p:nvPr/>
        </p:nvSpPr>
        <p:spPr>
          <a:xfrm>
            <a:off x="7227651" y="4463495"/>
            <a:ext cx="3492230" cy="704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52472-BECB-6780-270D-2648A39CC609}"/>
              </a:ext>
            </a:extLst>
          </p:cNvPr>
          <p:cNvSpPr txBox="1"/>
          <p:nvPr/>
        </p:nvSpPr>
        <p:spPr>
          <a:xfrm>
            <a:off x="2168253" y="350296"/>
            <a:ext cx="4150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접근하는 방법</a:t>
            </a:r>
            <a:endParaRPr lang="en-US" altLang="ko-KR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6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172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</a:t>
            </a: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특정값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삽입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FBDE-ACCA-4ACE-B878-06DC87C728C8}"/>
              </a:ext>
            </a:extLst>
          </p:cNvPr>
          <p:cNvSpPr txBox="1"/>
          <p:nvPr/>
        </p:nvSpPr>
        <p:spPr>
          <a:xfrm>
            <a:off x="482859" y="134507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포매팅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(Formatting)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안의 특정한 값을 바꿔야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삽입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할 경우가 있을 때 사용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E9BFC-CCBC-4626-AAE2-27C5D72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95" y="3000136"/>
            <a:ext cx="5403048" cy="1951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69A98-2B12-4149-BDCA-C056C55AA651}"/>
              </a:ext>
            </a:extLst>
          </p:cNvPr>
          <p:cNvSpPr txBox="1"/>
          <p:nvPr/>
        </p:nvSpPr>
        <p:spPr>
          <a:xfrm>
            <a:off x="7621330" y="3000136"/>
            <a:ext cx="3466672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</a:rPr>
              <a:t>%기호 </a:t>
            </a:r>
            <a:r>
              <a:rPr lang="ko-KR" altLang="en-US" sz="2400" dirty="0" err="1">
                <a:solidFill>
                  <a:srgbClr val="323232"/>
                </a:solidFill>
              </a:rPr>
              <a:t>포매팅</a:t>
            </a:r>
            <a:endParaRPr lang="ko-KR" altLang="en-US" sz="2400" dirty="0">
              <a:solidFill>
                <a:srgbClr val="32323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</a:rPr>
              <a:t>- </a:t>
            </a:r>
            <a:r>
              <a:rPr lang="ko-KR" altLang="en-US" sz="2400" dirty="0" err="1">
                <a:solidFill>
                  <a:srgbClr val="323232"/>
                </a:solidFill>
              </a:rPr>
              <a:t>fomat</a:t>
            </a:r>
            <a:r>
              <a:rPr lang="ko-KR" altLang="en-US" sz="2400" dirty="0">
                <a:solidFill>
                  <a:srgbClr val="323232"/>
                </a:solidFill>
              </a:rPr>
              <a:t> 함수 </a:t>
            </a:r>
            <a:r>
              <a:rPr lang="ko-KR" altLang="en-US" sz="2400" dirty="0" err="1">
                <a:solidFill>
                  <a:srgbClr val="323232"/>
                </a:solidFill>
              </a:rPr>
              <a:t>포매팅</a:t>
            </a:r>
            <a:endParaRPr lang="ko-KR" altLang="en-US" sz="2400" dirty="0">
              <a:solidFill>
                <a:srgbClr val="32323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</a:rPr>
              <a:t>- </a:t>
            </a:r>
            <a:r>
              <a:rPr lang="ko-KR" altLang="en-US" sz="2400" dirty="0" err="1">
                <a:solidFill>
                  <a:srgbClr val="323232"/>
                </a:solidFill>
              </a:rPr>
              <a:t>f문자열</a:t>
            </a:r>
            <a:r>
              <a:rPr lang="ko-KR" altLang="en-US" sz="2400" dirty="0">
                <a:solidFill>
                  <a:srgbClr val="323232"/>
                </a:solidFill>
              </a:rPr>
              <a:t> </a:t>
            </a:r>
            <a:r>
              <a:rPr lang="ko-KR" altLang="en-US" sz="2400" dirty="0" err="1">
                <a:solidFill>
                  <a:srgbClr val="323232"/>
                </a:solidFill>
              </a:rPr>
              <a:t>포매팅</a:t>
            </a:r>
            <a:endParaRPr lang="ko-KR" altLang="en-US" sz="24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함수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A9C88A-7503-45A7-91CA-957D9111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29166"/>
              </p:ext>
            </p:extLst>
          </p:nvPr>
        </p:nvGraphicFramePr>
        <p:xfrm>
          <a:off x="1554480" y="1298802"/>
          <a:ext cx="8808719" cy="5041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len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문자열의 문자 개수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upper()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소문자를 대문자로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lower()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대문자를 소문자로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isupper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문자열이 대문자인지 여부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45087"/>
                  </a:ext>
                </a:extLst>
              </a:tr>
              <a:tr h="393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islower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문자열이 소문자인지 여부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736016"/>
                  </a:ext>
                </a:extLst>
              </a:tr>
              <a:tr h="393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isdigit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문자열이 숫자인지 여부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08030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count(‘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 몇 개 있는지 개수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248949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find(‘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위치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68634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index(‘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’)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찾을 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위치 반환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819771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strip(), 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lstrip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(), </a:t>
                      </a:r>
                      <a:r>
                        <a:rPr lang="en-US" altLang="ko-KR" sz="18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rstrip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양쪽 공백 제거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왼쪽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오른쪽 공백 제거</a:t>
                      </a:r>
                      <a:endParaRPr lang="ko-KR" altLang="en-US" sz="1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83867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replace(‘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1’, ‘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2’)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을 문자열 </a:t>
                      </a: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 바꾸기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1900"/>
                  </a:ext>
                </a:extLst>
              </a:tr>
              <a:tr h="385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split()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 나누기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와이드스크린</PresentationFormat>
  <Paragraphs>111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Open Sans</vt:lpstr>
      <vt:lpstr>맑은 고딕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2020-03-20T05:11:27Z</dcterms:created>
  <dcterms:modified xsi:type="dcterms:W3CDTF">2024-12-15T11:57:41Z</dcterms:modified>
</cp:coreProperties>
</file>