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71" r:id="rId2"/>
    <p:sldId id="268" r:id="rId3"/>
    <p:sldId id="267" r:id="rId4"/>
    <p:sldId id="305" r:id="rId5"/>
    <p:sldId id="310" r:id="rId6"/>
    <p:sldId id="319" r:id="rId7"/>
    <p:sldId id="308" r:id="rId8"/>
    <p:sldId id="309" r:id="rId9"/>
    <p:sldId id="311" r:id="rId10"/>
    <p:sldId id="339" r:id="rId11"/>
    <p:sldId id="312" r:id="rId12"/>
    <p:sldId id="313" r:id="rId13"/>
    <p:sldId id="335" r:id="rId14"/>
    <p:sldId id="340" r:id="rId15"/>
    <p:sldId id="316" r:id="rId16"/>
    <p:sldId id="337" r:id="rId17"/>
    <p:sldId id="314" r:id="rId18"/>
    <p:sldId id="333" r:id="rId19"/>
    <p:sldId id="315" r:id="rId20"/>
    <p:sldId id="317" r:id="rId21"/>
    <p:sldId id="320" r:id="rId22"/>
    <p:sldId id="324" r:id="rId23"/>
    <p:sldId id="321" r:id="rId24"/>
    <p:sldId id="331" r:id="rId25"/>
    <p:sldId id="327" r:id="rId26"/>
    <p:sldId id="328" r:id="rId27"/>
    <p:sldId id="329" r:id="rId28"/>
    <p:sldId id="330" r:id="rId29"/>
    <p:sldId id="332" r:id="rId30"/>
    <p:sldId id="325" r:id="rId31"/>
    <p:sldId id="306" r:id="rId32"/>
    <p:sldId id="307" r:id="rId33"/>
    <p:sldId id="338" r:id="rId34"/>
    <p:sldId id="334" r:id="rId35"/>
    <p:sldId id="341" r:id="rId36"/>
    <p:sldId id="269" r:id="rId37"/>
  </p:sldIdLst>
  <p:sldSz cx="12192000" cy="6858000"/>
  <p:notesSz cx="6858000" cy="9144000"/>
  <p:embeddedFontLst>
    <p:embeddedFont>
      <p:font typeface="나눔바른고딕" panose="020B0603020101020101" pitchFamily="50" charset="-127"/>
      <p:regular r:id="rId39"/>
      <p:bold r:id="rId40"/>
    </p:embeddedFont>
    <p:embeddedFont>
      <p:font typeface="나눔스퀘어라운드 ExtraBold" panose="020B0600000101010101" pitchFamily="50" charset="-127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B57"/>
    <a:srgbClr val="4182B8"/>
    <a:srgbClr val="467DC3"/>
    <a:srgbClr val="323232"/>
    <a:srgbClr val="007C1D"/>
    <a:srgbClr val="646464"/>
    <a:srgbClr val="FEC636"/>
    <a:srgbClr val="4678C8"/>
    <a:srgbClr val="50505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82" d="100"/>
          <a:sy n="82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리스트와 </a:t>
            </a:r>
            <a:r>
              <a:rPr lang="ko-KR" altLang="en-US" dirty="0" err="1"/>
              <a:t>튜플은</a:t>
            </a:r>
            <a:r>
              <a:rPr lang="ko-KR" altLang="en-US" dirty="0"/>
              <a:t> 자료를 변수 하나에 </a:t>
            </a:r>
            <a:r>
              <a:rPr lang="ko-KR" altLang="en-US" dirty="0" err="1"/>
              <a:t>한개만</a:t>
            </a:r>
            <a:r>
              <a:rPr lang="ko-KR" altLang="en-US" dirty="0"/>
              <a:t> </a:t>
            </a:r>
            <a:r>
              <a:rPr lang="ko-KR" altLang="en-US" dirty="0" err="1"/>
              <a:t>저장하는것이아니라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여러개를</a:t>
            </a:r>
            <a:r>
              <a:rPr lang="ko-KR" altLang="en-US" dirty="0"/>
              <a:t> 동시에 저장할 수 있도록 하는 자료구조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중요한 포인트 </a:t>
            </a:r>
            <a:r>
              <a:rPr lang="en-US" altLang="ko-KR" dirty="0"/>
              <a:t>! </a:t>
            </a:r>
            <a:r>
              <a:rPr lang="ko-KR" altLang="en-US" dirty="0"/>
              <a:t>더 많은 데이터</a:t>
            </a:r>
            <a:r>
              <a:rPr lang="en-US" altLang="ko-KR" dirty="0"/>
              <a:t>(</a:t>
            </a:r>
            <a:r>
              <a:rPr lang="ko-KR" altLang="en-US" dirty="0"/>
              <a:t>리스트의 요소단위</a:t>
            </a:r>
            <a:r>
              <a:rPr lang="en-US" altLang="ko-KR" dirty="0"/>
              <a:t>)</a:t>
            </a:r>
            <a:r>
              <a:rPr lang="ko-KR" altLang="en-US" dirty="0"/>
              <a:t>를 저장하기 위함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3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5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48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43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88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71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print('*'*45)</a:t>
            </a:r>
          </a:p>
          <a:p>
            <a:r>
              <a:rPr lang="en-US" altLang="ko-KR" dirty="0" err="1"/>
              <a:t>input_s</a:t>
            </a:r>
            <a:r>
              <a:rPr lang="en-US" altLang="ko-KR" dirty="0"/>
              <a:t> = input('</a:t>
            </a:r>
            <a:r>
              <a:rPr lang="ko-KR" altLang="en-US" dirty="0"/>
              <a:t>검색할 문자를 입력하세요 </a:t>
            </a:r>
            <a:r>
              <a:rPr lang="en-US" altLang="ko-KR" dirty="0"/>
              <a:t>&gt;&gt; ')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input_s</a:t>
            </a:r>
            <a:r>
              <a:rPr lang="en-US" altLang="ko-KR" dirty="0"/>
              <a:t> in </a:t>
            </a:r>
            <a:r>
              <a:rPr lang="en-US" altLang="ko-KR" dirty="0" err="1"/>
              <a:t>lst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print(f'{</a:t>
            </a:r>
            <a:r>
              <a:rPr lang="en-US" altLang="ko-KR" dirty="0" err="1"/>
              <a:t>input_s</a:t>
            </a:r>
            <a:r>
              <a:rPr lang="en-US" altLang="ko-KR" dirty="0"/>
              <a:t>}</a:t>
            </a:r>
            <a:r>
              <a:rPr lang="ko-KR" altLang="en-US" dirty="0"/>
              <a:t>는 리스트에 </a:t>
            </a:r>
            <a:r>
              <a:rPr lang="en-US" altLang="ko-KR" dirty="0"/>
              <a:t>{</a:t>
            </a:r>
            <a:r>
              <a:rPr lang="en-US" altLang="ko-KR" dirty="0" err="1"/>
              <a:t>lst.index</a:t>
            </a:r>
            <a:r>
              <a:rPr lang="en-US" altLang="ko-KR" dirty="0"/>
              <a:t>(</a:t>
            </a:r>
            <a:r>
              <a:rPr lang="en-US" altLang="ko-KR" dirty="0" err="1"/>
              <a:t>input_s</a:t>
            </a:r>
            <a:r>
              <a:rPr lang="en-US" altLang="ko-KR" dirty="0"/>
              <a:t>)}</a:t>
            </a:r>
            <a:r>
              <a:rPr lang="ko-KR" altLang="en-US" dirty="0"/>
              <a:t>번째 인덱스에 들어있습니다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print(f'{</a:t>
            </a:r>
            <a:r>
              <a:rPr lang="en-US" altLang="ko-KR" dirty="0" err="1"/>
              <a:t>input_s</a:t>
            </a:r>
            <a:r>
              <a:rPr lang="en-US" altLang="ko-KR" dirty="0"/>
              <a:t>}</a:t>
            </a:r>
            <a:r>
              <a:rPr lang="ko-KR" altLang="en-US" dirty="0"/>
              <a:t>는 리스트에 들어있지 않습니다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print('*'*45)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3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print('*'*35)</a:t>
            </a:r>
          </a:p>
          <a:p>
            <a:r>
              <a:rPr lang="en-US" altLang="ko-KR" dirty="0" err="1"/>
              <a:t>input_s</a:t>
            </a:r>
            <a:r>
              <a:rPr lang="en-US" altLang="ko-KR" dirty="0"/>
              <a:t> = input('</a:t>
            </a:r>
            <a:r>
              <a:rPr lang="ko-KR" altLang="en-US" dirty="0"/>
              <a:t>검색할 문자를 입력하세요 </a:t>
            </a:r>
            <a:r>
              <a:rPr lang="en-US" altLang="ko-KR" dirty="0"/>
              <a:t>&gt;&gt; ')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input_s</a:t>
            </a:r>
            <a:r>
              <a:rPr lang="en-US" altLang="ko-KR" dirty="0"/>
              <a:t> in s:</a:t>
            </a:r>
          </a:p>
          <a:p>
            <a:r>
              <a:rPr lang="en-US" altLang="ko-KR" dirty="0"/>
              <a:t>    print(f'{</a:t>
            </a:r>
            <a:r>
              <a:rPr lang="en-US" altLang="ko-KR" dirty="0" err="1"/>
              <a:t>input_s</a:t>
            </a:r>
            <a:r>
              <a:rPr lang="en-US" altLang="ko-KR" dirty="0"/>
              <a:t>}</a:t>
            </a:r>
            <a:r>
              <a:rPr lang="ko-KR" altLang="en-US" dirty="0"/>
              <a:t>는 문자열에 </a:t>
            </a:r>
            <a:r>
              <a:rPr lang="en-US" altLang="ko-KR" dirty="0"/>
              <a:t>{</a:t>
            </a:r>
            <a:r>
              <a:rPr lang="en-US" altLang="ko-KR" dirty="0" err="1"/>
              <a:t>s.count</a:t>
            </a:r>
            <a:r>
              <a:rPr lang="en-US" altLang="ko-KR" dirty="0"/>
              <a:t>(</a:t>
            </a:r>
            <a:r>
              <a:rPr lang="en-US" altLang="ko-KR" dirty="0" err="1"/>
              <a:t>input_s</a:t>
            </a:r>
            <a:r>
              <a:rPr lang="en-US" altLang="ko-KR" dirty="0"/>
              <a:t>)}</a:t>
            </a:r>
            <a:r>
              <a:rPr lang="ko-KR" altLang="en-US" dirty="0"/>
              <a:t>번 들어있습니다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print(f'{</a:t>
            </a:r>
            <a:r>
              <a:rPr lang="en-US" altLang="ko-KR" dirty="0" err="1"/>
              <a:t>input_s</a:t>
            </a:r>
            <a:r>
              <a:rPr lang="en-US" altLang="ko-KR" dirty="0"/>
              <a:t>}</a:t>
            </a:r>
            <a:r>
              <a:rPr lang="ko-KR" altLang="en-US" dirty="0"/>
              <a:t>는 문자열에 들어있지 않습니다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print('*'*35)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033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print('*'*35)</a:t>
            </a:r>
          </a:p>
          <a:p>
            <a:r>
              <a:rPr lang="en-US" altLang="ko-KR" dirty="0" err="1"/>
              <a:t>input_s</a:t>
            </a:r>
            <a:r>
              <a:rPr lang="en-US" altLang="ko-KR" dirty="0"/>
              <a:t> = input('</a:t>
            </a:r>
            <a:r>
              <a:rPr lang="ko-KR" altLang="en-US" dirty="0"/>
              <a:t>검색할 문자를 입력하세요 </a:t>
            </a:r>
            <a:r>
              <a:rPr lang="en-US" altLang="ko-KR" dirty="0"/>
              <a:t>&gt;&gt; ')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input_s</a:t>
            </a:r>
            <a:r>
              <a:rPr lang="en-US" altLang="ko-KR" dirty="0"/>
              <a:t> in s:</a:t>
            </a:r>
          </a:p>
          <a:p>
            <a:r>
              <a:rPr lang="en-US" altLang="ko-KR" dirty="0"/>
              <a:t>    print(f'{</a:t>
            </a:r>
            <a:r>
              <a:rPr lang="en-US" altLang="ko-KR" dirty="0" err="1"/>
              <a:t>input_s</a:t>
            </a:r>
            <a:r>
              <a:rPr lang="en-US" altLang="ko-KR" dirty="0"/>
              <a:t>}</a:t>
            </a:r>
            <a:r>
              <a:rPr lang="ko-KR" altLang="en-US" dirty="0"/>
              <a:t>는 문자열에 </a:t>
            </a:r>
            <a:r>
              <a:rPr lang="en-US" altLang="ko-KR" dirty="0"/>
              <a:t>{</a:t>
            </a:r>
            <a:r>
              <a:rPr lang="en-US" altLang="ko-KR" dirty="0" err="1"/>
              <a:t>s.count</a:t>
            </a:r>
            <a:r>
              <a:rPr lang="en-US" altLang="ko-KR" dirty="0"/>
              <a:t>(</a:t>
            </a:r>
            <a:r>
              <a:rPr lang="en-US" altLang="ko-KR" dirty="0" err="1"/>
              <a:t>input_s</a:t>
            </a:r>
            <a:r>
              <a:rPr lang="en-US" altLang="ko-KR" dirty="0"/>
              <a:t>)}</a:t>
            </a:r>
            <a:r>
              <a:rPr lang="ko-KR" altLang="en-US" dirty="0"/>
              <a:t>번 들어있습니다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print(f'{</a:t>
            </a:r>
            <a:r>
              <a:rPr lang="en-US" altLang="ko-KR" dirty="0" err="1"/>
              <a:t>input_s</a:t>
            </a:r>
            <a:r>
              <a:rPr lang="en-US" altLang="ko-KR" dirty="0"/>
              <a:t>}</a:t>
            </a:r>
            <a:r>
              <a:rPr lang="ko-KR" altLang="en-US" dirty="0"/>
              <a:t>는 문자열에 들어있지 않습니다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print('*'*35)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9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2023-07-28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EB6E276-1138-4E0E-AD7C-1072CEEEDB1D}"/>
              </a:ext>
            </a:extLst>
          </p:cNvPr>
          <p:cNvSpPr/>
          <p:nvPr/>
        </p:nvSpPr>
        <p:spPr>
          <a:xfrm>
            <a:off x="3407881" y="4149971"/>
            <a:ext cx="5376238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2FD79A-6592-417C-B879-20F6B762D35D}"/>
              </a:ext>
            </a:extLst>
          </p:cNvPr>
          <p:cNvCxnSpPr/>
          <p:nvPr/>
        </p:nvCxnSpPr>
        <p:spPr>
          <a:xfrm>
            <a:off x="6260123" y="4443046"/>
            <a:ext cx="0" cy="3399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C14BA0-E6D0-4D7F-AB7E-99DB36071725}"/>
              </a:ext>
            </a:extLst>
          </p:cNvPr>
          <p:cNvSpPr txBox="1"/>
          <p:nvPr/>
        </p:nvSpPr>
        <p:spPr>
          <a:xfrm>
            <a:off x="6433455" y="4313073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손 지 영</a:t>
            </a:r>
            <a:r>
              <a:rPr lang="ko-KR" altLang="en-US" sz="20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8A1467-A939-4436-A620-9E413F963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8" y="4291382"/>
            <a:ext cx="2412123" cy="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988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(Repetition)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553F70-CEE1-4E6D-D846-3B0A5A72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15" y="2289176"/>
            <a:ext cx="6356392" cy="2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763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078F68-8B80-4598-AE06-C1212361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78" y="1801924"/>
            <a:ext cx="5648643" cy="2857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857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DD1205-D95F-4347-B55F-70934C58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222" y="1521116"/>
            <a:ext cx="4601672" cy="4419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448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추가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09A87-548A-4355-97E6-AF4D71826C51}"/>
              </a:ext>
            </a:extLst>
          </p:cNvPr>
          <p:cNvSpPr txBox="1"/>
          <p:nvPr/>
        </p:nvSpPr>
        <p:spPr>
          <a:xfrm>
            <a:off x="1098589" y="1381573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.append(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끝에 값 추가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65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528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append()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8D312-646E-41B6-AC10-44102E51FA10}"/>
              </a:ext>
            </a:extLst>
          </p:cNvPr>
          <p:cNvSpPr txBox="1"/>
          <p:nvPr/>
        </p:nvSpPr>
        <p:spPr>
          <a:xfrm>
            <a:off x="1177086" y="2227774"/>
            <a:ext cx="9837827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fruits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담긴 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사과‘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‘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멜론‘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‘</a:t>
            </a:r>
            <a:r>
              <a:rPr lang="ko-KR" altLang="en-US" sz="26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오렌지’를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인덱싱하여 각 변수에 저장하고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빈 리스트 </a:t>
            </a:r>
            <a:r>
              <a:rPr lang="en-US" altLang="ko-KR" sz="26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choice_lst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순서대로 </a:t>
            </a:r>
            <a:r>
              <a:rPr lang="ko-KR" altLang="en-US" sz="26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추가하시오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B22923-BD80-4F9F-80F8-B3C2BB85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969" y="1372261"/>
            <a:ext cx="6716062" cy="66684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EEE425-E6D3-5C93-F31B-AB918251D19E}"/>
              </a:ext>
            </a:extLst>
          </p:cNvPr>
          <p:cNvSpPr/>
          <p:nvPr/>
        </p:nvSpPr>
        <p:spPr>
          <a:xfrm>
            <a:off x="2080464" y="3355080"/>
            <a:ext cx="534838" cy="26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D4E2CC-3597-172D-F61A-091951DE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86" y="3629568"/>
            <a:ext cx="3717896" cy="166705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4AE676-E81B-9602-5000-BB5807546A31}"/>
              </a:ext>
            </a:extLst>
          </p:cNvPr>
          <p:cNvSpPr/>
          <p:nvPr/>
        </p:nvSpPr>
        <p:spPr>
          <a:xfrm>
            <a:off x="6472768" y="3351318"/>
            <a:ext cx="534838" cy="26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5C0AE7-AA59-BCDD-DE0E-4E2CC4538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638" y="3617180"/>
            <a:ext cx="3696216" cy="241968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F4B815-B43F-9A14-5C7E-60379F6E18C9}"/>
              </a:ext>
            </a:extLst>
          </p:cNvPr>
          <p:cNvSpPr/>
          <p:nvPr/>
        </p:nvSpPr>
        <p:spPr>
          <a:xfrm>
            <a:off x="3610280" y="3833005"/>
            <a:ext cx="2070339" cy="381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# apple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인덱싱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BDA812-76CD-40CA-B8D9-FADF4A9FAD26}"/>
              </a:ext>
            </a:extLst>
          </p:cNvPr>
          <p:cNvSpPr/>
          <p:nvPr/>
        </p:nvSpPr>
        <p:spPr>
          <a:xfrm>
            <a:off x="8277746" y="3783094"/>
            <a:ext cx="1728403" cy="3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빈 리스트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8911A3-020A-2436-619C-DC2410AA8A3C}"/>
              </a:ext>
            </a:extLst>
          </p:cNvPr>
          <p:cNvSpPr/>
          <p:nvPr/>
        </p:nvSpPr>
        <p:spPr>
          <a:xfrm>
            <a:off x="6666473" y="5975227"/>
            <a:ext cx="3257051" cy="2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C8954D-D530-D186-3633-D90C9513B57C}"/>
              </a:ext>
            </a:extLst>
          </p:cNvPr>
          <p:cNvSpPr/>
          <p:nvPr/>
        </p:nvSpPr>
        <p:spPr>
          <a:xfrm>
            <a:off x="3610280" y="4272124"/>
            <a:ext cx="2070339" cy="381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# melon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인덱싱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810573-2C1F-3372-5AFE-5A79EA75AC5D}"/>
              </a:ext>
            </a:extLst>
          </p:cNvPr>
          <p:cNvSpPr/>
          <p:nvPr/>
        </p:nvSpPr>
        <p:spPr>
          <a:xfrm>
            <a:off x="3737308" y="4702220"/>
            <a:ext cx="1943311" cy="381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# orange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인덱싱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BB5BA2-F9D9-7F92-782B-A8EB8549CA35}"/>
              </a:ext>
            </a:extLst>
          </p:cNvPr>
          <p:cNvSpPr/>
          <p:nvPr/>
        </p:nvSpPr>
        <p:spPr>
          <a:xfrm>
            <a:off x="8046969" y="4107810"/>
            <a:ext cx="1728403" cy="3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사과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8154D3-FC16-DAF3-23A8-50A47342D408}"/>
              </a:ext>
            </a:extLst>
          </p:cNvPr>
          <p:cNvSpPr/>
          <p:nvPr/>
        </p:nvSpPr>
        <p:spPr>
          <a:xfrm>
            <a:off x="8046969" y="4432526"/>
            <a:ext cx="1728403" cy="3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멜론 추가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EF6828-C82F-A9A6-48D5-F6AEE90FD7CC}"/>
              </a:ext>
            </a:extLst>
          </p:cNvPr>
          <p:cNvSpPr/>
          <p:nvPr/>
        </p:nvSpPr>
        <p:spPr>
          <a:xfrm>
            <a:off x="8046969" y="4787547"/>
            <a:ext cx="1802425" cy="3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오렌지 추가</a:t>
            </a:r>
          </a:p>
        </p:txBody>
      </p:sp>
    </p:spTree>
    <p:extLst>
      <p:ext uri="{BB962C8B-B14F-4D97-AF65-F5344CB8AC3E}">
        <p14:creationId xmlns:p14="http://schemas.microsoft.com/office/powerpoint/2010/main" val="236029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448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추가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09A87-548A-4355-97E6-AF4D71826C51}"/>
              </a:ext>
            </a:extLst>
          </p:cNvPr>
          <p:cNvSpPr txBox="1"/>
          <p:nvPr/>
        </p:nvSpPr>
        <p:spPr>
          <a:xfrm>
            <a:off x="1098589" y="1381573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.extend(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끝에 여러 개 값 추가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B93F52-21CE-0130-AA2B-B3DABEBFB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27" y="3474626"/>
            <a:ext cx="3419952" cy="210531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9593F0-DD4F-F512-AC0B-A3F606DFC3D8}"/>
              </a:ext>
            </a:extLst>
          </p:cNvPr>
          <p:cNvGrpSpPr/>
          <p:nvPr/>
        </p:nvGrpSpPr>
        <p:grpSpPr>
          <a:xfrm>
            <a:off x="4294436" y="3890515"/>
            <a:ext cx="1015169" cy="842439"/>
            <a:chOff x="4199548" y="3890515"/>
            <a:chExt cx="1015169" cy="842439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30CF564-BEA5-1B99-E809-7EB31F5DAFA6}"/>
                </a:ext>
              </a:extLst>
            </p:cNvPr>
            <p:cNvCxnSpPr>
              <a:cxnSpLocks/>
            </p:cNvCxnSpPr>
            <p:nvPr/>
          </p:nvCxnSpPr>
          <p:spPr>
            <a:xfrm>
              <a:off x="4295954" y="4543069"/>
              <a:ext cx="91876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오른쪽 중괄호 15">
              <a:extLst>
                <a:ext uri="{FF2B5EF4-FFF2-40B4-BE49-F238E27FC236}">
                  <a16:creationId xmlns:a16="http://schemas.microsoft.com/office/drawing/2014/main" id="{F4B2C54F-EAB6-A174-2222-23261A75F8F8}"/>
                </a:ext>
              </a:extLst>
            </p:cNvPr>
            <p:cNvSpPr/>
            <p:nvPr/>
          </p:nvSpPr>
          <p:spPr>
            <a:xfrm>
              <a:off x="4199548" y="3890515"/>
              <a:ext cx="192813" cy="842439"/>
            </a:xfrm>
            <a:prstGeom prst="rightBrace">
              <a:avLst>
                <a:gd name="adj1" fmla="val 8333"/>
                <a:gd name="adj2" fmla="val 7764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A450FBD-FD51-745E-BA8E-5104E71F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23" y="2491614"/>
            <a:ext cx="6163535" cy="310558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379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448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추가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09A87-548A-4355-97E6-AF4D71826C51}"/>
              </a:ext>
            </a:extLst>
          </p:cNvPr>
          <p:cNvSpPr txBox="1"/>
          <p:nvPr/>
        </p:nvSpPr>
        <p:spPr>
          <a:xfrm>
            <a:off x="1002403" y="1381573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.insert(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인덱스위치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 위치에 값 추가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DA1320-18C4-4B25-BF83-1EC757AB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77" y="1535871"/>
            <a:ext cx="4354545" cy="40861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8E018-138F-696D-C38C-B1998F5730D0}"/>
              </a:ext>
            </a:extLst>
          </p:cNvPr>
          <p:cNvCxnSpPr>
            <a:cxnSpLocks/>
          </p:cNvCxnSpPr>
          <p:nvPr/>
        </p:nvCxnSpPr>
        <p:spPr>
          <a:xfrm>
            <a:off x="9601200" y="5003320"/>
            <a:ext cx="379595" cy="0"/>
          </a:xfrm>
          <a:prstGeom prst="straightConnector1">
            <a:avLst/>
          </a:prstGeom>
          <a:ln w="57150">
            <a:solidFill>
              <a:srgbClr val="41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10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838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insert()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</a:t>
            </a:r>
            <a:endParaRPr lang="en-US" altLang="ko-KR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40A935-EF25-4345-BDCC-48A67018DCDE}"/>
              </a:ext>
            </a:extLst>
          </p:cNvPr>
          <p:cNvSpPr/>
          <p:nvPr/>
        </p:nvSpPr>
        <p:spPr>
          <a:xfrm>
            <a:off x="1259457" y="1300166"/>
            <a:ext cx="10825725" cy="37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 위치 번째와 노래 제목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가수명을 입력 받은 후 변수에 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저장하고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music_lst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 목록에 곡정보를 </a:t>
            </a:r>
            <a:r>
              <a:rPr lang="ko-KR" altLang="en-US" sz="1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추가하시오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6961D-B9D4-4626-A9BC-71CCB04F8FFE}"/>
              </a:ext>
            </a:extLst>
          </p:cNvPr>
          <p:cNvSpPr txBox="1"/>
          <p:nvPr/>
        </p:nvSpPr>
        <p:spPr>
          <a:xfrm>
            <a:off x="1967593" y="1757088"/>
            <a:ext cx="8256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music_lst</a:t>
            </a:r>
            <a:r>
              <a:rPr lang="en-US" altLang="ko-KR" sz="2000" dirty="0"/>
              <a:t> =[['</a:t>
            </a:r>
            <a:r>
              <a:rPr lang="ko-KR" altLang="en-US" sz="2000" dirty="0"/>
              <a:t>사건의 지평선</a:t>
            </a:r>
            <a:r>
              <a:rPr lang="en-US" altLang="ko-KR" sz="2000" dirty="0"/>
              <a:t>','</a:t>
            </a:r>
            <a:r>
              <a:rPr lang="ko-KR" altLang="en-US" sz="2000" dirty="0"/>
              <a:t>윤하</a:t>
            </a:r>
            <a:r>
              <a:rPr lang="en-US" altLang="ko-KR" sz="2000" dirty="0"/>
              <a:t>'],['After LIKE','IVE'],['</a:t>
            </a:r>
            <a:r>
              <a:rPr lang="ko-KR" altLang="en-US" sz="2000" dirty="0" err="1"/>
              <a:t>새삥</a:t>
            </a:r>
            <a:r>
              <a:rPr lang="en-US" altLang="ko-KR" sz="2000" dirty="0"/>
              <a:t>','</a:t>
            </a:r>
            <a:r>
              <a:rPr lang="ko-KR" altLang="en-US" sz="2000" dirty="0" err="1"/>
              <a:t>지코</a:t>
            </a:r>
            <a:r>
              <a:rPr lang="en-US" altLang="ko-KR" sz="2000" dirty="0"/>
              <a:t>']]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A8183F-126A-5BBA-15C0-C7972CB26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7" y="4700803"/>
            <a:ext cx="9931690" cy="80571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A760C3-EF8B-40A0-9EFD-CA9162380D29}"/>
              </a:ext>
            </a:extLst>
          </p:cNvPr>
          <p:cNvSpPr/>
          <p:nvPr/>
        </p:nvSpPr>
        <p:spPr>
          <a:xfrm>
            <a:off x="6469839" y="5155417"/>
            <a:ext cx="2553419" cy="417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DBC8DC-0C35-3696-1BD5-8923466293ED}"/>
              </a:ext>
            </a:extLst>
          </p:cNvPr>
          <p:cNvGrpSpPr/>
          <p:nvPr/>
        </p:nvGrpSpPr>
        <p:grpSpPr>
          <a:xfrm>
            <a:off x="3316966" y="2223919"/>
            <a:ext cx="4867954" cy="2410161"/>
            <a:chOff x="3040921" y="2210679"/>
            <a:chExt cx="4867954" cy="241016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E19BDC4-E2B2-ABD1-F93F-179082FEB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0921" y="2210679"/>
              <a:ext cx="4867954" cy="2410161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8F38E1E-5918-48B3-BD75-BDC77F9C91EA}"/>
                </a:ext>
              </a:extLst>
            </p:cNvPr>
            <p:cNvGrpSpPr/>
            <p:nvPr/>
          </p:nvGrpSpPr>
          <p:grpSpPr>
            <a:xfrm>
              <a:off x="3907840" y="2341824"/>
              <a:ext cx="3890467" cy="527487"/>
              <a:chOff x="1260759" y="3487140"/>
              <a:chExt cx="3875107" cy="546381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829B6E5-F3C4-4DBA-85EB-72007D1B0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0759" y="3487140"/>
                <a:ext cx="3875107" cy="277091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F04D837-83EB-45F1-88C7-8B1BC68C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261" y="3756429"/>
                <a:ext cx="3791605" cy="277092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F30EB3C-D07A-0A8F-7DE8-6D2D99EF6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5339" y="2920108"/>
              <a:ext cx="3542968" cy="2675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689041B-2E2F-810A-F903-2EED00CE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0167" y="3181546"/>
              <a:ext cx="3548708" cy="267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46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수정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301E86-08DF-4F43-817A-0086F6F07CF2}"/>
              </a:ext>
            </a:extLst>
          </p:cNvPr>
          <p:cNvGrpSpPr/>
          <p:nvPr/>
        </p:nvGrpSpPr>
        <p:grpSpPr>
          <a:xfrm>
            <a:off x="1755211" y="1112125"/>
            <a:ext cx="8491798" cy="5606716"/>
            <a:chOff x="1947602" y="1094873"/>
            <a:chExt cx="8491798" cy="560671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00735C-F7D4-4329-AFFF-816AE624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7602" y="1326153"/>
              <a:ext cx="3908598" cy="4918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92BB98A-57B3-41B2-9362-B885842044E2}"/>
                </a:ext>
              </a:extLst>
            </p:cNvPr>
            <p:cNvGrpSpPr/>
            <p:nvPr/>
          </p:nvGrpSpPr>
          <p:grpSpPr>
            <a:xfrm>
              <a:off x="6096000" y="1094873"/>
              <a:ext cx="4343400" cy="5606716"/>
              <a:chOff x="6003758" y="1082842"/>
              <a:chExt cx="4343400" cy="560671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DC70435-28A6-4F4A-8F9F-7E5AB39A29D0}"/>
                  </a:ext>
                </a:extLst>
              </p:cNvPr>
              <p:cNvGrpSpPr/>
              <p:nvPr/>
            </p:nvGrpSpPr>
            <p:grpSpPr>
              <a:xfrm>
                <a:off x="6101258" y="1403110"/>
                <a:ext cx="4077123" cy="5086978"/>
                <a:chOff x="6082329" y="848061"/>
                <a:chExt cx="4248747" cy="5301111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EAAEA282-0309-40B5-9EDE-074B5C260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7128" b="86048"/>
                <a:stretch/>
              </p:blipFill>
              <p:spPr>
                <a:xfrm>
                  <a:off x="6082333" y="848061"/>
                  <a:ext cx="4248743" cy="453758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448B13A3-14B1-42C8-B15F-899EE375C8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67792"/>
                <a:stretch/>
              </p:blipFill>
              <p:spPr>
                <a:xfrm>
                  <a:off x="6082330" y="4007550"/>
                  <a:ext cx="4248742" cy="2141622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245BE965-E98C-4425-ABD2-B7E78D5C93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0699" b="39626"/>
                <a:stretch/>
              </p:blipFill>
              <p:spPr>
                <a:xfrm>
                  <a:off x="6082329" y="1522826"/>
                  <a:ext cx="4248743" cy="197317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A37B33-707A-44B7-AB78-10FF78F538BB}"/>
                  </a:ext>
                </a:extLst>
              </p:cNvPr>
              <p:cNvSpPr/>
              <p:nvPr/>
            </p:nvSpPr>
            <p:spPr>
              <a:xfrm>
                <a:off x="6003758" y="1082842"/>
                <a:ext cx="4343400" cy="56067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29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004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수정 예제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E5D3D601-4859-4412-9EEE-822BAC22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16" y="1422585"/>
            <a:ext cx="5335217" cy="9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BD7F3-3CBA-4B68-B056-0CE721B8C2FE}"/>
              </a:ext>
            </a:extLst>
          </p:cNvPr>
          <p:cNvSpPr/>
          <p:nvPr/>
        </p:nvSpPr>
        <p:spPr>
          <a:xfrm>
            <a:off x="2791194" y="2760524"/>
            <a:ext cx="7584037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+mn-ea"/>
              </a:rPr>
              <a:t>리스트 </a:t>
            </a:r>
            <a:r>
              <a:rPr lang="en-US" altLang="ko-KR" sz="2000" dirty="0">
                <a:latin typeface="+mn-ea"/>
              </a:rPr>
              <a:t>array</a:t>
            </a:r>
            <a:r>
              <a:rPr lang="ko-KR" altLang="en-US" sz="2000" dirty="0">
                <a:latin typeface="+mn-ea"/>
              </a:rPr>
              <a:t>에 숫자 </a:t>
            </a:r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>
                <a:latin typeface="+mn-ea"/>
              </a:rPr>
              <a:t>를 </a:t>
            </a:r>
            <a:r>
              <a:rPr lang="en-US" altLang="ko-KR" sz="2000" dirty="0">
                <a:latin typeface="+mn-ea"/>
              </a:rPr>
              <a:t>7</a:t>
            </a:r>
            <a:r>
              <a:rPr lang="ko-KR" altLang="en-US" sz="2000" dirty="0">
                <a:latin typeface="+mn-ea"/>
              </a:rPr>
              <a:t>으로 바꾸시오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나눔바른고딕" pitchFamily="50" charset="-127"/>
              <a:buChar char="-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+mn-ea"/>
              </a:rPr>
              <a:t>리스트 </a:t>
            </a:r>
            <a:r>
              <a:rPr lang="en-US" altLang="ko-KR" sz="2000" dirty="0">
                <a:latin typeface="+mn-ea"/>
              </a:rPr>
              <a:t>array</a:t>
            </a:r>
            <a:r>
              <a:rPr lang="ko-KR" altLang="en-US" sz="2000" dirty="0">
                <a:latin typeface="+mn-ea"/>
              </a:rPr>
              <a:t>에 숫자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를  리스트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[‘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a’,’b’,’c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’]</a:t>
            </a:r>
            <a:r>
              <a:rPr lang="ko-KR" altLang="en-US" sz="2000" dirty="0">
                <a:latin typeface="+mn-ea"/>
              </a:rPr>
              <a:t>로 바꾸시오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+mn-ea"/>
              </a:rPr>
              <a:t>리스트 </a:t>
            </a:r>
            <a:r>
              <a:rPr lang="en-US" altLang="ko-KR" sz="2000" dirty="0">
                <a:latin typeface="+mn-ea"/>
              </a:rPr>
              <a:t>array</a:t>
            </a:r>
            <a:r>
              <a:rPr lang="ko-KR" altLang="en-US" sz="2000" dirty="0">
                <a:latin typeface="+mn-ea"/>
              </a:rPr>
              <a:t>에 </a:t>
            </a:r>
            <a:r>
              <a:rPr lang="en-US" altLang="ko-KR" sz="2000" dirty="0">
                <a:latin typeface="+mn-ea"/>
              </a:rPr>
              <a:t>4,7</a:t>
            </a:r>
            <a:r>
              <a:rPr lang="ko-KR" altLang="en-US" sz="2000" dirty="0">
                <a:latin typeface="+mn-ea"/>
              </a:rPr>
              <a:t>를 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‘d’, ‘e’, ‘f’, ‘g’</a:t>
            </a:r>
            <a:r>
              <a:rPr lang="ko-KR" altLang="en-US" sz="2000" dirty="0">
                <a:latin typeface="+mn-ea"/>
              </a:rPr>
              <a:t>로 </a:t>
            </a:r>
            <a:r>
              <a:rPr lang="ko-KR" altLang="en-US" sz="2000" dirty="0" err="1">
                <a:latin typeface="+mn-ea"/>
              </a:rPr>
              <a:t>바꾸시오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+mn-ea"/>
              </a:rPr>
              <a:t>리스트 </a:t>
            </a:r>
            <a:r>
              <a:rPr lang="en-US" altLang="ko-KR" sz="2000" dirty="0">
                <a:latin typeface="+mn-ea"/>
              </a:rPr>
              <a:t>array</a:t>
            </a:r>
            <a:r>
              <a:rPr lang="ko-KR" altLang="en-US" sz="2000" dirty="0">
                <a:latin typeface="+mn-ea"/>
              </a:rPr>
              <a:t>에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을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‘h’, ‘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’, ‘j’ </a:t>
            </a:r>
            <a:r>
              <a:rPr lang="ko-KR" altLang="en-US" sz="2000" dirty="0">
                <a:latin typeface="+mn-ea"/>
              </a:rPr>
              <a:t>로 </a:t>
            </a:r>
            <a:r>
              <a:rPr lang="ko-KR" altLang="en-US" sz="2000" dirty="0" err="1">
                <a:latin typeface="+mn-ea"/>
              </a:rPr>
              <a:t>바꾸시오</a:t>
            </a:r>
            <a:endParaRPr lang="ko-KR" altLang="en-US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3C7BEAFC-4D9A-418B-9A31-20A19A92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58" y="3278815"/>
            <a:ext cx="3495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1970C6DF-1DEB-47BF-B599-0F657F083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58" y="4191685"/>
            <a:ext cx="5248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7F4171C7-177F-4CC1-8CD1-294078C72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58" y="5074824"/>
            <a:ext cx="7067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9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A422-484D-483B-B52E-B2CC53C86FD0}"/>
              </a:ext>
            </a:extLst>
          </p:cNvPr>
          <p:cNvSpPr txBox="1"/>
          <p:nvPr/>
        </p:nvSpPr>
        <p:spPr>
          <a:xfrm>
            <a:off x="1971485" y="1272712"/>
            <a:ext cx="3021368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dirty="0">
                <a:solidFill>
                  <a:srgbClr val="007C1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del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이용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B357D-61BC-44C4-A191-49E7BA226212}"/>
              </a:ext>
            </a:extLst>
          </p:cNvPr>
          <p:cNvSpPr txBox="1"/>
          <p:nvPr/>
        </p:nvSpPr>
        <p:spPr>
          <a:xfrm>
            <a:off x="6379988" y="1272712"/>
            <a:ext cx="363602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.remove(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085EA8-9794-47D6-89F9-F4642C04A0CA}"/>
              </a:ext>
            </a:extLst>
          </p:cNvPr>
          <p:cNvGrpSpPr/>
          <p:nvPr/>
        </p:nvGrpSpPr>
        <p:grpSpPr>
          <a:xfrm>
            <a:off x="1605482" y="1852294"/>
            <a:ext cx="8606472" cy="4888484"/>
            <a:chOff x="1802290" y="1852294"/>
            <a:chExt cx="8606472" cy="48884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814560F-745D-40F5-991C-3EF8BC04C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290" y="1852294"/>
              <a:ext cx="3753374" cy="347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6EC4705-ADEE-4DBC-9793-597CD1C6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8177" y="1863297"/>
              <a:ext cx="4010585" cy="4877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958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37586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257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오름차순 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12955-EEB2-43CC-B471-EC62882C90D6}"/>
              </a:ext>
            </a:extLst>
          </p:cNvPr>
          <p:cNvSpPr txBox="1"/>
          <p:nvPr/>
        </p:nvSpPr>
        <p:spPr>
          <a:xfrm>
            <a:off x="1033274" y="1392459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.sort()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리스트에 있는 값을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오름차순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정렬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5DC57-9226-4C5C-AB32-050C8171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9" y="2739235"/>
            <a:ext cx="4305901" cy="2943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52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052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순서 거꾸로 뒤집기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14286-5C7B-4FF2-BD5A-811422C022C5}"/>
              </a:ext>
            </a:extLst>
          </p:cNvPr>
          <p:cNvSpPr txBox="1"/>
          <p:nvPr/>
        </p:nvSpPr>
        <p:spPr>
          <a:xfrm>
            <a:off x="967959" y="1316655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.reverse()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리스트에 있는 값을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뒤집음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60567C-55CC-4AB6-A928-53DDF055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2756029"/>
            <a:ext cx="4382112" cy="2934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208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257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내림차순 정렬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02DA9-5A27-467A-8B9B-2D8011CA2B0D}"/>
              </a:ext>
            </a:extLst>
          </p:cNvPr>
          <p:cNvSpPr txBox="1"/>
          <p:nvPr/>
        </p:nvSpPr>
        <p:spPr>
          <a:xfrm>
            <a:off x="882724" y="13489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.sort()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.reverse()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이용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리스트에 있는 값을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내림차순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정렬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97742-0764-4CF5-9AD0-7311741D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53" y="2006628"/>
            <a:ext cx="4591691" cy="436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5771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245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위치 반환 및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93FB9-81BB-4DD6-B774-F93B251B9126}"/>
              </a:ext>
            </a:extLst>
          </p:cNvPr>
          <p:cNvSpPr txBox="1"/>
          <p:nvPr/>
        </p:nvSpPr>
        <p:spPr>
          <a:xfrm>
            <a:off x="1118036" y="1423684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.index()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값의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위치 반환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ECF431-CCCB-4A21-B509-1E3A7A43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563" y="1529531"/>
            <a:ext cx="4820323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E4E198D-5769-4299-A2A3-5DC2593F224B}"/>
              </a:ext>
            </a:extLst>
          </p:cNvPr>
          <p:cNvGrpSpPr/>
          <p:nvPr/>
        </p:nvGrpSpPr>
        <p:grpSpPr>
          <a:xfrm>
            <a:off x="1118036" y="3043033"/>
            <a:ext cx="9923060" cy="3273557"/>
            <a:chOff x="1261874" y="3320435"/>
            <a:chExt cx="9923060" cy="32735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6428E3-BB5E-420A-B88C-C1F764024A03}"/>
                </a:ext>
              </a:extLst>
            </p:cNvPr>
            <p:cNvSpPr txBox="1"/>
            <p:nvPr/>
          </p:nvSpPr>
          <p:spPr>
            <a:xfrm>
              <a:off x="1261874" y="3320435"/>
              <a:ext cx="8978392" cy="102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리스트</a:t>
              </a:r>
              <a:r>
                <a:rPr lang="en-US" altLang="ko-KR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.pop()</a:t>
              </a:r>
            </a:p>
            <a:p>
              <a:pPr marL="457200" indent="-457200">
                <a:lnSpc>
                  <a:spcPct val="120000"/>
                </a:lnSpc>
                <a:buFont typeface="나눔스퀘어라운드 ExtraBold" panose="020B0600000101010101" pitchFamily="50" charset="-127"/>
                <a:buChar char="-"/>
              </a:pP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마지막 값을 </a:t>
              </a:r>
              <a:r>
                <a:rPr lang="ko-KR" altLang="en-US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반환 후</a:t>
              </a:r>
              <a:r>
                <a:rPr lang="ko-KR" altLang="en-US" sz="24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리스트에서 </a:t>
              </a:r>
              <a:r>
                <a:rPr lang="ko-KR" altLang="en-US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제거</a:t>
              </a:r>
              <a:endParaRPr lang="en-US" altLang="ko-KR" sz="20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C99A69B-91A8-49A0-8743-1965084D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9401" y="3945672"/>
              <a:ext cx="4715533" cy="2648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559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값의 개수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93FB9-81BB-4DD6-B774-F93B251B9126}"/>
              </a:ext>
            </a:extLst>
          </p:cNvPr>
          <p:cNvSpPr txBox="1"/>
          <p:nvPr/>
        </p:nvSpPr>
        <p:spPr>
          <a:xfrm>
            <a:off x="1120360" y="1403344"/>
            <a:ext cx="397919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len(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리스트의 값 개수 반환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0E898-27CA-4C70-8145-A4424C6C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44" y="1599288"/>
            <a:ext cx="5020376" cy="2896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501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72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2B7FA-8EAB-4E75-9C50-3BBB68E135F7}"/>
              </a:ext>
            </a:extLst>
          </p:cNvPr>
          <p:cNvSpPr txBox="1"/>
          <p:nvPr/>
        </p:nvSpPr>
        <p:spPr>
          <a:xfrm>
            <a:off x="1174787" y="1208264"/>
            <a:ext cx="9349979" cy="367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파이썬의 자료구조 형태중 하나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순서가 있는 집합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소괄호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()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작성되어지며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튜플의 내부 값은 콤마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, 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구분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하나의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튜플에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다양한 자료형 포함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불가능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13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59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408C02-7DF8-4436-9035-26C916A4697C}"/>
              </a:ext>
            </a:extLst>
          </p:cNvPr>
          <p:cNvSpPr/>
          <p:nvPr/>
        </p:nvSpPr>
        <p:spPr>
          <a:xfrm>
            <a:off x="1824597" y="1487823"/>
            <a:ext cx="854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튜플명 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= (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1, 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2, 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3, ...)</a:t>
            </a:r>
            <a:endParaRPr lang="ko-KR" altLang="en-US" sz="3200" dirty="0">
              <a:solidFill>
                <a:srgbClr val="323232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10EC11-F27B-456A-A0B4-6353ABCDDEC1}"/>
              </a:ext>
            </a:extLst>
          </p:cNvPr>
          <p:cNvSpPr/>
          <p:nvPr/>
        </p:nvSpPr>
        <p:spPr>
          <a:xfrm>
            <a:off x="3575872" y="2345048"/>
            <a:ext cx="5040257" cy="33620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a = ( 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b = (1, 2, 3)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c = (‘My’, ‘name', ‘is’, ‘JY’)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d = (1, 2, ‘My', ‘name’)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e = (1, 2, (‘My', ‘name’))</a:t>
            </a:r>
            <a:endParaRPr lang="ko-KR" altLang="en-US" sz="2400" dirty="0">
              <a:solidFill>
                <a:srgbClr val="32323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62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22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42E67-9458-4FD9-BA00-15BDE37277EF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인덱스에 위치한 값 반환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7F85FA-6FCB-485E-9739-C40395D1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34" y="2767355"/>
            <a:ext cx="5525271" cy="3124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998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32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슬라이싱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(slicing)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EC11E-11BE-434C-8185-716A71F4CB8A}"/>
              </a:ext>
            </a:extLst>
          </p:cNvPr>
          <p:cNvSpPr txBox="1"/>
          <p:nvPr/>
        </p:nvSpPr>
        <p:spPr>
          <a:xfrm>
            <a:off x="1261873" y="1501316"/>
            <a:ext cx="9843274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인덱스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end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+1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end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 바로 전까지 값 반환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 &lt;= x &lt; end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61C061-6C08-42B2-8575-D4280C42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2658507"/>
            <a:ext cx="5525271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23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44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값의 개수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93FB9-81BB-4DD6-B774-F93B251B9126}"/>
              </a:ext>
            </a:extLst>
          </p:cNvPr>
          <p:cNvSpPr txBox="1"/>
          <p:nvPr/>
        </p:nvSpPr>
        <p:spPr>
          <a:xfrm>
            <a:off x="1261874" y="1501316"/>
            <a:ext cx="3979199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len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값 개수 반환</a:t>
            </a:r>
            <a:endParaRPr lang="en-US" altLang="ko-KR" sz="20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29282B-F074-4EFE-B82A-56F27035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40" y="1501316"/>
            <a:ext cx="6706203" cy="3538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75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6683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리스트와 튜플에 대해 이해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 함수를 활용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393FB9-81BB-4DD6-B774-F93B251B9126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튜플은 추가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1DE67-EE8E-4F65-981F-B9967074784D}"/>
              </a:ext>
            </a:extLst>
          </p:cNvPr>
          <p:cNvSpPr txBox="1"/>
          <p:nvPr/>
        </p:nvSpPr>
        <p:spPr>
          <a:xfrm>
            <a:off x="2168253" y="350296"/>
            <a:ext cx="4995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 추가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7FB7AB-446D-42C9-9C75-7BAA66BB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2392514"/>
            <a:ext cx="7678222" cy="3829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1937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827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튜플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공통점과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1261874" y="1501316"/>
            <a:ext cx="897839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공통점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타입과 상관 없이 일련의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요소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(Element)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갖을 수 있다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요소의 순서를 관리한다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6DD6D-92D8-4421-94AA-98B915E161A9}"/>
              </a:ext>
            </a:extLst>
          </p:cNvPr>
          <p:cNvSpPr txBox="1"/>
          <p:nvPr/>
        </p:nvSpPr>
        <p:spPr>
          <a:xfrm>
            <a:off x="1232273" y="3429000"/>
            <a:ext cx="8978392" cy="191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차이점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리스트는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가변적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(mutable)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이며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튜플은 </a:t>
            </a:r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불변적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(immutable)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리스트는 요소가 몇 개 들어갈지 명확하지 않은 경우에 사용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튜플은 요소 개수를 사전에 정확히 알고 있을 경우에 사용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76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942696" y="1286417"/>
            <a:ext cx="897839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조건문에 자주 활용하는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in, not in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(x)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 되어 있으면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 in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(x)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포함되어 있지 않으면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AFCDB51-D1CC-4799-8F38-A26EDE10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23483"/>
              </p:ext>
            </p:extLst>
          </p:nvPr>
        </p:nvGraphicFramePr>
        <p:xfrm>
          <a:off x="1012566" y="2928564"/>
          <a:ext cx="3807994" cy="2173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in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리스트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튜플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튜플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F26A730-6D75-481D-A02D-0B8D5B7DB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48"/>
          <a:stretch/>
        </p:blipFill>
        <p:spPr>
          <a:xfrm>
            <a:off x="5179264" y="2918226"/>
            <a:ext cx="3019846" cy="29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8466BB-A497-4F72-93DC-DA9718667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48"/>
          <a:stretch/>
        </p:blipFill>
        <p:spPr>
          <a:xfrm>
            <a:off x="8411165" y="2918226"/>
            <a:ext cx="3019846" cy="29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03918-F385-4418-9403-5FFAF716192A}"/>
              </a:ext>
            </a:extLst>
          </p:cNvPr>
          <p:cNvSpPr txBox="1"/>
          <p:nvPr/>
        </p:nvSpPr>
        <p:spPr>
          <a:xfrm>
            <a:off x="2269853" y="312539"/>
            <a:ext cx="4762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 데이터의 포함 여부 확인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8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1AA5D4-CF2C-48D5-AD80-A036DF34DC2F}"/>
              </a:ext>
            </a:extLst>
          </p:cNvPr>
          <p:cNvSpPr/>
          <p:nvPr/>
        </p:nvSpPr>
        <p:spPr>
          <a:xfrm>
            <a:off x="1180489" y="1442204"/>
            <a:ext cx="10358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리스트에 사용자가 입력한 글자가 어디에 포함되어 있는지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F4FC7-409B-480F-8B13-2E544FE47ED5}"/>
              </a:ext>
            </a:extLst>
          </p:cNvPr>
          <p:cNvSpPr txBox="1"/>
          <p:nvPr/>
        </p:nvSpPr>
        <p:spPr>
          <a:xfrm>
            <a:off x="2269853" y="312539"/>
            <a:ext cx="37465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in, not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 예제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4E3D5-DD24-4251-85A7-B8D983C2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85" y="2342740"/>
            <a:ext cx="5582429" cy="6001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BE385A-3544-49AB-88F8-EE0BBC50E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51" y="3132833"/>
            <a:ext cx="6276898" cy="12387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063781-4F11-4F14-9CD4-15FCF0945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50" y="4513086"/>
            <a:ext cx="6276898" cy="116316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815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CC513D81-9AC7-4048-8D02-DA2DB041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23" y="3269694"/>
            <a:ext cx="5591719" cy="144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1AA5D4-CF2C-48D5-AD80-A036DF34DC2F}"/>
              </a:ext>
            </a:extLst>
          </p:cNvPr>
          <p:cNvSpPr/>
          <p:nvPr/>
        </p:nvSpPr>
        <p:spPr>
          <a:xfrm>
            <a:off x="1376432" y="1523846"/>
            <a:ext cx="10358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문자열에 사용자가 입력한 글자가 몇 개 포함되어 있는지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EE0ABCD-CEF4-4083-9BB6-76E2D3C6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11" y="2247212"/>
            <a:ext cx="6773224" cy="61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4333C839-38D3-4603-9966-8A2E6071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" y="3233147"/>
            <a:ext cx="5757183" cy="148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F4FC7-409B-480F-8B13-2E544FE47ED5}"/>
              </a:ext>
            </a:extLst>
          </p:cNvPr>
          <p:cNvSpPr txBox="1"/>
          <p:nvPr/>
        </p:nvSpPr>
        <p:spPr>
          <a:xfrm>
            <a:off x="2269853" y="312539"/>
            <a:ext cx="3653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in,not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 예제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77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1AA5D4-CF2C-48D5-AD80-A036DF34DC2F}"/>
              </a:ext>
            </a:extLst>
          </p:cNvPr>
          <p:cNvSpPr/>
          <p:nvPr/>
        </p:nvSpPr>
        <p:spPr>
          <a:xfrm>
            <a:off x="875426" y="1246881"/>
            <a:ext cx="77504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자료형에서 일반적으로 사용할 수 있는 개념</a:t>
            </a:r>
            <a:endPara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패킹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변수에 여러 개의 데이터를 할당하는 것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언패킹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패킹된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데이터를 각각의 변수로 반환하는 것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F4FC7-409B-480F-8B13-2E544FE47ED5}"/>
              </a:ext>
            </a:extLst>
          </p:cNvPr>
          <p:cNvSpPr txBox="1"/>
          <p:nvPr/>
        </p:nvSpPr>
        <p:spPr>
          <a:xfrm>
            <a:off x="2269853" y="312539"/>
            <a:ext cx="5522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패킹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(packing)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ko-KR" altLang="en-US" sz="26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언패킹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(unpacking)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90020E-D929-ED36-E077-9E0A026C2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59" y="2832622"/>
            <a:ext cx="3134641" cy="23229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52D80A-82AF-9C32-FCF0-3CF8FB4D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673325"/>
            <a:ext cx="5965724" cy="18755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F6CE75-90DE-857B-3F5A-D12230ACF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720" y="2832622"/>
            <a:ext cx="4757737" cy="178856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35FD9E-2226-1718-3E24-F9E45D5C2B02}"/>
              </a:ext>
            </a:extLst>
          </p:cNvPr>
          <p:cNvSpPr/>
          <p:nvPr/>
        </p:nvSpPr>
        <p:spPr>
          <a:xfrm>
            <a:off x="2178413" y="3071661"/>
            <a:ext cx="1377587" cy="383309"/>
          </a:xfrm>
          <a:prstGeom prst="roundRect">
            <a:avLst/>
          </a:prstGeom>
          <a:noFill/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F6409-7327-D5CB-CB1A-BEC9F0C5326F}"/>
              </a:ext>
            </a:extLst>
          </p:cNvPr>
          <p:cNvSpPr txBox="1"/>
          <p:nvPr/>
        </p:nvSpPr>
        <p:spPr>
          <a:xfrm>
            <a:off x="3596081" y="3052495"/>
            <a:ext cx="116089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182B8"/>
                </a:solidFill>
              </a:rPr>
              <a:t>packing</a:t>
            </a:r>
            <a:endParaRPr lang="ko-KR" altLang="en-US" sz="2000" dirty="0">
              <a:solidFill>
                <a:srgbClr val="4182B8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F3048E5-0DA7-096C-DD7A-9149074D9A1E}"/>
              </a:ext>
            </a:extLst>
          </p:cNvPr>
          <p:cNvSpPr/>
          <p:nvPr/>
        </p:nvSpPr>
        <p:spPr>
          <a:xfrm>
            <a:off x="1385933" y="3527049"/>
            <a:ext cx="1872772" cy="383309"/>
          </a:xfrm>
          <a:prstGeom prst="roundRect">
            <a:avLst/>
          </a:prstGeom>
          <a:noFill/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1F902-B86E-4D8F-725F-7BCACEF43365}"/>
              </a:ext>
            </a:extLst>
          </p:cNvPr>
          <p:cNvSpPr txBox="1"/>
          <p:nvPr/>
        </p:nvSpPr>
        <p:spPr>
          <a:xfrm>
            <a:off x="3278686" y="3511804"/>
            <a:ext cx="147829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182B8"/>
                </a:solidFill>
              </a:rPr>
              <a:t>unpacking</a:t>
            </a:r>
            <a:endParaRPr lang="ko-KR" altLang="en-US" sz="2000" dirty="0">
              <a:solidFill>
                <a:srgbClr val="4182B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09511-301B-C02B-F4DF-CBF59ADF7B80}"/>
              </a:ext>
            </a:extLst>
          </p:cNvPr>
          <p:cNvSpPr/>
          <p:nvPr/>
        </p:nvSpPr>
        <p:spPr>
          <a:xfrm flipV="1">
            <a:off x="6532880" y="4586601"/>
            <a:ext cx="3477577" cy="23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6F80E9-A7AB-9717-B78F-97E3A3A30AAF}"/>
              </a:ext>
            </a:extLst>
          </p:cNvPr>
          <p:cNvSpPr/>
          <p:nvPr/>
        </p:nvSpPr>
        <p:spPr>
          <a:xfrm flipV="1">
            <a:off x="6543040" y="6537255"/>
            <a:ext cx="4665244" cy="23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4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130085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반복문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6292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2B7FA-8EAB-4E75-9C50-3BBB68E135F7}"/>
              </a:ext>
            </a:extLst>
          </p:cNvPr>
          <p:cNvSpPr txBox="1"/>
          <p:nvPr/>
        </p:nvSpPr>
        <p:spPr>
          <a:xfrm>
            <a:off x="1185673" y="1272716"/>
            <a:ext cx="9349979" cy="367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파이썬의 자료구조 형태중 하나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순서가 있는 수정가능한 객체의 집합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대괄호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[]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작성되어지며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 내부의 값은 콤마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, 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구분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하나의 리스트에 다양한 자료형 포함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 가능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29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68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408C02-7DF8-4436-9035-26C916A4697C}"/>
              </a:ext>
            </a:extLst>
          </p:cNvPr>
          <p:cNvSpPr/>
          <p:nvPr/>
        </p:nvSpPr>
        <p:spPr>
          <a:xfrm>
            <a:off x="1824597" y="1487823"/>
            <a:ext cx="854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리스트명 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= [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1, 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2, </a:t>
            </a:r>
            <a:r>
              <a:rPr lang="ko-KR" altLang="en-US" sz="3200" dirty="0">
                <a:solidFill>
                  <a:srgbClr val="323232"/>
                </a:solidFill>
                <a:latin typeface="+mn-ea"/>
              </a:rPr>
              <a:t>요소</a:t>
            </a:r>
            <a:r>
              <a:rPr lang="en-US" altLang="ko-KR" sz="3200" dirty="0">
                <a:solidFill>
                  <a:srgbClr val="323232"/>
                </a:solidFill>
                <a:latin typeface="+mn-ea"/>
              </a:rPr>
              <a:t>3, ...]</a:t>
            </a:r>
            <a:endParaRPr lang="ko-KR" altLang="en-US" sz="3200" dirty="0">
              <a:solidFill>
                <a:srgbClr val="323232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10EC11-F27B-456A-A0B4-6353ABCDDEC1}"/>
              </a:ext>
            </a:extLst>
          </p:cNvPr>
          <p:cNvSpPr/>
          <p:nvPr/>
        </p:nvSpPr>
        <p:spPr>
          <a:xfrm>
            <a:off x="3575872" y="2345048"/>
            <a:ext cx="5040257" cy="33620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a = [ ]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b = [1, 2, 3]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c = [‘My’, ‘name', ‘is’, ‘JY']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d = [1, 2, ‘My', ‘name']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+mn-ea"/>
              </a:rPr>
              <a:t>e = [1, 2, [‘My', ‘name']]</a:t>
            </a:r>
            <a:endParaRPr lang="ko-KR" altLang="en-US" sz="2400" dirty="0">
              <a:solidFill>
                <a:srgbClr val="32323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1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9084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데이터 접근</a:t>
            </a:r>
            <a:endParaRPr lang="en-US" altLang="ko-KR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67534-5D95-4CFE-A5AB-35C0BBBA328E}"/>
              </a:ext>
            </a:extLst>
          </p:cNvPr>
          <p:cNvSpPr txBox="1"/>
          <p:nvPr/>
        </p:nvSpPr>
        <p:spPr>
          <a:xfrm>
            <a:off x="1261874" y="1501316"/>
            <a:ext cx="8978392" cy="243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인덱싱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무엇인가를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가리킨다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의미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슬라이싱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(Slicing)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무엇인가를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잘라낸다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의미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6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A06A6E-054B-495C-B603-4381AF30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64" y="2647589"/>
            <a:ext cx="5244271" cy="3509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322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CA898-CCCC-4BA4-B48A-F94D735F4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37" y="4909923"/>
            <a:ext cx="400106" cy="2747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0D5FB-B4A2-49BB-9734-8B319379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37" y="5325639"/>
            <a:ext cx="400106" cy="2747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0F5773-ED63-4588-B381-9019E60C4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37" y="5711302"/>
            <a:ext cx="400106" cy="274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42E67-9458-4FD9-BA00-15BDE37277EF}"/>
              </a:ext>
            </a:extLst>
          </p:cNvPr>
          <p:cNvSpPr txBox="1"/>
          <p:nvPr/>
        </p:nvSpPr>
        <p:spPr>
          <a:xfrm>
            <a:off x="1229217" y="1370687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인덱스에 위치한 값 반환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8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5421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(indexing)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FF729A-E6AD-4C37-9E78-2A9D0F5C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46" y="1491516"/>
            <a:ext cx="7620108" cy="1081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F64EF-5ECD-44E8-B540-8537F5CEA78F}"/>
              </a:ext>
            </a:extLst>
          </p:cNvPr>
          <p:cNvSpPr txBox="1"/>
          <p:nvPr/>
        </p:nvSpPr>
        <p:spPr>
          <a:xfrm>
            <a:off x="2285946" y="2888998"/>
            <a:ext cx="7620108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temp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[‘a’, ‘b’, ‘c’]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저장하고 출력하시오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list2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문자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‘b’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 뽑아서 출력하시오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41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7420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슬라이싱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(slicing)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4C07F2-F912-4811-8EE0-8D003A48D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20"/>
          <a:stretch/>
        </p:blipFill>
        <p:spPr>
          <a:xfrm>
            <a:off x="1293806" y="2485300"/>
            <a:ext cx="4566305" cy="3615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CBD520-8EF5-41CA-88E8-DF37C8C07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20" b="1"/>
          <a:stretch/>
        </p:blipFill>
        <p:spPr>
          <a:xfrm>
            <a:off x="6244805" y="2543974"/>
            <a:ext cx="4566305" cy="3497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EC11E-11BE-434C-8185-716A71F4CB8A}"/>
              </a:ext>
            </a:extLst>
          </p:cNvPr>
          <p:cNvSpPr txBox="1"/>
          <p:nvPr/>
        </p:nvSpPr>
        <p:spPr>
          <a:xfrm>
            <a:off x="1174363" y="1297714"/>
            <a:ext cx="9843274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인덱스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end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인덱스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+1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인덱스부터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end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인덱스 바로 전까지 값 반환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start &lt;= x &lt; end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68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7159</TotalTime>
  <Words>1244</Words>
  <Application>Microsoft Office PowerPoint</Application>
  <PresentationFormat>와이드스크린</PresentationFormat>
  <Paragraphs>189</Paragraphs>
  <Slides>36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나눔바른고딕</vt:lpstr>
      <vt:lpstr>Arial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JiYoung Son</cp:lastModifiedBy>
  <cp:revision>481</cp:revision>
  <dcterms:created xsi:type="dcterms:W3CDTF">2020-03-14T09:06:26Z</dcterms:created>
  <dcterms:modified xsi:type="dcterms:W3CDTF">2023-07-27T23:54:53Z</dcterms:modified>
</cp:coreProperties>
</file>