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71" r:id="rId2"/>
    <p:sldId id="268" r:id="rId3"/>
    <p:sldId id="267" r:id="rId4"/>
    <p:sldId id="313" r:id="rId5"/>
    <p:sldId id="314" r:id="rId6"/>
    <p:sldId id="315" r:id="rId7"/>
    <p:sldId id="316" r:id="rId8"/>
    <p:sldId id="319" r:id="rId9"/>
    <p:sldId id="338" r:id="rId10"/>
    <p:sldId id="310" r:id="rId11"/>
    <p:sldId id="322" r:id="rId12"/>
    <p:sldId id="320" r:id="rId13"/>
    <p:sldId id="323" r:id="rId14"/>
    <p:sldId id="325" r:id="rId15"/>
    <p:sldId id="324" r:id="rId16"/>
    <p:sldId id="339" r:id="rId17"/>
    <p:sldId id="328" r:id="rId18"/>
    <p:sldId id="340" r:id="rId19"/>
    <p:sldId id="330" r:id="rId20"/>
    <p:sldId id="332" r:id="rId21"/>
    <p:sldId id="331" r:id="rId22"/>
    <p:sldId id="334" r:id="rId23"/>
    <p:sldId id="326" r:id="rId24"/>
    <p:sldId id="327" r:id="rId25"/>
    <p:sldId id="329" r:id="rId26"/>
    <p:sldId id="335" r:id="rId27"/>
    <p:sldId id="336" r:id="rId28"/>
    <p:sldId id="341" r:id="rId29"/>
    <p:sldId id="337" r:id="rId30"/>
    <p:sldId id="269" r:id="rId31"/>
  </p:sldIdLst>
  <p:sldSz cx="12192000" cy="6858000"/>
  <p:notesSz cx="6858000" cy="9144000"/>
  <p:embeddedFontLs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나눔바른고딕" panose="020B0603020101020101" pitchFamily="50" charset="-127"/>
      <p:regular r:id="rId37"/>
      <p:bold r:id="rId38"/>
    </p:embeddedFont>
    <p:embeddedFont>
      <p:font typeface="나눔스퀘어라운드 ExtraBold" panose="020B0600000101010101" pitchFamily="50" charset="-127"/>
      <p:bold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DC3"/>
    <a:srgbClr val="4182B8"/>
    <a:srgbClr val="F53B57"/>
    <a:srgbClr val="007D07"/>
    <a:srgbClr val="323232"/>
    <a:srgbClr val="007C1D"/>
    <a:srgbClr val="646464"/>
    <a:srgbClr val="FEC636"/>
    <a:srgbClr val="4678C8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0" autoAdjust="0"/>
    <p:restoredTop sz="96344" autoAdjust="0"/>
  </p:normalViewPr>
  <p:slideViewPr>
    <p:cSldViewPr snapToGrid="0">
      <p:cViewPr varScale="1">
        <p:scale>
          <a:sx n="106" d="100"/>
          <a:sy n="106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함수를 </a:t>
            </a:r>
            <a:r>
              <a:rPr lang="ko-KR" altLang="en-US" dirty="0" err="1"/>
              <a:t>정의하는게</a:t>
            </a:r>
            <a:r>
              <a:rPr lang="ko-KR" altLang="en-US" dirty="0"/>
              <a:t> 먼저 </a:t>
            </a:r>
          </a:p>
          <a:p>
            <a:r>
              <a:rPr lang="en-US" altLang="ko-KR" dirty="0"/>
              <a:t>def </a:t>
            </a:r>
            <a:r>
              <a:rPr lang="en-US" altLang="ko-KR" dirty="0" err="1"/>
              <a:t>number_sub</a:t>
            </a:r>
            <a:r>
              <a:rPr lang="en-US" altLang="ko-KR" dirty="0"/>
              <a:t>(num1,num2):</a:t>
            </a:r>
          </a:p>
          <a:p>
            <a:r>
              <a:rPr lang="en-US" altLang="ko-KR" dirty="0"/>
              <a:t>    result = num1 - num2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num1 = int(input('</a:t>
            </a:r>
            <a:r>
              <a:rPr lang="ko-KR" altLang="en-US" dirty="0"/>
              <a:t>첫 번째 정수 입력</a:t>
            </a:r>
            <a:r>
              <a:rPr lang="en-US" altLang="ko-KR" dirty="0"/>
              <a:t>&gt;&gt; '))</a:t>
            </a:r>
          </a:p>
          <a:p>
            <a:r>
              <a:rPr lang="en-US" altLang="ko-KR" dirty="0"/>
              <a:t>num2 = int(input('</a:t>
            </a:r>
            <a:r>
              <a:rPr lang="ko-KR" altLang="en-US" dirty="0"/>
              <a:t>두 번째 정수 입력</a:t>
            </a:r>
            <a:r>
              <a:rPr lang="en-US" altLang="ko-KR" dirty="0"/>
              <a:t>&gt;&gt; '))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빼기 기능을 하는 함수 두 </a:t>
            </a:r>
            <a:r>
              <a:rPr lang="ko-KR" altLang="en-US" dirty="0" err="1"/>
              <a:t>인자값</a:t>
            </a:r>
            <a:r>
              <a:rPr lang="ko-KR" altLang="en-US" dirty="0"/>
              <a:t> 입력하여 호출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number_sub</a:t>
            </a:r>
            <a:r>
              <a:rPr lang="en-US" altLang="ko-KR" dirty="0"/>
              <a:t>(num1,num2)</a:t>
            </a:r>
          </a:p>
          <a:p>
            <a:r>
              <a:rPr lang="en-US" altLang="ko-KR" dirty="0"/>
              <a:t>print(result)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22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 </a:t>
            </a:r>
            <a:r>
              <a:rPr lang="en-US" altLang="ko-KR" dirty="0" err="1"/>
              <a:t>s_replace</a:t>
            </a:r>
            <a:r>
              <a:rPr lang="en-US" altLang="ko-KR" dirty="0"/>
              <a:t>(s):</a:t>
            </a:r>
          </a:p>
          <a:p>
            <a:r>
              <a:rPr lang="en-US" altLang="ko-KR" dirty="0"/>
              <a:t>    result =  </a:t>
            </a:r>
            <a:r>
              <a:rPr lang="en-US" altLang="ko-KR" dirty="0" err="1"/>
              <a:t>s.replace</a:t>
            </a:r>
            <a:r>
              <a:rPr lang="en-US" altLang="ko-KR" dirty="0"/>
              <a:t>('</a:t>
            </a:r>
            <a:r>
              <a:rPr lang="ko-KR" altLang="en-US" dirty="0" err="1"/>
              <a:t>ㅋ</a:t>
            </a:r>
            <a:r>
              <a:rPr lang="en-US" altLang="ko-KR" dirty="0"/>
              <a:t>',‘’)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= input("</a:t>
            </a:r>
            <a:r>
              <a:rPr lang="ko-KR" altLang="en-US" dirty="0" err="1"/>
              <a:t>ㅋ이</a:t>
            </a:r>
            <a:r>
              <a:rPr lang="ko-KR" altLang="en-US" dirty="0"/>
              <a:t> 든 문자열 입력</a:t>
            </a:r>
            <a:r>
              <a:rPr lang="en-US" altLang="ko-KR" dirty="0"/>
              <a:t>&gt;&gt;&gt; ")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s_replace</a:t>
            </a:r>
            <a:r>
              <a:rPr lang="en-US" altLang="ko-KR" dirty="0"/>
              <a:t>(s)</a:t>
            </a:r>
          </a:p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84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 divisor(num):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range(1,num+1):</a:t>
            </a:r>
          </a:p>
          <a:p>
            <a:r>
              <a:rPr lang="en-US" altLang="ko-KR" dirty="0"/>
              <a:t>        if num % </a:t>
            </a:r>
            <a:r>
              <a:rPr lang="en-US" altLang="ko-KR" dirty="0" err="1"/>
              <a:t>i</a:t>
            </a:r>
            <a:r>
              <a:rPr lang="en-US" altLang="ko-KR" dirty="0"/>
              <a:t> ==0:</a:t>
            </a:r>
          </a:p>
          <a:p>
            <a:r>
              <a:rPr lang="en-US" altLang="ko-KR" dirty="0"/>
              <a:t>            print(</a:t>
            </a:r>
            <a:r>
              <a:rPr lang="en-US" altLang="ko-KR" dirty="0" err="1"/>
              <a:t>i</a:t>
            </a:r>
            <a:r>
              <a:rPr lang="en-US" altLang="ko-KR" dirty="0"/>
              <a:t>, end= ' ')</a:t>
            </a:r>
          </a:p>
          <a:p>
            <a:r>
              <a:rPr lang="en-US" altLang="ko-KR" dirty="0"/>
              <a:t>divisor(100)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4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함수 정의 </a:t>
            </a:r>
          </a:p>
          <a:p>
            <a:r>
              <a:rPr lang="en-US" altLang="ko-KR" dirty="0"/>
              <a:t>def </a:t>
            </a:r>
            <a:r>
              <a:rPr lang="en-US" altLang="ko-KR" dirty="0" err="1"/>
              <a:t>cal</a:t>
            </a:r>
            <a:r>
              <a:rPr lang="en-US" altLang="ko-KR" dirty="0"/>
              <a:t>(num1,num2,op):</a:t>
            </a:r>
          </a:p>
          <a:p>
            <a:r>
              <a:rPr lang="en-US" altLang="ko-KR" dirty="0"/>
              <a:t>    if op =='+':</a:t>
            </a:r>
          </a:p>
          <a:p>
            <a:r>
              <a:rPr lang="en-US" altLang="ko-KR" dirty="0"/>
              <a:t>        return num1 + num2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num1 -num2</a:t>
            </a:r>
          </a:p>
          <a:p>
            <a:endParaRPr lang="en-US" altLang="ko-KR" dirty="0"/>
          </a:p>
          <a:p>
            <a:r>
              <a:rPr lang="en-US" altLang="ko-KR" dirty="0"/>
              <a:t>num1 = int(input('</a:t>
            </a:r>
            <a:r>
              <a:rPr lang="ko-KR" altLang="en-US" dirty="0"/>
              <a:t>첫 번째 정수 입력 </a:t>
            </a:r>
            <a:r>
              <a:rPr lang="en-US" altLang="ko-KR" dirty="0"/>
              <a:t>&gt;&gt; '))</a:t>
            </a:r>
          </a:p>
          <a:p>
            <a:r>
              <a:rPr lang="en-US" altLang="ko-KR" dirty="0"/>
              <a:t>num2 = int(input('</a:t>
            </a:r>
            <a:r>
              <a:rPr lang="ko-KR" altLang="en-US" dirty="0"/>
              <a:t>두 번째 정수 입력 </a:t>
            </a:r>
            <a:r>
              <a:rPr lang="en-US" altLang="ko-KR" dirty="0"/>
              <a:t>&gt;&gt; '))</a:t>
            </a:r>
          </a:p>
          <a:p>
            <a:r>
              <a:rPr lang="en-US" altLang="ko-KR" dirty="0"/>
              <a:t>op = input('</a:t>
            </a:r>
            <a:r>
              <a:rPr lang="ko-KR" altLang="en-US" dirty="0"/>
              <a:t>연산자 입력</a:t>
            </a:r>
            <a:r>
              <a:rPr lang="en-US" altLang="ko-KR" dirty="0"/>
              <a:t>(+,-) &gt;&gt; ')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cal</a:t>
            </a:r>
            <a:r>
              <a:rPr lang="en-US" altLang="ko-KR" dirty="0"/>
              <a:t>(num1,num2,op)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결과</a:t>
            </a:r>
            <a:r>
              <a:rPr lang="en-US" altLang="ko-KR" dirty="0"/>
              <a:t>: ', result)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4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77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42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3.5~6 </a:t>
            </a:r>
            <a:r>
              <a:rPr lang="ko-KR" altLang="en-US" dirty="0"/>
              <a:t>버전 때부터 도입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타입에 대한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파이썬의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유연함은 일회성 스크립트나 소규모의 애플리케이션을 빠르게 개발할 때는 큰 장점으로 작용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애플리케이션이 규모가 커지게 되면 이러한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파이썬의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다이나믹함이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치명적인 버그로 이어질 확률이 높아지고 애플리케이션 안정성에 위험 요소가 되기도 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중규모 이상의 파이썬 프로젝트에서는 소위 타입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힌팅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(type hinting)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이라는 개발 프로세스를 도입하여 사용하는 경우가 많음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내장 타입을 이용해서 좀 더 복잡한 타입 </a:t>
            </a:r>
            <a:r>
              <a:rPr lang="ko-KR" altLang="en-US" dirty="0" err="1"/>
              <a:t>어노테이션을</a:t>
            </a:r>
            <a:r>
              <a:rPr lang="ko-KR" altLang="en-US" dirty="0"/>
              <a:t> 추가할 때 기본내장 라이브러리의 </a:t>
            </a:r>
            <a:r>
              <a:rPr lang="en-US" altLang="ko-KR" dirty="0"/>
              <a:t>typing </a:t>
            </a:r>
            <a:r>
              <a:rPr lang="ko-KR" altLang="en-US" dirty="0"/>
              <a:t>모듈을 사용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단순히 </a:t>
            </a:r>
            <a:r>
              <a:rPr lang="en-US" altLang="ko-KR" dirty="0"/>
              <a:t>str</a:t>
            </a:r>
            <a:r>
              <a:rPr lang="ko-KR" altLang="en-US" dirty="0"/>
              <a:t>과 </a:t>
            </a:r>
            <a:r>
              <a:rPr lang="en-US" altLang="ko-KR" dirty="0"/>
              <a:t>int </a:t>
            </a:r>
            <a:r>
              <a:rPr lang="ko-KR" altLang="en-US" dirty="0"/>
              <a:t>외에 </a:t>
            </a:r>
            <a:r>
              <a:rPr lang="en-US" altLang="ko-KR" dirty="0" err="1"/>
              <a:t>Dict</a:t>
            </a:r>
            <a:r>
              <a:rPr lang="en-US" altLang="ko-KR" dirty="0"/>
              <a:t>, List, Tuple</a:t>
            </a:r>
            <a:r>
              <a:rPr lang="ko-KR" altLang="en-US" dirty="0"/>
              <a:t>도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3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1B6EC4"/>
                </a:solidFill>
                <a:effectLst/>
                <a:latin typeface="NanumSquare"/>
              </a:rPr>
              <a:t>매개변수</a:t>
            </a:r>
            <a:r>
              <a:rPr lang="en-US" altLang="ko-KR" b="1" i="0" dirty="0">
                <a:solidFill>
                  <a:srgbClr val="1B6EC4"/>
                </a:solidFill>
                <a:effectLst/>
                <a:latin typeface="NanumSquare"/>
              </a:rPr>
              <a:t>(parameter)</a:t>
            </a:r>
            <a:r>
              <a:rPr lang="ko-KR" altLang="en-US" b="1" i="0" dirty="0">
                <a:solidFill>
                  <a:srgbClr val="1B6EC4"/>
                </a:solidFill>
                <a:effectLst/>
                <a:latin typeface="NanumSquare"/>
              </a:rPr>
              <a:t>와 전달인자</a:t>
            </a:r>
            <a:r>
              <a:rPr lang="en-US" altLang="ko-KR" b="1" i="0" dirty="0">
                <a:solidFill>
                  <a:srgbClr val="1B6EC4"/>
                </a:solidFill>
                <a:effectLst/>
                <a:latin typeface="NanumSquare"/>
              </a:rPr>
              <a:t>(argument)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2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 add(*</a:t>
            </a:r>
            <a:r>
              <a:rPr lang="en-US" altLang="ko-KR" dirty="0" err="1"/>
              <a:t>args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return sum(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add(1,2,3)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35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2022-11-17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729888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55B89A-BCA1-458D-98A7-CCA8DE0B5ADA}"/>
              </a:ext>
            </a:extLst>
          </p:cNvPr>
          <p:cNvGrpSpPr/>
          <p:nvPr/>
        </p:nvGrpSpPr>
        <p:grpSpPr>
          <a:xfrm>
            <a:off x="3407881" y="4149971"/>
            <a:ext cx="5376238" cy="890954"/>
            <a:chOff x="3395181" y="4149971"/>
            <a:chExt cx="5376238" cy="89095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B6E276-1138-4E0E-AD7C-1072CEEEDB1D}"/>
                </a:ext>
              </a:extLst>
            </p:cNvPr>
            <p:cNvSpPr/>
            <p:nvPr/>
          </p:nvSpPr>
          <p:spPr>
            <a:xfrm>
              <a:off x="3395181" y="4149971"/>
              <a:ext cx="5376238" cy="8909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F2FD79A-6592-417C-B879-20F6B762D35D}"/>
                </a:ext>
              </a:extLst>
            </p:cNvPr>
            <p:cNvCxnSpPr/>
            <p:nvPr/>
          </p:nvCxnSpPr>
          <p:spPr>
            <a:xfrm>
              <a:off x="6247423" y="4443046"/>
              <a:ext cx="0" cy="33996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C14BA0-E6D0-4D7F-AB7E-99DB36071725}"/>
                </a:ext>
              </a:extLst>
            </p:cNvPr>
            <p:cNvSpPr txBox="1"/>
            <p:nvPr/>
          </p:nvSpPr>
          <p:spPr>
            <a:xfrm>
              <a:off x="6420755" y="4313073"/>
              <a:ext cx="20810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손 지 영 </a:t>
              </a:r>
              <a:r>
                <a:rPr lang="ko-KR" altLang="en-US" sz="20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강사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D85B1F1-DDEE-47C1-836D-CF81CA107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48" y="4291382"/>
            <a:ext cx="2412123" cy="6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E165D5-D8EB-C345-B06C-FBA3BC56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96" y="2135934"/>
            <a:ext cx="7543479" cy="30173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3284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구조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7701922-FAA9-446B-A4A2-45B66026B775}"/>
              </a:ext>
            </a:extLst>
          </p:cNvPr>
          <p:cNvGrpSpPr/>
          <p:nvPr/>
        </p:nvGrpSpPr>
        <p:grpSpPr>
          <a:xfrm>
            <a:off x="8551929" y="2618517"/>
            <a:ext cx="2828863" cy="513348"/>
            <a:chOff x="5021179" y="1860884"/>
            <a:chExt cx="2828863" cy="51334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DA22AA-B0FC-4A5F-A647-876AF441D3A0}"/>
                </a:ext>
              </a:extLst>
            </p:cNvPr>
            <p:cNvSpPr/>
            <p:nvPr/>
          </p:nvSpPr>
          <p:spPr>
            <a:xfrm>
              <a:off x="5021179" y="1860884"/>
              <a:ext cx="272716" cy="51334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2761952-F218-445B-B58C-792940DD3E10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5293895" y="2117558"/>
              <a:ext cx="625642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61AD12-8311-4D41-9852-D060B2B0F803}"/>
                </a:ext>
              </a:extLst>
            </p:cNvPr>
            <p:cNvSpPr txBox="1"/>
            <p:nvPr/>
          </p:nvSpPr>
          <p:spPr>
            <a:xfrm>
              <a:off x="5919537" y="1860884"/>
              <a:ext cx="1930505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(colon, </a:t>
              </a: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콜론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A4EB454-0303-4991-919D-DA88C4CD1461}"/>
              </a:ext>
            </a:extLst>
          </p:cNvPr>
          <p:cNvGrpSpPr/>
          <p:nvPr/>
        </p:nvGrpSpPr>
        <p:grpSpPr>
          <a:xfrm>
            <a:off x="694094" y="3840285"/>
            <a:ext cx="3580783" cy="2020689"/>
            <a:chOff x="1164337" y="4007637"/>
            <a:chExt cx="4136294" cy="169470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A1C00C7-CA1E-430E-86CE-C4711FE9D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484" y="4203542"/>
              <a:ext cx="499124" cy="92872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4AD1C7-0947-4713-BD89-3A565F38A43D}"/>
                </a:ext>
              </a:extLst>
            </p:cNvPr>
            <p:cNvSpPr txBox="1"/>
            <p:nvPr/>
          </p:nvSpPr>
          <p:spPr>
            <a:xfrm>
              <a:off x="1164337" y="5192398"/>
              <a:ext cx="4136294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들여쓰기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(Tab, Space*4)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56DDC8E-41AE-4940-BE9D-B381A675552B}"/>
                </a:ext>
              </a:extLst>
            </p:cNvPr>
            <p:cNvGrpSpPr/>
            <p:nvPr/>
          </p:nvGrpSpPr>
          <p:grpSpPr>
            <a:xfrm>
              <a:off x="2900993" y="4007637"/>
              <a:ext cx="1221825" cy="195905"/>
              <a:chOff x="3912435" y="4197201"/>
              <a:chExt cx="916239" cy="1256905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6A43685-C20E-4C01-9A32-E41C6F29E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6788" y="4197201"/>
                <a:ext cx="0" cy="1233795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6037291-4DAA-4316-BC1A-B94971592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2435" y="5430996"/>
                <a:ext cx="916239" cy="0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1F254B4-5D0C-427B-BFA1-37D6C1FA7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674" y="4197201"/>
                <a:ext cx="0" cy="1256905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C5B78C0-C61A-41D6-8CA0-B79DE1744651}"/>
              </a:ext>
            </a:extLst>
          </p:cNvPr>
          <p:cNvGrpSpPr/>
          <p:nvPr/>
        </p:nvGrpSpPr>
        <p:grpSpPr>
          <a:xfrm>
            <a:off x="2170554" y="1619481"/>
            <a:ext cx="4778558" cy="1552593"/>
            <a:chOff x="2258164" y="2080898"/>
            <a:chExt cx="4778558" cy="13202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E5C36C-D301-4F3C-8A3C-99079632F770}"/>
                </a:ext>
              </a:extLst>
            </p:cNvPr>
            <p:cNvSpPr txBox="1"/>
            <p:nvPr/>
          </p:nvSpPr>
          <p:spPr>
            <a:xfrm>
              <a:off x="3334709" y="2080898"/>
              <a:ext cx="3702013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define : </a:t>
              </a: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정의를 내리다</a:t>
              </a:r>
              <a:endPara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E8104D2-71D8-45CC-831C-DA9CBC3FA493}"/>
                </a:ext>
              </a:extLst>
            </p:cNvPr>
            <p:cNvSpPr/>
            <p:nvPr/>
          </p:nvSpPr>
          <p:spPr>
            <a:xfrm>
              <a:off x="2258164" y="2847599"/>
              <a:ext cx="996233" cy="553557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B57B687-87E0-4ECC-809F-13D8363440DD}"/>
                </a:ext>
              </a:extLst>
            </p:cNvPr>
            <p:cNvCxnSpPr>
              <a:cxnSpLocks/>
              <a:stCxn id="31" idx="0"/>
              <a:endCxn id="3" idx="1"/>
            </p:cNvCxnSpPr>
            <p:nvPr/>
          </p:nvCxnSpPr>
          <p:spPr>
            <a:xfrm flipV="1">
              <a:off x="2756281" y="2335872"/>
              <a:ext cx="578428" cy="511727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1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32720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F35CC-2A2F-4E4B-9717-745C61090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10" b="50564"/>
          <a:stretch/>
        </p:blipFill>
        <p:spPr>
          <a:xfrm>
            <a:off x="5891169" y="1304079"/>
            <a:ext cx="5306604" cy="1714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75C3AA-1141-496D-9D6E-FF6E133DF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55" b="29494"/>
          <a:stretch/>
        </p:blipFill>
        <p:spPr>
          <a:xfrm>
            <a:off x="5891169" y="3151022"/>
            <a:ext cx="5306604" cy="1436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9C14EF-0DBC-4922-8109-D40FE72F4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537"/>
          <a:stretch/>
        </p:blipFill>
        <p:spPr>
          <a:xfrm>
            <a:off x="5891169" y="4719987"/>
            <a:ext cx="5306604" cy="192027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1566F58-E043-419F-B8AB-5A3FB4BE34BF}"/>
              </a:ext>
            </a:extLst>
          </p:cNvPr>
          <p:cNvGrpSpPr/>
          <p:nvPr/>
        </p:nvGrpSpPr>
        <p:grpSpPr>
          <a:xfrm>
            <a:off x="8016661" y="1988457"/>
            <a:ext cx="1011225" cy="1814286"/>
            <a:chOff x="8016661" y="1988457"/>
            <a:chExt cx="1011225" cy="181428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F27B496-B47D-4DF5-A0EB-66466DFF2A20}"/>
                </a:ext>
              </a:extLst>
            </p:cNvPr>
            <p:cNvSpPr/>
            <p:nvPr/>
          </p:nvSpPr>
          <p:spPr>
            <a:xfrm>
              <a:off x="8016661" y="3421745"/>
              <a:ext cx="329054" cy="38099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C2F8168-8CD8-4428-88AC-8D2F206C2592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8181188" y="1988457"/>
              <a:ext cx="846698" cy="1433288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FC3366-2FD0-4224-8205-9D81B55087FF}"/>
              </a:ext>
            </a:extLst>
          </p:cNvPr>
          <p:cNvGrpSpPr/>
          <p:nvPr/>
        </p:nvGrpSpPr>
        <p:grpSpPr>
          <a:xfrm>
            <a:off x="8522272" y="1984831"/>
            <a:ext cx="1652242" cy="1817912"/>
            <a:chOff x="8016660" y="1984831"/>
            <a:chExt cx="1652242" cy="18179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7723BE8-A3E8-48F3-A72E-BEEEBEA57428}"/>
                </a:ext>
              </a:extLst>
            </p:cNvPr>
            <p:cNvSpPr/>
            <p:nvPr/>
          </p:nvSpPr>
          <p:spPr>
            <a:xfrm>
              <a:off x="8016660" y="3421745"/>
              <a:ext cx="505613" cy="38099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88AEA72-A336-44E2-97E8-E65E531B056C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8269467" y="1984831"/>
              <a:ext cx="1399435" cy="1436914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597E2D-1967-4321-A1C7-F701CA7FA8EF}"/>
              </a:ext>
            </a:extLst>
          </p:cNvPr>
          <p:cNvGrpSpPr/>
          <p:nvPr/>
        </p:nvGrpSpPr>
        <p:grpSpPr>
          <a:xfrm>
            <a:off x="6197600" y="2365829"/>
            <a:ext cx="3062514" cy="1187967"/>
            <a:chOff x="6197599" y="3398548"/>
            <a:chExt cx="3062514" cy="118796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E1BA15C-CEAF-451F-B24B-BEC37758ABB9}"/>
                </a:ext>
              </a:extLst>
            </p:cNvPr>
            <p:cNvSpPr/>
            <p:nvPr/>
          </p:nvSpPr>
          <p:spPr>
            <a:xfrm>
              <a:off x="8016660" y="3398548"/>
              <a:ext cx="1243453" cy="404195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CC6307B-6A62-40B5-B23E-8F4AB1BD02F4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6197599" y="3600646"/>
              <a:ext cx="1819061" cy="985869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028297A-ED56-4FE6-9E02-53835513BC5A}"/>
              </a:ext>
            </a:extLst>
          </p:cNvPr>
          <p:cNvGrpSpPr/>
          <p:nvPr/>
        </p:nvGrpSpPr>
        <p:grpSpPr>
          <a:xfrm>
            <a:off x="9177850" y="1984831"/>
            <a:ext cx="758420" cy="3441699"/>
            <a:chOff x="7587295" y="361044"/>
            <a:chExt cx="758420" cy="34416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595040-BA2A-42AF-A8E9-A18D765BCF75}"/>
                </a:ext>
              </a:extLst>
            </p:cNvPr>
            <p:cNvSpPr/>
            <p:nvPr/>
          </p:nvSpPr>
          <p:spPr>
            <a:xfrm>
              <a:off x="8016661" y="3421745"/>
              <a:ext cx="329054" cy="38099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3665347-588E-42C7-B947-5792938FD2C0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7587295" y="361044"/>
              <a:ext cx="593893" cy="3060701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9E6852-35AD-47DA-A159-596133E3C3CC}"/>
              </a:ext>
            </a:extLst>
          </p:cNvPr>
          <p:cNvGrpSpPr/>
          <p:nvPr/>
        </p:nvGrpSpPr>
        <p:grpSpPr>
          <a:xfrm>
            <a:off x="10155704" y="1984831"/>
            <a:ext cx="448174" cy="3441699"/>
            <a:chOff x="8016661" y="361044"/>
            <a:chExt cx="448174" cy="344169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0541361-A7ED-4794-B409-AD6097FD2597}"/>
                </a:ext>
              </a:extLst>
            </p:cNvPr>
            <p:cNvSpPr/>
            <p:nvPr/>
          </p:nvSpPr>
          <p:spPr>
            <a:xfrm>
              <a:off x="8016661" y="3421745"/>
              <a:ext cx="448174" cy="38099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67FD342-B36A-4045-B6A3-9566AD783C74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062066" y="361044"/>
              <a:ext cx="178682" cy="3060701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349E3D-800E-45B1-91B7-D6FA2CB842DF}"/>
              </a:ext>
            </a:extLst>
          </p:cNvPr>
          <p:cNvGrpSpPr/>
          <p:nvPr/>
        </p:nvGrpSpPr>
        <p:grpSpPr>
          <a:xfrm>
            <a:off x="6909457" y="2365829"/>
            <a:ext cx="2334010" cy="2679703"/>
            <a:chOff x="6984948" y="3233102"/>
            <a:chExt cx="2334010" cy="267970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74C031-B740-4F5A-8B9C-AD079AF1D835}"/>
                </a:ext>
              </a:extLst>
            </p:cNvPr>
            <p:cNvSpPr/>
            <p:nvPr/>
          </p:nvSpPr>
          <p:spPr>
            <a:xfrm>
              <a:off x="8075505" y="3233102"/>
              <a:ext cx="1243453" cy="404195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8AF939D-354F-4D83-9BB4-42A7DB759615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6984948" y="3435200"/>
              <a:ext cx="1090557" cy="2477605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13E9372-A65B-40B2-955D-02F533B8D662}"/>
              </a:ext>
            </a:extLst>
          </p:cNvPr>
          <p:cNvSpPr txBox="1"/>
          <p:nvPr/>
        </p:nvSpPr>
        <p:spPr>
          <a:xfrm>
            <a:off x="770561" y="1385060"/>
            <a:ext cx="4608980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함수호출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함수명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인수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인수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191F86-8FBD-A3E3-AFBE-F9291800C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3" y="3018971"/>
            <a:ext cx="4609058" cy="18436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55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35237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9F0AF-5CA9-40D1-9C0C-DB27732FE325}"/>
              </a:ext>
            </a:extLst>
          </p:cNvPr>
          <p:cNvSpPr txBox="1"/>
          <p:nvPr/>
        </p:nvSpPr>
        <p:spPr>
          <a:xfrm>
            <a:off x="1479156" y="1288000"/>
            <a:ext cx="10156095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수를 입력 받아서 뺀 결과를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하는 함수를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정의하시오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BFAA3-66B0-45D5-830F-EEFCCEB5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37" y="2136015"/>
            <a:ext cx="8018731" cy="31552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97D7EDB-9FFF-8E38-5161-04362858DE7D}"/>
              </a:ext>
            </a:extLst>
          </p:cNvPr>
          <p:cNvSpPr/>
          <p:nvPr/>
        </p:nvSpPr>
        <p:spPr>
          <a:xfrm>
            <a:off x="1316565" y="2136015"/>
            <a:ext cx="1097634" cy="4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398880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35237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81FC3E-FE47-429B-B432-BD89C69A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363" y="2299341"/>
            <a:ext cx="8235211" cy="3005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603D71-3DE9-4F8A-99FC-0F97E337D886}"/>
              </a:ext>
            </a:extLst>
          </p:cNvPr>
          <p:cNvSpPr txBox="1"/>
          <p:nvPr/>
        </p:nvSpPr>
        <p:spPr>
          <a:xfrm>
            <a:off x="1089857" y="1428888"/>
            <a:ext cx="10156095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문자열을 입력 받아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ㅋ‘을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제거하고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하는 함수를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정의하시오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7DCCC7-90B9-A359-5EBC-84A13109EA12}"/>
              </a:ext>
            </a:extLst>
          </p:cNvPr>
          <p:cNvSpPr/>
          <p:nvPr/>
        </p:nvSpPr>
        <p:spPr>
          <a:xfrm>
            <a:off x="1264472" y="2299341"/>
            <a:ext cx="1097634" cy="4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74986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35237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DE8F2-59F3-4DE8-8261-91C39280A8E2}"/>
              </a:ext>
            </a:extLst>
          </p:cNvPr>
          <p:cNvSpPr txBox="1"/>
          <p:nvPr/>
        </p:nvSpPr>
        <p:spPr>
          <a:xfrm>
            <a:off x="881627" y="1250111"/>
            <a:ext cx="10156095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숫자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개를 입력 받을 때 약수를 출력하는 함수를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정의하시오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AFBCE2-F232-40F1-BE34-E037441B9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57" y="2004388"/>
            <a:ext cx="4115933" cy="4503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E6341F-D499-39E3-14B9-917699F72D07}"/>
              </a:ext>
            </a:extLst>
          </p:cNvPr>
          <p:cNvSpPr/>
          <p:nvPr/>
        </p:nvSpPr>
        <p:spPr>
          <a:xfrm>
            <a:off x="2627925" y="2004388"/>
            <a:ext cx="1097634" cy="4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17350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35237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DE8F2-59F3-4DE8-8261-91C39280A8E2}"/>
              </a:ext>
            </a:extLst>
          </p:cNvPr>
          <p:cNvSpPr txBox="1"/>
          <p:nvPr/>
        </p:nvSpPr>
        <p:spPr>
          <a:xfrm>
            <a:off x="726458" y="1278609"/>
            <a:ext cx="10795647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수를 입력 받아서 원하는 연산을 수행하여 결과를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하는 함수를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정의하시오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39D787-E12D-487C-9EA9-A8660B1D4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964"/>
          <a:stretch/>
        </p:blipFill>
        <p:spPr>
          <a:xfrm>
            <a:off x="2455321" y="2070887"/>
            <a:ext cx="7154610" cy="22718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7598607-8DE7-4E57-BCF0-08DBFF80DD75}"/>
              </a:ext>
            </a:extLst>
          </p:cNvPr>
          <p:cNvGrpSpPr/>
          <p:nvPr/>
        </p:nvGrpSpPr>
        <p:grpSpPr>
          <a:xfrm>
            <a:off x="2455322" y="4576710"/>
            <a:ext cx="7154610" cy="1434791"/>
            <a:chOff x="2513705" y="4636749"/>
            <a:chExt cx="7778899" cy="160383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995B72-40F7-4EEB-8670-C086A81ED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5029" r="46905" b="40237"/>
            <a:stretch/>
          </p:blipFill>
          <p:spPr>
            <a:xfrm>
              <a:off x="2513705" y="4636750"/>
              <a:ext cx="3798775" cy="16038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8234F3-1E98-4C50-BD8B-5C18982A97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5266" r="46905"/>
            <a:stretch/>
          </p:blipFill>
          <p:spPr>
            <a:xfrm>
              <a:off x="6493829" y="4636749"/>
              <a:ext cx="3798775" cy="16038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451BD3-1C28-0CD6-C95A-F22A1662CC2C}"/>
              </a:ext>
            </a:extLst>
          </p:cNvPr>
          <p:cNvSpPr/>
          <p:nvPr/>
        </p:nvSpPr>
        <p:spPr>
          <a:xfrm>
            <a:off x="1213164" y="4576712"/>
            <a:ext cx="1097634" cy="4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4A14CB-6292-FC3F-4A00-35DAB5FF83C8}"/>
              </a:ext>
            </a:extLst>
          </p:cNvPr>
          <p:cNvSpPr/>
          <p:nvPr/>
        </p:nvSpPr>
        <p:spPr>
          <a:xfrm>
            <a:off x="1213164" y="2070887"/>
            <a:ext cx="1097634" cy="4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82557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6263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 </a:t>
            </a:r>
            <a:r>
              <a:rPr lang="ko-KR" altLang="en-US" sz="32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독스트링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(docstring)</a:t>
            </a:r>
            <a:endParaRPr lang="en-US" altLang="ko-KR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DE8F2-59F3-4DE8-8261-91C39280A8E2}"/>
              </a:ext>
            </a:extLst>
          </p:cNvPr>
          <p:cNvSpPr txBox="1"/>
          <p:nvPr/>
        </p:nvSpPr>
        <p:spPr>
          <a:xfrm>
            <a:off x="1017952" y="1291460"/>
            <a:ext cx="10156095" cy="191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독스트링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(docstring)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함수의 기능 설명 작성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정의된 함수 내에서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Shift + Tab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누르면 설명 확인 가능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 내부 첫 줄에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개행을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포함한 긴 줄 문자열기호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(“”” ”””)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작성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072D6-43EF-4F9A-8096-41651470F8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900" b="45216"/>
          <a:stretch/>
        </p:blipFill>
        <p:spPr>
          <a:xfrm>
            <a:off x="508472" y="3653132"/>
            <a:ext cx="5276298" cy="2064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336EFB-DF88-4ED7-A724-341E4A4B3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31" r="42808"/>
          <a:stretch/>
        </p:blipFill>
        <p:spPr>
          <a:xfrm>
            <a:off x="5954558" y="3653132"/>
            <a:ext cx="5713326" cy="17780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223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6546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독스트링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(docstring)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  <a:endParaRPr lang="en-US" altLang="ko-KR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DE8F2-59F3-4DE8-8261-91C39280A8E2}"/>
              </a:ext>
            </a:extLst>
          </p:cNvPr>
          <p:cNvSpPr txBox="1"/>
          <p:nvPr/>
        </p:nvSpPr>
        <p:spPr>
          <a:xfrm>
            <a:off x="1017952" y="1291460"/>
            <a:ext cx="10156095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이름이 입력되면 인사하는 함수를 정의하면서 기능에 대한 설명도 추가해보기 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1D0ACF-A795-61B7-47A3-068B1561C440}"/>
              </a:ext>
            </a:extLst>
          </p:cNvPr>
          <p:cNvSpPr/>
          <p:nvPr/>
        </p:nvSpPr>
        <p:spPr>
          <a:xfrm>
            <a:off x="1387593" y="2242525"/>
            <a:ext cx="1097634" cy="4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함수 호출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D447D0-AC7F-8B0F-0D43-4E06B1E7A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593" y="2833646"/>
            <a:ext cx="2924583" cy="1419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DD0152-D5B8-3787-5DBB-72E3B3E31B31}"/>
              </a:ext>
            </a:extLst>
          </p:cNvPr>
          <p:cNvSpPr/>
          <p:nvPr/>
        </p:nvSpPr>
        <p:spPr>
          <a:xfrm>
            <a:off x="5941763" y="2242524"/>
            <a:ext cx="1430883" cy="4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shift + tab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7D13DE0-61DD-A541-BF5F-44755D873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762" y="2833646"/>
            <a:ext cx="4983153" cy="30599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95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E08523-26C2-10B4-3652-BBD739C4B1B8}"/>
              </a:ext>
            </a:extLst>
          </p:cNvPr>
          <p:cNvSpPr/>
          <p:nvPr/>
        </p:nvSpPr>
        <p:spPr>
          <a:xfrm>
            <a:off x="1156026" y="1949756"/>
            <a:ext cx="1961002" cy="63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기존 주석 방식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4C9A21E-E9DC-34F3-73B7-E938661A028E}"/>
              </a:ext>
            </a:extLst>
          </p:cNvPr>
          <p:cNvSpPr/>
          <p:nvPr/>
        </p:nvSpPr>
        <p:spPr>
          <a:xfrm>
            <a:off x="1156026" y="4370028"/>
            <a:ext cx="1961002" cy="72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type hinting</a:t>
            </a:r>
          </a:p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58076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 </a:t>
            </a:r>
            <a:r>
              <a:rPr lang="ko-KR" altLang="en-US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타입 힌트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(Type Hints)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DE8F2-59F3-4DE8-8261-91C39280A8E2}"/>
              </a:ext>
            </a:extLst>
          </p:cNvPr>
          <p:cNvSpPr txBox="1"/>
          <p:nvPr/>
        </p:nvSpPr>
        <p:spPr>
          <a:xfrm>
            <a:off x="863714" y="1318435"/>
            <a:ext cx="10156095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형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관한 주석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(annotation)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붙이는 기능  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C7D8C9-6C50-DC92-EA29-E9BC7AFC2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93" y="2368827"/>
            <a:ext cx="7333926" cy="1161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089B30-05EF-4060-DDC3-60A07166E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93" y="4809235"/>
            <a:ext cx="7408217" cy="11617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FA799D-FDF5-B03D-824E-6162B1EB1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787" y="3827332"/>
            <a:ext cx="5450767" cy="8845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BCF88B2-D4CE-D60F-AABC-48BAB1073F4E}"/>
              </a:ext>
            </a:extLst>
          </p:cNvPr>
          <p:cNvSpPr/>
          <p:nvPr/>
        </p:nvSpPr>
        <p:spPr>
          <a:xfrm rot="20163800">
            <a:off x="5724004" y="4458224"/>
            <a:ext cx="491504" cy="267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D7BBCE-2D22-7CBE-C213-31F6B525A922}"/>
              </a:ext>
            </a:extLst>
          </p:cNvPr>
          <p:cNvSpPr txBox="1"/>
          <p:nvPr/>
        </p:nvSpPr>
        <p:spPr>
          <a:xfrm>
            <a:off x="5388509" y="418536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확인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9C102D4-746E-F636-D070-DC322C376AB0}"/>
              </a:ext>
            </a:extLst>
          </p:cNvPr>
          <p:cNvGrpSpPr/>
          <p:nvPr/>
        </p:nvGrpSpPr>
        <p:grpSpPr>
          <a:xfrm>
            <a:off x="9244788" y="1505176"/>
            <a:ext cx="2440284" cy="1161722"/>
            <a:chOff x="1007633" y="1624008"/>
            <a:chExt cx="10176734" cy="453972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56C257-A381-CED5-D339-6933FC887EDF}"/>
                </a:ext>
              </a:extLst>
            </p:cNvPr>
            <p:cNvSpPr/>
            <p:nvPr/>
          </p:nvSpPr>
          <p:spPr>
            <a:xfrm>
              <a:off x="1007633" y="1624008"/>
              <a:ext cx="10176734" cy="45397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823ACC-42AD-1601-2F02-FAFD30F5A88E}"/>
                </a:ext>
              </a:extLst>
            </p:cNvPr>
            <p:cNvSpPr txBox="1"/>
            <p:nvPr/>
          </p:nvSpPr>
          <p:spPr>
            <a:xfrm>
              <a:off x="1887384" y="1705793"/>
              <a:ext cx="9159150" cy="4027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3.5ver</a:t>
              </a:r>
              <a:r>
                <a:rPr lang="en-US" altLang="ko-KR" sz="1400" dirty="0">
                  <a:solidFill>
                    <a:schemeClr val="accent6">
                      <a:lumMod val="75000"/>
                    </a:schemeClr>
                  </a:solidFill>
                </a:rPr>
                <a:t> typing </a:t>
              </a: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</a:rPr>
                <a:t>모듈 지원</a:t>
              </a:r>
              <a:endParaRPr lang="en-US" altLang="ko-KR" sz="14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복잡한 타입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어노테이션을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추가할 때 사용하는 모듈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45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8CC172-8F6A-442A-A392-7A879DE0D2FA}"/>
              </a:ext>
            </a:extLst>
          </p:cNvPr>
          <p:cNvSpPr txBox="1"/>
          <p:nvPr/>
        </p:nvSpPr>
        <p:spPr>
          <a:xfrm>
            <a:off x="1063569" y="1314658"/>
            <a:ext cx="9014241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함수의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반환값은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언제나 하나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2EAC2-0560-4081-B4D8-44186BDAB2B1}"/>
              </a:ext>
            </a:extLst>
          </p:cNvPr>
          <p:cNvSpPr txBox="1"/>
          <p:nvPr/>
        </p:nvSpPr>
        <p:spPr>
          <a:xfrm>
            <a:off x="2168253" y="350296"/>
            <a:ext cx="5510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 return 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</a:t>
            </a:r>
            <a:endParaRPr lang="en-US" altLang="ko-KR" sz="3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F575B8-C9B2-4289-A82C-C620053B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13" y="2325142"/>
            <a:ext cx="6257373" cy="2980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D4617B-9A61-44D1-A930-62B2C590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263" y="4653279"/>
            <a:ext cx="1703245" cy="5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259876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8CC172-8F6A-442A-A392-7A879DE0D2FA}"/>
              </a:ext>
            </a:extLst>
          </p:cNvPr>
          <p:cNvSpPr txBox="1"/>
          <p:nvPr/>
        </p:nvSpPr>
        <p:spPr>
          <a:xfrm>
            <a:off x="1261873" y="1316381"/>
            <a:ext cx="9014241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return 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함수의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반환값은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언제나 하나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2EAC2-0560-4081-B4D8-44186BDAB2B1}"/>
              </a:ext>
            </a:extLst>
          </p:cNvPr>
          <p:cNvSpPr txBox="1"/>
          <p:nvPr/>
        </p:nvSpPr>
        <p:spPr>
          <a:xfrm>
            <a:off x="2168253" y="350296"/>
            <a:ext cx="5510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 return </a:t>
            </a: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</a:t>
            </a:r>
            <a:endParaRPr lang="en-US" altLang="ko-KR" sz="3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D89375-D6A4-4370-BF55-389ADBED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91" y="2057770"/>
            <a:ext cx="6906218" cy="3885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181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8CC172-8F6A-442A-A392-7A879DE0D2FA}"/>
              </a:ext>
            </a:extLst>
          </p:cNvPr>
          <p:cNvSpPr txBox="1"/>
          <p:nvPr/>
        </p:nvSpPr>
        <p:spPr>
          <a:xfrm>
            <a:off x="1118654" y="1391795"/>
            <a:ext cx="9014241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기본값 설정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(default parameters)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2EAC2-0560-4081-B4D8-44186BDAB2B1}"/>
              </a:ext>
            </a:extLst>
          </p:cNvPr>
          <p:cNvSpPr txBox="1"/>
          <p:nvPr/>
        </p:nvSpPr>
        <p:spPr>
          <a:xfrm>
            <a:off x="2168253" y="350296"/>
            <a:ext cx="59234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매개변수 기본값 설정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762DA8-18D5-4AD8-8738-98A96F68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53" y="2139389"/>
            <a:ext cx="7853610" cy="3739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72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8CC172-8F6A-442A-A392-7A879DE0D2FA}"/>
              </a:ext>
            </a:extLst>
          </p:cNvPr>
          <p:cNvSpPr txBox="1"/>
          <p:nvPr/>
        </p:nvSpPr>
        <p:spPr>
          <a:xfrm>
            <a:off x="953401" y="1253454"/>
            <a:ext cx="9014241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기본값 설정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(default parameters)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2EAC2-0560-4081-B4D8-44186BDAB2B1}"/>
              </a:ext>
            </a:extLst>
          </p:cNvPr>
          <p:cNvSpPr txBox="1"/>
          <p:nvPr/>
        </p:nvSpPr>
        <p:spPr>
          <a:xfrm>
            <a:off x="2168253" y="350296"/>
            <a:ext cx="6091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매개변수 기본값 설정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A87178-7B8A-46C7-9128-495962CF2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174"/>
          <a:stretch/>
        </p:blipFill>
        <p:spPr>
          <a:xfrm>
            <a:off x="1118653" y="2038977"/>
            <a:ext cx="4905599" cy="12468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4A0186-8E11-469F-B8C7-5912DF4B3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74"/>
          <a:stretch/>
        </p:blipFill>
        <p:spPr>
          <a:xfrm>
            <a:off x="6324228" y="2038977"/>
            <a:ext cx="4905601" cy="4180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0053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A5D379-0450-45D5-B8D7-C8CF4ED8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94" y="3097170"/>
            <a:ext cx="7982211" cy="2633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3B039C-31B9-4998-8AA7-A5A2AA5905ED}"/>
              </a:ext>
            </a:extLst>
          </p:cNvPr>
          <p:cNvSpPr txBox="1"/>
          <p:nvPr/>
        </p:nvSpPr>
        <p:spPr>
          <a:xfrm>
            <a:off x="1017951" y="1265626"/>
            <a:ext cx="10340439" cy="14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가변 매개변수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(variable parameters)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 호출 시 몇 개의 인수가 전달될지 알 수 없다면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사용자가 직접 매개변수의 개수를 정할 수 있도록 선언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AC1C5-5C03-42E0-9AB4-FF6C6818D582}"/>
              </a:ext>
            </a:extLst>
          </p:cNvPr>
          <p:cNvSpPr txBox="1"/>
          <p:nvPr/>
        </p:nvSpPr>
        <p:spPr>
          <a:xfrm>
            <a:off x="2168253" y="350296"/>
            <a:ext cx="52421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가변 매개변수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64215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8CC172-8F6A-442A-A392-7A879DE0D2FA}"/>
              </a:ext>
            </a:extLst>
          </p:cNvPr>
          <p:cNvSpPr txBox="1"/>
          <p:nvPr/>
        </p:nvSpPr>
        <p:spPr>
          <a:xfrm>
            <a:off x="940832" y="1183479"/>
            <a:ext cx="10156095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가변 매개변수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(variable parameters)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전달된 모든 인수는 튜플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형태로 저장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8E90B1-D230-4AEE-8DF5-356A752FE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69" y="2489677"/>
            <a:ext cx="5062261" cy="3802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A8D33E-DD26-447F-BBCB-D397B66A3C47}"/>
              </a:ext>
            </a:extLst>
          </p:cNvPr>
          <p:cNvSpPr txBox="1"/>
          <p:nvPr/>
        </p:nvSpPr>
        <p:spPr>
          <a:xfrm>
            <a:off x="2168253" y="350296"/>
            <a:ext cx="52421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가변 매개변수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408861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8CC172-8F6A-442A-A392-7A879DE0D2FA}"/>
              </a:ext>
            </a:extLst>
          </p:cNvPr>
          <p:cNvSpPr txBox="1"/>
          <p:nvPr/>
        </p:nvSpPr>
        <p:spPr>
          <a:xfrm>
            <a:off x="989995" y="1294653"/>
            <a:ext cx="11380424" cy="95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가변 매개변수를 활용해 모든 숫자를 더해서 반환하는 함수를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작성하시오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(sum()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내장함수이용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BA6FB5-1262-4125-A94A-BD98A352F9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21"/>
          <a:stretch/>
        </p:blipFill>
        <p:spPr>
          <a:xfrm>
            <a:off x="3471144" y="2720517"/>
            <a:ext cx="5239668" cy="3148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6037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가변 매개변수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(*)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예제</a:t>
            </a: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42F6E4E-DEF9-332A-791F-DAA9760AF3CB}"/>
              </a:ext>
            </a:extLst>
          </p:cNvPr>
          <p:cNvSpPr/>
          <p:nvPr/>
        </p:nvSpPr>
        <p:spPr>
          <a:xfrm>
            <a:off x="9167869" y="1899059"/>
            <a:ext cx="2157471" cy="4754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sum(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(1,1,1)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EC7CF-3558-B6BA-DDE7-5BF85A0D5DF4}"/>
              </a:ext>
            </a:extLst>
          </p:cNvPr>
          <p:cNvSpPr txBox="1"/>
          <p:nvPr/>
        </p:nvSpPr>
        <p:spPr>
          <a:xfrm>
            <a:off x="7336896" y="1938666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sum </a:t>
            </a:r>
            <a:r>
              <a:rPr lang="ko-KR" altLang="en-US" dirty="0"/>
              <a:t>함수 사용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98B85E-D607-2901-A0DA-2EA333D143CF}"/>
              </a:ext>
            </a:extLst>
          </p:cNvPr>
          <p:cNvSpPr/>
          <p:nvPr/>
        </p:nvSpPr>
        <p:spPr>
          <a:xfrm>
            <a:off x="2168253" y="2720517"/>
            <a:ext cx="1097634" cy="4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3559955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11B71F-09B4-4456-AFE8-78A31C0B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39" y="2725399"/>
            <a:ext cx="6938522" cy="2671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54264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가변 매개변수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(**)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F0D02-EC48-4E41-ADA3-3340CC22A7DA}"/>
              </a:ext>
            </a:extLst>
          </p:cNvPr>
          <p:cNvSpPr txBox="1"/>
          <p:nvPr/>
        </p:nvSpPr>
        <p:spPr>
          <a:xfrm>
            <a:off x="1261873" y="1357478"/>
            <a:ext cx="10156095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가변 매개변수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(variable parameters)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형태로 함수 내부에서 처리하고 싶을 때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28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2F9366F-41FF-4CC0-B2DF-9E01B63DA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04"/>
          <a:stretch/>
        </p:blipFill>
        <p:spPr>
          <a:xfrm>
            <a:off x="6309097" y="2494713"/>
            <a:ext cx="5457372" cy="3517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6840DF9-5208-4A2C-82CC-E124E2ECE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4"/>
          <a:stretch/>
        </p:blipFill>
        <p:spPr>
          <a:xfrm>
            <a:off x="607805" y="2494713"/>
            <a:ext cx="5457372" cy="1731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54264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가변 매개변수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(**)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7E339-0F66-4349-A2D7-51B8093676EE}"/>
              </a:ext>
            </a:extLst>
          </p:cNvPr>
          <p:cNvSpPr txBox="1"/>
          <p:nvPr/>
        </p:nvSpPr>
        <p:spPr>
          <a:xfrm>
            <a:off x="969251" y="4388262"/>
            <a:ext cx="473448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F53B57"/>
                </a:solidFill>
                <a:latin typeface="+mj-lt"/>
              </a:rPr>
              <a:t>kwargs</a:t>
            </a:r>
            <a:r>
              <a:rPr lang="ko-KR" altLang="en-US" sz="2400" dirty="0">
                <a:solidFill>
                  <a:srgbClr val="F53B57"/>
                </a:solidFill>
                <a:latin typeface="+mj-lt"/>
              </a:rPr>
              <a:t> </a:t>
            </a:r>
            <a:r>
              <a:rPr lang="en-US" altLang="ko-KR" sz="2400" dirty="0">
                <a:solidFill>
                  <a:srgbClr val="F53B57"/>
                </a:solidFill>
                <a:latin typeface="+mj-lt"/>
                <a:sym typeface="Wingdings" panose="05000000000000000000" pitchFamily="2" charset="2"/>
              </a:rPr>
              <a:t> keyword arguments</a:t>
            </a:r>
            <a:endParaRPr lang="ko-KR" altLang="en-US" sz="2400" dirty="0">
              <a:solidFill>
                <a:srgbClr val="F53B57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F0D02-EC48-4E41-ADA3-3340CC22A7DA}"/>
              </a:ext>
            </a:extLst>
          </p:cNvPr>
          <p:cNvSpPr txBox="1"/>
          <p:nvPr/>
        </p:nvSpPr>
        <p:spPr>
          <a:xfrm>
            <a:off x="607805" y="1185997"/>
            <a:ext cx="10156095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가변 매개변수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(variable parameters)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딕셔너리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형태로 함수 내부에서 처리하고 싶을 때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696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A83A63-0242-417A-9076-FC22EF24F053}"/>
              </a:ext>
            </a:extLst>
          </p:cNvPr>
          <p:cNvSpPr txBox="1"/>
          <p:nvPr/>
        </p:nvSpPr>
        <p:spPr>
          <a:xfrm>
            <a:off x="2168253" y="350296"/>
            <a:ext cx="6274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네임스페이스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(namespace,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이름공간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F0D02-EC48-4E41-ADA3-3340CC22A7DA}"/>
              </a:ext>
            </a:extLst>
          </p:cNvPr>
          <p:cNvSpPr txBox="1"/>
          <p:nvPr/>
        </p:nvSpPr>
        <p:spPr>
          <a:xfrm>
            <a:off x="915623" y="1202209"/>
            <a:ext cx="10156095" cy="13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네임스페이스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(namespace)</a:t>
            </a:r>
          </a:p>
          <a:p>
            <a:pPr>
              <a:lnSpc>
                <a:spcPct val="120000"/>
              </a:lnSpc>
            </a:pPr>
            <a:r>
              <a:rPr lang="en-US" altLang="ko-KR" sz="2000" b="0" i="0" dirty="0">
                <a:solidFill>
                  <a:srgbClr val="323232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</a:rPr>
              <a:t>프로그래밍 언어에서 특정한 객체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</a:rPr>
              <a:t>(Object)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</a:rPr>
              <a:t>를 이름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</a:rPr>
              <a:t>(Name)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</a:rPr>
              <a:t>에 따라 구분할 수 있는 범위</a:t>
            </a:r>
            <a:endParaRPr lang="en-US" altLang="ko-KR" sz="2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빌트인 네임스페이스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전역 네임스페이스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지역 네임스페이스</a:t>
            </a:r>
            <a:endParaRPr lang="en-US" altLang="ko-KR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771C1A-7169-441D-E734-1D6DB6B5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95" y="2825809"/>
            <a:ext cx="3963871" cy="24088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D37226-183E-6BF8-600E-F02DF66E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921" y="2807703"/>
            <a:ext cx="4971473" cy="30772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31646E-1F13-1528-EAD1-1F707D9A1623}"/>
              </a:ext>
            </a:extLst>
          </p:cNvPr>
          <p:cNvSpPr/>
          <p:nvPr/>
        </p:nvSpPr>
        <p:spPr>
          <a:xfrm>
            <a:off x="6437014" y="4179479"/>
            <a:ext cx="869132" cy="316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437D645-1A6F-4826-83C1-ABEE9CDF71AA}"/>
              </a:ext>
            </a:extLst>
          </p:cNvPr>
          <p:cNvSpPr/>
          <p:nvPr/>
        </p:nvSpPr>
        <p:spPr>
          <a:xfrm>
            <a:off x="859971" y="2275114"/>
            <a:ext cx="292825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4182B8"/>
                </a:solidFill>
              </a:rPr>
              <a:t>수고하셨습니다 </a:t>
            </a:r>
            <a:r>
              <a:rPr lang="en-US" altLang="ko-KR" sz="3200" dirty="0">
                <a:solidFill>
                  <a:srgbClr val="4182B8"/>
                </a:solidFill>
              </a:rPr>
              <a:t>! </a:t>
            </a:r>
            <a:endParaRPr lang="ko-KR" altLang="en-US" sz="3200" dirty="0">
              <a:solidFill>
                <a:srgbClr val="4182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10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5888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함수에 대해 알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함수를 정의하고 활용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6281927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28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file)</a:t>
            </a:r>
            <a:endParaRPr lang="en-US" altLang="ko-KR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E221CB-7507-4995-9B58-452CD664C3F3}"/>
              </a:ext>
            </a:extLst>
          </p:cNvPr>
          <p:cNvSpPr txBox="1"/>
          <p:nvPr/>
        </p:nvSpPr>
        <p:spPr>
          <a:xfrm>
            <a:off x="2168253" y="350296"/>
            <a:ext cx="31373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6A4C1BA6-2C99-4096-8F6B-3BC53E7B4095}"/>
              </a:ext>
            </a:extLst>
          </p:cNvPr>
          <p:cNvSpPr/>
          <p:nvPr/>
        </p:nvSpPr>
        <p:spPr>
          <a:xfrm>
            <a:off x="4906908" y="1640038"/>
            <a:ext cx="2162786" cy="1454882"/>
          </a:xfrm>
          <a:prstGeom prst="cube">
            <a:avLst>
              <a:gd name="adj" fmla="val 21556"/>
            </a:avLst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f(x)</a:t>
            </a:r>
            <a:endParaRPr lang="ko-KR" altLang="en-US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6108F6-A379-48E8-9C1D-BFBCFFA241AF}"/>
              </a:ext>
            </a:extLst>
          </p:cNvPr>
          <p:cNvGrpSpPr/>
          <p:nvPr/>
        </p:nvGrpSpPr>
        <p:grpSpPr>
          <a:xfrm>
            <a:off x="2426687" y="4251122"/>
            <a:ext cx="7338626" cy="855058"/>
            <a:chOff x="2426687" y="4094449"/>
            <a:chExt cx="7338626" cy="855058"/>
          </a:xfrm>
        </p:grpSpPr>
        <p:sp>
          <p:nvSpPr>
            <p:cNvPr id="22" name="오른쪽 화살표 11">
              <a:extLst>
                <a:ext uri="{FF2B5EF4-FFF2-40B4-BE49-F238E27FC236}">
                  <a16:creationId xmlns:a16="http://schemas.microsoft.com/office/drawing/2014/main" id="{AEDA54AA-A4CF-4233-BD78-87B635EA57ED}"/>
                </a:ext>
              </a:extLst>
            </p:cNvPr>
            <p:cNvSpPr/>
            <p:nvPr/>
          </p:nvSpPr>
          <p:spPr>
            <a:xfrm>
              <a:off x="3930236" y="4333848"/>
              <a:ext cx="726873" cy="360040"/>
            </a:xfrm>
            <a:prstGeom prst="rightArrow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3" name="오른쪽 화살표 38">
              <a:extLst>
                <a:ext uri="{FF2B5EF4-FFF2-40B4-BE49-F238E27FC236}">
                  <a16:creationId xmlns:a16="http://schemas.microsoft.com/office/drawing/2014/main" id="{CFE6C2FF-C48F-40EA-ACD1-6F3C1C18DFF7}"/>
                </a:ext>
              </a:extLst>
            </p:cNvPr>
            <p:cNvSpPr/>
            <p:nvPr/>
          </p:nvSpPr>
          <p:spPr>
            <a:xfrm>
              <a:off x="7319493" y="4333848"/>
              <a:ext cx="726873" cy="360040"/>
            </a:xfrm>
            <a:prstGeom prst="rightArrow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04D2D0-E045-4265-8EAA-8F8F3D1B3375}"/>
                </a:ext>
              </a:extLst>
            </p:cNvPr>
            <p:cNvSpPr txBox="1"/>
            <p:nvPr/>
          </p:nvSpPr>
          <p:spPr>
            <a:xfrm>
              <a:off x="2426687" y="4118510"/>
              <a:ext cx="1253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00ABDC-DD0F-4507-9F39-5728123D6379}"/>
                </a:ext>
              </a:extLst>
            </p:cNvPr>
            <p:cNvSpPr txBox="1"/>
            <p:nvPr/>
          </p:nvSpPr>
          <p:spPr>
            <a:xfrm>
              <a:off x="8070618" y="4094449"/>
              <a:ext cx="16946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13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43DD5566-5E51-47E7-8D60-35BE7093E077}"/>
              </a:ext>
            </a:extLst>
          </p:cNvPr>
          <p:cNvSpPr/>
          <p:nvPr/>
        </p:nvSpPr>
        <p:spPr>
          <a:xfrm>
            <a:off x="4906908" y="3763080"/>
            <a:ext cx="2162786" cy="1454882"/>
          </a:xfrm>
          <a:prstGeom prst="cube">
            <a:avLst>
              <a:gd name="adj" fmla="val 21556"/>
            </a:avLst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2x+5</a:t>
            </a:r>
            <a:endParaRPr lang="ko-KR" altLang="en-US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A89E9B-1995-404E-8F09-E43F48250831}"/>
              </a:ext>
            </a:extLst>
          </p:cNvPr>
          <p:cNvGrpSpPr/>
          <p:nvPr/>
        </p:nvGrpSpPr>
        <p:grpSpPr>
          <a:xfrm>
            <a:off x="2426687" y="2043856"/>
            <a:ext cx="7338626" cy="830997"/>
            <a:chOff x="2426687" y="2043856"/>
            <a:chExt cx="7338626" cy="830997"/>
          </a:xfrm>
        </p:grpSpPr>
        <p:sp>
          <p:nvSpPr>
            <p:cNvPr id="11" name="오른쪽 화살표 11">
              <a:extLst>
                <a:ext uri="{FF2B5EF4-FFF2-40B4-BE49-F238E27FC236}">
                  <a16:creationId xmlns:a16="http://schemas.microsoft.com/office/drawing/2014/main" id="{FADDA766-54E1-4D5E-83B5-D3647E6BF17C}"/>
                </a:ext>
              </a:extLst>
            </p:cNvPr>
            <p:cNvSpPr/>
            <p:nvPr/>
          </p:nvSpPr>
          <p:spPr>
            <a:xfrm>
              <a:off x="3930236" y="2319351"/>
              <a:ext cx="726873" cy="360040"/>
            </a:xfrm>
            <a:prstGeom prst="rightArrow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2" name="오른쪽 화살표 38">
              <a:extLst>
                <a:ext uri="{FF2B5EF4-FFF2-40B4-BE49-F238E27FC236}">
                  <a16:creationId xmlns:a16="http://schemas.microsoft.com/office/drawing/2014/main" id="{6F36F37C-2582-412B-A085-96D9805AD779}"/>
                </a:ext>
              </a:extLst>
            </p:cNvPr>
            <p:cNvSpPr/>
            <p:nvPr/>
          </p:nvSpPr>
          <p:spPr>
            <a:xfrm>
              <a:off x="7319493" y="2307320"/>
              <a:ext cx="726873" cy="360040"/>
            </a:xfrm>
            <a:prstGeom prst="rightArrow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3E16B8-EE82-4393-AE89-2C9E1038B6FA}"/>
                </a:ext>
              </a:extLst>
            </p:cNvPr>
            <p:cNvSpPr txBox="1"/>
            <p:nvPr/>
          </p:nvSpPr>
          <p:spPr>
            <a:xfrm>
              <a:off x="8070618" y="2043856"/>
              <a:ext cx="16946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B216F0-F0C5-4373-962A-1A0162A1A168}"/>
                </a:ext>
              </a:extLst>
            </p:cNvPr>
            <p:cNvSpPr txBox="1"/>
            <p:nvPr/>
          </p:nvSpPr>
          <p:spPr>
            <a:xfrm>
              <a:off x="2426687" y="2043856"/>
              <a:ext cx="1253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3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E221CB-7507-4995-9B58-452CD664C3F3}"/>
              </a:ext>
            </a:extLst>
          </p:cNvPr>
          <p:cNvSpPr txBox="1"/>
          <p:nvPr/>
        </p:nvSpPr>
        <p:spPr>
          <a:xfrm>
            <a:off x="2168253" y="350296"/>
            <a:ext cx="2489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09FA8D-D477-4C2E-A290-1945805E0979}"/>
              </a:ext>
            </a:extLst>
          </p:cNvPr>
          <p:cNvSpPr txBox="1"/>
          <p:nvPr/>
        </p:nvSpPr>
        <p:spPr>
          <a:xfrm>
            <a:off x="1261873" y="1501316"/>
            <a:ext cx="10156095" cy="331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하나의 특별한 목적의 작업을 수행하기 위해 독립적으로 설계된 코드의 집합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함수를 사용하는 이유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반복적인 프로그래밍 피하기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모듈화로 인해 전체적인 코드의 가독성 극대화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프로그램에 문제가 발생하거나 기능의 변경이 필요할 때에도 손쉽게 유지보수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35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E221CB-7507-4995-9B58-452CD664C3F3}"/>
              </a:ext>
            </a:extLst>
          </p:cNvPr>
          <p:cNvSpPr txBox="1"/>
          <p:nvPr/>
        </p:nvSpPr>
        <p:spPr>
          <a:xfrm>
            <a:off x="2168253" y="350296"/>
            <a:ext cx="3284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09FA8D-D477-4C2E-A290-1945805E0979}"/>
              </a:ext>
            </a:extLst>
          </p:cNvPr>
          <p:cNvSpPr txBox="1"/>
          <p:nvPr/>
        </p:nvSpPr>
        <p:spPr>
          <a:xfrm>
            <a:off x="1261873" y="1201268"/>
            <a:ext cx="10156095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전처리로 텍스트의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ㅋ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모두 제거하고 싶을 때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데이터는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review_list1, review_list2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대입되어 있음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7B4317-2F39-476A-B8E8-38FF8DBE6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905"/>
          <a:stretch/>
        </p:blipFill>
        <p:spPr>
          <a:xfrm>
            <a:off x="671717" y="2283825"/>
            <a:ext cx="10848565" cy="2290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4F477A-3CD6-4B87-A9C9-591B6544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929" y="4691374"/>
            <a:ext cx="6386142" cy="1638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76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E221CB-7507-4995-9B58-452CD664C3F3}"/>
              </a:ext>
            </a:extLst>
          </p:cNvPr>
          <p:cNvSpPr txBox="1"/>
          <p:nvPr/>
        </p:nvSpPr>
        <p:spPr>
          <a:xfrm>
            <a:off x="2168253" y="350296"/>
            <a:ext cx="3284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7B4317-2F39-476A-B8E8-38FF8DBE6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05"/>
          <a:stretch/>
        </p:blipFill>
        <p:spPr>
          <a:xfrm>
            <a:off x="601219" y="2534817"/>
            <a:ext cx="10989562" cy="36672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B40CB6-F445-43A9-8CA5-689F78F9F313}"/>
              </a:ext>
            </a:extLst>
          </p:cNvPr>
          <p:cNvSpPr txBox="1"/>
          <p:nvPr/>
        </p:nvSpPr>
        <p:spPr>
          <a:xfrm>
            <a:off x="1261873" y="1388300"/>
            <a:ext cx="10156095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전처리로 텍스트의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ㅋ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모두 제거하고 싶을 때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문을 활용해서 데이터에 하나하나 접근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46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E221CB-7507-4995-9B58-452CD664C3F3}"/>
              </a:ext>
            </a:extLst>
          </p:cNvPr>
          <p:cNvSpPr txBox="1"/>
          <p:nvPr/>
        </p:nvSpPr>
        <p:spPr>
          <a:xfrm>
            <a:off x="2168253" y="350296"/>
            <a:ext cx="3284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r>
              <a:rPr lang="en-US" altLang="ko-KR" sz="2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(function)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40CB6-F445-43A9-8CA5-689F78F9F313}"/>
              </a:ext>
            </a:extLst>
          </p:cNvPr>
          <p:cNvSpPr txBox="1"/>
          <p:nvPr/>
        </p:nvSpPr>
        <p:spPr>
          <a:xfrm>
            <a:off x="1282421" y="1275933"/>
            <a:ext cx="10156095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전처리로 텍스트의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ㅋ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모두 제거하고 싶을 때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기능을 수행하는 함수 정의 및 사용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544D2B-8E37-467D-937F-B56347B3AA0B}"/>
              </a:ext>
            </a:extLst>
          </p:cNvPr>
          <p:cNvGrpSpPr/>
          <p:nvPr/>
        </p:nvGrpSpPr>
        <p:grpSpPr>
          <a:xfrm>
            <a:off x="2403949" y="2302945"/>
            <a:ext cx="7425199" cy="4204759"/>
            <a:chOff x="2383401" y="2528328"/>
            <a:chExt cx="7425199" cy="420475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5D21AD-48DD-4AF3-9A68-FFA30574D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401" y="2528328"/>
              <a:ext cx="7425199" cy="42047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6E342D4-733D-4D8D-8EF3-341D9E863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1739" y="4533900"/>
              <a:ext cx="106620" cy="2858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4E61ED6-37D8-4E4B-B92A-4F5ED0802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660055" y="4533900"/>
              <a:ext cx="106620" cy="285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783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35D1F-2EFA-4629-9EB2-62125E34C7E7}"/>
              </a:ext>
            </a:extLst>
          </p:cNvPr>
          <p:cNvSpPr txBox="1"/>
          <p:nvPr/>
        </p:nvSpPr>
        <p:spPr>
          <a:xfrm>
            <a:off x="2168253" y="350296"/>
            <a:ext cx="43172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우리가 이미 사용해본 함수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899270-E463-CD19-9205-DCC77559F0E3}"/>
              </a:ext>
            </a:extLst>
          </p:cNvPr>
          <p:cNvGrpSpPr/>
          <p:nvPr/>
        </p:nvGrpSpPr>
        <p:grpSpPr>
          <a:xfrm>
            <a:off x="1007633" y="1515367"/>
            <a:ext cx="10176734" cy="4539727"/>
            <a:chOff x="1007633" y="1624008"/>
            <a:chExt cx="10176734" cy="4539727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FFD4FE8F-8753-BDAD-D9D6-4505A9D82752}"/>
                </a:ext>
              </a:extLst>
            </p:cNvPr>
            <p:cNvSpPr/>
            <p:nvPr/>
          </p:nvSpPr>
          <p:spPr>
            <a:xfrm>
              <a:off x="1007633" y="1624008"/>
              <a:ext cx="10176734" cy="45397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B5952E-11CD-CE20-E873-397288B24319}"/>
                </a:ext>
              </a:extLst>
            </p:cNvPr>
            <p:cNvSpPr txBox="1"/>
            <p:nvPr/>
          </p:nvSpPr>
          <p:spPr>
            <a:xfrm>
              <a:off x="1605418" y="1939778"/>
              <a:ext cx="9159152" cy="390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accent6">
                      <a:lumMod val="75000"/>
                    </a:schemeClr>
                  </a:solidFill>
                </a:rPr>
                <a:t>print() : </a:t>
              </a:r>
              <a:r>
                <a:rPr lang="ko-KR" altLang="en-US" sz="2800" dirty="0">
                  <a:solidFill>
                    <a:schemeClr val="accent6">
                      <a:lumMod val="75000"/>
                    </a:schemeClr>
                  </a:solidFill>
                </a:rPr>
                <a:t>출력하는 기능</a:t>
              </a:r>
              <a:endParaRPr lang="en-US" altLang="ko-KR" sz="2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accent6">
                      <a:lumMod val="75000"/>
                    </a:schemeClr>
                  </a:solidFill>
                </a:rPr>
                <a:t>type() : </a:t>
              </a:r>
              <a:r>
                <a:rPr lang="ko-KR" altLang="en-US" sz="2800" dirty="0">
                  <a:solidFill>
                    <a:schemeClr val="accent6">
                      <a:lumMod val="75000"/>
                    </a:schemeClr>
                  </a:solidFill>
                </a:rPr>
                <a:t>데이터 타입 반환하는 기능</a:t>
              </a:r>
              <a:endParaRPr lang="en-US" altLang="ko-KR" sz="2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dirty="0" err="1">
                  <a:solidFill>
                    <a:schemeClr val="accent6">
                      <a:lumMod val="75000"/>
                    </a:schemeClr>
                  </a:solidFill>
                </a:rPr>
                <a:t>len</a:t>
              </a:r>
              <a:r>
                <a:rPr lang="en-US" altLang="ko-KR" sz="2800" dirty="0">
                  <a:solidFill>
                    <a:schemeClr val="accent6">
                      <a:lumMod val="75000"/>
                    </a:schemeClr>
                  </a:solidFill>
                </a:rPr>
                <a:t>() : </a:t>
              </a:r>
              <a:r>
                <a:rPr lang="ko-KR" altLang="en-US" sz="2800" dirty="0">
                  <a:solidFill>
                    <a:schemeClr val="accent6">
                      <a:lumMod val="75000"/>
                    </a:schemeClr>
                  </a:solidFill>
                </a:rPr>
                <a:t>길이 확인하는 기능</a:t>
              </a:r>
              <a:endParaRPr lang="en-US" altLang="ko-KR" sz="2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accent6">
                      <a:lumMod val="75000"/>
                    </a:schemeClr>
                  </a:solidFill>
                </a:rPr>
                <a:t>range() : </a:t>
              </a:r>
              <a:r>
                <a:rPr lang="ko-KR" altLang="en-US" sz="2800" dirty="0">
                  <a:solidFill>
                    <a:schemeClr val="accent6">
                      <a:lumMod val="75000"/>
                    </a:schemeClr>
                  </a:solidFill>
                </a:rPr>
                <a:t>입력된 범위에서 일련의 숫자열을 생성하는 기능</a:t>
              </a:r>
              <a:endParaRPr lang="en-US" altLang="ko-KR" sz="2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accent6">
                      <a:lumMod val="75000"/>
                    </a:schemeClr>
                  </a:solidFill>
                </a:rPr>
                <a:t>replace() : </a:t>
              </a:r>
              <a:r>
                <a:rPr lang="ko-KR" altLang="en-US" sz="2800" dirty="0">
                  <a:solidFill>
                    <a:schemeClr val="accent6">
                      <a:lumMod val="75000"/>
                    </a:schemeClr>
                  </a:solidFill>
                </a:rPr>
                <a:t>문자열을 대체하는 기능</a:t>
              </a:r>
              <a:endParaRPr lang="en-US" altLang="ko-KR" sz="2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accent6">
                      <a:lumMod val="75000"/>
                    </a:schemeClr>
                  </a:solidFill>
                </a:rPr>
                <a:t>sort() : </a:t>
              </a:r>
              <a:r>
                <a:rPr lang="ko-KR" altLang="en-US" sz="2800" dirty="0">
                  <a:solidFill>
                    <a:schemeClr val="accent6">
                      <a:lumMod val="75000"/>
                    </a:schemeClr>
                  </a:solidFill>
                </a:rPr>
                <a:t>정렬하는 기능</a:t>
              </a:r>
              <a:endParaRPr lang="en-US" altLang="ko-KR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84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9844</TotalTime>
  <Words>983</Words>
  <Application>Microsoft Office PowerPoint</Application>
  <PresentationFormat>와이드스크린</PresentationFormat>
  <Paragraphs>172</Paragraphs>
  <Slides>30</Slides>
  <Notes>9</Notes>
  <HiddenSlides>3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Rix고딕 B</vt:lpstr>
      <vt:lpstr>NanumSquare</vt:lpstr>
      <vt:lpstr>Arial</vt:lpstr>
      <vt:lpstr>나눔바른고딕</vt:lpstr>
      <vt:lpstr>맑은 고딕</vt:lpstr>
      <vt:lpstr>Helvetica Neue</vt:lpstr>
      <vt:lpstr>나눔스퀘어라운드 ExtraBold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smhrd</cp:lastModifiedBy>
  <cp:revision>713</cp:revision>
  <dcterms:created xsi:type="dcterms:W3CDTF">2020-03-14T09:06:26Z</dcterms:created>
  <dcterms:modified xsi:type="dcterms:W3CDTF">2022-11-17T01:24:48Z</dcterms:modified>
</cp:coreProperties>
</file>