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64" r:id="rId6"/>
    <p:sldId id="265" r:id="rId7"/>
    <p:sldId id="266" r:id="rId8"/>
    <p:sldId id="269" r:id="rId9"/>
    <p:sldId id="270" r:id="rId10"/>
    <p:sldId id="268" r:id="rId11"/>
    <p:sldId id="271" r:id="rId12"/>
    <p:sldId id="273" r:id="rId13"/>
    <p:sldId id="272" r:id="rId14"/>
    <p:sldId id="267" r:id="rId15"/>
    <p:sldId id="259" r:id="rId16"/>
    <p:sldId id="260" r:id="rId17"/>
    <p:sldId id="261" r:id="rId18"/>
    <p:sldId id="262" r:id="rId19"/>
  </p:sldIdLst>
  <p:sldSz cx="9144000" cy="5143500" type="screen16x9"/>
  <p:notesSz cx="6858000" cy="9144000"/>
  <p:embeddedFontLst>
    <p:embeddedFont>
      <p:font typeface="맑은 고딕" panose="020B0503020000020004" pitchFamily="50" charset="-127"/>
      <p:regular r:id="rId20"/>
      <p:bold r:id="rId2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F2F2F2"/>
    <a:srgbClr val="E8E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71" autoAdjust="0"/>
    <p:restoredTop sz="94694" autoAdjust="0"/>
  </p:normalViewPr>
  <p:slideViewPr>
    <p:cSldViewPr>
      <p:cViewPr varScale="1">
        <p:scale>
          <a:sx n="141" d="100"/>
          <a:sy n="141" d="100"/>
        </p:scale>
        <p:origin x="120" y="10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2019-12-03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2019-12-03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2019-12-03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2019-12-03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00008" y="1392530"/>
            <a:ext cx="49568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7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Double-Headed Linked List</a:t>
            </a:r>
            <a:endParaRPr lang="ko-KR" altLang="en-US" sz="2700" spc="-150" dirty="0">
              <a:solidFill>
                <a:schemeClr val="tx1">
                  <a:lumMod val="75000"/>
                  <a:lumOff val="25000"/>
                </a:schemeClr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sp>
        <p:nvSpPr>
          <p:cNvPr id="5" name="이등변 삼각형 4"/>
          <p:cNvSpPr/>
          <p:nvPr/>
        </p:nvSpPr>
        <p:spPr>
          <a:xfrm rot="905009">
            <a:off x="-910668" y="3320376"/>
            <a:ext cx="3816424" cy="2088232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 rot="542327">
            <a:off x="1733655" y="4141181"/>
            <a:ext cx="3048919" cy="194421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이등변 삼각형 7"/>
          <p:cNvSpPr/>
          <p:nvPr/>
        </p:nvSpPr>
        <p:spPr>
          <a:xfrm rot="21037982">
            <a:off x="3971177" y="3320376"/>
            <a:ext cx="3816424" cy="2088232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/>
          <p:cNvCxnSpPr/>
          <p:nvPr/>
        </p:nvCxnSpPr>
        <p:spPr>
          <a:xfrm>
            <a:off x="5422952" y="1810676"/>
            <a:ext cx="4050854" cy="3137338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이등변 삼각형 8"/>
          <p:cNvSpPr/>
          <p:nvPr/>
        </p:nvSpPr>
        <p:spPr>
          <a:xfrm rot="8342444">
            <a:off x="6589465" y="3855032"/>
            <a:ext cx="3816424" cy="2088232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이등변 삼각형 9"/>
          <p:cNvSpPr/>
          <p:nvPr/>
        </p:nvSpPr>
        <p:spPr>
          <a:xfrm rot="13244110">
            <a:off x="7390272" y="2070886"/>
            <a:ext cx="3816424" cy="2088232"/>
          </a:xfrm>
          <a:prstGeom prst="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-331656" y="300947"/>
            <a:ext cx="1512168" cy="1171156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699792" y="1818296"/>
            <a:ext cx="282972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</a:rPr>
              <a:t>리눅스 디자인 응용 설계   팀  프로젝트 </a:t>
            </a:r>
            <a:r>
              <a:rPr lang="en-US" altLang="ko-KR" sz="10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</a:rPr>
              <a:t>- Team.19</a:t>
            </a:r>
          </a:p>
          <a:p>
            <a:pPr algn="r"/>
            <a:r>
              <a:rPr lang="ko-KR" altLang="en-US" sz="10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</a:rPr>
              <a:t>김승엽</a:t>
            </a:r>
            <a:r>
              <a:rPr lang="en-US" altLang="ko-KR" sz="10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</a:rPr>
              <a:t>(20165326)</a:t>
            </a:r>
          </a:p>
          <a:p>
            <a:pPr algn="r"/>
            <a:r>
              <a:rPr lang="ko-KR" altLang="en-US" sz="10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</a:rPr>
              <a:t>양소연</a:t>
            </a:r>
            <a:r>
              <a:rPr lang="en-US" altLang="ko-KR" sz="10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</a:rPr>
              <a:t>(20172584)</a:t>
            </a:r>
          </a:p>
          <a:p>
            <a:pPr algn="r"/>
            <a:r>
              <a:rPr lang="ko-KR" altLang="en-US" sz="10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오준석</a:t>
            </a:r>
            <a:r>
              <a:rPr lang="en-US" altLang="ko-KR" sz="10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(20174612, Presenter)</a:t>
            </a:r>
          </a:p>
          <a:p>
            <a:pPr algn="r"/>
            <a:r>
              <a:rPr lang="ko-KR" altLang="en-US" sz="10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</a:rPr>
              <a:t>이서현</a:t>
            </a:r>
            <a:r>
              <a:rPr lang="en-US" altLang="ko-KR" sz="10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</a:rPr>
              <a:t>(20165167)</a:t>
            </a:r>
          </a:p>
          <a:p>
            <a:pPr algn="r"/>
            <a:r>
              <a:rPr lang="ko-KR" altLang="en-US" sz="10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</a:rPr>
              <a:t>일리야</a:t>
            </a:r>
            <a:r>
              <a:rPr lang="en-US" altLang="ko-KR" sz="10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</a:rPr>
              <a:t>(20172357)</a:t>
            </a:r>
          </a:p>
        </p:txBody>
      </p:sp>
    </p:spTree>
    <p:extLst>
      <p:ext uri="{BB962C8B-B14F-4D97-AF65-F5344CB8AC3E}">
        <p14:creationId xmlns:p14="http://schemas.microsoft.com/office/powerpoint/2010/main" val="21450915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8AA34224-5166-429A-B4B4-919B6E0D5F4E}"/>
              </a:ext>
            </a:extLst>
          </p:cNvPr>
          <p:cNvSpPr/>
          <p:nvPr/>
        </p:nvSpPr>
        <p:spPr>
          <a:xfrm>
            <a:off x="863588" y="1368382"/>
            <a:ext cx="7416824" cy="3097921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spc="-150" dirty="0">
              <a:solidFill>
                <a:srgbClr val="404040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95536" y="369982"/>
            <a:ext cx="432048" cy="0"/>
          </a:xfrm>
          <a:prstGeom prst="line">
            <a:avLst/>
          </a:prstGeom>
          <a:ln w="60325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395536" y="4177639"/>
            <a:ext cx="216024" cy="0"/>
          </a:xfrm>
          <a:prstGeom prst="line">
            <a:avLst/>
          </a:prstGeom>
          <a:ln w="63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395536" y="4753703"/>
            <a:ext cx="360040" cy="0"/>
          </a:xfrm>
          <a:prstGeom prst="line">
            <a:avLst/>
          </a:prstGeom>
          <a:ln w="571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827584" y="273805"/>
            <a:ext cx="65527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Design - </a:t>
            </a:r>
            <a:r>
              <a:rPr lang="en-US" altLang="ko-KR" sz="2400" spc="-8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Selected Data Structure</a:t>
            </a:r>
            <a:endParaRPr lang="ko-KR" altLang="en-US" sz="3200" spc="-80" dirty="0">
              <a:solidFill>
                <a:schemeClr val="tx1">
                  <a:lumMod val="75000"/>
                  <a:lumOff val="2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4ABF839C-8A54-48F0-8FE5-3D9EFA93652A}"/>
              </a:ext>
            </a:extLst>
          </p:cNvPr>
          <p:cNvGrpSpPr/>
          <p:nvPr/>
        </p:nvGrpSpPr>
        <p:grpSpPr>
          <a:xfrm>
            <a:off x="8531495" y="4604575"/>
            <a:ext cx="278797" cy="198263"/>
            <a:chOff x="8531495" y="4510854"/>
            <a:chExt cx="278797" cy="198263"/>
          </a:xfrm>
        </p:grpSpPr>
        <p:sp>
          <p:nvSpPr>
            <p:cNvPr id="16" name="직각 삼각형 15"/>
            <p:cNvSpPr/>
            <p:nvPr/>
          </p:nvSpPr>
          <p:spPr>
            <a:xfrm>
              <a:off x="8531495" y="4569718"/>
              <a:ext cx="110134" cy="110134"/>
            </a:xfrm>
            <a:prstGeom prst="rt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이등변 삼각형 16"/>
            <p:cNvSpPr/>
            <p:nvPr/>
          </p:nvSpPr>
          <p:spPr>
            <a:xfrm>
              <a:off x="8579493" y="4510854"/>
              <a:ext cx="72008" cy="72008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이등변 삼각형 25"/>
            <p:cNvSpPr/>
            <p:nvPr/>
          </p:nvSpPr>
          <p:spPr>
            <a:xfrm rot="8137688">
              <a:off x="8642196" y="4564207"/>
              <a:ext cx="168096" cy="144910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9BB11FC-8617-4CEA-A528-2B26305A2323}"/>
              </a:ext>
            </a:extLst>
          </p:cNvPr>
          <p:cNvSpPr/>
          <p:nvPr/>
        </p:nvSpPr>
        <p:spPr>
          <a:xfrm>
            <a:off x="1187624" y="1161965"/>
            <a:ext cx="3213895" cy="4548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pc="-70" dirty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Linked-List: </a:t>
            </a:r>
            <a:r>
              <a:rPr lang="en-US" altLang="ko-KR" spc="-70" dirty="0">
                <a:latin typeface="Noto Sans CJK KR Thin" panose="020B0200000000000000" pitchFamily="34" charset="-127"/>
                <a:ea typeface="Noto Sans CJK KR Thin" panose="020B0200000000000000" pitchFamily="34" charset="-127"/>
              </a:rPr>
              <a:t>Which value?</a:t>
            </a:r>
            <a:endParaRPr lang="ko-KR" altLang="en-US" spc="-70" dirty="0">
              <a:latin typeface="Noto Sans CJK KR Thin" panose="020B0200000000000000" pitchFamily="34" charset="-127"/>
              <a:ea typeface="Noto Sans CJK KR Thin" panose="020B0200000000000000" pitchFamily="34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2DD8325C-0415-4A5A-AB3D-DF53478D02AE}"/>
              </a:ext>
            </a:extLst>
          </p:cNvPr>
          <p:cNvGrpSpPr/>
          <p:nvPr/>
        </p:nvGrpSpPr>
        <p:grpSpPr>
          <a:xfrm>
            <a:off x="5652121" y="1491630"/>
            <a:ext cx="2505430" cy="382584"/>
            <a:chOff x="5940151" y="1734014"/>
            <a:chExt cx="2216970" cy="382584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E6B7FD7C-4E5F-4000-B72A-DA6CB1715889}"/>
                </a:ext>
              </a:extLst>
            </p:cNvPr>
            <p:cNvSpPr/>
            <p:nvPr/>
          </p:nvSpPr>
          <p:spPr>
            <a:xfrm>
              <a:off x="5940151" y="1734014"/>
              <a:ext cx="2213683" cy="369332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2DFD4B94-34B8-4597-9E85-93DFE659308F}"/>
                </a:ext>
              </a:extLst>
            </p:cNvPr>
            <p:cNvSpPr txBox="1"/>
            <p:nvPr/>
          </p:nvSpPr>
          <p:spPr>
            <a:xfrm>
              <a:off x="5940151" y="1747266"/>
              <a:ext cx="22169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pc="-100" dirty="0">
                  <a:latin typeface="Noto Sans CJK KR Thin" panose="020B0200000000000000" pitchFamily="34" charset="-127"/>
                  <a:ea typeface="Noto Sans CJK KR Thin" panose="020B0200000000000000" pitchFamily="34" charset="-127"/>
                </a:rPr>
                <a:t>Total number of nodes = 7</a:t>
              </a:r>
              <a:endParaRPr lang="ko-KR" altLang="en-US" spc="-100" dirty="0">
                <a:latin typeface="Noto Sans CJK KR Thin" panose="020B0200000000000000" pitchFamily="34" charset="-127"/>
                <a:ea typeface="Noto Sans CJK KR Thin" panose="020B0200000000000000" pitchFamily="34" charset="-127"/>
              </a:endParaRPr>
            </a:p>
          </p:txBody>
        </p:sp>
      </p:grp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3D7D54C-860C-44D7-9BC7-0A3C5661AA34}"/>
              </a:ext>
            </a:extLst>
          </p:cNvPr>
          <p:cNvSpPr/>
          <p:nvPr/>
        </p:nvSpPr>
        <p:spPr>
          <a:xfrm>
            <a:off x="1323988" y="2605641"/>
            <a:ext cx="651824" cy="678447"/>
          </a:xfrm>
          <a:prstGeom prst="rect">
            <a:avLst/>
          </a:prstGeom>
          <a:solidFill>
            <a:srgbClr val="F2F2F2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rgbClr val="40404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1</a:t>
            </a:r>
            <a:endParaRPr lang="ko-KR" altLang="en-US" sz="3600" dirty="0">
              <a:solidFill>
                <a:srgbClr val="40404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CFBF1BA-03CA-48D0-B559-6AC141B6263D}"/>
              </a:ext>
            </a:extLst>
          </p:cNvPr>
          <p:cNvSpPr/>
          <p:nvPr/>
        </p:nvSpPr>
        <p:spPr>
          <a:xfrm>
            <a:off x="2299848" y="2605641"/>
            <a:ext cx="651824" cy="678447"/>
          </a:xfrm>
          <a:prstGeom prst="rect">
            <a:avLst/>
          </a:prstGeom>
          <a:solidFill>
            <a:srgbClr val="F2F2F2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rgbClr val="40404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3</a:t>
            </a:r>
            <a:endParaRPr lang="ko-KR" altLang="en-US" sz="3600" dirty="0">
              <a:solidFill>
                <a:srgbClr val="40404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35EC33D-006F-4FB5-B046-92227F56AD46}"/>
              </a:ext>
            </a:extLst>
          </p:cNvPr>
          <p:cNvSpPr/>
          <p:nvPr/>
        </p:nvSpPr>
        <p:spPr>
          <a:xfrm>
            <a:off x="3275708" y="2605641"/>
            <a:ext cx="651824" cy="678447"/>
          </a:xfrm>
          <a:prstGeom prst="rect">
            <a:avLst/>
          </a:prstGeom>
          <a:solidFill>
            <a:srgbClr val="F2F2F2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rgbClr val="40404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6</a:t>
            </a:r>
            <a:endParaRPr lang="ko-KR" altLang="en-US" sz="3600" dirty="0">
              <a:solidFill>
                <a:srgbClr val="40404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CF816D9-BD9E-40DA-A70A-651F836AEE5C}"/>
              </a:ext>
            </a:extLst>
          </p:cNvPr>
          <p:cNvSpPr/>
          <p:nvPr/>
        </p:nvSpPr>
        <p:spPr>
          <a:xfrm>
            <a:off x="4251568" y="2605641"/>
            <a:ext cx="651824" cy="678447"/>
          </a:xfrm>
          <a:prstGeom prst="rect">
            <a:avLst/>
          </a:prstGeom>
          <a:solidFill>
            <a:srgbClr val="F2F2F2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rgbClr val="40404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8</a:t>
            </a:r>
            <a:endParaRPr lang="ko-KR" altLang="en-US" sz="3600" dirty="0">
              <a:solidFill>
                <a:srgbClr val="40404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A1AAF3B-579B-4D56-9E69-B25A72BAA586}"/>
              </a:ext>
            </a:extLst>
          </p:cNvPr>
          <p:cNvSpPr/>
          <p:nvPr/>
        </p:nvSpPr>
        <p:spPr>
          <a:xfrm>
            <a:off x="5227428" y="2605641"/>
            <a:ext cx="651824" cy="678447"/>
          </a:xfrm>
          <a:prstGeom prst="rect">
            <a:avLst/>
          </a:prstGeom>
          <a:solidFill>
            <a:srgbClr val="F2F2F2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rgbClr val="40404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9</a:t>
            </a:r>
            <a:endParaRPr lang="ko-KR" altLang="en-US" sz="3600" dirty="0">
              <a:solidFill>
                <a:srgbClr val="40404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3D276B5-6E0C-4295-B754-53CA530172B2}"/>
              </a:ext>
            </a:extLst>
          </p:cNvPr>
          <p:cNvSpPr/>
          <p:nvPr/>
        </p:nvSpPr>
        <p:spPr>
          <a:xfrm>
            <a:off x="6203288" y="2605641"/>
            <a:ext cx="651824" cy="678447"/>
          </a:xfrm>
          <a:prstGeom prst="rect">
            <a:avLst/>
          </a:prstGeom>
          <a:solidFill>
            <a:srgbClr val="F2F2F2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rgbClr val="40404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1545332-0203-4FDC-9126-0C2E426E8B44}"/>
              </a:ext>
            </a:extLst>
          </p:cNvPr>
          <p:cNvSpPr/>
          <p:nvPr/>
        </p:nvSpPr>
        <p:spPr>
          <a:xfrm>
            <a:off x="7179148" y="2605641"/>
            <a:ext cx="651824" cy="678447"/>
          </a:xfrm>
          <a:prstGeom prst="rect">
            <a:avLst/>
          </a:prstGeom>
          <a:solidFill>
            <a:srgbClr val="F2F2F2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dirty="0">
              <a:solidFill>
                <a:srgbClr val="40404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B9EF3B-2F35-45CB-841D-16A1FB590D20}"/>
              </a:ext>
            </a:extLst>
          </p:cNvPr>
          <p:cNvSpPr txBox="1"/>
          <p:nvPr/>
        </p:nvSpPr>
        <p:spPr>
          <a:xfrm flipH="1">
            <a:off x="6123116" y="2621698"/>
            <a:ext cx="7973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-15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11</a:t>
            </a:r>
            <a:endParaRPr lang="ko-KR" altLang="en-US" sz="3600" spc="-15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E222893-F7E5-424C-981B-211AC7A53E47}"/>
              </a:ext>
            </a:extLst>
          </p:cNvPr>
          <p:cNvSpPr txBox="1"/>
          <p:nvPr/>
        </p:nvSpPr>
        <p:spPr>
          <a:xfrm flipH="1">
            <a:off x="7098215" y="2621698"/>
            <a:ext cx="7973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-15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14</a:t>
            </a:r>
            <a:endParaRPr lang="ko-KR" altLang="en-US" sz="3600" spc="-15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11BBB78-2416-42B6-95B4-DF08252DB99C}"/>
              </a:ext>
            </a:extLst>
          </p:cNvPr>
          <p:cNvSpPr txBox="1"/>
          <p:nvPr/>
        </p:nvSpPr>
        <p:spPr>
          <a:xfrm>
            <a:off x="3419872" y="3750702"/>
            <a:ext cx="2304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-15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Add 2</a:t>
            </a:r>
            <a:r>
              <a:rPr lang="en-US" altLang="ko-KR" sz="2400" spc="-150" baseline="300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nd</a:t>
            </a:r>
            <a:r>
              <a:rPr lang="en-US" altLang="ko-KR" sz="2400" spc="-15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Head</a:t>
            </a:r>
            <a:endParaRPr lang="ko-KR" altLang="en-US" sz="2400" spc="-15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CA36CA-272E-4BC3-8B95-8ED29D6AFA27}"/>
              </a:ext>
            </a:extLst>
          </p:cNvPr>
          <p:cNvSpPr txBox="1"/>
          <p:nvPr/>
        </p:nvSpPr>
        <p:spPr>
          <a:xfrm>
            <a:off x="1464326" y="2222617"/>
            <a:ext cx="371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</a:t>
            </a:r>
            <a:endParaRPr lang="ko-KR" altLang="en-US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50C2BF4-F453-430D-A77E-CBC57C2F6638}"/>
              </a:ext>
            </a:extLst>
          </p:cNvPr>
          <p:cNvSpPr txBox="1"/>
          <p:nvPr/>
        </p:nvSpPr>
        <p:spPr>
          <a:xfrm>
            <a:off x="2440186" y="2222617"/>
            <a:ext cx="371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2</a:t>
            </a:r>
            <a:endParaRPr lang="ko-KR" altLang="en-US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1FFFA53-9472-4288-A52D-7BBB56298399}"/>
              </a:ext>
            </a:extLst>
          </p:cNvPr>
          <p:cNvSpPr txBox="1"/>
          <p:nvPr/>
        </p:nvSpPr>
        <p:spPr>
          <a:xfrm>
            <a:off x="3416046" y="2222617"/>
            <a:ext cx="371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3</a:t>
            </a:r>
            <a:endParaRPr lang="ko-KR" altLang="en-US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A32B84E-5021-4B64-8847-3CBE5DCF26EB}"/>
              </a:ext>
            </a:extLst>
          </p:cNvPr>
          <p:cNvSpPr txBox="1"/>
          <p:nvPr/>
        </p:nvSpPr>
        <p:spPr>
          <a:xfrm>
            <a:off x="4386426" y="2222617"/>
            <a:ext cx="371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4</a:t>
            </a:r>
            <a:endParaRPr lang="ko-KR" altLang="en-US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07CE4BA-F682-4B66-B766-F18DCD3936BE}"/>
              </a:ext>
            </a:extLst>
          </p:cNvPr>
          <p:cNvSpPr txBox="1"/>
          <p:nvPr/>
        </p:nvSpPr>
        <p:spPr>
          <a:xfrm>
            <a:off x="5367766" y="2222617"/>
            <a:ext cx="371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5</a:t>
            </a:r>
            <a:endParaRPr lang="ko-KR" altLang="en-US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4692BF3-E411-4F64-99D0-0BC566217AB3}"/>
              </a:ext>
            </a:extLst>
          </p:cNvPr>
          <p:cNvSpPr txBox="1"/>
          <p:nvPr/>
        </p:nvSpPr>
        <p:spPr>
          <a:xfrm>
            <a:off x="6336223" y="2222617"/>
            <a:ext cx="371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6</a:t>
            </a:r>
            <a:endParaRPr lang="ko-KR" altLang="en-US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CCB8395-C862-4240-8E94-B77E13129694}"/>
              </a:ext>
            </a:extLst>
          </p:cNvPr>
          <p:cNvSpPr txBox="1"/>
          <p:nvPr/>
        </p:nvSpPr>
        <p:spPr>
          <a:xfrm>
            <a:off x="7319183" y="2222617"/>
            <a:ext cx="371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7</a:t>
            </a:r>
            <a:endParaRPr lang="ko-KR" altLang="en-US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029490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8AA34224-5166-429A-B4B4-919B6E0D5F4E}"/>
              </a:ext>
            </a:extLst>
          </p:cNvPr>
          <p:cNvSpPr/>
          <p:nvPr/>
        </p:nvSpPr>
        <p:spPr>
          <a:xfrm>
            <a:off x="863588" y="1368382"/>
            <a:ext cx="7416824" cy="3097921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spc="-150" dirty="0">
              <a:solidFill>
                <a:srgbClr val="404040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95536" y="369982"/>
            <a:ext cx="432048" cy="0"/>
          </a:xfrm>
          <a:prstGeom prst="line">
            <a:avLst/>
          </a:prstGeom>
          <a:ln w="60325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395536" y="4177639"/>
            <a:ext cx="216024" cy="0"/>
          </a:xfrm>
          <a:prstGeom prst="line">
            <a:avLst/>
          </a:prstGeom>
          <a:ln w="63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395536" y="4753703"/>
            <a:ext cx="360040" cy="0"/>
          </a:xfrm>
          <a:prstGeom prst="line">
            <a:avLst/>
          </a:prstGeom>
          <a:ln w="571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827584" y="273805"/>
            <a:ext cx="65527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Design - </a:t>
            </a:r>
            <a:r>
              <a:rPr lang="en-US" altLang="ko-KR" sz="2400" spc="-8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Selected Data Structure</a:t>
            </a:r>
            <a:endParaRPr lang="ko-KR" altLang="en-US" sz="3200" spc="-80" dirty="0">
              <a:solidFill>
                <a:schemeClr val="tx1">
                  <a:lumMod val="75000"/>
                  <a:lumOff val="2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4ABF839C-8A54-48F0-8FE5-3D9EFA93652A}"/>
              </a:ext>
            </a:extLst>
          </p:cNvPr>
          <p:cNvGrpSpPr/>
          <p:nvPr/>
        </p:nvGrpSpPr>
        <p:grpSpPr>
          <a:xfrm>
            <a:off x="8531495" y="4604575"/>
            <a:ext cx="278797" cy="198263"/>
            <a:chOff x="8531495" y="4510854"/>
            <a:chExt cx="278797" cy="198263"/>
          </a:xfrm>
        </p:grpSpPr>
        <p:sp>
          <p:nvSpPr>
            <p:cNvPr id="16" name="직각 삼각형 15"/>
            <p:cNvSpPr/>
            <p:nvPr/>
          </p:nvSpPr>
          <p:spPr>
            <a:xfrm>
              <a:off x="8531495" y="4569718"/>
              <a:ext cx="110134" cy="110134"/>
            </a:xfrm>
            <a:prstGeom prst="rt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이등변 삼각형 16"/>
            <p:cNvSpPr/>
            <p:nvPr/>
          </p:nvSpPr>
          <p:spPr>
            <a:xfrm>
              <a:off x="8579493" y="4510854"/>
              <a:ext cx="72008" cy="72008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이등변 삼각형 25"/>
            <p:cNvSpPr/>
            <p:nvPr/>
          </p:nvSpPr>
          <p:spPr>
            <a:xfrm rot="8137688">
              <a:off x="8642196" y="4564207"/>
              <a:ext cx="168096" cy="144910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9BB11FC-8617-4CEA-A528-2B26305A2323}"/>
              </a:ext>
            </a:extLst>
          </p:cNvPr>
          <p:cNvSpPr/>
          <p:nvPr/>
        </p:nvSpPr>
        <p:spPr>
          <a:xfrm>
            <a:off x="1187624" y="1161965"/>
            <a:ext cx="3213895" cy="4548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pc="-70" dirty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Linked-List: </a:t>
            </a:r>
            <a:r>
              <a:rPr lang="en-US" altLang="ko-KR" spc="-70" dirty="0">
                <a:latin typeface="Noto Sans CJK KR Thin" panose="020B0200000000000000" pitchFamily="34" charset="-127"/>
                <a:ea typeface="Noto Sans CJK KR Thin" panose="020B0200000000000000" pitchFamily="34" charset="-127"/>
              </a:rPr>
              <a:t>Which value?</a:t>
            </a:r>
            <a:endParaRPr lang="ko-KR" altLang="en-US" spc="-70" dirty="0">
              <a:latin typeface="Noto Sans CJK KR Thin" panose="020B0200000000000000" pitchFamily="34" charset="-127"/>
              <a:ea typeface="Noto Sans CJK KR Thin" panose="020B0200000000000000" pitchFamily="34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2DD8325C-0415-4A5A-AB3D-DF53478D02AE}"/>
              </a:ext>
            </a:extLst>
          </p:cNvPr>
          <p:cNvGrpSpPr/>
          <p:nvPr/>
        </p:nvGrpSpPr>
        <p:grpSpPr>
          <a:xfrm>
            <a:off x="5652121" y="1491630"/>
            <a:ext cx="2505430" cy="382584"/>
            <a:chOff x="5940151" y="1734014"/>
            <a:chExt cx="2216970" cy="382584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E6B7FD7C-4E5F-4000-B72A-DA6CB1715889}"/>
                </a:ext>
              </a:extLst>
            </p:cNvPr>
            <p:cNvSpPr/>
            <p:nvPr/>
          </p:nvSpPr>
          <p:spPr>
            <a:xfrm>
              <a:off x="5940151" y="1734014"/>
              <a:ext cx="2213683" cy="369332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2DFD4B94-34B8-4597-9E85-93DFE659308F}"/>
                </a:ext>
              </a:extLst>
            </p:cNvPr>
            <p:cNvSpPr txBox="1"/>
            <p:nvPr/>
          </p:nvSpPr>
          <p:spPr>
            <a:xfrm>
              <a:off x="5940151" y="1747266"/>
              <a:ext cx="22169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pc="-100" dirty="0">
                  <a:latin typeface="Noto Sans CJK KR Thin" panose="020B0200000000000000" pitchFamily="34" charset="-127"/>
                  <a:ea typeface="Noto Sans CJK KR Thin" panose="020B0200000000000000" pitchFamily="34" charset="-127"/>
                </a:rPr>
                <a:t>Total number of nodes = 7</a:t>
              </a:r>
              <a:endParaRPr lang="ko-KR" altLang="en-US" spc="-100" dirty="0">
                <a:latin typeface="Noto Sans CJK KR Thin" panose="020B0200000000000000" pitchFamily="34" charset="-127"/>
                <a:ea typeface="Noto Sans CJK KR Thin" panose="020B0200000000000000" pitchFamily="34" charset="-127"/>
              </a:endParaRPr>
            </a:p>
          </p:txBody>
        </p:sp>
      </p:grp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3D7D54C-860C-44D7-9BC7-0A3C5661AA34}"/>
              </a:ext>
            </a:extLst>
          </p:cNvPr>
          <p:cNvSpPr/>
          <p:nvPr/>
        </p:nvSpPr>
        <p:spPr>
          <a:xfrm>
            <a:off x="1323988" y="2605641"/>
            <a:ext cx="651824" cy="678447"/>
          </a:xfrm>
          <a:prstGeom prst="rect">
            <a:avLst/>
          </a:prstGeom>
          <a:solidFill>
            <a:srgbClr val="F2F2F2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rgbClr val="40404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1</a:t>
            </a:r>
            <a:endParaRPr lang="ko-KR" altLang="en-US" sz="3600" dirty="0">
              <a:solidFill>
                <a:srgbClr val="40404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CFBF1BA-03CA-48D0-B559-6AC141B6263D}"/>
              </a:ext>
            </a:extLst>
          </p:cNvPr>
          <p:cNvSpPr/>
          <p:nvPr/>
        </p:nvSpPr>
        <p:spPr>
          <a:xfrm>
            <a:off x="2299848" y="2605641"/>
            <a:ext cx="651824" cy="678447"/>
          </a:xfrm>
          <a:prstGeom prst="rect">
            <a:avLst/>
          </a:prstGeom>
          <a:solidFill>
            <a:srgbClr val="F2F2F2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rgbClr val="40404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3</a:t>
            </a:r>
            <a:endParaRPr lang="ko-KR" altLang="en-US" sz="3600" dirty="0">
              <a:solidFill>
                <a:srgbClr val="40404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35EC33D-006F-4FB5-B046-92227F56AD46}"/>
              </a:ext>
            </a:extLst>
          </p:cNvPr>
          <p:cNvSpPr/>
          <p:nvPr/>
        </p:nvSpPr>
        <p:spPr>
          <a:xfrm>
            <a:off x="3275708" y="2605641"/>
            <a:ext cx="651824" cy="678447"/>
          </a:xfrm>
          <a:prstGeom prst="rect">
            <a:avLst/>
          </a:prstGeom>
          <a:solidFill>
            <a:srgbClr val="F2F2F2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rgbClr val="40404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6</a:t>
            </a:r>
            <a:endParaRPr lang="ko-KR" altLang="en-US" sz="3600" dirty="0">
              <a:solidFill>
                <a:srgbClr val="40404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CF816D9-BD9E-40DA-A70A-651F836AEE5C}"/>
              </a:ext>
            </a:extLst>
          </p:cNvPr>
          <p:cNvSpPr/>
          <p:nvPr/>
        </p:nvSpPr>
        <p:spPr>
          <a:xfrm>
            <a:off x="4251568" y="2605641"/>
            <a:ext cx="651824" cy="678447"/>
          </a:xfrm>
          <a:prstGeom prst="rect">
            <a:avLst/>
          </a:prstGeom>
          <a:solidFill>
            <a:srgbClr val="F2F2F2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rgbClr val="40404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8</a:t>
            </a:r>
            <a:endParaRPr lang="ko-KR" altLang="en-US" sz="3600" dirty="0">
              <a:solidFill>
                <a:srgbClr val="40404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A1AAF3B-579B-4D56-9E69-B25A72BAA586}"/>
              </a:ext>
            </a:extLst>
          </p:cNvPr>
          <p:cNvSpPr/>
          <p:nvPr/>
        </p:nvSpPr>
        <p:spPr>
          <a:xfrm>
            <a:off x="5227428" y="2605641"/>
            <a:ext cx="651824" cy="678447"/>
          </a:xfrm>
          <a:prstGeom prst="rect">
            <a:avLst/>
          </a:prstGeom>
          <a:solidFill>
            <a:srgbClr val="F2F2F2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rgbClr val="40404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9</a:t>
            </a:r>
            <a:endParaRPr lang="ko-KR" altLang="en-US" sz="3600" dirty="0">
              <a:solidFill>
                <a:srgbClr val="40404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3D276B5-6E0C-4295-B754-53CA530172B2}"/>
              </a:ext>
            </a:extLst>
          </p:cNvPr>
          <p:cNvSpPr/>
          <p:nvPr/>
        </p:nvSpPr>
        <p:spPr>
          <a:xfrm>
            <a:off x="6203288" y="2605641"/>
            <a:ext cx="651824" cy="678447"/>
          </a:xfrm>
          <a:prstGeom prst="rect">
            <a:avLst/>
          </a:prstGeom>
          <a:solidFill>
            <a:srgbClr val="F2F2F2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rgbClr val="40404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1545332-0203-4FDC-9126-0C2E426E8B44}"/>
              </a:ext>
            </a:extLst>
          </p:cNvPr>
          <p:cNvSpPr/>
          <p:nvPr/>
        </p:nvSpPr>
        <p:spPr>
          <a:xfrm>
            <a:off x="7179148" y="2605641"/>
            <a:ext cx="651824" cy="678447"/>
          </a:xfrm>
          <a:prstGeom prst="rect">
            <a:avLst/>
          </a:prstGeom>
          <a:solidFill>
            <a:srgbClr val="F2F2F2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dirty="0">
              <a:solidFill>
                <a:srgbClr val="40404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B9EF3B-2F35-45CB-841D-16A1FB590D20}"/>
              </a:ext>
            </a:extLst>
          </p:cNvPr>
          <p:cNvSpPr txBox="1"/>
          <p:nvPr/>
        </p:nvSpPr>
        <p:spPr>
          <a:xfrm flipH="1">
            <a:off x="6123116" y="2621698"/>
            <a:ext cx="7973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-15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11</a:t>
            </a:r>
            <a:endParaRPr lang="ko-KR" altLang="en-US" sz="3600" spc="-15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E222893-F7E5-424C-981B-211AC7A53E47}"/>
              </a:ext>
            </a:extLst>
          </p:cNvPr>
          <p:cNvSpPr txBox="1"/>
          <p:nvPr/>
        </p:nvSpPr>
        <p:spPr>
          <a:xfrm flipH="1">
            <a:off x="7098215" y="2621698"/>
            <a:ext cx="7973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-15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14</a:t>
            </a:r>
            <a:endParaRPr lang="ko-KR" altLang="en-US" sz="3600" spc="-15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CA36CA-272E-4BC3-8B95-8ED29D6AFA27}"/>
              </a:ext>
            </a:extLst>
          </p:cNvPr>
          <p:cNvSpPr txBox="1"/>
          <p:nvPr/>
        </p:nvSpPr>
        <p:spPr>
          <a:xfrm>
            <a:off x="1464326" y="2222617"/>
            <a:ext cx="371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</a:t>
            </a:r>
            <a:endParaRPr lang="ko-KR" altLang="en-US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50C2BF4-F453-430D-A77E-CBC57C2F6638}"/>
              </a:ext>
            </a:extLst>
          </p:cNvPr>
          <p:cNvSpPr txBox="1"/>
          <p:nvPr/>
        </p:nvSpPr>
        <p:spPr>
          <a:xfrm>
            <a:off x="2440186" y="2222617"/>
            <a:ext cx="371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2</a:t>
            </a:r>
            <a:endParaRPr lang="ko-KR" altLang="en-US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1FFFA53-9472-4288-A52D-7BBB56298399}"/>
              </a:ext>
            </a:extLst>
          </p:cNvPr>
          <p:cNvSpPr txBox="1"/>
          <p:nvPr/>
        </p:nvSpPr>
        <p:spPr>
          <a:xfrm>
            <a:off x="3416046" y="2222617"/>
            <a:ext cx="371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3</a:t>
            </a:r>
            <a:endParaRPr lang="ko-KR" altLang="en-US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A32B84E-5021-4B64-8847-3CBE5DCF26EB}"/>
              </a:ext>
            </a:extLst>
          </p:cNvPr>
          <p:cNvSpPr txBox="1"/>
          <p:nvPr/>
        </p:nvSpPr>
        <p:spPr>
          <a:xfrm>
            <a:off x="4386426" y="2222617"/>
            <a:ext cx="371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4</a:t>
            </a:r>
            <a:endParaRPr lang="ko-KR" altLang="en-US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07CE4BA-F682-4B66-B766-F18DCD3936BE}"/>
              </a:ext>
            </a:extLst>
          </p:cNvPr>
          <p:cNvSpPr txBox="1"/>
          <p:nvPr/>
        </p:nvSpPr>
        <p:spPr>
          <a:xfrm>
            <a:off x="5367766" y="2222617"/>
            <a:ext cx="371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5</a:t>
            </a:r>
            <a:endParaRPr lang="ko-KR" altLang="en-US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4692BF3-E411-4F64-99D0-0BC566217AB3}"/>
              </a:ext>
            </a:extLst>
          </p:cNvPr>
          <p:cNvSpPr txBox="1"/>
          <p:nvPr/>
        </p:nvSpPr>
        <p:spPr>
          <a:xfrm>
            <a:off x="6336223" y="2222617"/>
            <a:ext cx="371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6</a:t>
            </a:r>
            <a:endParaRPr lang="ko-KR" altLang="en-US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CCB8395-C862-4240-8E94-B77E13129694}"/>
              </a:ext>
            </a:extLst>
          </p:cNvPr>
          <p:cNvSpPr txBox="1"/>
          <p:nvPr/>
        </p:nvSpPr>
        <p:spPr>
          <a:xfrm>
            <a:off x="7319183" y="2222617"/>
            <a:ext cx="371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7</a:t>
            </a:r>
            <a:endParaRPr lang="ko-KR" altLang="en-US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4C8EEE-F3E7-411B-823B-4C7D18BF9DD5}"/>
              </a:ext>
            </a:extLst>
          </p:cNvPr>
          <p:cNvSpPr txBox="1"/>
          <p:nvPr/>
        </p:nvSpPr>
        <p:spPr>
          <a:xfrm>
            <a:off x="1239563" y="3304457"/>
            <a:ext cx="8206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spc="-8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1</a:t>
            </a:r>
            <a:r>
              <a:rPr lang="en-US" altLang="ko-KR" sz="1400" spc="-80" baseline="300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st</a:t>
            </a:r>
            <a:r>
              <a:rPr lang="en-US" altLang="ko-KR" sz="1400" spc="-8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Head</a:t>
            </a:r>
            <a:endParaRPr lang="ko-KR" altLang="en-US" sz="1400" spc="-8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CCB21C2-BF1B-402E-B55D-994270BB3F38}"/>
              </a:ext>
            </a:extLst>
          </p:cNvPr>
          <p:cNvSpPr txBox="1"/>
          <p:nvPr/>
        </p:nvSpPr>
        <p:spPr>
          <a:xfrm>
            <a:off x="4137843" y="3304457"/>
            <a:ext cx="8683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spc="-8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2</a:t>
            </a:r>
            <a:r>
              <a:rPr lang="en-US" altLang="ko-KR" sz="1400" spc="-80" baseline="300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nd</a:t>
            </a:r>
            <a:r>
              <a:rPr lang="en-US" altLang="ko-KR" sz="1400" spc="-8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Head</a:t>
            </a:r>
            <a:endParaRPr lang="ko-KR" altLang="en-US" sz="1400" spc="-8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B2B24934-54A9-4077-8488-20402C70E984}"/>
              </a:ext>
            </a:extLst>
          </p:cNvPr>
          <p:cNvGrpSpPr/>
          <p:nvPr/>
        </p:nvGrpSpPr>
        <p:grpSpPr>
          <a:xfrm>
            <a:off x="1766425" y="3667597"/>
            <a:ext cx="3510955" cy="695831"/>
            <a:chOff x="3839288" y="3740382"/>
            <a:chExt cx="3510955" cy="695831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75AE3CB-D345-4689-B23F-06A3348CAC10}"/>
                </a:ext>
              </a:extLst>
            </p:cNvPr>
            <p:cNvSpPr txBox="1"/>
            <p:nvPr/>
          </p:nvSpPr>
          <p:spPr>
            <a:xfrm>
              <a:off x="3839288" y="3892026"/>
              <a:ext cx="17791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pc="-150" dirty="0"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2</a:t>
              </a:r>
              <a:r>
                <a:rPr lang="en-US" altLang="ko-KR" spc="-150" baseline="30000" dirty="0"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nd</a:t>
              </a:r>
              <a:r>
                <a:rPr lang="en-US" altLang="ko-KR" spc="-150" dirty="0"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 Head Index = </a:t>
              </a:r>
              <a:endParaRPr lang="ko-KR" altLang="en-US" spc="-150" dirty="0"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D80E520E-94DB-413D-B5B3-FE9402305962}"/>
                </a:ext>
              </a:extLst>
            </p:cNvPr>
            <p:cNvGrpSpPr/>
            <p:nvPr/>
          </p:nvGrpSpPr>
          <p:grpSpPr>
            <a:xfrm>
              <a:off x="5393407" y="3740382"/>
              <a:ext cx="1704808" cy="695831"/>
              <a:chOff x="6529200" y="369982"/>
              <a:chExt cx="1704808" cy="695831"/>
            </a:xfrm>
          </p:grpSpPr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CF9311B-16B4-43BB-AA93-FC45B30D68E0}"/>
                  </a:ext>
                </a:extLst>
              </p:cNvPr>
              <p:cNvSpPr txBox="1"/>
              <p:nvPr/>
            </p:nvSpPr>
            <p:spPr>
              <a:xfrm>
                <a:off x="6529200" y="369982"/>
                <a:ext cx="17048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pc="-150" dirty="0">
                    <a:latin typeface="Noto Sans CJK KR Bold" panose="020B0800000000000000" pitchFamily="34" charset="-127"/>
                    <a:ea typeface="Noto Sans CJK KR Bold" panose="020B0800000000000000" pitchFamily="34" charset="-127"/>
                  </a:rPr>
                  <a:t>Total Nodes</a:t>
                </a:r>
                <a:endParaRPr lang="ko-KR" altLang="en-US" spc="-150" dirty="0">
                  <a:latin typeface="Noto Sans CJK KR Bold" panose="020B0800000000000000" pitchFamily="34" charset="-127"/>
                  <a:ea typeface="Noto Sans CJK KR Bold" panose="020B0800000000000000" pitchFamily="34" charset="-127"/>
                </a:endParaRPr>
              </a:p>
            </p:txBody>
          </p:sp>
          <p:cxnSp>
            <p:nvCxnSpPr>
              <p:cNvPr id="13" name="직선 연결선 12">
                <a:extLst>
                  <a:ext uri="{FF2B5EF4-FFF2-40B4-BE49-F238E27FC236}">
                    <a16:creationId xmlns:a16="http://schemas.microsoft.com/office/drawing/2014/main" id="{0282E9F5-14F5-45E3-AE9C-246CD84DBDAB}"/>
                  </a:ext>
                </a:extLst>
              </p:cNvPr>
              <p:cNvCxnSpPr/>
              <p:nvPr/>
            </p:nvCxnSpPr>
            <p:spPr>
              <a:xfrm>
                <a:off x="6704400" y="690329"/>
                <a:ext cx="1368152" cy="0"/>
              </a:xfrm>
              <a:prstGeom prst="line">
                <a:avLst/>
              </a:prstGeom>
              <a:ln w="28575">
                <a:solidFill>
                  <a:srgbClr val="40404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A57A5977-FF10-4498-A301-A4AEFC3006D0}"/>
                  </a:ext>
                </a:extLst>
              </p:cNvPr>
              <p:cNvSpPr txBox="1"/>
              <p:nvPr/>
            </p:nvSpPr>
            <p:spPr>
              <a:xfrm>
                <a:off x="6529200" y="696481"/>
                <a:ext cx="17048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pc="-150" dirty="0">
                    <a:latin typeface="Noto Sans CJK KR Bold" panose="020B0800000000000000" pitchFamily="34" charset="-127"/>
                    <a:ea typeface="Noto Sans CJK KR Bold" panose="020B0800000000000000" pitchFamily="34" charset="-127"/>
                  </a:rPr>
                  <a:t>2</a:t>
                </a:r>
                <a:endParaRPr lang="ko-KR" altLang="en-US" spc="-150" dirty="0">
                  <a:latin typeface="Noto Sans CJK KR Bold" panose="020B0800000000000000" pitchFamily="34" charset="-127"/>
                  <a:ea typeface="Noto Sans CJK KR Bold" panose="020B0800000000000000" pitchFamily="34" charset="-127"/>
                </a:endParaRPr>
              </a:p>
            </p:txBody>
          </p:sp>
        </p:grp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B7B65AF9-0849-446C-B345-02A5CD0DB1D6}"/>
                </a:ext>
              </a:extLst>
            </p:cNvPr>
            <p:cNvSpPr txBox="1"/>
            <p:nvPr/>
          </p:nvSpPr>
          <p:spPr>
            <a:xfrm>
              <a:off x="6897875" y="3892026"/>
              <a:ext cx="4523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pc="-150" dirty="0"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+ 1</a:t>
              </a:r>
              <a:endParaRPr lang="ko-KR" altLang="en-US" spc="-150" dirty="0"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2BB52BBD-EF14-41BE-A17C-F6DFA9BC40B2}"/>
              </a:ext>
            </a:extLst>
          </p:cNvPr>
          <p:cNvSpPr txBox="1"/>
          <p:nvPr/>
        </p:nvSpPr>
        <p:spPr>
          <a:xfrm>
            <a:off x="5140431" y="3826831"/>
            <a:ext cx="27287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pc="-80" dirty="0">
                <a:latin typeface="Noto Sans CJK KR Thin" panose="020B0200000000000000" pitchFamily="34" charset="-127"/>
                <a:ea typeface="Noto Sans CJK KR Thin" panose="020B0200000000000000" pitchFamily="34" charset="-127"/>
              </a:rPr>
              <a:t>(Abandon below decimal point)</a:t>
            </a:r>
            <a:endParaRPr lang="ko-KR" altLang="en-US" sz="1600" spc="-80" dirty="0">
              <a:latin typeface="Noto Sans CJK KR Thin" panose="020B0200000000000000" pitchFamily="34" charset="-127"/>
              <a:ea typeface="Noto Sans CJK KR Thin" panose="020B02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710189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8AA34224-5166-429A-B4B4-919B6E0D5F4E}"/>
              </a:ext>
            </a:extLst>
          </p:cNvPr>
          <p:cNvSpPr/>
          <p:nvPr/>
        </p:nvSpPr>
        <p:spPr>
          <a:xfrm>
            <a:off x="863588" y="1368382"/>
            <a:ext cx="7416824" cy="3097921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spc="-150" dirty="0">
              <a:solidFill>
                <a:srgbClr val="404040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95536" y="369982"/>
            <a:ext cx="432048" cy="0"/>
          </a:xfrm>
          <a:prstGeom prst="line">
            <a:avLst/>
          </a:prstGeom>
          <a:ln w="60325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395536" y="4177639"/>
            <a:ext cx="216024" cy="0"/>
          </a:xfrm>
          <a:prstGeom prst="line">
            <a:avLst/>
          </a:prstGeom>
          <a:ln w="63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395536" y="4753703"/>
            <a:ext cx="360040" cy="0"/>
          </a:xfrm>
          <a:prstGeom prst="line">
            <a:avLst/>
          </a:prstGeom>
          <a:ln w="571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827584" y="273805"/>
            <a:ext cx="65527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Design - </a:t>
            </a:r>
            <a:r>
              <a:rPr lang="en-US" altLang="ko-KR" sz="2400" spc="-8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Selected Data Structure</a:t>
            </a:r>
            <a:endParaRPr lang="ko-KR" altLang="en-US" sz="3200" spc="-80" dirty="0">
              <a:solidFill>
                <a:schemeClr val="tx1">
                  <a:lumMod val="75000"/>
                  <a:lumOff val="2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4ABF839C-8A54-48F0-8FE5-3D9EFA93652A}"/>
              </a:ext>
            </a:extLst>
          </p:cNvPr>
          <p:cNvGrpSpPr/>
          <p:nvPr/>
        </p:nvGrpSpPr>
        <p:grpSpPr>
          <a:xfrm>
            <a:off x="8531495" y="4604575"/>
            <a:ext cx="278797" cy="198263"/>
            <a:chOff x="8531495" y="4510854"/>
            <a:chExt cx="278797" cy="198263"/>
          </a:xfrm>
        </p:grpSpPr>
        <p:sp>
          <p:nvSpPr>
            <p:cNvPr id="16" name="직각 삼각형 15"/>
            <p:cNvSpPr/>
            <p:nvPr/>
          </p:nvSpPr>
          <p:spPr>
            <a:xfrm>
              <a:off x="8531495" y="4569718"/>
              <a:ext cx="110134" cy="110134"/>
            </a:xfrm>
            <a:prstGeom prst="rt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이등변 삼각형 16"/>
            <p:cNvSpPr/>
            <p:nvPr/>
          </p:nvSpPr>
          <p:spPr>
            <a:xfrm>
              <a:off x="8579493" y="4510854"/>
              <a:ext cx="72008" cy="72008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이등변 삼각형 25"/>
            <p:cNvSpPr/>
            <p:nvPr/>
          </p:nvSpPr>
          <p:spPr>
            <a:xfrm rot="8137688">
              <a:off x="8642196" y="4564207"/>
              <a:ext cx="168096" cy="144910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9BB11FC-8617-4CEA-A528-2B26305A2323}"/>
              </a:ext>
            </a:extLst>
          </p:cNvPr>
          <p:cNvSpPr/>
          <p:nvPr/>
        </p:nvSpPr>
        <p:spPr>
          <a:xfrm>
            <a:off x="1187624" y="1161965"/>
            <a:ext cx="3213895" cy="4548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pc="-70" dirty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Linked-List: </a:t>
            </a:r>
            <a:r>
              <a:rPr lang="en-US" altLang="ko-KR" spc="-70" dirty="0">
                <a:latin typeface="Noto Sans CJK KR Thin" panose="020B0200000000000000" pitchFamily="34" charset="-127"/>
                <a:ea typeface="Noto Sans CJK KR Thin" panose="020B0200000000000000" pitchFamily="34" charset="-127"/>
              </a:rPr>
              <a:t>Which value?</a:t>
            </a:r>
            <a:endParaRPr lang="ko-KR" altLang="en-US" spc="-70" dirty="0">
              <a:latin typeface="Noto Sans CJK KR Thin" panose="020B0200000000000000" pitchFamily="34" charset="-127"/>
              <a:ea typeface="Noto Sans CJK KR Thin" panose="020B0200000000000000" pitchFamily="34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2DD8325C-0415-4A5A-AB3D-DF53478D02AE}"/>
              </a:ext>
            </a:extLst>
          </p:cNvPr>
          <p:cNvGrpSpPr/>
          <p:nvPr/>
        </p:nvGrpSpPr>
        <p:grpSpPr>
          <a:xfrm>
            <a:off x="5652121" y="1491630"/>
            <a:ext cx="2505430" cy="382584"/>
            <a:chOff x="5940151" y="1734014"/>
            <a:chExt cx="2216970" cy="382584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E6B7FD7C-4E5F-4000-B72A-DA6CB1715889}"/>
                </a:ext>
              </a:extLst>
            </p:cNvPr>
            <p:cNvSpPr/>
            <p:nvPr/>
          </p:nvSpPr>
          <p:spPr>
            <a:xfrm>
              <a:off x="5940151" y="1734014"/>
              <a:ext cx="2213683" cy="369332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2DFD4B94-34B8-4597-9E85-93DFE659308F}"/>
                </a:ext>
              </a:extLst>
            </p:cNvPr>
            <p:cNvSpPr txBox="1"/>
            <p:nvPr/>
          </p:nvSpPr>
          <p:spPr>
            <a:xfrm>
              <a:off x="5940151" y="1747266"/>
              <a:ext cx="22169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pc="-100" dirty="0">
                  <a:latin typeface="Noto Sans CJK KR Thin" panose="020B0200000000000000" pitchFamily="34" charset="-127"/>
                  <a:ea typeface="Noto Sans CJK KR Thin" panose="020B0200000000000000" pitchFamily="34" charset="-127"/>
                </a:rPr>
                <a:t>Total number of nodes = 7</a:t>
              </a:r>
              <a:endParaRPr lang="ko-KR" altLang="en-US" spc="-100" dirty="0">
                <a:latin typeface="Noto Sans CJK KR Thin" panose="020B0200000000000000" pitchFamily="34" charset="-127"/>
                <a:ea typeface="Noto Sans CJK KR Thin" panose="020B0200000000000000" pitchFamily="34" charset="-127"/>
              </a:endParaRPr>
            </a:p>
          </p:txBody>
        </p:sp>
      </p:grp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3D7D54C-860C-44D7-9BC7-0A3C5661AA34}"/>
              </a:ext>
            </a:extLst>
          </p:cNvPr>
          <p:cNvSpPr/>
          <p:nvPr/>
        </p:nvSpPr>
        <p:spPr>
          <a:xfrm>
            <a:off x="1323988" y="2605641"/>
            <a:ext cx="651824" cy="678447"/>
          </a:xfrm>
          <a:prstGeom prst="rect">
            <a:avLst/>
          </a:prstGeom>
          <a:solidFill>
            <a:srgbClr val="F2F2F2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rgbClr val="40404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1</a:t>
            </a:r>
            <a:endParaRPr lang="ko-KR" altLang="en-US" sz="3600" dirty="0">
              <a:solidFill>
                <a:srgbClr val="40404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CFBF1BA-03CA-48D0-B559-6AC141B6263D}"/>
              </a:ext>
            </a:extLst>
          </p:cNvPr>
          <p:cNvSpPr/>
          <p:nvPr/>
        </p:nvSpPr>
        <p:spPr>
          <a:xfrm>
            <a:off x="2299848" y="2605641"/>
            <a:ext cx="651824" cy="678447"/>
          </a:xfrm>
          <a:prstGeom prst="rect">
            <a:avLst/>
          </a:prstGeom>
          <a:solidFill>
            <a:srgbClr val="F2F2F2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rgbClr val="40404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3</a:t>
            </a:r>
            <a:endParaRPr lang="ko-KR" altLang="en-US" sz="3600" dirty="0">
              <a:solidFill>
                <a:srgbClr val="40404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35EC33D-006F-4FB5-B046-92227F56AD46}"/>
              </a:ext>
            </a:extLst>
          </p:cNvPr>
          <p:cNvSpPr/>
          <p:nvPr/>
        </p:nvSpPr>
        <p:spPr>
          <a:xfrm>
            <a:off x="3275708" y="2605641"/>
            <a:ext cx="651824" cy="678447"/>
          </a:xfrm>
          <a:prstGeom prst="rect">
            <a:avLst/>
          </a:prstGeom>
          <a:solidFill>
            <a:srgbClr val="F2F2F2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rgbClr val="40404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6</a:t>
            </a:r>
            <a:endParaRPr lang="ko-KR" altLang="en-US" sz="3600" dirty="0">
              <a:solidFill>
                <a:srgbClr val="40404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CF816D9-BD9E-40DA-A70A-651F836AEE5C}"/>
              </a:ext>
            </a:extLst>
          </p:cNvPr>
          <p:cNvSpPr/>
          <p:nvPr/>
        </p:nvSpPr>
        <p:spPr>
          <a:xfrm>
            <a:off x="4251568" y="2605641"/>
            <a:ext cx="651824" cy="678447"/>
          </a:xfrm>
          <a:prstGeom prst="rect">
            <a:avLst/>
          </a:prstGeom>
          <a:solidFill>
            <a:srgbClr val="F2F2F2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rgbClr val="40404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8</a:t>
            </a:r>
            <a:endParaRPr lang="ko-KR" altLang="en-US" sz="3600" dirty="0">
              <a:solidFill>
                <a:srgbClr val="40404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A1AAF3B-579B-4D56-9E69-B25A72BAA586}"/>
              </a:ext>
            </a:extLst>
          </p:cNvPr>
          <p:cNvSpPr/>
          <p:nvPr/>
        </p:nvSpPr>
        <p:spPr>
          <a:xfrm>
            <a:off x="5227428" y="2605641"/>
            <a:ext cx="651824" cy="678447"/>
          </a:xfrm>
          <a:prstGeom prst="rect">
            <a:avLst/>
          </a:prstGeom>
          <a:solidFill>
            <a:srgbClr val="F2F2F2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rgbClr val="40404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9</a:t>
            </a:r>
            <a:endParaRPr lang="ko-KR" altLang="en-US" sz="3600" dirty="0">
              <a:solidFill>
                <a:srgbClr val="40404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3D276B5-6E0C-4295-B754-53CA530172B2}"/>
              </a:ext>
            </a:extLst>
          </p:cNvPr>
          <p:cNvSpPr/>
          <p:nvPr/>
        </p:nvSpPr>
        <p:spPr>
          <a:xfrm>
            <a:off x="6203288" y="2605641"/>
            <a:ext cx="651824" cy="678447"/>
          </a:xfrm>
          <a:prstGeom prst="rect">
            <a:avLst/>
          </a:prstGeom>
          <a:solidFill>
            <a:srgbClr val="F2F2F2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rgbClr val="40404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1545332-0203-4FDC-9126-0C2E426E8B44}"/>
              </a:ext>
            </a:extLst>
          </p:cNvPr>
          <p:cNvSpPr/>
          <p:nvPr/>
        </p:nvSpPr>
        <p:spPr>
          <a:xfrm>
            <a:off x="7179148" y="2605641"/>
            <a:ext cx="651824" cy="678447"/>
          </a:xfrm>
          <a:prstGeom prst="rect">
            <a:avLst/>
          </a:prstGeom>
          <a:solidFill>
            <a:srgbClr val="F2F2F2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dirty="0">
              <a:solidFill>
                <a:srgbClr val="40404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B9EF3B-2F35-45CB-841D-16A1FB590D20}"/>
              </a:ext>
            </a:extLst>
          </p:cNvPr>
          <p:cNvSpPr txBox="1"/>
          <p:nvPr/>
        </p:nvSpPr>
        <p:spPr>
          <a:xfrm flipH="1">
            <a:off x="6123116" y="2621698"/>
            <a:ext cx="7973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-15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11</a:t>
            </a:r>
            <a:endParaRPr lang="ko-KR" altLang="en-US" sz="3600" spc="-15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E222893-F7E5-424C-981B-211AC7A53E47}"/>
              </a:ext>
            </a:extLst>
          </p:cNvPr>
          <p:cNvSpPr txBox="1"/>
          <p:nvPr/>
        </p:nvSpPr>
        <p:spPr>
          <a:xfrm flipH="1">
            <a:off x="7098215" y="2621698"/>
            <a:ext cx="7973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-15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14</a:t>
            </a:r>
            <a:endParaRPr lang="ko-KR" altLang="en-US" sz="3600" spc="-15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CA36CA-272E-4BC3-8B95-8ED29D6AFA27}"/>
              </a:ext>
            </a:extLst>
          </p:cNvPr>
          <p:cNvSpPr txBox="1"/>
          <p:nvPr/>
        </p:nvSpPr>
        <p:spPr>
          <a:xfrm>
            <a:off x="1464326" y="2222617"/>
            <a:ext cx="371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</a:t>
            </a:r>
            <a:endParaRPr lang="ko-KR" altLang="en-US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50C2BF4-F453-430D-A77E-CBC57C2F6638}"/>
              </a:ext>
            </a:extLst>
          </p:cNvPr>
          <p:cNvSpPr txBox="1"/>
          <p:nvPr/>
        </p:nvSpPr>
        <p:spPr>
          <a:xfrm>
            <a:off x="2440186" y="2222617"/>
            <a:ext cx="371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2</a:t>
            </a:r>
            <a:endParaRPr lang="ko-KR" altLang="en-US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1FFFA53-9472-4288-A52D-7BBB56298399}"/>
              </a:ext>
            </a:extLst>
          </p:cNvPr>
          <p:cNvSpPr txBox="1"/>
          <p:nvPr/>
        </p:nvSpPr>
        <p:spPr>
          <a:xfrm>
            <a:off x="3416046" y="2222617"/>
            <a:ext cx="371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3</a:t>
            </a:r>
            <a:endParaRPr lang="ko-KR" altLang="en-US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A32B84E-5021-4B64-8847-3CBE5DCF26EB}"/>
              </a:ext>
            </a:extLst>
          </p:cNvPr>
          <p:cNvSpPr txBox="1"/>
          <p:nvPr/>
        </p:nvSpPr>
        <p:spPr>
          <a:xfrm>
            <a:off x="4386426" y="2222617"/>
            <a:ext cx="371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4</a:t>
            </a:r>
            <a:endParaRPr lang="ko-KR" altLang="en-US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07CE4BA-F682-4B66-B766-F18DCD3936BE}"/>
              </a:ext>
            </a:extLst>
          </p:cNvPr>
          <p:cNvSpPr txBox="1"/>
          <p:nvPr/>
        </p:nvSpPr>
        <p:spPr>
          <a:xfrm>
            <a:off x="5367766" y="2222617"/>
            <a:ext cx="371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5</a:t>
            </a:r>
            <a:endParaRPr lang="ko-KR" altLang="en-US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4692BF3-E411-4F64-99D0-0BC566217AB3}"/>
              </a:ext>
            </a:extLst>
          </p:cNvPr>
          <p:cNvSpPr txBox="1"/>
          <p:nvPr/>
        </p:nvSpPr>
        <p:spPr>
          <a:xfrm>
            <a:off x="6336223" y="2222617"/>
            <a:ext cx="371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6</a:t>
            </a:r>
            <a:endParaRPr lang="ko-KR" altLang="en-US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CCB8395-C862-4240-8E94-B77E13129694}"/>
              </a:ext>
            </a:extLst>
          </p:cNvPr>
          <p:cNvSpPr txBox="1"/>
          <p:nvPr/>
        </p:nvSpPr>
        <p:spPr>
          <a:xfrm>
            <a:off x="7319183" y="2222617"/>
            <a:ext cx="371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7</a:t>
            </a:r>
            <a:endParaRPr lang="ko-KR" altLang="en-US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4C8EEE-F3E7-411B-823B-4C7D18BF9DD5}"/>
              </a:ext>
            </a:extLst>
          </p:cNvPr>
          <p:cNvSpPr txBox="1"/>
          <p:nvPr/>
        </p:nvSpPr>
        <p:spPr>
          <a:xfrm>
            <a:off x="1239563" y="3304457"/>
            <a:ext cx="8206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spc="-8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1</a:t>
            </a:r>
            <a:r>
              <a:rPr lang="en-US" altLang="ko-KR" sz="1400" spc="-80" baseline="300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st</a:t>
            </a:r>
            <a:r>
              <a:rPr lang="en-US" altLang="ko-KR" sz="1400" spc="-8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Head</a:t>
            </a:r>
            <a:endParaRPr lang="ko-KR" altLang="en-US" sz="1400" spc="-8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CCB21C2-BF1B-402E-B55D-994270BB3F38}"/>
              </a:ext>
            </a:extLst>
          </p:cNvPr>
          <p:cNvSpPr txBox="1"/>
          <p:nvPr/>
        </p:nvSpPr>
        <p:spPr>
          <a:xfrm>
            <a:off x="4137843" y="3304457"/>
            <a:ext cx="8683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spc="-8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2</a:t>
            </a:r>
            <a:r>
              <a:rPr lang="en-US" altLang="ko-KR" sz="1400" spc="-80" baseline="300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nd</a:t>
            </a:r>
            <a:r>
              <a:rPr lang="en-US" altLang="ko-KR" sz="1400" spc="-8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Head</a:t>
            </a:r>
            <a:endParaRPr lang="ko-KR" altLang="en-US" sz="1400" spc="-8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B2B24934-54A9-4077-8488-20402C70E984}"/>
              </a:ext>
            </a:extLst>
          </p:cNvPr>
          <p:cNvGrpSpPr/>
          <p:nvPr/>
        </p:nvGrpSpPr>
        <p:grpSpPr>
          <a:xfrm>
            <a:off x="1766425" y="3667597"/>
            <a:ext cx="3510955" cy="695831"/>
            <a:chOff x="3839288" y="3740382"/>
            <a:chExt cx="3510955" cy="695831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75AE3CB-D345-4689-B23F-06A3348CAC10}"/>
                </a:ext>
              </a:extLst>
            </p:cNvPr>
            <p:cNvSpPr txBox="1"/>
            <p:nvPr/>
          </p:nvSpPr>
          <p:spPr>
            <a:xfrm>
              <a:off x="3839288" y="3892026"/>
              <a:ext cx="17791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pc="-150" dirty="0"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2</a:t>
              </a:r>
              <a:r>
                <a:rPr lang="en-US" altLang="ko-KR" spc="-150" baseline="30000" dirty="0"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nd</a:t>
              </a:r>
              <a:r>
                <a:rPr lang="en-US" altLang="ko-KR" spc="-150" dirty="0"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 Head Index = </a:t>
              </a:r>
              <a:endParaRPr lang="ko-KR" altLang="en-US" spc="-150" dirty="0"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D80E520E-94DB-413D-B5B3-FE9402305962}"/>
                </a:ext>
              </a:extLst>
            </p:cNvPr>
            <p:cNvGrpSpPr/>
            <p:nvPr/>
          </p:nvGrpSpPr>
          <p:grpSpPr>
            <a:xfrm>
              <a:off x="5393407" y="3740382"/>
              <a:ext cx="1704808" cy="695831"/>
              <a:chOff x="6529200" y="369982"/>
              <a:chExt cx="1704808" cy="695831"/>
            </a:xfrm>
          </p:grpSpPr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CF9311B-16B4-43BB-AA93-FC45B30D68E0}"/>
                  </a:ext>
                </a:extLst>
              </p:cNvPr>
              <p:cNvSpPr txBox="1"/>
              <p:nvPr/>
            </p:nvSpPr>
            <p:spPr>
              <a:xfrm>
                <a:off x="6529200" y="369982"/>
                <a:ext cx="17048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pc="-150" dirty="0">
                    <a:latin typeface="Noto Sans CJK KR Bold" panose="020B0800000000000000" pitchFamily="34" charset="-127"/>
                    <a:ea typeface="Noto Sans CJK KR Bold" panose="020B0800000000000000" pitchFamily="34" charset="-127"/>
                  </a:rPr>
                  <a:t>Total Nodes</a:t>
                </a:r>
                <a:endParaRPr lang="ko-KR" altLang="en-US" spc="-150" dirty="0">
                  <a:latin typeface="Noto Sans CJK KR Bold" panose="020B0800000000000000" pitchFamily="34" charset="-127"/>
                  <a:ea typeface="Noto Sans CJK KR Bold" panose="020B0800000000000000" pitchFamily="34" charset="-127"/>
                </a:endParaRPr>
              </a:p>
            </p:txBody>
          </p:sp>
          <p:cxnSp>
            <p:nvCxnSpPr>
              <p:cNvPr id="13" name="직선 연결선 12">
                <a:extLst>
                  <a:ext uri="{FF2B5EF4-FFF2-40B4-BE49-F238E27FC236}">
                    <a16:creationId xmlns:a16="http://schemas.microsoft.com/office/drawing/2014/main" id="{0282E9F5-14F5-45E3-AE9C-246CD84DBDAB}"/>
                  </a:ext>
                </a:extLst>
              </p:cNvPr>
              <p:cNvCxnSpPr/>
              <p:nvPr/>
            </p:nvCxnSpPr>
            <p:spPr>
              <a:xfrm>
                <a:off x="6704400" y="690329"/>
                <a:ext cx="1368152" cy="0"/>
              </a:xfrm>
              <a:prstGeom prst="line">
                <a:avLst/>
              </a:prstGeom>
              <a:ln w="28575">
                <a:solidFill>
                  <a:srgbClr val="40404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A57A5977-FF10-4498-A301-A4AEFC3006D0}"/>
                  </a:ext>
                </a:extLst>
              </p:cNvPr>
              <p:cNvSpPr txBox="1"/>
              <p:nvPr/>
            </p:nvSpPr>
            <p:spPr>
              <a:xfrm>
                <a:off x="6529200" y="696481"/>
                <a:ext cx="17048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pc="-150" dirty="0">
                    <a:latin typeface="Noto Sans CJK KR Bold" panose="020B0800000000000000" pitchFamily="34" charset="-127"/>
                    <a:ea typeface="Noto Sans CJK KR Bold" panose="020B0800000000000000" pitchFamily="34" charset="-127"/>
                  </a:rPr>
                  <a:t>2</a:t>
                </a:r>
                <a:endParaRPr lang="ko-KR" altLang="en-US" spc="-150" dirty="0">
                  <a:latin typeface="Noto Sans CJK KR Bold" panose="020B0800000000000000" pitchFamily="34" charset="-127"/>
                  <a:ea typeface="Noto Sans CJK KR Bold" panose="020B0800000000000000" pitchFamily="34" charset="-127"/>
                </a:endParaRPr>
              </a:p>
            </p:txBody>
          </p:sp>
        </p:grp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B7B65AF9-0849-446C-B345-02A5CD0DB1D6}"/>
                </a:ext>
              </a:extLst>
            </p:cNvPr>
            <p:cNvSpPr txBox="1"/>
            <p:nvPr/>
          </p:nvSpPr>
          <p:spPr>
            <a:xfrm>
              <a:off x="6897875" y="3892026"/>
              <a:ext cx="4523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pc="-150" dirty="0"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+ 1</a:t>
              </a:r>
              <a:endParaRPr lang="ko-KR" altLang="en-US" spc="-150" dirty="0"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2BB52BBD-EF14-41BE-A17C-F6DFA9BC40B2}"/>
              </a:ext>
            </a:extLst>
          </p:cNvPr>
          <p:cNvSpPr txBox="1"/>
          <p:nvPr/>
        </p:nvSpPr>
        <p:spPr>
          <a:xfrm>
            <a:off x="5140431" y="3826831"/>
            <a:ext cx="27287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pc="-80" dirty="0">
                <a:latin typeface="Noto Sans CJK KR Thin" panose="020B0200000000000000" pitchFamily="34" charset="-127"/>
                <a:ea typeface="Noto Sans CJK KR Thin" panose="020B0200000000000000" pitchFamily="34" charset="-127"/>
              </a:rPr>
              <a:t>(Abandon below decimal point)</a:t>
            </a:r>
            <a:endParaRPr lang="ko-KR" altLang="en-US" sz="1600" spc="-80" dirty="0">
              <a:latin typeface="Noto Sans CJK KR Thin" panose="020B0200000000000000" pitchFamily="34" charset="-127"/>
              <a:ea typeface="Noto Sans CJK KR Thin" panose="020B0200000000000000" pitchFamily="34" charset="-127"/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F0DA79BD-81AF-4D43-9739-E697DDE919A6}"/>
              </a:ext>
            </a:extLst>
          </p:cNvPr>
          <p:cNvCxnSpPr/>
          <p:nvPr/>
        </p:nvCxnSpPr>
        <p:spPr>
          <a:xfrm>
            <a:off x="2062798" y="3442619"/>
            <a:ext cx="1041950" cy="0"/>
          </a:xfrm>
          <a:prstGeom prst="straightConnector1">
            <a:avLst/>
          </a:prstGeom>
          <a:ln w="12700">
            <a:solidFill>
              <a:srgbClr val="404040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228D10D8-4640-46BB-BB10-A15FBB1839B8}"/>
              </a:ext>
            </a:extLst>
          </p:cNvPr>
          <p:cNvCxnSpPr>
            <a:cxnSpLocks/>
          </p:cNvCxnSpPr>
          <p:nvPr/>
        </p:nvCxnSpPr>
        <p:spPr>
          <a:xfrm flipH="1">
            <a:off x="3104748" y="3442619"/>
            <a:ext cx="1033095" cy="0"/>
          </a:xfrm>
          <a:prstGeom prst="straightConnector1">
            <a:avLst/>
          </a:prstGeom>
          <a:ln w="12700">
            <a:solidFill>
              <a:srgbClr val="404040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957655E1-17EA-4A82-BC18-331864169AA4}"/>
              </a:ext>
            </a:extLst>
          </p:cNvPr>
          <p:cNvCxnSpPr>
            <a:cxnSpLocks/>
          </p:cNvCxnSpPr>
          <p:nvPr/>
        </p:nvCxnSpPr>
        <p:spPr>
          <a:xfrm flipH="1">
            <a:off x="6421120" y="3442619"/>
            <a:ext cx="1421737" cy="0"/>
          </a:xfrm>
          <a:prstGeom prst="straightConnector1">
            <a:avLst/>
          </a:prstGeom>
          <a:ln w="12700">
            <a:solidFill>
              <a:srgbClr val="404040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A48FE4AD-C085-42A3-AF05-F8560A3F61B8}"/>
              </a:ext>
            </a:extLst>
          </p:cNvPr>
          <p:cNvCxnSpPr>
            <a:cxnSpLocks/>
          </p:cNvCxnSpPr>
          <p:nvPr/>
        </p:nvCxnSpPr>
        <p:spPr>
          <a:xfrm>
            <a:off x="5006159" y="3442619"/>
            <a:ext cx="1414961" cy="0"/>
          </a:xfrm>
          <a:prstGeom prst="straightConnector1">
            <a:avLst/>
          </a:prstGeom>
          <a:ln w="12700">
            <a:solidFill>
              <a:srgbClr val="404040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93430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8AA34224-5166-429A-B4B4-919B6E0D5F4E}"/>
              </a:ext>
            </a:extLst>
          </p:cNvPr>
          <p:cNvSpPr/>
          <p:nvPr/>
        </p:nvSpPr>
        <p:spPr>
          <a:xfrm>
            <a:off x="863588" y="1368382"/>
            <a:ext cx="7416824" cy="3097921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spc="-150" dirty="0">
              <a:solidFill>
                <a:srgbClr val="404040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95536" y="369982"/>
            <a:ext cx="432048" cy="0"/>
          </a:xfrm>
          <a:prstGeom prst="line">
            <a:avLst/>
          </a:prstGeom>
          <a:ln w="60325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395536" y="4177639"/>
            <a:ext cx="216024" cy="0"/>
          </a:xfrm>
          <a:prstGeom prst="line">
            <a:avLst/>
          </a:prstGeom>
          <a:ln w="63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395536" y="4753703"/>
            <a:ext cx="360040" cy="0"/>
          </a:xfrm>
          <a:prstGeom prst="line">
            <a:avLst/>
          </a:prstGeom>
          <a:ln w="571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827584" y="273805"/>
            <a:ext cx="65527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Design - </a:t>
            </a:r>
            <a:r>
              <a:rPr lang="en-US" altLang="ko-KR" sz="2400" spc="-8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Selected Data Structure</a:t>
            </a:r>
            <a:endParaRPr lang="ko-KR" altLang="en-US" sz="3200" spc="-80" dirty="0">
              <a:solidFill>
                <a:schemeClr val="tx1">
                  <a:lumMod val="75000"/>
                  <a:lumOff val="2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4ABF839C-8A54-48F0-8FE5-3D9EFA93652A}"/>
              </a:ext>
            </a:extLst>
          </p:cNvPr>
          <p:cNvGrpSpPr/>
          <p:nvPr/>
        </p:nvGrpSpPr>
        <p:grpSpPr>
          <a:xfrm>
            <a:off x="8531495" y="4604575"/>
            <a:ext cx="278797" cy="198263"/>
            <a:chOff x="8531495" y="4510854"/>
            <a:chExt cx="278797" cy="198263"/>
          </a:xfrm>
        </p:grpSpPr>
        <p:sp>
          <p:nvSpPr>
            <p:cNvPr id="16" name="직각 삼각형 15"/>
            <p:cNvSpPr/>
            <p:nvPr/>
          </p:nvSpPr>
          <p:spPr>
            <a:xfrm>
              <a:off x="8531495" y="4569718"/>
              <a:ext cx="110134" cy="110134"/>
            </a:xfrm>
            <a:prstGeom prst="rt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이등변 삼각형 16"/>
            <p:cNvSpPr/>
            <p:nvPr/>
          </p:nvSpPr>
          <p:spPr>
            <a:xfrm>
              <a:off x="8579493" y="4510854"/>
              <a:ext cx="72008" cy="72008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이등변 삼각형 25"/>
            <p:cNvSpPr/>
            <p:nvPr/>
          </p:nvSpPr>
          <p:spPr>
            <a:xfrm rot="8137688">
              <a:off x="8642196" y="4564207"/>
              <a:ext cx="168096" cy="144910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9BB11FC-8617-4CEA-A528-2B26305A2323}"/>
              </a:ext>
            </a:extLst>
          </p:cNvPr>
          <p:cNvSpPr/>
          <p:nvPr/>
        </p:nvSpPr>
        <p:spPr>
          <a:xfrm>
            <a:off x="1187624" y="1161965"/>
            <a:ext cx="3213895" cy="4548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pc="-70" dirty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Linked-List: </a:t>
            </a:r>
            <a:r>
              <a:rPr lang="en-US" altLang="ko-KR" spc="-70" dirty="0">
                <a:latin typeface="Noto Sans CJK KR Thin" panose="020B0200000000000000" pitchFamily="34" charset="-127"/>
                <a:ea typeface="Noto Sans CJK KR Thin" panose="020B0200000000000000" pitchFamily="34" charset="-127"/>
              </a:rPr>
              <a:t>Which value?</a:t>
            </a:r>
            <a:endParaRPr lang="ko-KR" altLang="en-US" spc="-70" dirty="0">
              <a:latin typeface="Noto Sans CJK KR Thin" panose="020B0200000000000000" pitchFamily="34" charset="-127"/>
              <a:ea typeface="Noto Sans CJK KR Thin" panose="020B0200000000000000" pitchFamily="34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3D7D54C-860C-44D7-9BC7-0A3C5661AA34}"/>
              </a:ext>
            </a:extLst>
          </p:cNvPr>
          <p:cNvSpPr/>
          <p:nvPr/>
        </p:nvSpPr>
        <p:spPr>
          <a:xfrm>
            <a:off x="1323988" y="2069967"/>
            <a:ext cx="651824" cy="678447"/>
          </a:xfrm>
          <a:prstGeom prst="rect">
            <a:avLst/>
          </a:prstGeom>
          <a:solidFill>
            <a:srgbClr val="F2F2F2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rgbClr val="40404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1</a:t>
            </a:r>
            <a:endParaRPr lang="ko-KR" altLang="en-US" sz="3600" dirty="0">
              <a:solidFill>
                <a:srgbClr val="40404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CFBF1BA-03CA-48D0-B559-6AC141B6263D}"/>
              </a:ext>
            </a:extLst>
          </p:cNvPr>
          <p:cNvSpPr/>
          <p:nvPr/>
        </p:nvSpPr>
        <p:spPr>
          <a:xfrm>
            <a:off x="2299848" y="2069967"/>
            <a:ext cx="651824" cy="678447"/>
          </a:xfrm>
          <a:prstGeom prst="rect">
            <a:avLst/>
          </a:prstGeom>
          <a:solidFill>
            <a:srgbClr val="F2F2F2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rgbClr val="40404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3</a:t>
            </a:r>
            <a:endParaRPr lang="ko-KR" altLang="en-US" sz="3600" dirty="0">
              <a:solidFill>
                <a:srgbClr val="40404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35EC33D-006F-4FB5-B046-92227F56AD46}"/>
              </a:ext>
            </a:extLst>
          </p:cNvPr>
          <p:cNvSpPr/>
          <p:nvPr/>
        </p:nvSpPr>
        <p:spPr>
          <a:xfrm>
            <a:off x="3275708" y="2069967"/>
            <a:ext cx="651824" cy="678447"/>
          </a:xfrm>
          <a:prstGeom prst="rect">
            <a:avLst/>
          </a:prstGeom>
          <a:solidFill>
            <a:srgbClr val="F2F2F2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rgbClr val="40404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6</a:t>
            </a:r>
            <a:endParaRPr lang="ko-KR" altLang="en-US" sz="3600" dirty="0">
              <a:solidFill>
                <a:srgbClr val="40404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CF816D9-BD9E-40DA-A70A-651F836AEE5C}"/>
              </a:ext>
            </a:extLst>
          </p:cNvPr>
          <p:cNvSpPr/>
          <p:nvPr/>
        </p:nvSpPr>
        <p:spPr>
          <a:xfrm>
            <a:off x="4251568" y="2069967"/>
            <a:ext cx="651824" cy="678447"/>
          </a:xfrm>
          <a:prstGeom prst="rect">
            <a:avLst/>
          </a:prstGeom>
          <a:solidFill>
            <a:srgbClr val="F2F2F2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rgbClr val="40404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8</a:t>
            </a:r>
            <a:endParaRPr lang="ko-KR" altLang="en-US" sz="3600" dirty="0">
              <a:solidFill>
                <a:srgbClr val="40404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A1AAF3B-579B-4D56-9E69-B25A72BAA586}"/>
              </a:ext>
            </a:extLst>
          </p:cNvPr>
          <p:cNvSpPr/>
          <p:nvPr/>
        </p:nvSpPr>
        <p:spPr>
          <a:xfrm>
            <a:off x="5227428" y="2069967"/>
            <a:ext cx="651824" cy="678447"/>
          </a:xfrm>
          <a:prstGeom prst="rect">
            <a:avLst/>
          </a:prstGeom>
          <a:solidFill>
            <a:srgbClr val="F2F2F2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rgbClr val="40404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9</a:t>
            </a:r>
            <a:endParaRPr lang="ko-KR" altLang="en-US" sz="3600" dirty="0">
              <a:solidFill>
                <a:srgbClr val="40404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3D276B5-6E0C-4295-B754-53CA530172B2}"/>
              </a:ext>
            </a:extLst>
          </p:cNvPr>
          <p:cNvSpPr/>
          <p:nvPr/>
        </p:nvSpPr>
        <p:spPr>
          <a:xfrm>
            <a:off x="6203288" y="2069967"/>
            <a:ext cx="651824" cy="678447"/>
          </a:xfrm>
          <a:prstGeom prst="rect">
            <a:avLst/>
          </a:prstGeom>
          <a:solidFill>
            <a:srgbClr val="F2F2F2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rgbClr val="40404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1545332-0203-4FDC-9126-0C2E426E8B44}"/>
              </a:ext>
            </a:extLst>
          </p:cNvPr>
          <p:cNvSpPr/>
          <p:nvPr/>
        </p:nvSpPr>
        <p:spPr>
          <a:xfrm>
            <a:off x="7179148" y="2069967"/>
            <a:ext cx="651824" cy="678447"/>
          </a:xfrm>
          <a:prstGeom prst="rect">
            <a:avLst/>
          </a:prstGeom>
          <a:solidFill>
            <a:srgbClr val="F2F2F2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dirty="0">
              <a:solidFill>
                <a:srgbClr val="40404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B9EF3B-2F35-45CB-841D-16A1FB590D20}"/>
              </a:ext>
            </a:extLst>
          </p:cNvPr>
          <p:cNvSpPr txBox="1"/>
          <p:nvPr/>
        </p:nvSpPr>
        <p:spPr>
          <a:xfrm flipH="1">
            <a:off x="6123116" y="2086024"/>
            <a:ext cx="7973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-15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11</a:t>
            </a:r>
            <a:endParaRPr lang="ko-KR" altLang="en-US" sz="3600" spc="-15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E222893-F7E5-424C-981B-211AC7A53E47}"/>
              </a:ext>
            </a:extLst>
          </p:cNvPr>
          <p:cNvSpPr txBox="1"/>
          <p:nvPr/>
        </p:nvSpPr>
        <p:spPr>
          <a:xfrm flipH="1">
            <a:off x="7098215" y="2086024"/>
            <a:ext cx="7973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-15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14</a:t>
            </a:r>
            <a:endParaRPr lang="ko-KR" altLang="en-US" sz="3600" spc="-15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CA36CA-272E-4BC3-8B95-8ED29D6AFA27}"/>
              </a:ext>
            </a:extLst>
          </p:cNvPr>
          <p:cNvSpPr txBox="1"/>
          <p:nvPr/>
        </p:nvSpPr>
        <p:spPr>
          <a:xfrm>
            <a:off x="1464326" y="1747903"/>
            <a:ext cx="3711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</a:t>
            </a:r>
            <a:endParaRPr lang="ko-KR" altLang="en-US" sz="16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50C2BF4-F453-430D-A77E-CBC57C2F6638}"/>
              </a:ext>
            </a:extLst>
          </p:cNvPr>
          <p:cNvSpPr txBox="1"/>
          <p:nvPr/>
        </p:nvSpPr>
        <p:spPr>
          <a:xfrm>
            <a:off x="2440186" y="1747903"/>
            <a:ext cx="3711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2</a:t>
            </a:r>
            <a:endParaRPr lang="ko-KR" altLang="en-US" sz="16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1FFFA53-9472-4288-A52D-7BBB56298399}"/>
              </a:ext>
            </a:extLst>
          </p:cNvPr>
          <p:cNvSpPr txBox="1"/>
          <p:nvPr/>
        </p:nvSpPr>
        <p:spPr>
          <a:xfrm>
            <a:off x="3416046" y="1747903"/>
            <a:ext cx="3711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3</a:t>
            </a:r>
            <a:endParaRPr lang="ko-KR" altLang="en-US" sz="16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A32B84E-5021-4B64-8847-3CBE5DCF26EB}"/>
              </a:ext>
            </a:extLst>
          </p:cNvPr>
          <p:cNvSpPr txBox="1"/>
          <p:nvPr/>
        </p:nvSpPr>
        <p:spPr>
          <a:xfrm>
            <a:off x="4386426" y="1747903"/>
            <a:ext cx="3711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4</a:t>
            </a:r>
            <a:endParaRPr lang="ko-KR" altLang="en-US" sz="16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07CE4BA-F682-4B66-B766-F18DCD3936BE}"/>
              </a:ext>
            </a:extLst>
          </p:cNvPr>
          <p:cNvSpPr txBox="1"/>
          <p:nvPr/>
        </p:nvSpPr>
        <p:spPr>
          <a:xfrm>
            <a:off x="5367766" y="1747903"/>
            <a:ext cx="3711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5</a:t>
            </a:r>
            <a:endParaRPr lang="ko-KR" altLang="en-US" sz="16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4692BF3-E411-4F64-99D0-0BC566217AB3}"/>
              </a:ext>
            </a:extLst>
          </p:cNvPr>
          <p:cNvSpPr txBox="1"/>
          <p:nvPr/>
        </p:nvSpPr>
        <p:spPr>
          <a:xfrm>
            <a:off x="6336223" y="1747903"/>
            <a:ext cx="3711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6</a:t>
            </a:r>
            <a:endParaRPr lang="ko-KR" altLang="en-US" sz="16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CCB8395-C862-4240-8E94-B77E13129694}"/>
              </a:ext>
            </a:extLst>
          </p:cNvPr>
          <p:cNvSpPr txBox="1"/>
          <p:nvPr/>
        </p:nvSpPr>
        <p:spPr>
          <a:xfrm>
            <a:off x="7319183" y="1747903"/>
            <a:ext cx="3711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7</a:t>
            </a:r>
            <a:endParaRPr lang="ko-KR" altLang="en-US" sz="16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4C8EEE-F3E7-411B-823B-4C7D18BF9DD5}"/>
              </a:ext>
            </a:extLst>
          </p:cNvPr>
          <p:cNvSpPr txBox="1"/>
          <p:nvPr/>
        </p:nvSpPr>
        <p:spPr>
          <a:xfrm>
            <a:off x="1239563" y="2768783"/>
            <a:ext cx="8206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spc="-8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1</a:t>
            </a:r>
            <a:r>
              <a:rPr lang="en-US" altLang="ko-KR" sz="1400" spc="-80" baseline="300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st</a:t>
            </a:r>
            <a:r>
              <a:rPr lang="en-US" altLang="ko-KR" sz="1400" spc="-8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Head</a:t>
            </a:r>
            <a:endParaRPr lang="ko-KR" altLang="en-US" sz="1400" spc="-8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CCB21C2-BF1B-402E-B55D-994270BB3F38}"/>
              </a:ext>
            </a:extLst>
          </p:cNvPr>
          <p:cNvSpPr txBox="1"/>
          <p:nvPr/>
        </p:nvSpPr>
        <p:spPr>
          <a:xfrm>
            <a:off x="4137843" y="2768783"/>
            <a:ext cx="8683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spc="-8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2</a:t>
            </a:r>
            <a:r>
              <a:rPr lang="en-US" altLang="ko-KR" sz="1400" spc="-80" baseline="300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nd</a:t>
            </a:r>
            <a:r>
              <a:rPr lang="en-US" altLang="ko-KR" sz="1400" spc="-8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Head</a:t>
            </a:r>
            <a:endParaRPr lang="ko-KR" altLang="en-US" sz="1400" spc="-8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32119F-55A3-4BF2-B71A-36C625C0A6A5}"/>
              </a:ext>
            </a:extLst>
          </p:cNvPr>
          <p:cNvSpPr txBox="1"/>
          <p:nvPr/>
        </p:nvSpPr>
        <p:spPr>
          <a:xfrm>
            <a:off x="2165668" y="4617415"/>
            <a:ext cx="4812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pc="-8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2</a:t>
            </a:r>
            <a:r>
              <a:rPr lang="en-US" altLang="ko-KR" spc="-80" baseline="300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nd</a:t>
            </a:r>
            <a:r>
              <a:rPr lang="en-US" altLang="ko-KR" spc="-8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Head increases </a:t>
            </a:r>
            <a:r>
              <a:rPr lang="en-US" altLang="ko-KR" spc="-80" dirty="0"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every</a:t>
            </a:r>
            <a:r>
              <a:rPr lang="en-US" altLang="ko-KR" spc="-8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2 insertion </a:t>
            </a:r>
            <a:r>
              <a:rPr lang="en-US" altLang="ko-KR" spc="-80" dirty="0"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of nodes</a:t>
            </a:r>
            <a:endParaRPr lang="ko-KR" altLang="en-US" spc="-80" dirty="0">
              <a:latin typeface="Noto Sans CJK KR Light" panose="020B0300000000000000" pitchFamily="34" charset="-127"/>
              <a:ea typeface="Noto Sans CJK KR Light" panose="020B0300000000000000" pitchFamily="34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DA7BAF6E-4F13-4112-94A2-81BC08A1F2DD}"/>
              </a:ext>
            </a:extLst>
          </p:cNvPr>
          <p:cNvSpPr/>
          <p:nvPr/>
        </p:nvSpPr>
        <p:spPr>
          <a:xfrm>
            <a:off x="1014967" y="3371992"/>
            <a:ext cx="651824" cy="678447"/>
          </a:xfrm>
          <a:prstGeom prst="rect">
            <a:avLst/>
          </a:prstGeom>
          <a:solidFill>
            <a:srgbClr val="F2F2F2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rgbClr val="40404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1</a:t>
            </a:r>
            <a:endParaRPr lang="ko-KR" altLang="en-US" sz="3600" dirty="0">
              <a:solidFill>
                <a:srgbClr val="40404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7565A0D7-02AE-40B3-BDF9-38F0EA7A2480}"/>
              </a:ext>
            </a:extLst>
          </p:cNvPr>
          <p:cNvSpPr/>
          <p:nvPr/>
        </p:nvSpPr>
        <p:spPr>
          <a:xfrm>
            <a:off x="1818170" y="3371992"/>
            <a:ext cx="651824" cy="678447"/>
          </a:xfrm>
          <a:prstGeom prst="rect">
            <a:avLst/>
          </a:prstGeom>
          <a:solidFill>
            <a:srgbClr val="F2F2F2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rgbClr val="40404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3</a:t>
            </a:r>
            <a:endParaRPr lang="ko-KR" altLang="en-US" sz="3600" dirty="0">
              <a:solidFill>
                <a:srgbClr val="40404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883999D5-3EBC-485F-8582-A85C90FEBD44}"/>
              </a:ext>
            </a:extLst>
          </p:cNvPr>
          <p:cNvSpPr/>
          <p:nvPr/>
        </p:nvSpPr>
        <p:spPr>
          <a:xfrm>
            <a:off x="2621373" y="3371992"/>
            <a:ext cx="651824" cy="678447"/>
          </a:xfrm>
          <a:prstGeom prst="rect">
            <a:avLst/>
          </a:prstGeom>
          <a:solidFill>
            <a:srgbClr val="F2F2F2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rgbClr val="40404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6</a:t>
            </a:r>
            <a:endParaRPr lang="ko-KR" altLang="en-US" sz="3600" dirty="0">
              <a:solidFill>
                <a:srgbClr val="40404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EC464B8D-7D76-44AE-AD46-73F57A999FC7}"/>
              </a:ext>
            </a:extLst>
          </p:cNvPr>
          <p:cNvSpPr/>
          <p:nvPr/>
        </p:nvSpPr>
        <p:spPr>
          <a:xfrm>
            <a:off x="3424576" y="3371992"/>
            <a:ext cx="651824" cy="678447"/>
          </a:xfrm>
          <a:prstGeom prst="rect">
            <a:avLst/>
          </a:prstGeom>
          <a:solidFill>
            <a:srgbClr val="F2F2F2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rgbClr val="40404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7</a:t>
            </a:r>
            <a:endParaRPr lang="ko-KR" altLang="en-US" sz="3600" dirty="0">
              <a:solidFill>
                <a:srgbClr val="40404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522934ED-F038-4FEC-9907-E35B8D1CAF26}"/>
              </a:ext>
            </a:extLst>
          </p:cNvPr>
          <p:cNvSpPr/>
          <p:nvPr/>
        </p:nvSpPr>
        <p:spPr>
          <a:xfrm>
            <a:off x="4227779" y="3371992"/>
            <a:ext cx="651824" cy="678447"/>
          </a:xfrm>
          <a:prstGeom prst="rect">
            <a:avLst/>
          </a:prstGeom>
          <a:solidFill>
            <a:srgbClr val="F2F2F2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rgbClr val="40404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8</a:t>
            </a:r>
            <a:endParaRPr lang="ko-KR" altLang="en-US" sz="3600" dirty="0">
              <a:solidFill>
                <a:srgbClr val="40404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EC00E9F1-85DF-4296-8EC0-8C80FDB3C718}"/>
              </a:ext>
            </a:extLst>
          </p:cNvPr>
          <p:cNvSpPr/>
          <p:nvPr/>
        </p:nvSpPr>
        <p:spPr>
          <a:xfrm>
            <a:off x="5036412" y="3371992"/>
            <a:ext cx="651824" cy="678447"/>
          </a:xfrm>
          <a:prstGeom prst="rect">
            <a:avLst/>
          </a:prstGeom>
          <a:solidFill>
            <a:srgbClr val="F2F2F2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rgbClr val="40404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9</a:t>
            </a:r>
            <a:endParaRPr lang="ko-KR" altLang="en-US" sz="3600" dirty="0">
              <a:solidFill>
                <a:srgbClr val="40404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90B8C42B-5112-4C3F-93F6-550AD910BF85}"/>
              </a:ext>
            </a:extLst>
          </p:cNvPr>
          <p:cNvSpPr/>
          <p:nvPr/>
        </p:nvSpPr>
        <p:spPr>
          <a:xfrm>
            <a:off x="5845045" y="3371992"/>
            <a:ext cx="651824" cy="678447"/>
          </a:xfrm>
          <a:prstGeom prst="rect">
            <a:avLst/>
          </a:prstGeom>
          <a:solidFill>
            <a:srgbClr val="F2F2F2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dirty="0">
              <a:solidFill>
                <a:srgbClr val="40404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92FE3F6C-95DA-4CC1-AFA4-601F885E6C5C}"/>
              </a:ext>
            </a:extLst>
          </p:cNvPr>
          <p:cNvSpPr/>
          <p:nvPr/>
        </p:nvSpPr>
        <p:spPr>
          <a:xfrm>
            <a:off x="6642515" y="3371992"/>
            <a:ext cx="651824" cy="678447"/>
          </a:xfrm>
          <a:prstGeom prst="rect">
            <a:avLst/>
          </a:prstGeom>
          <a:solidFill>
            <a:srgbClr val="F2F2F2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dirty="0">
              <a:solidFill>
                <a:srgbClr val="40404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B40B45E1-7EE9-4EB4-B10D-6A5B7243E3E0}"/>
              </a:ext>
            </a:extLst>
          </p:cNvPr>
          <p:cNvSpPr/>
          <p:nvPr/>
        </p:nvSpPr>
        <p:spPr>
          <a:xfrm>
            <a:off x="7474424" y="3371992"/>
            <a:ext cx="651824" cy="678447"/>
          </a:xfrm>
          <a:prstGeom prst="rect">
            <a:avLst/>
          </a:prstGeom>
          <a:solidFill>
            <a:srgbClr val="F2F2F2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dirty="0">
              <a:solidFill>
                <a:srgbClr val="40404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6160D9C-406D-45B9-8DF5-B115D76B4C81}"/>
              </a:ext>
            </a:extLst>
          </p:cNvPr>
          <p:cNvSpPr txBox="1"/>
          <p:nvPr/>
        </p:nvSpPr>
        <p:spPr>
          <a:xfrm>
            <a:off x="1155305" y="3060997"/>
            <a:ext cx="3711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</a:t>
            </a:r>
            <a:endParaRPr lang="ko-KR" altLang="en-US" sz="16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854744B-7DA2-4D74-88E9-67965361D5F8}"/>
              </a:ext>
            </a:extLst>
          </p:cNvPr>
          <p:cNvSpPr txBox="1"/>
          <p:nvPr/>
        </p:nvSpPr>
        <p:spPr>
          <a:xfrm>
            <a:off x="1958508" y="3060997"/>
            <a:ext cx="3711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2</a:t>
            </a:r>
            <a:endParaRPr lang="ko-KR" altLang="en-US" sz="16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54EECA0-7EBA-4D5D-B001-E28C8F74AFB7}"/>
              </a:ext>
            </a:extLst>
          </p:cNvPr>
          <p:cNvSpPr txBox="1"/>
          <p:nvPr/>
        </p:nvSpPr>
        <p:spPr>
          <a:xfrm>
            <a:off x="2764710" y="3060997"/>
            <a:ext cx="3711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3</a:t>
            </a:r>
            <a:endParaRPr lang="ko-KR" altLang="en-US" sz="16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57E475F-312B-4CD5-9521-356A2C778306}"/>
              </a:ext>
            </a:extLst>
          </p:cNvPr>
          <p:cNvSpPr txBox="1"/>
          <p:nvPr/>
        </p:nvSpPr>
        <p:spPr>
          <a:xfrm>
            <a:off x="3561815" y="3060997"/>
            <a:ext cx="3711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4</a:t>
            </a:r>
            <a:endParaRPr lang="ko-KR" altLang="en-US" sz="16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65AFF40-BD70-4DAA-93B6-7966D5F828DF}"/>
              </a:ext>
            </a:extLst>
          </p:cNvPr>
          <p:cNvSpPr txBox="1"/>
          <p:nvPr/>
        </p:nvSpPr>
        <p:spPr>
          <a:xfrm>
            <a:off x="4386426" y="3060997"/>
            <a:ext cx="3711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5</a:t>
            </a:r>
            <a:endParaRPr lang="ko-KR" altLang="en-US" sz="16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23359FF-6C99-469D-A7F6-532448141EF8}"/>
              </a:ext>
            </a:extLst>
          </p:cNvPr>
          <p:cNvSpPr txBox="1"/>
          <p:nvPr/>
        </p:nvSpPr>
        <p:spPr>
          <a:xfrm>
            <a:off x="5176750" y="3060997"/>
            <a:ext cx="3711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6</a:t>
            </a:r>
            <a:endParaRPr lang="ko-KR" altLang="en-US" sz="16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3D8AC5F-45CD-4EDA-A334-97A4AA0F1896}"/>
              </a:ext>
            </a:extLst>
          </p:cNvPr>
          <p:cNvSpPr txBox="1"/>
          <p:nvPr/>
        </p:nvSpPr>
        <p:spPr>
          <a:xfrm>
            <a:off x="5989573" y="3060997"/>
            <a:ext cx="3711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7</a:t>
            </a:r>
            <a:endParaRPr lang="ko-KR" altLang="en-US" sz="16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586AB52-E840-468D-A264-4EF48BC2FA27}"/>
              </a:ext>
            </a:extLst>
          </p:cNvPr>
          <p:cNvSpPr txBox="1"/>
          <p:nvPr/>
        </p:nvSpPr>
        <p:spPr>
          <a:xfrm>
            <a:off x="6791688" y="3060997"/>
            <a:ext cx="3711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8</a:t>
            </a:r>
            <a:endParaRPr lang="ko-KR" altLang="en-US" sz="16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4F51403-9B78-42EB-AD78-3658B6DAB1EE}"/>
              </a:ext>
            </a:extLst>
          </p:cNvPr>
          <p:cNvSpPr txBox="1"/>
          <p:nvPr/>
        </p:nvSpPr>
        <p:spPr>
          <a:xfrm>
            <a:off x="7617547" y="3060997"/>
            <a:ext cx="3711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9</a:t>
            </a:r>
            <a:endParaRPr lang="ko-KR" altLang="en-US" sz="16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3DCBED5-108B-488A-B81A-0CB1A4ECFEDF}"/>
              </a:ext>
            </a:extLst>
          </p:cNvPr>
          <p:cNvSpPr txBox="1"/>
          <p:nvPr/>
        </p:nvSpPr>
        <p:spPr>
          <a:xfrm>
            <a:off x="930542" y="4059315"/>
            <a:ext cx="8206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spc="-8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1</a:t>
            </a:r>
            <a:r>
              <a:rPr lang="en-US" altLang="ko-KR" sz="1400" spc="-80" baseline="300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st</a:t>
            </a:r>
            <a:r>
              <a:rPr lang="en-US" altLang="ko-KR" sz="1400" spc="-8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Head</a:t>
            </a:r>
            <a:endParaRPr lang="ko-KR" altLang="en-US" sz="1400" spc="-8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87CA8C3-A3FA-4CE7-968D-F3ACC10C913B}"/>
              </a:ext>
            </a:extLst>
          </p:cNvPr>
          <p:cNvSpPr txBox="1"/>
          <p:nvPr/>
        </p:nvSpPr>
        <p:spPr>
          <a:xfrm>
            <a:off x="4137843" y="4059315"/>
            <a:ext cx="8683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spc="-8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2</a:t>
            </a:r>
            <a:r>
              <a:rPr lang="en-US" altLang="ko-KR" sz="1400" spc="-80" baseline="300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nd</a:t>
            </a:r>
            <a:r>
              <a:rPr lang="en-US" altLang="ko-KR" sz="1400" spc="-8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Head</a:t>
            </a:r>
            <a:endParaRPr lang="ko-KR" altLang="en-US" sz="1400" spc="-8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5C860FC-A3CA-4F24-A4E1-B1D10B9A6628}"/>
              </a:ext>
            </a:extLst>
          </p:cNvPr>
          <p:cNvSpPr txBox="1"/>
          <p:nvPr/>
        </p:nvSpPr>
        <p:spPr>
          <a:xfrm flipH="1">
            <a:off x="5760046" y="3387380"/>
            <a:ext cx="7973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-15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10</a:t>
            </a:r>
            <a:endParaRPr lang="ko-KR" altLang="en-US" sz="3600" spc="-15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8941D98-D936-4A13-887A-A1CC5A6D9B45}"/>
              </a:ext>
            </a:extLst>
          </p:cNvPr>
          <p:cNvSpPr txBox="1"/>
          <p:nvPr/>
        </p:nvSpPr>
        <p:spPr>
          <a:xfrm flipH="1">
            <a:off x="6569746" y="3387380"/>
            <a:ext cx="7973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-15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11</a:t>
            </a:r>
            <a:endParaRPr lang="ko-KR" altLang="en-US" sz="3600" spc="-15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5E64E3C-976D-4A7E-9F9F-7AD5E5ACE750}"/>
              </a:ext>
            </a:extLst>
          </p:cNvPr>
          <p:cNvSpPr txBox="1"/>
          <p:nvPr/>
        </p:nvSpPr>
        <p:spPr>
          <a:xfrm flipH="1">
            <a:off x="7392621" y="3394153"/>
            <a:ext cx="7973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-15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14</a:t>
            </a:r>
            <a:endParaRPr lang="ko-KR" altLang="en-US" sz="3600" spc="-15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76727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09190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395536" y="444654"/>
            <a:ext cx="432048" cy="0"/>
          </a:xfrm>
          <a:prstGeom prst="line">
            <a:avLst/>
          </a:prstGeom>
          <a:ln w="60325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395536" y="4083918"/>
            <a:ext cx="216024" cy="0"/>
          </a:xfrm>
          <a:prstGeom prst="line">
            <a:avLst/>
          </a:prstGeom>
          <a:ln w="63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395536" y="4659982"/>
            <a:ext cx="360040" cy="0"/>
          </a:xfrm>
          <a:prstGeom prst="line">
            <a:avLst/>
          </a:prstGeom>
          <a:ln w="571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827584" y="414174"/>
            <a:ext cx="57606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THE정고딕140" pitchFamily="18" charset="-127"/>
                <a:ea typeface="THE정고딕140" pitchFamily="18" charset="-127"/>
              </a:rPr>
              <a:t>002. </a:t>
            </a:r>
            <a:r>
              <a:rPr lang="ko-KR" altLang="en-US" sz="32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HE정고딕140" pitchFamily="18" charset="-127"/>
                <a:ea typeface="THE정고딕140" pitchFamily="18" charset="-127"/>
              </a:rPr>
              <a:t>초코파이</a:t>
            </a:r>
            <a:r>
              <a:rPr lang="ko-KR" altLang="en-US" sz="3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THE정고딕140" pitchFamily="18" charset="-127"/>
                <a:ea typeface="THE정고딕140" pitchFamily="18" charset="-127"/>
              </a:rPr>
              <a:t> 바나나 맛</a:t>
            </a:r>
          </a:p>
        </p:txBody>
      </p:sp>
      <p:sp>
        <p:nvSpPr>
          <p:cNvPr id="6" name="직각 삼각형 5"/>
          <p:cNvSpPr/>
          <p:nvPr/>
        </p:nvSpPr>
        <p:spPr>
          <a:xfrm>
            <a:off x="8531495" y="4569718"/>
            <a:ext cx="110134" cy="110134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이등변 삼각형 6"/>
          <p:cNvSpPr/>
          <p:nvPr/>
        </p:nvSpPr>
        <p:spPr>
          <a:xfrm>
            <a:off x="8579493" y="4510854"/>
            <a:ext cx="72008" cy="72008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이등변 삼각형 7"/>
          <p:cNvSpPr/>
          <p:nvPr/>
        </p:nvSpPr>
        <p:spPr>
          <a:xfrm rot="8137688">
            <a:off x="8642196" y="4564207"/>
            <a:ext cx="168096" cy="14491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832917" y="1649966"/>
            <a:ext cx="1739251" cy="72008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평행 사변형 10"/>
          <p:cNvSpPr/>
          <p:nvPr/>
        </p:nvSpPr>
        <p:spPr>
          <a:xfrm>
            <a:off x="1420902" y="2370046"/>
            <a:ext cx="2151613" cy="1008112"/>
          </a:xfrm>
          <a:prstGeom prst="parallelogram">
            <a:avLst>
              <a:gd name="adj" fmla="val 40574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420902" y="3378158"/>
            <a:ext cx="1737717" cy="129614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/>
          <p:cNvCxnSpPr/>
          <p:nvPr/>
        </p:nvCxnSpPr>
        <p:spPr>
          <a:xfrm>
            <a:off x="1832917" y="2370046"/>
            <a:ext cx="1739598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1420902" y="3378158"/>
            <a:ext cx="1739598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 flipH="1">
            <a:off x="5429314" y="1649966"/>
            <a:ext cx="1739251" cy="72008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평행 사변형 16"/>
          <p:cNvSpPr/>
          <p:nvPr/>
        </p:nvSpPr>
        <p:spPr>
          <a:xfrm flipH="1">
            <a:off x="5428967" y="2370046"/>
            <a:ext cx="2151613" cy="1008112"/>
          </a:xfrm>
          <a:prstGeom prst="parallelogram">
            <a:avLst>
              <a:gd name="adj" fmla="val 40574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 flipH="1">
            <a:off x="5842863" y="3378158"/>
            <a:ext cx="1737717" cy="129614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 flipH="1">
            <a:off x="5428967" y="2370046"/>
            <a:ext cx="1739598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 flipH="1">
            <a:off x="5840982" y="3378158"/>
            <a:ext cx="1739598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3628767" y="1649966"/>
            <a:ext cx="1739251" cy="72008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3630301" y="3382325"/>
            <a:ext cx="1737717" cy="129614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3628767" y="2370046"/>
            <a:ext cx="1739251" cy="100811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/>
          <p:cNvCxnSpPr/>
          <p:nvPr/>
        </p:nvCxnSpPr>
        <p:spPr>
          <a:xfrm>
            <a:off x="3643625" y="2369674"/>
            <a:ext cx="1739598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3643625" y="3382325"/>
            <a:ext cx="1739598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220334" y="1809951"/>
            <a:ext cx="9647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  <a:latin typeface="THE정고딕140" pitchFamily="18" charset="-127"/>
                <a:ea typeface="THE정고딕140" pitchFamily="18" charset="-127"/>
              </a:rPr>
              <a:t>초콜릿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923928" y="1809951"/>
            <a:ext cx="11489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>
                <a:solidFill>
                  <a:schemeClr val="bg1"/>
                </a:solidFill>
                <a:latin typeface="THE정고딕140" pitchFamily="18" charset="-127"/>
                <a:ea typeface="THE정고딕140" pitchFamily="18" charset="-127"/>
              </a:rPr>
              <a:t>마시멜로</a:t>
            </a:r>
            <a:endParaRPr lang="ko-KR" altLang="en-US" sz="2000" dirty="0">
              <a:solidFill>
                <a:schemeClr val="bg1"/>
              </a:solidFill>
              <a:latin typeface="THE정고딕140" pitchFamily="18" charset="-127"/>
              <a:ea typeface="THE정고딕140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816384" y="1809951"/>
            <a:ext cx="9647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  <a:latin typeface="THE정고딕140" pitchFamily="18" charset="-127"/>
                <a:ea typeface="THE정고딕140" pitchFamily="18" charset="-127"/>
              </a:rPr>
              <a:t>바나나</a:t>
            </a:r>
          </a:p>
        </p:txBody>
      </p:sp>
      <p:pic>
        <p:nvPicPr>
          <p:cNvPr id="4098" name="Picture 2" descr="C:\Users\jino\Downloads\noun_67343_cc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689"/>
          <a:stretch/>
        </p:blipFill>
        <p:spPr bwMode="auto">
          <a:xfrm>
            <a:off x="1909323" y="2415394"/>
            <a:ext cx="1098570" cy="871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jino\Downloads\noun_400461_cc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000"/>
          <a:stretch/>
        </p:blipFill>
        <p:spPr bwMode="auto">
          <a:xfrm rot="2410593">
            <a:off x="4022127" y="2483174"/>
            <a:ext cx="909133" cy="781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C:\Users\jino\Downloads\noun_162607_cc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000"/>
          <a:stretch/>
        </p:blipFill>
        <p:spPr bwMode="auto">
          <a:xfrm>
            <a:off x="6062034" y="2497774"/>
            <a:ext cx="885478" cy="752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519306" y="3767280"/>
            <a:ext cx="154954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100" spc="-150" dirty="0">
                <a:solidFill>
                  <a:schemeClr val="bg1"/>
                </a:solidFill>
                <a:latin typeface="THE정고딕140" pitchFamily="18" charset="-127"/>
                <a:ea typeface="THE정고딕140" pitchFamily="18" charset="-127"/>
              </a:rPr>
              <a:t>달콤하고 부드러운 초콜릿을 갈아 넣어 만든 카카오 </a:t>
            </a:r>
            <a:r>
              <a:rPr lang="en-US" altLang="ko-KR" sz="1100" spc="-150" dirty="0">
                <a:solidFill>
                  <a:schemeClr val="bg1"/>
                </a:solidFill>
                <a:latin typeface="THE정고딕140" pitchFamily="18" charset="-127"/>
                <a:ea typeface="THE정고딕140" pitchFamily="18" charset="-127"/>
              </a:rPr>
              <a:t>99% </a:t>
            </a:r>
            <a:r>
              <a:rPr lang="ko-KR" altLang="en-US" sz="1100" spc="-150" dirty="0">
                <a:solidFill>
                  <a:schemeClr val="bg1"/>
                </a:solidFill>
                <a:latin typeface="THE정고딕140" pitchFamily="18" charset="-127"/>
                <a:ea typeface="THE정고딕140" pitchFamily="18" charset="-127"/>
              </a:rPr>
              <a:t>초콜릿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723618" y="3767280"/>
            <a:ext cx="154954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100" spc="-150" dirty="0">
                <a:solidFill>
                  <a:schemeClr val="bg1"/>
                </a:solidFill>
                <a:latin typeface="THE정고딕140" pitchFamily="18" charset="-127"/>
                <a:ea typeface="THE정고딕140" pitchFamily="18" charset="-127"/>
              </a:rPr>
              <a:t>부드럽고 한 번 먹으면 절대로 내장에서 사라지지 않는 폭신폭신 </a:t>
            </a:r>
            <a:r>
              <a:rPr lang="ko-KR" altLang="en-US" sz="1100" spc="-150" dirty="0" err="1">
                <a:solidFill>
                  <a:schemeClr val="bg1"/>
                </a:solidFill>
                <a:latin typeface="THE정고딕140" pitchFamily="18" charset="-127"/>
                <a:ea typeface="THE정고딕140" pitchFamily="18" charset="-127"/>
              </a:rPr>
              <a:t>마시멜로</a:t>
            </a:r>
            <a:endParaRPr lang="ko-KR" altLang="en-US" sz="1100" spc="-150" dirty="0">
              <a:solidFill>
                <a:schemeClr val="bg1"/>
              </a:solidFill>
              <a:latin typeface="THE정고딕140" pitchFamily="18" charset="-127"/>
              <a:ea typeface="THE정고딕140" pitchFamily="18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936947" y="3767280"/>
            <a:ext cx="15495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100" spc="-150" dirty="0">
                <a:solidFill>
                  <a:schemeClr val="bg1"/>
                </a:solidFill>
                <a:latin typeface="THE정고딕140" pitchFamily="18" charset="-127"/>
                <a:ea typeface="THE정고딕140" pitchFamily="18" charset="-127"/>
              </a:rPr>
              <a:t>원숭이가 좋아하고 인간들도 좋아하는 요즘 대세 바나나 바나나는 길어 길으면 기차</a:t>
            </a:r>
          </a:p>
        </p:txBody>
      </p:sp>
    </p:spTree>
    <p:extLst>
      <p:ext uri="{BB962C8B-B14F-4D97-AF65-F5344CB8AC3E}">
        <p14:creationId xmlns:p14="http://schemas.microsoft.com/office/powerpoint/2010/main" val="14994183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395536" y="444654"/>
            <a:ext cx="432048" cy="0"/>
          </a:xfrm>
          <a:prstGeom prst="line">
            <a:avLst/>
          </a:prstGeom>
          <a:ln w="60325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395536" y="4083918"/>
            <a:ext cx="216024" cy="0"/>
          </a:xfrm>
          <a:prstGeom prst="line">
            <a:avLst/>
          </a:prstGeom>
          <a:ln w="63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395536" y="4659982"/>
            <a:ext cx="360040" cy="0"/>
          </a:xfrm>
          <a:prstGeom prst="line">
            <a:avLst/>
          </a:prstGeom>
          <a:ln w="571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827584" y="414174"/>
            <a:ext cx="57606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THE정고딕140" pitchFamily="18" charset="-127"/>
                <a:ea typeface="THE정고딕140" pitchFamily="18" charset="-127"/>
              </a:rPr>
              <a:t>003. </a:t>
            </a:r>
            <a:r>
              <a:rPr lang="ko-KR" altLang="en-US" sz="3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THE정고딕140" pitchFamily="18" charset="-127"/>
                <a:ea typeface="THE정고딕140" pitchFamily="18" charset="-127"/>
              </a:rPr>
              <a:t>앞으로 나올 딸기 맛</a:t>
            </a:r>
          </a:p>
        </p:txBody>
      </p:sp>
      <p:sp>
        <p:nvSpPr>
          <p:cNvPr id="6" name="직각 삼각형 5"/>
          <p:cNvSpPr/>
          <p:nvPr/>
        </p:nvSpPr>
        <p:spPr>
          <a:xfrm>
            <a:off x="8531495" y="4569718"/>
            <a:ext cx="110134" cy="110134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이등변 삼각형 6"/>
          <p:cNvSpPr/>
          <p:nvPr/>
        </p:nvSpPr>
        <p:spPr>
          <a:xfrm>
            <a:off x="8579493" y="4510854"/>
            <a:ext cx="72008" cy="72008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이등변 삼각형 7"/>
          <p:cNvSpPr/>
          <p:nvPr/>
        </p:nvSpPr>
        <p:spPr>
          <a:xfrm rot="8137688">
            <a:off x="8642196" y="4564207"/>
            <a:ext cx="168096" cy="14491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각 삼각형 2"/>
          <p:cNvSpPr/>
          <p:nvPr/>
        </p:nvSpPr>
        <p:spPr>
          <a:xfrm rot="2700000" flipH="1" flipV="1">
            <a:off x="3789858" y="3666768"/>
            <a:ext cx="106963" cy="106963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각 삼각형 11"/>
          <p:cNvSpPr/>
          <p:nvPr/>
        </p:nvSpPr>
        <p:spPr>
          <a:xfrm rot="2700000" flipH="1" flipV="1">
            <a:off x="3936351" y="3666769"/>
            <a:ext cx="106963" cy="106963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각 삼각형 12"/>
          <p:cNvSpPr/>
          <p:nvPr/>
        </p:nvSpPr>
        <p:spPr>
          <a:xfrm rot="2700000" flipH="1" flipV="1">
            <a:off x="4082844" y="3666770"/>
            <a:ext cx="106963" cy="106963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5458956" y="730022"/>
            <a:ext cx="3528392" cy="3528392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5334764" y="771550"/>
            <a:ext cx="3528392" cy="352839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http://www.pngall.com/wp-content/uploads/2016/05/Strawberry-Free-Download-PNG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28"/>
          <a:stretch/>
        </p:blipFill>
        <p:spPr bwMode="auto">
          <a:xfrm>
            <a:off x="3923928" y="2355726"/>
            <a:ext cx="2585431" cy="2584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5868144" y="1765191"/>
            <a:ext cx="3528392" cy="1310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900"/>
              </a:lnSpc>
            </a:pPr>
            <a:r>
              <a:rPr lang="ko-KR" altLang="en-US" sz="1400" spc="-150" dirty="0">
                <a:latin typeface="THE정고딕110" pitchFamily="18" charset="-127"/>
                <a:ea typeface="THE정고딕110" pitchFamily="18" charset="-127"/>
              </a:rPr>
              <a:t>딸기의 맛은 무궁무진하여 </a:t>
            </a:r>
            <a:endParaRPr lang="en-US" altLang="ko-KR" sz="1400" spc="-150" dirty="0">
              <a:latin typeface="THE정고딕110" pitchFamily="18" charset="-127"/>
              <a:ea typeface="THE정고딕110" pitchFamily="18" charset="-127"/>
            </a:endParaRPr>
          </a:p>
          <a:p>
            <a:pPr>
              <a:lnSpc>
                <a:spcPts val="1900"/>
              </a:lnSpc>
            </a:pPr>
            <a:r>
              <a:rPr lang="ko-KR" altLang="en-US" sz="1400" spc="-150" dirty="0">
                <a:latin typeface="THE정고딕110" pitchFamily="18" charset="-127"/>
                <a:ea typeface="THE정고딕110" pitchFamily="18" charset="-127"/>
              </a:rPr>
              <a:t>내가 제일 좋아하는 맛이고 </a:t>
            </a:r>
            <a:endParaRPr lang="en-US" altLang="ko-KR" sz="1400" spc="-150" dirty="0">
              <a:latin typeface="THE정고딕110" pitchFamily="18" charset="-127"/>
              <a:ea typeface="THE정고딕110" pitchFamily="18" charset="-127"/>
            </a:endParaRPr>
          </a:p>
          <a:p>
            <a:pPr>
              <a:lnSpc>
                <a:spcPts val="1900"/>
              </a:lnSpc>
            </a:pPr>
            <a:r>
              <a:rPr lang="ko-KR" altLang="en-US" sz="1400" spc="-150" dirty="0">
                <a:latin typeface="THE정고딕110" pitchFamily="18" charset="-127"/>
                <a:ea typeface="THE정고딕110" pitchFamily="18" charset="-127"/>
              </a:rPr>
              <a:t>우유는 딸기 우유가 제일이며</a:t>
            </a:r>
            <a:r>
              <a:rPr lang="en-US" altLang="ko-KR" sz="1400" spc="-150" dirty="0">
                <a:latin typeface="THE정고딕110" pitchFamily="18" charset="-127"/>
                <a:ea typeface="THE정고딕110" pitchFamily="18" charset="-127"/>
              </a:rPr>
              <a:t> </a:t>
            </a:r>
          </a:p>
          <a:p>
            <a:pPr>
              <a:lnSpc>
                <a:spcPts val="1900"/>
              </a:lnSpc>
            </a:pPr>
            <a:r>
              <a:rPr lang="ko-KR" altLang="en-US" sz="1400" spc="-150" dirty="0">
                <a:latin typeface="THE정고딕110" pitchFamily="18" charset="-127"/>
                <a:ea typeface="THE정고딕110" pitchFamily="18" charset="-127"/>
              </a:rPr>
              <a:t>화끈한 색감과 함께 바나나 유행이 지나면</a:t>
            </a:r>
            <a:endParaRPr lang="en-US" altLang="ko-KR" sz="1400" spc="-150" dirty="0">
              <a:latin typeface="THE정고딕110" pitchFamily="18" charset="-127"/>
              <a:ea typeface="THE정고딕110" pitchFamily="18" charset="-127"/>
            </a:endParaRPr>
          </a:p>
          <a:p>
            <a:pPr>
              <a:lnSpc>
                <a:spcPts val="1900"/>
              </a:lnSpc>
            </a:pPr>
            <a:r>
              <a:rPr lang="ko-KR" altLang="en-US" sz="1400" spc="-150" dirty="0">
                <a:latin typeface="THE정고딕110" pitchFamily="18" charset="-127"/>
                <a:ea typeface="THE정고딕110" pitchFamily="18" charset="-127"/>
              </a:rPr>
              <a:t>딸기로 만든 제품을 생산해주길 바란다</a:t>
            </a:r>
            <a:r>
              <a:rPr lang="en-US" altLang="ko-KR" sz="1400" spc="-150" dirty="0">
                <a:latin typeface="THE정고딕110" pitchFamily="18" charset="-127"/>
                <a:ea typeface="THE정고딕110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994183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395536" y="444654"/>
            <a:ext cx="432048" cy="0"/>
          </a:xfrm>
          <a:prstGeom prst="line">
            <a:avLst/>
          </a:prstGeom>
          <a:ln w="60325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395536" y="4083918"/>
            <a:ext cx="216024" cy="0"/>
          </a:xfrm>
          <a:prstGeom prst="line">
            <a:avLst/>
          </a:prstGeom>
          <a:ln w="63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395536" y="4659982"/>
            <a:ext cx="360040" cy="0"/>
          </a:xfrm>
          <a:prstGeom prst="line">
            <a:avLst/>
          </a:prstGeom>
          <a:ln w="571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827584" y="414174"/>
            <a:ext cx="57606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THE정고딕140" pitchFamily="18" charset="-127"/>
                <a:ea typeface="THE정고딕140" pitchFamily="18" charset="-127"/>
              </a:rPr>
              <a:t>004. </a:t>
            </a:r>
            <a:r>
              <a:rPr lang="ko-KR" altLang="en-US" sz="3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THE정고딕140" pitchFamily="18" charset="-127"/>
                <a:ea typeface="THE정고딕140" pitchFamily="18" charset="-127"/>
              </a:rPr>
              <a:t>분석 결과 및 정리</a:t>
            </a:r>
          </a:p>
        </p:txBody>
      </p:sp>
      <p:sp>
        <p:nvSpPr>
          <p:cNvPr id="6" name="직각 삼각형 5"/>
          <p:cNvSpPr/>
          <p:nvPr/>
        </p:nvSpPr>
        <p:spPr>
          <a:xfrm>
            <a:off x="8531495" y="4569718"/>
            <a:ext cx="110134" cy="110134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이등변 삼각형 6"/>
          <p:cNvSpPr/>
          <p:nvPr/>
        </p:nvSpPr>
        <p:spPr>
          <a:xfrm>
            <a:off x="8579493" y="4510854"/>
            <a:ext cx="72008" cy="72008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이등변 삼각형 7"/>
          <p:cNvSpPr/>
          <p:nvPr/>
        </p:nvSpPr>
        <p:spPr>
          <a:xfrm rot="8137688">
            <a:off x="8642196" y="4564207"/>
            <a:ext cx="168096" cy="14491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259632" y="2341044"/>
            <a:ext cx="2016224" cy="239150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3419872" y="2341044"/>
            <a:ext cx="2016224" cy="239150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5580112" y="2341044"/>
            <a:ext cx="2016224" cy="239150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/>
          <p:cNvSpPr/>
          <p:nvPr/>
        </p:nvSpPr>
        <p:spPr>
          <a:xfrm>
            <a:off x="1547664" y="1236752"/>
            <a:ext cx="1440160" cy="144016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3707904" y="1236752"/>
            <a:ext cx="1440160" cy="144016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5868144" y="1236752"/>
            <a:ext cx="1440160" cy="144016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71091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79689" y="1365438"/>
            <a:ext cx="49568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Question &amp; Answer</a:t>
            </a:r>
            <a:endParaRPr lang="ko-KR" altLang="en-US" sz="3200" spc="-150" dirty="0">
              <a:solidFill>
                <a:schemeClr val="tx1">
                  <a:lumMod val="75000"/>
                  <a:lumOff val="25000"/>
                </a:schemeClr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sp>
        <p:nvSpPr>
          <p:cNvPr id="5" name="이등변 삼각형 4"/>
          <p:cNvSpPr/>
          <p:nvPr/>
        </p:nvSpPr>
        <p:spPr>
          <a:xfrm rot="905009">
            <a:off x="-910668" y="3320376"/>
            <a:ext cx="3816424" cy="2088232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 rot="542327">
            <a:off x="1733655" y="4141181"/>
            <a:ext cx="3048919" cy="194421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이등변 삼각형 7"/>
          <p:cNvSpPr/>
          <p:nvPr/>
        </p:nvSpPr>
        <p:spPr>
          <a:xfrm rot="21037982">
            <a:off x="3971177" y="3320376"/>
            <a:ext cx="3816424" cy="2088232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/>
          <p:cNvCxnSpPr/>
          <p:nvPr/>
        </p:nvCxnSpPr>
        <p:spPr>
          <a:xfrm>
            <a:off x="5422952" y="1810676"/>
            <a:ext cx="4050854" cy="3137338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이등변 삼각형 8"/>
          <p:cNvSpPr/>
          <p:nvPr/>
        </p:nvSpPr>
        <p:spPr>
          <a:xfrm rot="8342444">
            <a:off x="6589465" y="3855032"/>
            <a:ext cx="3816424" cy="2088232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이등변 삼각형 9"/>
          <p:cNvSpPr/>
          <p:nvPr/>
        </p:nvSpPr>
        <p:spPr>
          <a:xfrm rot="13244110">
            <a:off x="7390272" y="2070886"/>
            <a:ext cx="3816424" cy="2088232"/>
          </a:xfrm>
          <a:prstGeom prst="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-331656" y="300947"/>
            <a:ext cx="1512168" cy="1171156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237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8000" r="-2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 flipH="1">
            <a:off x="6300192" y="606629"/>
            <a:ext cx="2054365" cy="3986862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277806" y="345019"/>
            <a:ext cx="27363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800" spc="-15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목차 </a:t>
            </a:r>
            <a:r>
              <a:rPr lang="en-US" altLang="ko-KR" sz="2800" spc="-15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- Index</a:t>
            </a:r>
            <a:endParaRPr lang="ko-KR" altLang="en-US" sz="2800" spc="-15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7754678" y="1680349"/>
            <a:ext cx="72008" cy="7200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261208" y="2630016"/>
            <a:ext cx="72008" cy="7200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6750788" y="3624732"/>
            <a:ext cx="72008" cy="7200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6270717" y="4557487"/>
            <a:ext cx="72008" cy="7200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7994518" y="606629"/>
            <a:ext cx="360040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469020" y="1551349"/>
            <a:ext cx="42959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spc="24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Design</a:t>
            </a:r>
            <a:endParaRPr lang="ko-KR" altLang="en-US" sz="1600" spc="240" dirty="0">
              <a:solidFill>
                <a:schemeClr val="bg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532916" y="2501016"/>
            <a:ext cx="47348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spc="24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Implementation</a:t>
            </a:r>
            <a:endParaRPr lang="ko-KR" altLang="en-US" sz="1600" spc="240" dirty="0">
              <a:solidFill>
                <a:schemeClr val="bg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366412" y="3489106"/>
            <a:ext cx="33843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spc="24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Comparison</a:t>
            </a:r>
            <a:endParaRPr lang="ko-KR" altLang="en-US" sz="1600" spc="240" dirty="0">
              <a:solidFill>
                <a:schemeClr val="bg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915816" y="4425688"/>
            <a:ext cx="33843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spc="24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Demonstration</a:t>
            </a:r>
            <a:endParaRPr lang="ko-KR" altLang="en-US" sz="1600" spc="240" dirty="0">
              <a:solidFill>
                <a:schemeClr val="bg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98540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31"/>
          <p:cNvSpPr/>
          <p:nvPr/>
        </p:nvSpPr>
        <p:spPr>
          <a:xfrm>
            <a:off x="863588" y="1368382"/>
            <a:ext cx="7416824" cy="3097921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spc="-150" dirty="0">
                <a:solidFill>
                  <a:srgbClr val="404040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Data Structure Improvement</a:t>
            </a:r>
            <a:endParaRPr lang="ko-KR" altLang="en-US" sz="3600" spc="-150" dirty="0">
              <a:solidFill>
                <a:srgbClr val="404040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95536" y="369982"/>
            <a:ext cx="432048" cy="0"/>
          </a:xfrm>
          <a:prstGeom prst="line">
            <a:avLst/>
          </a:prstGeom>
          <a:ln w="60325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395536" y="4177639"/>
            <a:ext cx="216024" cy="0"/>
          </a:xfrm>
          <a:prstGeom prst="line">
            <a:avLst/>
          </a:prstGeom>
          <a:ln w="63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395536" y="4753703"/>
            <a:ext cx="360040" cy="0"/>
          </a:xfrm>
          <a:prstGeom prst="line">
            <a:avLst/>
          </a:prstGeom>
          <a:ln w="571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827584" y="273805"/>
            <a:ext cx="15121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Design</a:t>
            </a:r>
            <a:endParaRPr lang="ko-KR" altLang="en-US" sz="3200" spc="-150" dirty="0">
              <a:solidFill>
                <a:schemeClr val="tx1">
                  <a:lumMod val="75000"/>
                  <a:lumOff val="25000"/>
                </a:schemeClr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4ABF839C-8A54-48F0-8FE5-3D9EFA93652A}"/>
              </a:ext>
            </a:extLst>
          </p:cNvPr>
          <p:cNvGrpSpPr/>
          <p:nvPr/>
        </p:nvGrpSpPr>
        <p:grpSpPr>
          <a:xfrm>
            <a:off x="8531495" y="4604575"/>
            <a:ext cx="278797" cy="198263"/>
            <a:chOff x="8531495" y="4510854"/>
            <a:chExt cx="278797" cy="198263"/>
          </a:xfrm>
        </p:grpSpPr>
        <p:sp>
          <p:nvSpPr>
            <p:cNvPr id="16" name="직각 삼각형 15"/>
            <p:cNvSpPr/>
            <p:nvPr/>
          </p:nvSpPr>
          <p:spPr>
            <a:xfrm>
              <a:off x="8531495" y="4569718"/>
              <a:ext cx="110134" cy="110134"/>
            </a:xfrm>
            <a:prstGeom prst="rt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이등변 삼각형 16"/>
            <p:cNvSpPr/>
            <p:nvPr/>
          </p:nvSpPr>
          <p:spPr>
            <a:xfrm>
              <a:off x="8579493" y="4510854"/>
              <a:ext cx="72008" cy="72008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이등변 삼각형 25"/>
            <p:cNvSpPr/>
            <p:nvPr/>
          </p:nvSpPr>
          <p:spPr>
            <a:xfrm rot="8137688">
              <a:off x="8642196" y="4564207"/>
              <a:ext cx="168096" cy="144910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직사각형 6">
            <a:extLst>
              <a:ext uri="{FF2B5EF4-FFF2-40B4-BE49-F238E27FC236}">
                <a16:creationId xmlns:a16="http://schemas.microsoft.com/office/drawing/2014/main" id="{38C79E9C-A062-41B2-8607-1C4F471D59B6}"/>
              </a:ext>
            </a:extLst>
          </p:cNvPr>
          <p:cNvSpPr/>
          <p:nvPr/>
        </p:nvSpPr>
        <p:spPr>
          <a:xfrm>
            <a:off x="3743908" y="1161965"/>
            <a:ext cx="1656184" cy="4548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pc="-70" dirty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&lt;Purpose&gt;</a:t>
            </a:r>
            <a:endParaRPr lang="ko-KR" altLang="en-US" spc="-70" dirty="0"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13854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8AA34224-5166-429A-B4B4-919B6E0D5F4E}"/>
              </a:ext>
            </a:extLst>
          </p:cNvPr>
          <p:cNvSpPr/>
          <p:nvPr/>
        </p:nvSpPr>
        <p:spPr>
          <a:xfrm>
            <a:off x="863588" y="1368382"/>
            <a:ext cx="7416824" cy="3097921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spc="-150" dirty="0">
              <a:solidFill>
                <a:srgbClr val="404040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E521486-D13F-40D3-BF0B-64B18F261C08}"/>
              </a:ext>
            </a:extLst>
          </p:cNvPr>
          <p:cNvSpPr/>
          <p:nvPr/>
        </p:nvSpPr>
        <p:spPr>
          <a:xfrm>
            <a:off x="3743908" y="1161965"/>
            <a:ext cx="1656184" cy="4548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pc="-70" dirty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&lt;Purpose&gt;</a:t>
            </a:r>
            <a:endParaRPr lang="ko-KR" altLang="en-US" spc="-70" dirty="0"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95536" y="369982"/>
            <a:ext cx="432048" cy="0"/>
          </a:xfrm>
          <a:prstGeom prst="line">
            <a:avLst/>
          </a:prstGeom>
          <a:ln w="60325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395536" y="4177639"/>
            <a:ext cx="216024" cy="0"/>
          </a:xfrm>
          <a:prstGeom prst="line">
            <a:avLst/>
          </a:prstGeom>
          <a:ln w="63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395536" y="4753703"/>
            <a:ext cx="360040" cy="0"/>
          </a:xfrm>
          <a:prstGeom prst="line">
            <a:avLst/>
          </a:prstGeom>
          <a:ln w="571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827584" y="273805"/>
            <a:ext cx="15121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Design</a:t>
            </a:r>
            <a:endParaRPr lang="ko-KR" altLang="en-US" sz="3200" spc="-150" dirty="0">
              <a:solidFill>
                <a:schemeClr val="tx1">
                  <a:lumMod val="75000"/>
                  <a:lumOff val="25000"/>
                </a:schemeClr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4ABF839C-8A54-48F0-8FE5-3D9EFA93652A}"/>
              </a:ext>
            </a:extLst>
          </p:cNvPr>
          <p:cNvGrpSpPr/>
          <p:nvPr/>
        </p:nvGrpSpPr>
        <p:grpSpPr>
          <a:xfrm>
            <a:off x="8531495" y="4604575"/>
            <a:ext cx="278797" cy="198263"/>
            <a:chOff x="8531495" y="4510854"/>
            <a:chExt cx="278797" cy="198263"/>
          </a:xfrm>
        </p:grpSpPr>
        <p:sp>
          <p:nvSpPr>
            <p:cNvPr id="16" name="직각 삼각형 15"/>
            <p:cNvSpPr/>
            <p:nvPr/>
          </p:nvSpPr>
          <p:spPr>
            <a:xfrm>
              <a:off x="8531495" y="4569718"/>
              <a:ext cx="110134" cy="110134"/>
            </a:xfrm>
            <a:prstGeom prst="rt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이등변 삼각형 16"/>
            <p:cNvSpPr/>
            <p:nvPr/>
          </p:nvSpPr>
          <p:spPr>
            <a:xfrm>
              <a:off x="8579493" y="4510854"/>
              <a:ext cx="72008" cy="72008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이등변 삼각형 25"/>
            <p:cNvSpPr/>
            <p:nvPr/>
          </p:nvSpPr>
          <p:spPr>
            <a:xfrm rot="8137688">
              <a:off x="8642196" y="4564207"/>
              <a:ext cx="168096" cy="144910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B8DFE5C5-A966-4A96-B24F-606D0E5E8157}"/>
              </a:ext>
            </a:extLst>
          </p:cNvPr>
          <p:cNvSpPr txBox="1"/>
          <p:nvPr/>
        </p:nvSpPr>
        <p:spPr>
          <a:xfrm>
            <a:off x="1359518" y="2171428"/>
            <a:ext cx="64249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150" dirty="0">
                <a:solidFill>
                  <a:srgbClr val="404040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Data Structure Improvement</a:t>
            </a:r>
            <a:endParaRPr lang="ko-KR" altLang="en-US" sz="3600" spc="-150" dirty="0">
              <a:solidFill>
                <a:srgbClr val="404040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7AC16FB-A39B-4FA5-93E0-9580B049B428}"/>
              </a:ext>
            </a:extLst>
          </p:cNvPr>
          <p:cNvSpPr txBox="1"/>
          <p:nvPr/>
        </p:nvSpPr>
        <p:spPr>
          <a:xfrm>
            <a:off x="2482555" y="3306161"/>
            <a:ext cx="41789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pc="-100" dirty="0">
                <a:solidFill>
                  <a:srgbClr val="40404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Insert  /  Delete  / Traverse</a:t>
            </a:r>
            <a:endParaRPr lang="ko-KR" altLang="en-US" sz="2800" spc="-100" dirty="0">
              <a:solidFill>
                <a:srgbClr val="404040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35063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8AA34224-5166-429A-B4B4-919B6E0D5F4E}"/>
              </a:ext>
            </a:extLst>
          </p:cNvPr>
          <p:cNvSpPr/>
          <p:nvPr/>
        </p:nvSpPr>
        <p:spPr>
          <a:xfrm>
            <a:off x="863588" y="1368382"/>
            <a:ext cx="7416824" cy="3097921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spc="-150" dirty="0">
              <a:solidFill>
                <a:srgbClr val="404040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E521486-D13F-40D3-BF0B-64B18F261C08}"/>
              </a:ext>
            </a:extLst>
          </p:cNvPr>
          <p:cNvSpPr/>
          <p:nvPr/>
        </p:nvSpPr>
        <p:spPr>
          <a:xfrm>
            <a:off x="3743908" y="1161965"/>
            <a:ext cx="1656184" cy="4548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pc="-70" dirty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&lt;Purpose&gt;</a:t>
            </a:r>
            <a:endParaRPr lang="ko-KR" altLang="en-US" spc="-70" dirty="0"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95536" y="369982"/>
            <a:ext cx="432048" cy="0"/>
          </a:xfrm>
          <a:prstGeom prst="line">
            <a:avLst/>
          </a:prstGeom>
          <a:ln w="60325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395536" y="4177639"/>
            <a:ext cx="216024" cy="0"/>
          </a:xfrm>
          <a:prstGeom prst="line">
            <a:avLst/>
          </a:prstGeom>
          <a:ln w="63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395536" y="4753703"/>
            <a:ext cx="360040" cy="0"/>
          </a:xfrm>
          <a:prstGeom prst="line">
            <a:avLst/>
          </a:prstGeom>
          <a:ln w="571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827584" y="273805"/>
            <a:ext cx="15121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Design</a:t>
            </a:r>
            <a:endParaRPr lang="ko-KR" altLang="en-US" sz="3200" spc="-150" dirty="0">
              <a:solidFill>
                <a:schemeClr val="tx1">
                  <a:lumMod val="75000"/>
                  <a:lumOff val="25000"/>
                </a:schemeClr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4ABF839C-8A54-48F0-8FE5-3D9EFA93652A}"/>
              </a:ext>
            </a:extLst>
          </p:cNvPr>
          <p:cNvGrpSpPr/>
          <p:nvPr/>
        </p:nvGrpSpPr>
        <p:grpSpPr>
          <a:xfrm>
            <a:off x="8531495" y="4604575"/>
            <a:ext cx="278797" cy="198263"/>
            <a:chOff x="8531495" y="4510854"/>
            <a:chExt cx="278797" cy="198263"/>
          </a:xfrm>
        </p:grpSpPr>
        <p:sp>
          <p:nvSpPr>
            <p:cNvPr id="16" name="직각 삼각형 15"/>
            <p:cNvSpPr/>
            <p:nvPr/>
          </p:nvSpPr>
          <p:spPr>
            <a:xfrm>
              <a:off x="8531495" y="4569718"/>
              <a:ext cx="110134" cy="110134"/>
            </a:xfrm>
            <a:prstGeom prst="rt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이등변 삼각형 16"/>
            <p:cNvSpPr/>
            <p:nvPr/>
          </p:nvSpPr>
          <p:spPr>
            <a:xfrm>
              <a:off x="8579493" y="4510854"/>
              <a:ext cx="72008" cy="72008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이등변 삼각형 25"/>
            <p:cNvSpPr/>
            <p:nvPr/>
          </p:nvSpPr>
          <p:spPr>
            <a:xfrm rot="8137688">
              <a:off x="8642196" y="4564207"/>
              <a:ext cx="168096" cy="144910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B8DFE5C5-A966-4A96-B24F-606D0E5E8157}"/>
              </a:ext>
            </a:extLst>
          </p:cNvPr>
          <p:cNvSpPr txBox="1"/>
          <p:nvPr/>
        </p:nvSpPr>
        <p:spPr>
          <a:xfrm>
            <a:off x="1359518" y="2171428"/>
            <a:ext cx="64249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150" dirty="0">
                <a:solidFill>
                  <a:srgbClr val="404040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Data Structure Improvement</a:t>
            </a:r>
            <a:endParaRPr lang="ko-KR" altLang="en-US" sz="3600" spc="-150" dirty="0">
              <a:solidFill>
                <a:srgbClr val="404040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7AC16FB-A39B-4FA5-93E0-9580B049B428}"/>
              </a:ext>
            </a:extLst>
          </p:cNvPr>
          <p:cNvSpPr txBox="1"/>
          <p:nvPr/>
        </p:nvSpPr>
        <p:spPr>
          <a:xfrm>
            <a:off x="2438024" y="3306161"/>
            <a:ext cx="42679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pc="-100" dirty="0">
                <a:solidFill>
                  <a:srgbClr val="40404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Insert  /  Delete  / </a:t>
            </a:r>
            <a:r>
              <a:rPr lang="en-US" altLang="ko-KR" sz="2800" spc="-100" dirty="0">
                <a:solidFill>
                  <a:srgbClr val="404040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Traverse</a:t>
            </a:r>
            <a:endParaRPr lang="ko-KR" altLang="en-US" sz="2800" spc="-100" dirty="0">
              <a:solidFill>
                <a:srgbClr val="404040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80812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8AA34224-5166-429A-B4B4-919B6E0D5F4E}"/>
              </a:ext>
            </a:extLst>
          </p:cNvPr>
          <p:cNvSpPr/>
          <p:nvPr/>
        </p:nvSpPr>
        <p:spPr>
          <a:xfrm>
            <a:off x="863588" y="1368382"/>
            <a:ext cx="7416824" cy="3097921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spc="-150" dirty="0">
              <a:solidFill>
                <a:srgbClr val="404040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95536" y="369982"/>
            <a:ext cx="432048" cy="0"/>
          </a:xfrm>
          <a:prstGeom prst="line">
            <a:avLst/>
          </a:prstGeom>
          <a:ln w="60325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395536" y="4177639"/>
            <a:ext cx="216024" cy="0"/>
          </a:xfrm>
          <a:prstGeom prst="line">
            <a:avLst/>
          </a:prstGeom>
          <a:ln w="63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395536" y="4753703"/>
            <a:ext cx="360040" cy="0"/>
          </a:xfrm>
          <a:prstGeom prst="line">
            <a:avLst/>
          </a:prstGeom>
          <a:ln w="571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827584" y="273805"/>
            <a:ext cx="65527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Design - </a:t>
            </a:r>
            <a:r>
              <a:rPr lang="en-US" altLang="ko-KR" sz="2400" spc="-8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Selected Data Structure</a:t>
            </a:r>
            <a:endParaRPr lang="ko-KR" altLang="en-US" sz="3200" spc="-80" dirty="0">
              <a:solidFill>
                <a:schemeClr val="tx1">
                  <a:lumMod val="75000"/>
                  <a:lumOff val="2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4ABF839C-8A54-48F0-8FE5-3D9EFA93652A}"/>
              </a:ext>
            </a:extLst>
          </p:cNvPr>
          <p:cNvGrpSpPr/>
          <p:nvPr/>
        </p:nvGrpSpPr>
        <p:grpSpPr>
          <a:xfrm>
            <a:off x="8531495" y="4604575"/>
            <a:ext cx="278797" cy="198263"/>
            <a:chOff x="8531495" y="4510854"/>
            <a:chExt cx="278797" cy="198263"/>
          </a:xfrm>
        </p:grpSpPr>
        <p:sp>
          <p:nvSpPr>
            <p:cNvPr id="16" name="직각 삼각형 15"/>
            <p:cNvSpPr/>
            <p:nvPr/>
          </p:nvSpPr>
          <p:spPr>
            <a:xfrm>
              <a:off x="8531495" y="4569718"/>
              <a:ext cx="110134" cy="110134"/>
            </a:xfrm>
            <a:prstGeom prst="rt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이등변 삼각형 16"/>
            <p:cNvSpPr/>
            <p:nvPr/>
          </p:nvSpPr>
          <p:spPr>
            <a:xfrm>
              <a:off x="8579493" y="4510854"/>
              <a:ext cx="72008" cy="72008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이등변 삼각형 25"/>
            <p:cNvSpPr/>
            <p:nvPr/>
          </p:nvSpPr>
          <p:spPr>
            <a:xfrm rot="8137688">
              <a:off x="8642196" y="4564207"/>
              <a:ext cx="168096" cy="144910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9BB11FC-8617-4CEA-A528-2B26305A2323}"/>
              </a:ext>
            </a:extLst>
          </p:cNvPr>
          <p:cNvSpPr/>
          <p:nvPr/>
        </p:nvSpPr>
        <p:spPr>
          <a:xfrm>
            <a:off x="1187624" y="1161965"/>
            <a:ext cx="1872208" cy="4548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pc="-70" dirty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Linked-List</a:t>
            </a:r>
            <a:endParaRPr lang="ko-KR" altLang="en-US" spc="-70" dirty="0"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A7ACC0-7997-4299-ADC4-60EDA2011865}"/>
              </a:ext>
            </a:extLst>
          </p:cNvPr>
          <p:cNvSpPr txBox="1"/>
          <p:nvPr/>
        </p:nvSpPr>
        <p:spPr>
          <a:xfrm>
            <a:off x="3274305" y="2189388"/>
            <a:ext cx="25953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latin typeface="Noto Sans CJK KR Thin" panose="020B0200000000000000" pitchFamily="34" charset="-127"/>
                <a:ea typeface="Noto Sans CJK KR Thin" panose="020B0200000000000000" pitchFamily="34" charset="-127"/>
              </a:rPr>
              <a:t>Which</a:t>
            </a:r>
            <a:r>
              <a:rPr lang="en-US" altLang="ko-KR" sz="3200" spc="-15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3200" spc="-150" dirty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index?</a:t>
            </a:r>
            <a:endParaRPr lang="ko-KR" altLang="en-US" sz="3200" spc="-150" dirty="0"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4B29B65-DF25-4C24-A212-12B15C359189}"/>
              </a:ext>
            </a:extLst>
          </p:cNvPr>
          <p:cNvSpPr txBox="1"/>
          <p:nvPr/>
        </p:nvSpPr>
        <p:spPr>
          <a:xfrm>
            <a:off x="3313482" y="3349913"/>
            <a:ext cx="2517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latin typeface="Noto Sans CJK KR Thin" panose="020B0200000000000000" pitchFamily="34" charset="-127"/>
                <a:ea typeface="Noto Sans CJK KR Thin" panose="020B0200000000000000" pitchFamily="34" charset="-127"/>
              </a:rPr>
              <a:t>Which</a:t>
            </a:r>
            <a:r>
              <a:rPr lang="en-US" altLang="ko-KR" sz="3200" spc="-150" dirty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 value?</a:t>
            </a:r>
            <a:endParaRPr lang="ko-KR" altLang="en-US" sz="3200" spc="-150" dirty="0"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E93E17-6B37-435D-9AE9-1DF4F9A038C7}"/>
              </a:ext>
            </a:extLst>
          </p:cNvPr>
          <p:cNvSpPr txBox="1"/>
          <p:nvPr/>
        </p:nvSpPr>
        <p:spPr>
          <a:xfrm>
            <a:off x="4360246" y="2814551"/>
            <a:ext cx="4315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latin typeface="Noto Sans CJK KR Thin" panose="020B0200000000000000" pitchFamily="34" charset="-127"/>
                <a:ea typeface="Noto Sans CJK KR Thin" panose="020B0200000000000000" pitchFamily="34" charset="-127"/>
              </a:rPr>
              <a:t>or</a:t>
            </a:r>
            <a:endParaRPr lang="ko-KR" altLang="en-US" sz="2400" spc="-150" dirty="0">
              <a:latin typeface="Noto Sans CJK KR Thin" panose="020B0200000000000000" pitchFamily="34" charset="-127"/>
              <a:ea typeface="Noto Sans CJK KR Thin" panose="020B02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493399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8AA34224-5166-429A-B4B4-919B6E0D5F4E}"/>
              </a:ext>
            </a:extLst>
          </p:cNvPr>
          <p:cNvSpPr/>
          <p:nvPr/>
        </p:nvSpPr>
        <p:spPr>
          <a:xfrm>
            <a:off x="863588" y="1368382"/>
            <a:ext cx="7416824" cy="3097921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spc="-150" dirty="0">
              <a:solidFill>
                <a:srgbClr val="404040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95536" y="369982"/>
            <a:ext cx="432048" cy="0"/>
          </a:xfrm>
          <a:prstGeom prst="line">
            <a:avLst/>
          </a:prstGeom>
          <a:ln w="60325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395536" y="4177639"/>
            <a:ext cx="216024" cy="0"/>
          </a:xfrm>
          <a:prstGeom prst="line">
            <a:avLst/>
          </a:prstGeom>
          <a:ln w="63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395536" y="4753703"/>
            <a:ext cx="360040" cy="0"/>
          </a:xfrm>
          <a:prstGeom prst="line">
            <a:avLst/>
          </a:prstGeom>
          <a:ln w="571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827584" y="273805"/>
            <a:ext cx="49685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Design - </a:t>
            </a:r>
            <a:r>
              <a:rPr lang="en-US" altLang="ko-KR" sz="2400" spc="-8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Selected Data Structure</a:t>
            </a:r>
            <a:endParaRPr lang="ko-KR" altLang="en-US" sz="3200" spc="-80" dirty="0">
              <a:solidFill>
                <a:schemeClr val="tx1">
                  <a:lumMod val="75000"/>
                  <a:lumOff val="2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4ABF839C-8A54-48F0-8FE5-3D9EFA93652A}"/>
              </a:ext>
            </a:extLst>
          </p:cNvPr>
          <p:cNvGrpSpPr/>
          <p:nvPr/>
        </p:nvGrpSpPr>
        <p:grpSpPr>
          <a:xfrm>
            <a:off x="8531495" y="4604575"/>
            <a:ext cx="278797" cy="198263"/>
            <a:chOff x="8531495" y="4510854"/>
            <a:chExt cx="278797" cy="198263"/>
          </a:xfrm>
        </p:grpSpPr>
        <p:sp>
          <p:nvSpPr>
            <p:cNvPr id="16" name="직각 삼각형 15"/>
            <p:cNvSpPr/>
            <p:nvPr/>
          </p:nvSpPr>
          <p:spPr>
            <a:xfrm>
              <a:off x="8531495" y="4569718"/>
              <a:ext cx="110134" cy="110134"/>
            </a:xfrm>
            <a:prstGeom prst="rt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이등변 삼각형 16"/>
            <p:cNvSpPr/>
            <p:nvPr/>
          </p:nvSpPr>
          <p:spPr>
            <a:xfrm>
              <a:off x="8579493" y="4510854"/>
              <a:ext cx="72008" cy="72008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이등변 삼각형 25"/>
            <p:cNvSpPr/>
            <p:nvPr/>
          </p:nvSpPr>
          <p:spPr>
            <a:xfrm rot="8137688">
              <a:off x="8642196" y="4564207"/>
              <a:ext cx="168096" cy="144910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9BB11FC-8617-4CEA-A528-2B26305A2323}"/>
              </a:ext>
            </a:extLst>
          </p:cNvPr>
          <p:cNvSpPr/>
          <p:nvPr/>
        </p:nvSpPr>
        <p:spPr>
          <a:xfrm>
            <a:off x="1187624" y="1161965"/>
            <a:ext cx="3213895" cy="4548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pc="-70" dirty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Linked-List: </a:t>
            </a:r>
            <a:r>
              <a:rPr lang="en-US" altLang="ko-KR" spc="-70" dirty="0">
                <a:latin typeface="Noto Sans CJK KR Thin" panose="020B0200000000000000" pitchFamily="34" charset="-127"/>
                <a:ea typeface="Noto Sans CJK KR Thin" panose="020B0200000000000000" pitchFamily="34" charset="-127"/>
              </a:rPr>
              <a:t>Which index?</a:t>
            </a:r>
            <a:endParaRPr lang="ko-KR" altLang="en-US" spc="-70" dirty="0">
              <a:latin typeface="Noto Sans CJK KR Thin" panose="020B0200000000000000" pitchFamily="34" charset="-127"/>
              <a:ea typeface="Noto Sans CJK KR Thin" panose="020B0200000000000000" pitchFamily="34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F777420-9FF1-4DD8-862E-ADA7BC6A4EB1}"/>
              </a:ext>
            </a:extLst>
          </p:cNvPr>
          <p:cNvSpPr/>
          <p:nvPr/>
        </p:nvSpPr>
        <p:spPr>
          <a:xfrm>
            <a:off x="1943708" y="2703612"/>
            <a:ext cx="651824" cy="678447"/>
          </a:xfrm>
          <a:prstGeom prst="rect">
            <a:avLst/>
          </a:prstGeom>
          <a:solidFill>
            <a:srgbClr val="F2F2F2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rgbClr val="40404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1</a:t>
            </a:r>
            <a:endParaRPr lang="ko-KR" altLang="en-US" sz="3600" dirty="0">
              <a:solidFill>
                <a:srgbClr val="40404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2DD8325C-0415-4A5A-AB3D-DF53478D02AE}"/>
              </a:ext>
            </a:extLst>
          </p:cNvPr>
          <p:cNvGrpSpPr/>
          <p:nvPr/>
        </p:nvGrpSpPr>
        <p:grpSpPr>
          <a:xfrm>
            <a:off x="5652121" y="1491630"/>
            <a:ext cx="2505430" cy="382584"/>
            <a:chOff x="5940151" y="1734014"/>
            <a:chExt cx="2216970" cy="382584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E6B7FD7C-4E5F-4000-B72A-DA6CB1715889}"/>
                </a:ext>
              </a:extLst>
            </p:cNvPr>
            <p:cNvSpPr/>
            <p:nvPr/>
          </p:nvSpPr>
          <p:spPr>
            <a:xfrm>
              <a:off x="5940151" y="1734014"/>
              <a:ext cx="2213683" cy="369332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2DFD4B94-34B8-4597-9E85-93DFE659308F}"/>
                </a:ext>
              </a:extLst>
            </p:cNvPr>
            <p:cNvSpPr txBox="1"/>
            <p:nvPr/>
          </p:nvSpPr>
          <p:spPr>
            <a:xfrm>
              <a:off x="5940152" y="1747266"/>
              <a:ext cx="22169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pc="-100" dirty="0">
                  <a:latin typeface="Noto Sans CJK KR Thin" panose="020B0200000000000000" pitchFamily="34" charset="-127"/>
                  <a:ea typeface="Noto Sans CJK KR Thin" panose="020B0200000000000000" pitchFamily="34" charset="-127"/>
                </a:rPr>
                <a:t>Total number of nodes = 5</a:t>
              </a:r>
              <a:endParaRPr lang="ko-KR" altLang="en-US" spc="-100" dirty="0">
                <a:latin typeface="Noto Sans CJK KR Thin" panose="020B0200000000000000" pitchFamily="34" charset="-127"/>
                <a:ea typeface="Noto Sans CJK KR Thin" panose="020B0200000000000000" pitchFamily="34" charset="-127"/>
              </a:endParaRPr>
            </a:p>
          </p:txBody>
        </p:sp>
      </p:grp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FFE6358-C683-4885-A6F7-DE7A3482C66A}"/>
              </a:ext>
            </a:extLst>
          </p:cNvPr>
          <p:cNvSpPr/>
          <p:nvPr/>
        </p:nvSpPr>
        <p:spPr>
          <a:xfrm>
            <a:off x="3095836" y="2703612"/>
            <a:ext cx="651824" cy="678447"/>
          </a:xfrm>
          <a:prstGeom prst="rect">
            <a:avLst/>
          </a:prstGeom>
          <a:solidFill>
            <a:srgbClr val="F2F2F2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rgbClr val="40404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3</a:t>
            </a:r>
            <a:endParaRPr lang="ko-KR" altLang="en-US" sz="3600" dirty="0">
              <a:solidFill>
                <a:srgbClr val="40404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4E84E9D7-A5EB-4971-8293-269CB9513F94}"/>
              </a:ext>
            </a:extLst>
          </p:cNvPr>
          <p:cNvSpPr/>
          <p:nvPr/>
        </p:nvSpPr>
        <p:spPr>
          <a:xfrm>
            <a:off x="4247964" y="2703612"/>
            <a:ext cx="651824" cy="678447"/>
          </a:xfrm>
          <a:prstGeom prst="rect">
            <a:avLst/>
          </a:prstGeom>
          <a:solidFill>
            <a:srgbClr val="F2F2F2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rgbClr val="40404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6</a:t>
            </a:r>
            <a:endParaRPr lang="ko-KR" altLang="en-US" sz="3600" dirty="0">
              <a:solidFill>
                <a:srgbClr val="40404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2EC92CA-CCEB-4513-9614-B10D1EE505C2}"/>
              </a:ext>
            </a:extLst>
          </p:cNvPr>
          <p:cNvSpPr/>
          <p:nvPr/>
        </p:nvSpPr>
        <p:spPr>
          <a:xfrm>
            <a:off x="5400092" y="2703612"/>
            <a:ext cx="651824" cy="678447"/>
          </a:xfrm>
          <a:prstGeom prst="rect">
            <a:avLst/>
          </a:prstGeom>
          <a:solidFill>
            <a:srgbClr val="404040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rgbClr val="F2F2F2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8</a:t>
            </a:r>
            <a:endParaRPr lang="ko-KR" altLang="en-US" sz="3600" dirty="0">
              <a:solidFill>
                <a:srgbClr val="F2F2F2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402778B-508F-483A-BA73-B3E66E375E09}"/>
              </a:ext>
            </a:extLst>
          </p:cNvPr>
          <p:cNvSpPr/>
          <p:nvPr/>
        </p:nvSpPr>
        <p:spPr>
          <a:xfrm>
            <a:off x="6552220" y="2703612"/>
            <a:ext cx="651824" cy="678447"/>
          </a:xfrm>
          <a:prstGeom prst="rect">
            <a:avLst/>
          </a:prstGeom>
          <a:solidFill>
            <a:srgbClr val="F2F2F2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rgbClr val="40404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9</a:t>
            </a:r>
            <a:endParaRPr lang="ko-KR" altLang="en-US" sz="3600" dirty="0">
              <a:solidFill>
                <a:srgbClr val="40404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617609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8AA34224-5166-429A-B4B4-919B6E0D5F4E}"/>
              </a:ext>
            </a:extLst>
          </p:cNvPr>
          <p:cNvSpPr/>
          <p:nvPr/>
        </p:nvSpPr>
        <p:spPr>
          <a:xfrm>
            <a:off x="863588" y="1368382"/>
            <a:ext cx="7416824" cy="3097921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spc="-150" dirty="0">
              <a:solidFill>
                <a:srgbClr val="404040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95536" y="369982"/>
            <a:ext cx="432048" cy="0"/>
          </a:xfrm>
          <a:prstGeom prst="line">
            <a:avLst/>
          </a:prstGeom>
          <a:ln w="60325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395536" y="4177639"/>
            <a:ext cx="216024" cy="0"/>
          </a:xfrm>
          <a:prstGeom prst="line">
            <a:avLst/>
          </a:prstGeom>
          <a:ln w="63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395536" y="4753703"/>
            <a:ext cx="360040" cy="0"/>
          </a:xfrm>
          <a:prstGeom prst="line">
            <a:avLst/>
          </a:prstGeom>
          <a:ln w="571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827584" y="273805"/>
            <a:ext cx="49685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Design - </a:t>
            </a:r>
            <a:r>
              <a:rPr lang="en-US" altLang="ko-KR" sz="2400" spc="-8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Selected Data Structure</a:t>
            </a:r>
            <a:endParaRPr lang="ko-KR" altLang="en-US" sz="3200" spc="-80" dirty="0">
              <a:solidFill>
                <a:schemeClr val="tx1">
                  <a:lumMod val="75000"/>
                  <a:lumOff val="2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4ABF839C-8A54-48F0-8FE5-3D9EFA93652A}"/>
              </a:ext>
            </a:extLst>
          </p:cNvPr>
          <p:cNvGrpSpPr/>
          <p:nvPr/>
        </p:nvGrpSpPr>
        <p:grpSpPr>
          <a:xfrm>
            <a:off x="8531495" y="4604575"/>
            <a:ext cx="278797" cy="198263"/>
            <a:chOff x="8531495" y="4510854"/>
            <a:chExt cx="278797" cy="198263"/>
          </a:xfrm>
        </p:grpSpPr>
        <p:sp>
          <p:nvSpPr>
            <p:cNvPr id="16" name="직각 삼각형 15"/>
            <p:cNvSpPr/>
            <p:nvPr/>
          </p:nvSpPr>
          <p:spPr>
            <a:xfrm>
              <a:off x="8531495" y="4569718"/>
              <a:ext cx="110134" cy="110134"/>
            </a:xfrm>
            <a:prstGeom prst="rt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이등변 삼각형 16"/>
            <p:cNvSpPr/>
            <p:nvPr/>
          </p:nvSpPr>
          <p:spPr>
            <a:xfrm>
              <a:off x="8579493" y="4510854"/>
              <a:ext cx="72008" cy="72008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이등변 삼각형 25"/>
            <p:cNvSpPr/>
            <p:nvPr/>
          </p:nvSpPr>
          <p:spPr>
            <a:xfrm rot="8137688">
              <a:off x="8642196" y="4564207"/>
              <a:ext cx="168096" cy="144910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9BB11FC-8617-4CEA-A528-2B26305A2323}"/>
              </a:ext>
            </a:extLst>
          </p:cNvPr>
          <p:cNvSpPr/>
          <p:nvPr/>
        </p:nvSpPr>
        <p:spPr>
          <a:xfrm>
            <a:off x="1187624" y="1161965"/>
            <a:ext cx="3213895" cy="4548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pc="-70" dirty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Linked-List: </a:t>
            </a:r>
            <a:r>
              <a:rPr lang="en-US" altLang="ko-KR" spc="-70" dirty="0">
                <a:latin typeface="Noto Sans CJK KR Thin" panose="020B0200000000000000" pitchFamily="34" charset="-127"/>
                <a:ea typeface="Noto Sans CJK KR Thin" panose="020B0200000000000000" pitchFamily="34" charset="-127"/>
              </a:rPr>
              <a:t>Which index?</a:t>
            </a:r>
            <a:endParaRPr lang="ko-KR" altLang="en-US" spc="-70" dirty="0">
              <a:latin typeface="Noto Sans CJK KR Thin" panose="020B0200000000000000" pitchFamily="34" charset="-127"/>
              <a:ea typeface="Noto Sans CJK KR Thin" panose="020B0200000000000000" pitchFamily="34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F777420-9FF1-4DD8-862E-ADA7BC6A4EB1}"/>
              </a:ext>
            </a:extLst>
          </p:cNvPr>
          <p:cNvSpPr/>
          <p:nvPr/>
        </p:nvSpPr>
        <p:spPr>
          <a:xfrm>
            <a:off x="1943708" y="2703612"/>
            <a:ext cx="651824" cy="678447"/>
          </a:xfrm>
          <a:prstGeom prst="rect">
            <a:avLst/>
          </a:prstGeom>
          <a:solidFill>
            <a:srgbClr val="F2F2F2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rgbClr val="40404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1</a:t>
            </a:r>
            <a:endParaRPr lang="ko-KR" altLang="en-US" sz="3600" dirty="0">
              <a:solidFill>
                <a:srgbClr val="40404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2DD8325C-0415-4A5A-AB3D-DF53478D02AE}"/>
              </a:ext>
            </a:extLst>
          </p:cNvPr>
          <p:cNvGrpSpPr/>
          <p:nvPr/>
        </p:nvGrpSpPr>
        <p:grpSpPr>
          <a:xfrm>
            <a:off x="5652121" y="1491630"/>
            <a:ext cx="2505430" cy="382584"/>
            <a:chOff x="5940151" y="1734014"/>
            <a:chExt cx="2216970" cy="382584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E6B7FD7C-4E5F-4000-B72A-DA6CB1715889}"/>
                </a:ext>
              </a:extLst>
            </p:cNvPr>
            <p:cNvSpPr/>
            <p:nvPr/>
          </p:nvSpPr>
          <p:spPr>
            <a:xfrm>
              <a:off x="5940151" y="1734014"/>
              <a:ext cx="2213683" cy="369332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2DFD4B94-34B8-4597-9E85-93DFE659308F}"/>
                </a:ext>
              </a:extLst>
            </p:cNvPr>
            <p:cNvSpPr txBox="1"/>
            <p:nvPr/>
          </p:nvSpPr>
          <p:spPr>
            <a:xfrm>
              <a:off x="5940152" y="1747266"/>
              <a:ext cx="22169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pc="-100" dirty="0">
                  <a:latin typeface="Noto Sans CJK KR Thin" panose="020B0200000000000000" pitchFamily="34" charset="-127"/>
                  <a:ea typeface="Noto Sans CJK KR Thin" panose="020B0200000000000000" pitchFamily="34" charset="-127"/>
                </a:rPr>
                <a:t>Total number of nodes = 5</a:t>
              </a:r>
              <a:endParaRPr lang="ko-KR" altLang="en-US" spc="-100" dirty="0">
                <a:latin typeface="Noto Sans CJK KR Thin" panose="020B0200000000000000" pitchFamily="34" charset="-127"/>
                <a:ea typeface="Noto Sans CJK KR Thin" panose="020B0200000000000000" pitchFamily="34" charset="-127"/>
              </a:endParaRPr>
            </a:p>
          </p:txBody>
        </p:sp>
      </p:grp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FFE6358-C683-4885-A6F7-DE7A3482C66A}"/>
              </a:ext>
            </a:extLst>
          </p:cNvPr>
          <p:cNvSpPr/>
          <p:nvPr/>
        </p:nvSpPr>
        <p:spPr>
          <a:xfrm>
            <a:off x="3095836" y="2703612"/>
            <a:ext cx="651824" cy="678447"/>
          </a:xfrm>
          <a:prstGeom prst="rect">
            <a:avLst/>
          </a:prstGeom>
          <a:solidFill>
            <a:srgbClr val="F2F2F2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rgbClr val="40404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3</a:t>
            </a:r>
            <a:endParaRPr lang="ko-KR" altLang="en-US" sz="3600" dirty="0">
              <a:solidFill>
                <a:srgbClr val="40404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4E84E9D7-A5EB-4971-8293-269CB9513F94}"/>
              </a:ext>
            </a:extLst>
          </p:cNvPr>
          <p:cNvSpPr/>
          <p:nvPr/>
        </p:nvSpPr>
        <p:spPr>
          <a:xfrm>
            <a:off x="4247964" y="2703612"/>
            <a:ext cx="651824" cy="678447"/>
          </a:xfrm>
          <a:prstGeom prst="rect">
            <a:avLst/>
          </a:prstGeom>
          <a:solidFill>
            <a:srgbClr val="F2F2F2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rgbClr val="40404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6</a:t>
            </a:r>
            <a:endParaRPr lang="ko-KR" altLang="en-US" sz="3600" dirty="0">
              <a:solidFill>
                <a:srgbClr val="40404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2EC92CA-CCEB-4513-9614-B10D1EE505C2}"/>
              </a:ext>
            </a:extLst>
          </p:cNvPr>
          <p:cNvSpPr/>
          <p:nvPr/>
        </p:nvSpPr>
        <p:spPr>
          <a:xfrm>
            <a:off x="5400092" y="2703612"/>
            <a:ext cx="651824" cy="678447"/>
          </a:xfrm>
          <a:prstGeom prst="rect">
            <a:avLst/>
          </a:prstGeom>
          <a:solidFill>
            <a:srgbClr val="404040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rgbClr val="F2F2F2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8</a:t>
            </a:r>
            <a:endParaRPr lang="ko-KR" altLang="en-US" sz="3600" dirty="0">
              <a:solidFill>
                <a:srgbClr val="F2F2F2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402778B-508F-483A-BA73-B3E66E375E09}"/>
              </a:ext>
            </a:extLst>
          </p:cNvPr>
          <p:cNvSpPr/>
          <p:nvPr/>
        </p:nvSpPr>
        <p:spPr>
          <a:xfrm>
            <a:off x="6552220" y="2703612"/>
            <a:ext cx="651824" cy="678447"/>
          </a:xfrm>
          <a:prstGeom prst="rect">
            <a:avLst/>
          </a:prstGeom>
          <a:solidFill>
            <a:srgbClr val="F2F2F2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rgbClr val="40404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9</a:t>
            </a:r>
            <a:endParaRPr lang="ko-KR" altLang="en-US" sz="3600" dirty="0">
              <a:solidFill>
                <a:srgbClr val="40404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E5BA6B2-DB8B-4DE2-8D7E-914B24BD44B4}"/>
              </a:ext>
            </a:extLst>
          </p:cNvPr>
          <p:cNvSpPr txBox="1"/>
          <p:nvPr/>
        </p:nvSpPr>
        <p:spPr>
          <a:xfrm>
            <a:off x="2965053" y="3750702"/>
            <a:ext cx="32138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-15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Find Nearest Endpoint</a:t>
            </a:r>
            <a:endParaRPr lang="ko-KR" altLang="en-US" sz="2400" spc="-15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E9AC06-8199-41B5-8F36-E02F7B11D037}"/>
              </a:ext>
            </a:extLst>
          </p:cNvPr>
          <p:cNvSpPr txBox="1"/>
          <p:nvPr/>
        </p:nvSpPr>
        <p:spPr>
          <a:xfrm>
            <a:off x="2113968" y="233693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</a:t>
            </a:r>
            <a:endParaRPr lang="ko-KR" altLang="en-US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ECFB4E6-ED81-4E62-A396-9EE9DC78D49D}"/>
              </a:ext>
            </a:extLst>
          </p:cNvPr>
          <p:cNvSpPr txBox="1"/>
          <p:nvPr/>
        </p:nvSpPr>
        <p:spPr>
          <a:xfrm>
            <a:off x="3266096" y="233693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2</a:t>
            </a:r>
            <a:endParaRPr lang="ko-KR" altLang="en-US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7F1137D-4A58-4EB3-8C67-39056BE2D17D}"/>
              </a:ext>
            </a:extLst>
          </p:cNvPr>
          <p:cNvSpPr txBox="1"/>
          <p:nvPr/>
        </p:nvSpPr>
        <p:spPr>
          <a:xfrm>
            <a:off x="4414084" y="233693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3</a:t>
            </a:r>
            <a:endParaRPr lang="ko-KR" altLang="en-US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4456A41-8D6E-4BB3-AFF2-1D445B98D272}"/>
              </a:ext>
            </a:extLst>
          </p:cNvPr>
          <p:cNvSpPr txBox="1"/>
          <p:nvPr/>
        </p:nvSpPr>
        <p:spPr>
          <a:xfrm>
            <a:off x="5576312" y="233693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4</a:t>
            </a:r>
            <a:endParaRPr lang="ko-KR" altLang="en-US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25B2D37-272D-4108-9D02-07CC9AC4EE5F}"/>
              </a:ext>
            </a:extLst>
          </p:cNvPr>
          <p:cNvSpPr txBox="1"/>
          <p:nvPr/>
        </p:nvSpPr>
        <p:spPr>
          <a:xfrm>
            <a:off x="6718728" y="233693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5</a:t>
            </a:r>
            <a:endParaRPr lang="ko-KR" altLang="en-US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711039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8AA34224-5166-429A-B4B4-919B6E0D5F4E}"/>
              </a:ext>
            </a:extLst>
          </p:cNvPr>
          <p:cNvSpPr/>
          <p:nvPr/>
        </p:nvSpPr>
        <p:spPr>
          <a:xfrm>
            <a:off x="863588" y="1368382"/>
            <a:ext cx="7416824" cy="3097921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spc="-150" dirty="0">
              <a:solidFill>
                <a:srgbClr val="404040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95536" y="369982"/>
            <a:ext cx="432048" cy="0"/>
          </a:xfrm>
          <a:prstGeom prst="line">
            <a:avLst/>
          </a:prstGeom>
          <a:ln w="60325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395536" y="4177639"/>
            <a:ext cx="216024" cy="0"/>
          </a:xfrm>
          <a:prstGeom prst="line">
            <a:avLst/>
          </a:prstGeom>
          <a:ln w="63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395536" y="4753703"/>
            <a:ext cx="360040" cy="0"/>
          </a:xfrm>
          <a:prstGeom prst="line">
            <a:avLst/>
          </a:prstGeom>
          <a:ln w="571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827584" y="273805"/>
            <a:ext cx="49685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Design - </a:t>
            </a:r>
            <a:r>
              <a:rPr lang="en-US" altLang="ko-KR" sz="2400" spc="-8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Selected Data Structure</a:t>
            </a:r>
            <a:endParaRPr lang="ko-KR" altLang="en-US" sz="3200" spc="-80" dirty="0">
              <a:solidFill>
                <a:schemeClr val="tx1">
                  <a:lumMod val="75000"/>
                  <a:lumOff val="2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4ABF839C-8A54-48F0-8FE5-3D9EFA93652A}"/>
              </a:ext>
            </a:extLst>
          </p:cNvPr>
          <p:cNvGrpSpPr/>
          <p:nvPr/>
        </p:nvGrpSpPr>
        <p:grpSpPr>
          <a:xfrm>
            <a:off x="8531495" y="4604575"/>
            <a:ext cx="278797" cy="198263"/>
            <a:chOff x="8531495" y="4510854"/>
            <a:chExt cx="278797" cy="198263"/>
          </a:xfrm>
        </p:grpSpPr>
        <p:sp>
          <p:nvSpPr>
            <p:cNvPr id="16" name="직각 삼각형 15"/>
            <p:cNvSpPr/>
            <p:nvPr/>
          </p:nvSpPr>
          <p:spPr>
            <a:xfrm>
              <a:off x="8531495" y="4569718"/>
              <a:ext cx="110134" cy="110134"/>
            </a:xfrm>
            <a:prstGeom prst="rt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이등변 삼각형 16"/>
            <p:cNvSpPr/>
            <p:nvPr/>
          </p:nvSpPr>
          <p:spPr>
            <a:xfrm>
              <a:off x="8579493" y="4510854"/>
              <a:ext cx="72008" cy="72008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이등변 삼각형 25"/>
            <p:cNvSpPr/>
            <p:nvPr/>
          </p:nvSpPr>
          <p:spPr>
            <a:xfrm rot="8137688">
              <a:off x="8642196" y="4564207"/>
              <a:ext cx="168096" cy="144910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9BB11FC-8617-4CEA-A528-2B26305A2323}"/>
              </a:ext>
            </a:extLst>
          </p:cNvPr>
          <p:cNvSpPr/>
          <p:nvPr/>
        </p:nvSpPr>
        <p:spPr>
          <a:xfrm>
            <a:off x="1187624" y="1161965"/>
            <a:ext cx="3213895" cy="4548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pc="-70" dirty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Linked-List: </a:t>
            </a:r>
            <a:r>
              <a:rPr lang="en-US" altLang="ko-KR" spc="-70" dirty="0">
                <a:latin typeface="Noto Sans CJK KR Thin" panose="020B0200000000000000" pitchFamily="34" charset="-127"/>
                <a:ea typeface="Noto Sans CJK KR Thin" panose="020B0200000000000000" pitchFamily="34" charset="-127"/>
              </a:rPr>
              <a:t>Which index?</a:t>
            </a:r>
            <a:endParaRPr lang="ko-KR" altLang="en-US" spc="-70" dirty="0">
              <a:latin typeface="Noto Sans CJK KR Thin" panose="020B0200000000000000" pitchFamily="34" charset="-127"/>
              <a:ea typeface="Noto Sans CJK KR Thin" panose="020B0200000000000000" pitchFamily="34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F777420-9FF1-4DD8-862E-ADA7BC6A4EB1}"/>
              </a:ext>
            </a:extLst>
          </p:cNvPr>
          <p:cNvSpPr/>
          <p:nvPr/>
        </p:nvSpPr>
        <p:spPr>
          <a:xfrm>
            <a:off x="1943708" y="2703612"/>
            <a:ext cx="651824" cy="678447"/>
          </a:xfrm>
          <a:prstGeom prst="rect">
            <a:avLst/>
          </a:prstGeom>
          <a:solidFill>
            <a:srgbClr val="F2F2F2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rgbClr val="40404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1</a:t>
            </a:r>
            <a:endParaRPr lang="ko-KR" altLang="en-US" sz="3600" dirty="0">
              <a:solidFill>
                <a:srgbClr val="40404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2DD8325C-0415-4A5A-AB3D-DF53478D02AE}"/>
              </a:ext>
            </a:extLst>
          </p:cNvPr>
          <p:cNvGrpSpPr/>
          <p:nvPr/>
        </p:nvGrpSpPr>
        <p:grpSpPr>
          <a:xfrm>
            <a:off x="5652121" y="1491630"/>
            <a:ext cx="2505430" cy="382584"/>
            <a:chOff x="5940151" y="1734014"/>
            <a:chExt cx="2216970" cy="382584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E6B7FD7C-4E5F-4000-B72A-DA6CB1715889}"/>
                </a:ext>
              </a:extLst>
            </p:cNvPr>
            <p:cNvSpPr/>
            <p:nvPr/>
          </p:nvSpPr>
          <p:spPr>
            <a:xfrm>
              <a:off x="5940151" y="1734014"/>
              <a:ext cx="2213683" cy="369332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2DFD4B94-34B8-4597-9E85-93DFE659308F}"/>
                </a:ext>
              </a:extLst>
            </p:cNvPr>
            <p:cNvSpPr txBox="1"/>
            <p:nvPr/>
          </p:nvSpPr>
          <p:spPr>
            <a:xfrm>
              <a:off x="5940152" y="1747266"/>
              <a:ext cx="22169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pc="-100" dirty="0">
                  <a:latin typeface="Noto Sans CJK KR Thin" panose="020B0200000000000000" pitchFamily="34" charset="-127"/>
                  <a:ea typeface="Noto Sans CJK KR Thin" panose="020B0200000000000000" pitchFamily="34" charset="-127"/>
                </a:rPr>
                <a:t>Total number of nodes = 5</a:t>
              </a:r>
              <a:endParaRPr lang="ko-KR" altLang="en-US" spc="-100" dirty="0">
                <a:latin typeface="Noto Sans CJK KR Thin" panose="020B0200000000000000" pitchFamily="34" charset="-127"/>
                <a:ea typeface="Noto Sans CJK KR Thin" panose="020B0200000000000000" pitchFamily="34" charset="-127"/>
              </a:endParaRPr>
            </a:p>
          </p:txBody>
        </p:sp>
      </p:grp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FFE6358-C683-4885-A6F7-DE7A3482C66A}"/>
              </a:ext>
            </a:extLst>
          </p:cNvPr>
          <p:cNvSpPr/>
          <p:nvPr/>
        </p:nvSpPr>
        <p:spPr>
          <a:xfrm>
            <a:off x="3095836" y="2703612"/>
            <a:ext cx="651824" cy="678447"/>
          </a:xfrm>
          <a:prstGeom prst="rect">
            <a:avLst/>
          </a:prstGeom>
          <a:solidFill>
            <a:srgbClr val="F2F2F2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rgbClr val="40404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3</a:t>
            </a:r>
            <a:endParaRPr lang="ko-KR" altLang="en-US" sz="3600" dirty="0">
              <a:solidFill>
                <a:srgbClr val="40404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4E84E9D7-A5EB-4971-8293-269CB9513F94}"/>
              </a:ext>
            </a:extLst>
          </p:cNvPr>
          <p:cNvSpPr/>
          <p:nvPr/>
        </p:nvSpPr>
        <p:spPr>
          <a:xfrm>
            <a:off x="4247964" y="2703612"/>
            <a:ext cx="651824" cy="678447"/>
          </a:xfrm>
          <a:prstGeom prst="rect">
            <a:avLst/>
          </a:prstGeom>
          <a:solidFill>
            <a:srgbClr val="F2F2F2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rgbClr val="40404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6</a:t>
            </a:r>
            <a:endParaRPr lang="ko-KR" altLang="en-US" sz="3600" dirty="0">
              <a:solidFill>
                <a:srgbClr val="40404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2EC92CA-CCEB-4513-9614-B10D1EE505C2}"/>
              </a:ext>
            </a:extLst>
          </p:cNvPr>
          <p:cNvSpPr/>
          <p:nvPr/>
        </p:nvSpPr>
        <p:spPr>
          <a:xfrm>
            <a:off x="5400092" y="2703612"/>
            <a:ext cx="651824" cy="678447"/>
          </a:xfrm>
          <a:prstGeom prst="rect">
            <a:avLst/>
          </a:prstGeom>
          <a:solidFill>
            <a:srgbClr val="404040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rgbClr val="F2F2F2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8</a:t>
            </a:r>
            <a:endParaRPr lang="ko-KR" altLang="en-US" sz="3600" dirty="0">
              <a:solidFill>
                <a:srgbClr val="F2F2F2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402778B-508F-483A-BA73-B3E66E375E09}"/>
              </a:ext>
            </a:extLst>
          </p:cNvPr>
          <p:cNvSpPr/>
          <p:nvPr/>
        </p:nvSpPr>
        <p:spPr>
          <a:xfrm>
            <a:off x="6552220" y="2703612"/>
            <a:ext cx="651824" cy="678447"/>
          </a:xfrm>
          <a:prstGeom prst="rect">
            <a:avLst/>
          </a:prstGeom>
          <a:solidFill>
            <a:srgbClr val="F2F2F2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rgbClr val="40404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9</a:t>
            </a:r>
            <a:endParaRPr lang="ko-KR" altLang="en-US" sz="3600" dirty="0">
              <a:solidFill>
                <a:srgbClr val="40404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E5BA6B2-DB8B-4DE2-8D7E-914B24BD44B4}"/>
              </a:ext>
            </a:extLst>
          </p:cNvPr>
          <p:cNvSpPr txBox="1"/>
          <p:nvPr/>
        </p:nvSpPr>
        <p:spPr>
          <a:xfrm>
            <a:off x="2965053" y="3750702"/>
            <a:ext cx="32138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-15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Find Nearest Endpoint</a:t>
            </a:r>
            <a:endParaRPr lang="ko-KR" altLang="en-US" sz="2400" spc="-15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E9AC06-8199-41B5-8F36-E02F7B11D037}"/>
              </a:ext>
            </a:extLst>
          </p:cNvPr>
          <p:cNvSpPr txBox="1"/>
          <p:nvPr/>
        </p:nvSpPr>
        <p:spPr>
          <a:xfrm>
            <a:off x="2113968" y="233693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</a:t>
            </a:r>
            <a:endParaRPr lang="ko-KR" altLang="en-US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ECFB4E6-ED81-4E62-A396-9EE9DC78D49D}"/>
              </a:ext>
            </a:extLst>
          </p:cNvPr>
          <p:cNvSpPr txBox="1"/>
          <p:nvPr/>
        </p:nvSpPr>
        <p:spPr>
          <a:xfrm>
            <a:off x="3266096" y="233693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2</a:t>
            </a:r>
            <a:endParaRPr lang="ko-KR" altLang="en-US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7F1137D-4A58-4EB3-8C67-39056BE2D17D}"/>
              </a:ext>
            </a:extLst>
          </p:cNvPr>
          <p:cNvSpPr txBox="1"/>
          <p:nvPr/>
        </p:nvSpPr>
        <p:spPr>
          <a:xfrm>
            <a:off x="4414084" y="233693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3</a:t>
            </a:r>
            <a:endParaRPr lang="ko-KR" altLang="en-US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4456A41-8D6E-4BB3-AFF2-1D445B98D272}"/>
              </a:ext>
            </a:extLst>
          </p:cNvPr>
          <p:cNvSpPr txBox="1"/>
          <p:nvPr/>
        </p:nvSpPr>
        <p:spPr>
          <a:xfrm>
            <a:off x="5576312" y="233693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4</a:t>
            </a:r>
            <a:endParaRPr lang="ko-KR" altLang="en-US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25B2D37-272D-4108-9D02-07CC9AC4EE5F}"/>
              </a:ext>
            </a:extLst>
          </p:cNvPr>
          <p:cNvSpPr txBox="1"/>
          <p:nvPr/>
        </p:nvSpPr>
        <p:spPr>
          <a:xfrm>
            <a:off x="6718728" y="233693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5</a:t>
            </a:r>
            <a:endParaRPr lang="ko-KR" altLang="en-US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1E5A74E8-813C-413D-8E07-65C6412225D7}"/>
              </a:ext>
            </a:extLst>
          </p:cNvPr>
          <p:cNvSpPr/>
          <p:nvPr/>
        </p:nvSpPr>
        <p:spPr>
          <a:xfrm>
            <a:off x="5569551" y="2356810"/>
            <a:ext cx="312906" cy="312906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연결선: 구부러짐 10">
            <a:extLst>
              <a:ext uri="{FF2B5EF4-FFF2-40B4-BE49-F238E27FC236}">
                <a16:creationId xmlns:a16="http://schemas.microsoft.com/office/drawing/2014/main" id="{63365D4F-8458-4188-BBDB-94A34D316AA2}"/>
              </a:ext>
            </a:extLst>
          </p:cNvPr>
          <p:cNvCxnSpPr>
            <a:cxnSpLocks/>
            <a:stCxn id="33" idx="0"/>
            <a:endCxn id="28" idx="0"/>
          </p:cNvCxnSpPr>
          <p:nvPr/>
        </p:nvCxnSpPr>
        <p:spPr>
          <a:xfrm rot="16200000" flipV="1">
            <a:off x="6303973" y="1765724"/>
            <a:ext cx="12700" cy="1142416"/>
          </a:xfrm>
          <a:prstGeom prst="curvedConnector3">
            <a:avLst>
              <a:gd name="adj1" fmla="val 1471118"/>
            </a:avLst>
          </a:prstGeom>
          <a:ln w="12700">
            <a:solidFill>
              <a:srgbClr val="404040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1D54BD3-537B-4FF7-ADC8-13D7B60B12F9}"/>
              </a:ext>
            </a:extLst>
          </p:cNvPr>
          <p:cNvSpPr txBox="1"/>
          <p:nvPr/>
        </p:nvSpPr>
        <p:spPr>
          <a:xfrm>
            <a:off x="6182090" y="1984516"/>
            <a:ext cx="3223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highlight>
                  <a:srgbClr val="E8E8E8"/>
                </a:highlight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</a:t>
            </a:r>
            <a:endParaRPr lang="ko-KR" altLang="en-US" sz="1600" dirty="0">
              <a:highlight>
                <a:srgbClr val="E8E8E8"/>
              </a:highlight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222074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432</Words>
  <Application>Microsoft Office PowerPoint</Application>
  <PresentationFormat>화면 슬라이드 쇼(16:9)</PresentationFormat>
  <Paragraphs>185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8" baseType="lpstr">
      <vt:lpstr>맑은 고딕</vt:lpstr>
      <vt:lpstr>Noto Sans CJK KR Thin</vt:lpstr>
      <vt:lpstr>THE정고딕140</vt:lpstr>
      <vt:lpstr>Noto Sans CJK KR Regular</vt:lpstr>
      <vt:lpstr>THE정고딕110</vt:lpstr>
      <vt:lpstr>Noto Sans CJK KR Black</vt:lpstr>
      <vt:lpstr>Arial</vt:lpstr>
      <vt:lpstr>Noto Sans CJK KR Bold</vt:lpstr>
      <vt:lpstr>Noto Sans CJK KR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김승엽</cp:lastModifiedBy>
  <cp:revision>22</cp:revision>
  <dcterms:created xsi:type="dcterms:W3CDTF">2006-10-05T04:04:58Z</dcterms:created>
  <dcterms:modified xsi:type="dcterms:W3CDTF">2019-12-02T20:31:31Z</dcterms:modified>
</cp:coreProperties>
</file>