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61" r:id="rId6"/>
    <p:sldId id="259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57" r:id="rId19"/>
    <p:sldId id="260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318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322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229600" cy="253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ackoverflow/stack-overflow-2018-developer-survey#survey_results_public.csv" TargetMode="External"/><Relationship Id="rId2" Type="http://schemas.openxmlformats.org/officeDocument/2006/relationships/hyperlink" Target="https://insights.stackoverflow.com/survey/2018/#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BANA 7038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Developer Salary Survey Data from </a:t>
            </a:r>
            <a:r>
              <a:rPr lang="en-US" dirty="0" err="1"/>
              <a:t>StackOverflow</a:t>
            </a:r>
            <a:r>
              <a:rPr lang="en-US" dirty="0"/>
              <a:t> 2018</a:t>
            </a:r>
          </a:p>
          <a:p>
            <a:r>
              <a:rPr lang="en-US" dirty="0"/>
              <a:t>Dong, </a:t>
            </a:r>
            <a:r>
              <a:rPr lang="en-US" dirty="0" err="1"/>
              <a:t>Juntao</a:t>
            </a:r>
            <a:r>
              <a:rPr lang="en-US" dirty="0"/>
              <a:t> (M10453134)</a:t>
            </a:r>
          </a:p>
          <a:p>
            <a:r>
              <a:rPr lang="en-US" dirty="0"/>
              <a:t>Frankenhoff, Brenda (M01775924) </a:t>
            </a:r>
          </a:p>
          <a:p>
            <a:r>
              <a:rPr lang="en-US" dirty="0"/>
              <a:t>February 28, 2019</a:t>
            </a:r>
          </a:p>
        </p:txBody>
      </p:sp>
    </p:spTree>
    <p:extLst>
      <p:ext uri="{BB962C8B-B14F-4D97-AF65-F5344CB8AC3E}">
        <p14:creationId xmlns:p14="http://schemas.microsoft.com/office/powerpoint/2010/main" val="132374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C049E-95C9-442E-855C-8D928D63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1669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Ridge Regression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CEC2CE2-3A6B-49CF-B8A0-37FA6EB5A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0035"/>
            <a:ext cx="5105400" cy="21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8585C2-6017-4AD4-A813-62B0ED50E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6"/>
          <a:stretch>
            <a:fillRect/>
          </a:stretch>
        </p:blipFill>
        <p:spPr bwMode="auto">
          <a:xfrm>
            <a:off x="102870" y="1286525"/>
            <a:ext cx="3733800" cy="229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EEA4A57F-9DE2-4F6B-A8A0-3D3A534CB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40" y="3585418"/>
            <a:ext cx="36509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Figure 2.4 Ridge coefficients as a function of the regularization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7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8C6831-07A3-42C8-ABA3-DEA69EF91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734" y="1198312"/>
            <a:ext cx="2048831" cy="191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3FA2F8B-A809-461C-8DA9-364906B5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70" y="3097204"/>
            <a:ext cx="2174560" cy="200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26A0B0-2455-49C7-897A-96EAB04F5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835021"/>
            <a:ext cx="2595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λ = 10	MSE = 975182423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9D2DE-7BE0-4B09-9059-F1869BC6E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539" y="3892980"/>
            <a:ext cx="343662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Figure 2.5 (a) Scatter plot of residual against fitted values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from ridge regression with λ =10 (b) Scatter plot of ridge fitted values against true values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7D424-0EB4-4AFC-AC2D-5164981F6F52}"/>
              </a:ext>
            </a:extLst>
          </p:cNvPr>
          <p:cNvSpPr txBox="1"/>
          <p:nvPr/>
        </p:nvSpPr>
        <p:spPr>
          <a:xfrm>
            <a:off x="4447536" y="132409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B549-3D75-4934-8604-7281C0CA0BA8}"/>
              </a:ext>
            </a:extLst>
          </p:cNvPr>
          <p:cNvSpPr txBox="1"/>
          <p:nvPr/>
        </p:nvSpPr>
        <p:spPr>
          <a:xfrm>
            <a:off x="6092190" y="33168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98058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C049E-95C9-442E-855C-8D928D63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1669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Ridge Regression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CEC2CE2-3A6B-49CF-B8A0-37FA6EB5A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0035"/>
            <a:ext cx="5105400" cy="21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EA4A57F-9DE2-4F6B-A8A0-3D3A534CB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40" y="3585418"/>
            <a:ext cx="36509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Figure 2.4 Ridge coefficients as a function of the regularization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6A0B0-2455-49C7-897A-96EAB04F5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131" y="839861"/>
            <a:ext cx="28552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λ = 100	MSE = </a:t>
            </a:r>
            <a:r>
              <a:rPr lang="en-US" b="1" dirty="0"/>
              <a:t>1026741817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9D2DE-7BE0-4B09-9059-F1869BC6E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539" y="3892980"/>
            <a:ext cx="343662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Figure 2.5 (a) Scatter plot of residual against fitted values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from ridge regression with λ =100 (b) Scatter plot of ridge fitted values against true values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7D424-0EB4-4AFC-AC2D-5164981F6F52}"/>
              </a:ext>
            </a:extLst>
          </p:cNvPr>
          <p:cNvSpPr txBox="1"/>
          <p:nvPr/>
        </p:nvSpPr>
        <p:spPr>
          <a:xfrm>
            <a:off x="4447536" y="132409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B549-3D75-4934-8604-7281C0CA0BA8}"/>
              </a:ext>
            </a:extLst>
          </p:cNvPr>
          <p:cNvSpPr txBox="1"/>
          <p:nvPr/>
        </p:nvSpPr>
        <p:spPr>
          <a:xfrm>
            <a:off x="6092190" y="33168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9A0853-5FB9-4AAC-BE09-C61B4422D7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49" y="1125498"/>
            <a:ext cx="2174560" cy="1786004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7E32E328-B708-4F96-BEF2-A0814F2520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02" y="3031035"/>
            <a:ext cx="2354580" cy="1973934"/>
          </a:xfrm>
          <a:prstGeom prst="rect">
            <a:avLst/>
          </a:prstGeom>
        </p:spPr>
      </p:pic>
      <p:pic>
        <p:nvPicPr>
          <p:cNvPr id="14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5079C-A8BB-4172-8D29-033E6FDDA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6"/>
          <a:stretch>
            <a:fillRect/>
          </a:stretch>
        </p:blipFill>
        <p:spPr bwMode="auto">
          <a:xfrm>
            <a:off x="102870" y="1286525"/>
            <a:ext cx="3733800" cy="229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57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C049E-95C9-442E-855C-8D928D63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1669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Polynomial Regression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CEC2CE2-3A6B-49CF-B8A0-37FA6EB5A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0035"/>
            <a:ext cx="5105400" cy="21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0456E-1371-4556-94EE-F90C254249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15" y="1125220"/>
            <a:ext cx="2965450" cy="2893060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8FA614CA-18E0-416F-A224-1CDBB230DC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697" y="1144270"/>
            <a:ext cx="2926080" cy="28549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C5712F-95C4-4E9A-A5DE-85984CDC233B}"/>
              </a:ext>
            </a:extLst>
          </p:cNvPr>
          <p:cNvSpPr/>
          <p:nvPr/>
        </p:nvSpPr>
        <p:spPr>
          <a:xfrm>
            <a:off x="411480" y="4054745"/>
            <a:ext cx="7452360" cy="431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SimSun" panose="02010600030101010101" pitchFamily="2" charset="-122"/>
              </a:rPr>
              <a:t>Figure 2.6 (a) Scatter plot of residual against fitted values from ridge regression with λ =100 (b) Scatter plot of ridge fitted values against true values</a:t>
            </a:r>
            <a:endParaRPr lang="en-US" sz="10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86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C049E-95C9-442E-855C-8D928D63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1669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Decision Tree Classification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CEC2CE2-3A6B-49CF-B8A0-37FA6EB5A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0035"/>
            <a:ext cx="5105400" cy="21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55E0301-94B4-4F71-9098-ABE9FB3ED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" y="7643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3" name="Picture 9" descr="A close up of a person&#10;&#10;Description automatically generated">
            <a:extLst>
              <a:ext uri="{FF2B5EF4-FFF2-40B4-BE49-F238E27FC236}">
                <a16:creationId xmlns:a16="http://schemas.microsoft.com/office/drawing/2014/main" id="{12219B08-2C7E-4372-A24B-DE63BA25E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0"/>
          <a:stretch>
            <a:fillRect/>
          </a:stretch>
        </p:blipFill>
        <p:spPr bwMode="auto">
          <a:xfrm>
            <a:off x="102870" y="950261"/>
            <a:ext cx="29813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9A122D-7F24-4EDE-807E-10EDAD696E2B}"/>
              </a:ext>
            </a:extLst>
          </p:cNvPr>
          <p:cNvSpPr/>
          <p:nvPr/>
        </p:nvSpPr>
        <p:spPr>
          <a:xfrm>
            <a:off x="102870" y="3310235"/>
            <a:ext cx="3188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Figure 2.7 Line plot of accuracy of the decision tree classification against max depth of the decision tree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75A104-403A-48FE-86AA-2C9430C17D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52" y="913162"/>
            <a:ext cx="3506470" cy="32899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B8F9A7-FBDB-4000-B168-5C6F8EDF6098}"/>
              </a:ext>
            </a:extLst>
          </p:cNvPr>
          <p:cNvSpPr/>
          <p:nvPr/>
        </p:nvSpPr>
        <p:spPr>
          <a:xfrm>
            <a:off x="4572000" y="4277861"/>
            <a:ext cx="3863340" cy="431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SimSun" panose="02010600030101010101" pitchFamily="2" charset="-122"/>
              </a:rPr>
              <a:t>Figure 2.8 Confusion matrix of decision tree classification with max depth of 3</a:t>
            </a:r>
            <a:endParaRPr lang="en-US" sz="10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99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C049E-95C9-442E-855C-8D928D63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166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K Nearest Neighbor Classification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CEC2CE2-3A6B-49CF-B8A0-37FA6EB5A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0035"/>
            <a:ext cx="5105400" cy="21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55E0301-94B4-4F71-9098-ABE9FB3ED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" y="7643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8DB96F2-9DD6-48FA-8B0F-756B0CAEA7E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7"/>
          <a:stretch/>
        </p:blipFill>
        <p:spPr bwMode="auto">
          <a:xfrm>
            <a:off x="848360" y="1335833"/>
            <a:ext cx="3195320" cy="2175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59FE05-6B15-45BB-8C54-D2A4CEE9C710}"/>
              </a:ext>
            </a:extLst>
          </p:cNvPr>
          <p:cNvSpPr/>
          <p:nvPr/>
        </p:nvSpPr>
        <p:spPr>
          <a:xfrm>
            <a:off x="0" y="3861425"/>
            <a:ext cx="4572000" cy="4312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SimSun" panose="02010600030101010101" pitchFamily="2" charset="-122"/>
              </a:rPr>
              <a:t>Figure 2.9 Accuracy of the KNN </a:t>
            </a:r>
          </a:p>
          <a:p>
            <a:pPr marL="2286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SimSun" panose="02010600030101010101" pitchFamily="2" charset="-122"/>
              </a:rPr>
              <a:t>classification against the K value</a:t>
            </a:r>
            <a:endParaRPr lang="en-US" sz="10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2049AA-C0AE-43C6-B607-1B6A4F98CC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059989"/>
            <a:ext cx="3482340" cy="3251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FBE7BC-491B-4615-84F3-6626FFF7175F}"/>
              </a:ext>
            </a:extLst>
          </p:cNvPr>
          <p:cNvSpPr/>
          <p:nvPr/>
        </p:nvSpPr>
        <p:spPr>
          <a:xfrm>
            <a:off x="4886325" y="4552355"/>
            <a:ext cx="3615690" cy="431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SimSun" panose="02010600030101010101" pitchFamily="2" charset="-122"/>
              </a:rPr>
              <a:t>Figure 2.10 Confusion matrix of KNN </a:t>
            </a:r>
          </a:p>
          <a:p>
            <a:pPr marL="2286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SimSun" panose="02010600030101010101" pitchFamily="2" charset="-122"/>
              </a:rPr>
              <a:t>classification with K of 29</a:t>
            </a:r>
            <a:endParaRPr lang="en-US" sz="10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24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1D24-E135-40AC-9727-A6823A25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Observations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2CA06C1-96E5-4178-BD57-B34677BAC3D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51443609"/>
              </p:ext>
            </p:extLst>
          </p:nvPr>
        </p:nvGraphicFramePr>
        <p:xfrm>
          <a:off x="571500" y="1842929"/>
          <a:ext cx="8229600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1645920">
                  <a:extLst>
                    <a:ext uri="{9D8B030D-6E8A-4147-A177-3AD203B41FA5}">
                      <a16:colId xmlns:a16="http://schemas.microsoft.com/office/drawing/2014/main" val="385311285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05362893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7341927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20550644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6345897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Simple linear regression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Ridge regression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λ = 10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Ridge regression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λ = 100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Polynomial regression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3675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9.55x10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9.75 x10</a:t>
                      </a:r>
                      <a:r>
                        <a:rPr lang="en-US" sz="900" baseline="30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1.03 x10</a:t>
                      </a:r>
                      <a:r>
                        <a:rPr lang="en-US" sz="900" baseline="30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7x10</a:t>
                      </a:r>
                      <a:r>
                        <a:rPr lang="en-US" sz="900" baseline="30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8771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3E76DD-E843-47C1-B05B-612C8CB87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03640"/>
              </p:ext>
            </p:extLst>
          </p:nvPr>
        </p:nvGraphicFramePr>
        <p:xfrm>
          <a:off x="571500" y="2857262"/>
          <a:ext cx="8229600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2743200">
                  <a:extLst>
                    <a:ext uri="{9D8B030D-6E8A-4147-A177-3AD203B41FA5}">
                      <a16:colId xmlns:a16="http://schemas.microsoft.com/office/drawing/2014/main" val="424229483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0222752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22728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=3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 nearest neighbors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K=29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7623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44%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42%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34010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12CA10FE-E502-45F3-B5B5-8D2800D7E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323" y="1021507"/>
            <a:ext cx="354135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Best model selection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47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B3B6-5763-4E14-9591-70E8F2C2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07" y="2123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010F-9980-4691-9498-49C14604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8488"/>
            <a:ext cx="8229600" cy="396995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+mj-lt"/>
              </a:rPr>
              <a:t>Data sample quality is key to being able to develop a predictive model.</a:t>
            </a:r>
          </a:p>
          <a:p>
            <a:r>
              <a:rPr lang="en-US" dirty="0">
                <a:latin typeface="+mj-lt"/>
              </a:rPr>
              <a:t>Survey data did not show a strong relationship between experience nor technical skill sets in relationship to salary. (geography has a big influence and this was not in the survey)</a:t>
            </a:r>
          </a:p>
          <a:p>
            <a:r>
              <a:rPr lang="en-US" dirty="0" err="1">
                <a:latin typeface="+mj-lt"/>
              </a:rPr>
              <a:t>StackOverflow</a:t>
            </a:r>
            <a:r>
              <a:rPr lang="en-US" dirty="0">
                <a:latin typeface="+mj-lt"/>
              </a:rPr>
              <a:t> user base appears to be between 30 – 40, male, and non-minority, so is not reflective (we hope) of the industry demographics.</a:t>
            </a:r>
          </a:p>
        </p:txBody>
      </p:sp>
    </p:spTree>
    <p:extLst>
      <p:ext uri="{BB962C8B-B14F-4D97-AF65-F5344CB8AC3E}">
        <p14:creationId xmlns:p14="http://schemas.microsoft.com/office/powerpoint/2010/main" val="303371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5821-C2DA-4543-B32E-3B07CD1A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5597D-22EA-475F-BD28-EFEBB8E94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7" y="940982"/>
            <a:ext cx="8229600" cy="3918097"/>
          </a:xfrm>
        </p:spPr>
        <p:txBody>
          <a:bodyPr>
            <a:normAutofit/>
          </a:bodyPr>
          <a:lstStyle/>
          <a:p>
            <a:r>
              <a:rPr lang="en-US" sz="2000" dirty="0"/>
              <a:t>Data from 2018 </a:t>
            </a:r>
            <a:r>
              <a:rPr lang="en-US" sz="2000" dirty="0" err="1"/>
              <a:t>StackOverflow</a:t>
            </a:r>
            <a:r>
              <a:rPr lang="en-US" sz="2000" dirty="0"/>
              <a:t> developer salary survey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200" dirty="0"/>
              <a:t>final survey is at </a:t>
            </a:r>
            <a:r>
              <a:rPr lang="en-US" sz="1200" u="sng" dirty="0">
                <a:hlinkClick r:id="rId2"/>
              </a:rPr>
              <a:t>https://insights.stackoverflow.com/survey/2018/#overview</a:t>
            </a:r>
            <a:r>
              <a:rPr lang="en-US" sz="1200" dirty="0"/>
              <a:t>)  </a:t>
            </a:r>
          </a:p>
          <a:p>
            <a:r>
              <a:rPr lang="en-US" sz="2000" dirty="0"/>
              <a:t>Data files downloaded from</a:t>
            </a:r>
            <a:r>
              <a:rPr lang="en-US" dirty="0"/>
              <a:t>  </a:t>
            </a:r>
            <a:r>
              <a:rPr lang="en-US" altLang="en-US" sz="1200" dirty="0">
                <a:latin typeface="Verdana" panose="020B0604030504040204" pitchFamily="34" charset="0"/>
                <a:hlinkClick r:id="rId3"/>
              </a:rPr>
              <a:t>https://www.kaggle.com/stackoverflow/stack-overflow-2018-developer-survey#survey_results_public.csv</a:t>
            </a:r>
            <a:endParaRPr lang="en-US" altLang="en-US" sz="12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altLang="en-US" sz="1200" dirty="0">
              <a:latin typeface="Arial" panose="020B0604020202020204" pitchFamily="34" charset="0"/>
            </a:endParaRPr>
          </a:p>
          <a:p>
            <a:r>
              <a:rPr lang="en-US" sz="2000" dirty="0"/>
              <a:t>Develop predictive model to estimate salary of a given developer with specific years of experience and specific technical skills.</a:t>
            </a:r>
          </a:p>
          <a:p>
            <a:pPr lvl="1"/>
            <a:r>
              <a:rPr lang="en-US" sz="1600" dirty="0"/>
              <a:t>Languages</a:t>
            </a:r>
          </a:p>
          <a:p>
            <a:pPr lvl="1"/>
            <a:r>
              <a:rPr lang="en-US" sz="1600" dirty="0"/>
              <a:t>Platforms</a:t>
            </a:r>
          </a:p>
          <a:p>
            <a:pPr lvl="1"/>
            <a:r>
              <a:rPr lang="en-US" sz="1600" dirty="0"/>
              <a:t>Databases</a:t>
            </a:r>
          </a:p>
          <a:p>
            <a:pPr lvl="1"/>
            <a:r>
              <a:rPr lang="en-US" sz="1600" dirty="0"/>
              <a:t>Frameworks </a:t>
            </a:r>
          </a:p>
        </p:txBody>
      </p:sp>
    </p:spTree>
    <p:extLst>
      <p:ext uri="{BB962C8B-B14F-4D97-AF65-F5344CB8AC3E}">
        <p14:creationId xmlns:p14="http://schemas.microsoft.com/office/powerpoint/2010/main" val="353138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DFB3-8F6B-416B-9FBE-EA4B2CE9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analysis/Cleansing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27F32F-1339-423E-AED3-1ABA4089C52C}"/>
              </a:ext>
            </a:extLst>
          </p:cNvPr>
          <p:cNvSpPr/>
          <p:nvPr/>
        </p:nvSpPr>
        <p:spPr>
          <a:xfrm>
            <a:off x="1858423" y="32504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analysis/Cleansing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BFE6C-4625-47A3-84FF-8AE4A19379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" y="1063229"/>
            <a:ext cx="6069330" cy="40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4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DFB3-8F6B-416B-9FBE-EA4B2CE9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analysis/Cleansing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27F32F-1339-423E-AED3-1ABA4089C52C}"/>
              </a:ext>
            </a:extLst>
          </p:cNvPr>
          <p:cNvSpPr/>
          <p:nvPr/>
        </p:nvSpPr>
        <p:spPr>
          <a:xfrm>
            <a:off x="1858423" y="32504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analysis/Cleansing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F909C-AE4D-4568-B86E-1A3BF6B19F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32" y="1067039"/>
            <a:ext cx="5888355" cy="38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6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DFB3-8F6B-416B-9FBE-EA4B2CE9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analysis/Cleansing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B4106-E901-4E44-AAA7-6AB0ECD18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270" y="1306513"/>
            <a:ext cx="6560820" cy="35668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27F32F-1339-423E-AED3-1ABA4089C52C}"/>
              </a:ext>
            </a:extLst>
          </p:cNvPr>
          <p:cNvSpPr/>
          <p:nvPr/>
        </p:nvSpPr>
        <p:spPr>
          <a:xfrm>
            <a:off x="1858423" y="32504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analysis/Cleansing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210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DFB3-8F6B-416B-9FBE-EA4B2CE9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analysis/Cleansing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27F32F-1339-423E-AED3-1ABA4089C52C}"/>
              </a:ext>
            </a:extLst>
          </p:cNvPr>
          <p:cNvSpPr/>
          <p:nvPr/>
        </p:nvSpPr>
        <p:spPr>
          <a:xfrm>
            <a:off x="1858423" y="32504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analysis/Cleansing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22295-95D8-40E1-AB87-0733552158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17" y="937261"/>
            <a:ext cx="5672773" cy="41737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C35326-2EEF-47D1-8C6B-7E358E04F9DD}"/>
              </a:ext>
            </a:extLst>
          </p:cNvPr>
          <p:cNvSpPr/>
          <p:nvPr/>
        </p:nvSpPr>
        <p:spPr>
          <a:xfrm>
            <a:off x="2191871" y="1156447"/>
            <a:ext cx="45720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8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D427-DCB4-4C5B-8388-437DC677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72" y="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Development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DAE68-99DC-4DB9-9ECF-590F7ACDFB8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6"/>
          <a:stretch/>
        </p:blipFill>
        <p:spPr bwMode="auto">
          <a:xfrm>
            <a:off x="382772" y="1561028"/>
            <a:ext cx="8229600" cy="29852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98343-2A3A-42DB-978F-0E004E6F1895}"/>
              </a:ext>
            </a:extLst>
          </p:cNvPr>
          <p:cNvSpPr txBox="1"/>
          <p:nvPr/>
        </p:nvSpPr>
        <p:spPr>
          <a:xfrm>
            <a:off x="262890" y="889518"/>
            <a:ext cx="8180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Stepwise Selection Mallow’s C</a:t>
            </a:r>
            <a:r>
              <a:rPr lang="en-US" baseline="-25000" dirty="0"/>
              <a:t>p</a:t>
            </a:r>
            <a:r>
              <a:rPr lang="en-US" dirty="0"/>
              <a:t>, AIC, BIC and adjusted R</a:t>
            </a:r>
            <a:r>
              <a:rPr lang="en-US" baseline="30000" dirty="0"/>
              <a:t>2</a:t>
            </a:r>
            <a:r>
              <a:rPr lang="en-US" dirty="0"/>
              <a:t> are introduced to </a:t>
            </a:r>
          </a:p>
          <a:p>
            <a:r>
              <a:rPr lang="en-US" dirty="0"/>
              <a:t>select the number of features to be used.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6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D427-DCB4-4C5B-8388-437DC677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72" y="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71481-0217-4C16-A995-DB0500EAD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72" y="1306104"/>
            <a:ext cx="8229600" cy="3323046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Linear Regression</a:t>
            </a:r>
          </a:p>
          <a:p>
            <a:r>
              <a:rPr lang="en-US" dirty="0">
                <a:latin typeface="+mj-lt"/>
              </a:rPr>
              <a:t>Ridge Regression</a:t>
            </a:r>
          </a:p>
          <a:p>
            <a:r>
              <a:rPr lang="en-US" dirty="0">
                <a:latin typeface="+mj-lt"/>
              </a:rPr>
              <a:t>Polynomial Regression </a:t>
            </a:r>
          </a:p>
          <a:p>
            <a:r>
              <a:rPr lang="en-US" dirty="0">
                <a:latin typeface="+mj-lt"/>
              </a:rPr>
              <a:t>Decision Tree Classification</a:t>
            </a:r>
          </a:p>
          <a:p>
            <a:r>
              <a:rPr lang="en-US" dirty="0">
                <a:latin typeface="+mj-lt"/>
              </a:rPr>
              <a:t>K Nearest Neighbor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0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C049E-95C9-442E-855C-8D928D63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1669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Linear Regression</a:t>
            </a:r>
          </a:p>
        </p:txBody>
      </p:sp>
      <p:pic>
        <p:nvPicPr>
          <p:cNvPr id="1026" name="Picture 15">
            <a:extLst>
              <a:ext uri="{FF2B5EF4-FFF2-40B4-BE49-F238E27FC236}">
                <a16:creationId xmlns:a16="http://schemas.microsoft.com/office/drawing/2014/main" id="{9E01680B-AE6A-40C1-A9C6-76A78737F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16" y="1507284"/>
            <a:ext cx="2331591" cy="21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028D9363-BCA6-4C75-8C43-49049127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914" y="1488670"/>
            <a:ext cx="2391402" cy="219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CEC2CE2-3A6B-49CF-B8A0-37FA6EB5A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0035"/>
            <a:ext cx="5105400" cy="21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47DE639-A715-4FC6-B8FC-21CC98B205C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67840" y="3753230"/>
            <a:ext cx="5105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(a)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                                                                                     (b)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Figure 2.3 (a) Scatter plot of residual against fitted values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from linear regression (b) Scatter plot of linear fitted values against true values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7D2187-260E-4B06-BA1E-584384ED7948}"/>
              </a:ext>
            </a:extLst>
          </p:cNvPr>
          <p:cNvSpPr/>
          <p:nvPr/>
        </p:nvSpPr>
        <p:spPr>
          <a:xfrm>
            <a:off x="3600419" y="1041239"/>
            <a:ext cx="1672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MSE = 955055604</a:t>
            </a:r>
          </a:p>
        </p:txBody>
      </p:sp>
    </p:spTree>
    <p:extLst>
      <p:ext uri="{BB962C8B-B14F-4D97-AF65-F5344CB8AC3E}">
        <p14:creationId xmlns:p14="http://schemas.microsoft.com/office/powerpoint/2010/main" val="94484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schemas.microsoft.com/sharepoint/v3/fields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754</TotalTime>
  <Words>466</Words>
  <Application>Microsoft Office PowerPoint</Application>
  <PresentationFormat>On-screen Show (16:9)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Verdana</vt:lpstr>
      <vt:lpstr>Office Theme</vt:lpstr>
      <vt:lpstr>BANA 7038 Final Project</vt:lpstr>
      <vt:lpstr>Project goals</vt:lpstr>
      <vt:lpstr>Data analysis/Cleansing</vt:lpstr>
      <vt:lpstr>Data analysis/Cleansing</vt:lpstr>
      <vt:lpstr>Data analysis/Cleansing</vt:lpstr>
      <vt:lpstr>Data analysis/Cleansing</vt:lpstr>
      <vt:lpstr>Model Development</vt:lpstr>
      <vt:lpstr>Model Development</vt:lpstr>
      <vt:lpstr>Linear Regression</vt:lpstr>
      <vt:lpstr>Ridge Regression</vt:lpstr>
      <vt:lpstr>Ridge Regression</vt:lpstr>
      <vt:lpstr>Polynomial Regression</vt:lpstr>
      <vt:lpstr>Decision Tree Classification</vt:lpstr>
      <vt:lpstr>K Nearest Neighbor Classification</vt:lpstr>
      <vt:lpstr>Observations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Juntao Dong</cp:lastModifiedBy>
  <cp:revision>52</cp:revision>
  <dcterms:created xsi:type="dcterms:W3CDTF">2010-04-12T23:12:02Z</dcterms:created>
  <dcterms:modified xsi:type="dcterms:W3CDTF">2019-08-30T18:08:00Z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