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41" r:id="rId39"/>
    <p:sldId id="342" r:id="rId40"/>
    <p:sldId id="343" r:id="rId41"/>
    <p:sldId id="344" r:id="rId42"/>
    <p:sldId id="345" r:id="rId43"/>
    <p:sldId id="346" r:id="rId44"/>
    <p:sldId id="347" r:id="rId45"/>
    <p:sldId id="348" r:id="rId46"/>
    <p:sldId id="349" r:id="rId47"/>
    <p:sldId id="351" r:id="rId48"/>
    <p:sldId id="35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84" d="100"/>
          <a:sy n="84" d="100"/>
        </p:scale>
        <p:origin x="75" y="2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AFDA04B-29A0-4EC8-BED5-4783D40091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CA1EB-F85A-4F2A-AB1C-105EA7977CB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hasCustomPrompt="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FDA04B-29A0-4EC8-BED5-4783D40091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CA1EB-F85A-4F2A-AB1C-105EA7977CB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FDA04B-29A0-4EC8-BED5-4783D40091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CA1EB-F85A-4F2A-AB1C-105EA7977CB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hasCustomPrompt="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AFDA04B-29A0-4EC8-BED5-4783D40091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CA1EB-F85A-4F2A-AB1C-105EA7977CB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AFDA04B-29A0-4EC8-BED5-4783D400917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CA1EB-F85A-4F2A-AB1C-105EA7977CB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hasCustomPrompt="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hasCustomPrompt="1"/>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AFDA04B-29A0-4EC8-BED5-4783D400917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CA1EB-F85A-4F2A-AB1C-105EA7977CB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AFDA04B-29A0-4EC8-BED5-4783D400917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CA1EB-F85A-4F2A-AB1C-105EA7977CB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AFDA04B-29A0-4EC8-BED5-4783D400917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CA1EB-F85A-4F2A-AB1C-105EA7977CB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DA04B-29A0-4EC8-BED5-4783D400917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7CA1EB-F85A-4F2A-AB1C-105EA7977CB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AFDA04B-29A0-4EC8-BED5-4783D400917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CA1EB-F85A-4F2A-AB1C-105EA7977CB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AFDA04B-29A0-4EC8-BED5-4783D400917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CA1EB-F85A-4F2A-AB1C-105EA7977CB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DA04B-29A0-4EC8-BED5-4783D400917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CA1EB-F85A-4F2A-AB1C-105EA7977CB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 AngularJS</a:t>
            </a:r>
            <a:endParaRPr lang="en-US" dirty="0"/>
          </a:p>
        </p:txBody>
      </p:sp>
      <p:sp>
        <p:nvSpPr>
          <p:cNvPr id="3" name="Subtitle 2"/>
          <p:cNvSpPr>
            <a:spLocks noGrp="1"/>
          </p:cNvSpPr>
          <p:nvPr>
            <p:ph type="subTitle" idx="1"/>
          </p:nvPr>
        </p:nvSpPr>
        <p:spPr/>
        <p:txBody>
          <a:bodyPr/>
          <a:lstStyle/>
          <a:p>
            <a:r>
              <a:rPr lang="en-US" dirty="0"/>
              <a:t>AngularJS</a:t>
            </a:r>
            <a:r>
              <a:rPr lang="zh-CN" altLang="en-US" dirty="0"/>
              <a:t>基础教程</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normAutofit fontScale="90000"/>
          </a:bodyPr>
          <a:lstStyle/>
          <a:p>
            <a:r>
              <a:rPr lang="zh-CN" altLang="en-US" dirty="0">
                <a:latin typeface="微软雅黑" panose="020B0503020204020204" charset="-122"/>
                <a:ea typeface="微软雅黑" panose="020B0503020204020204" charset="-122"/>
              </a:rPr>
              <a:t>控制器</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1120775"/>
            <a:ext cx="10515600" cy="5738495"/>
          </a:xfrm>
        </p:spPr>
        <p:txBody>
          <a:bodyPr>
            <a:normAutofit/>
          </a:bodyPr>
          <a:lstStyle/>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控制器并不适合用来执行DOM操 作、格式化或数据操作，以及除</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存储数据模型之外的状态维护操作。它只是视图和$scope之间的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桥梁。AngularJS允许在$scope上设置包括对象在内的任何类型</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的数据，并且在视图中还可以展示 对象的属性。</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AngularJS应用的任何一个部分，无论它渲染在哪个上下文中，都</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有父级作用域存在。对于 ng-app所处的层级来讲</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它的父级作用</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域就是$rootScope。所有的作用域都通过原型继承而来，也就是</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说它们都可以访问父级作用域。</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normAutofit fontScale="90000"/>
          </a:bodyPr>
          <a:lstStyle/>
          <a:p>
            <a:r>
              <a:rPr lang="zh-CN" altLang="en-US" dirty="0">
                <a:latin typeface="微软雅黑" panose="020B0503020204020204" charset="-122"/>
                <a:ea typeface="微软雅黑" panose="020B0503020204020204" charset="-122"/>
              </a:rPr>
              <a:t>过滤器</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1120775"/>
            <a:ext cx="10515600" cy="5738495"/>
          </a:xfrm>
        </p:spPr>
        <p:txBody>
          <a:bodyPr>
            <a:normAutofit/>
          </a:bodyPr>
          <a:lstStyle/>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过滤器用来格式化需要展示给用户的数据。AngularJS有很多实用</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的内置过滤器，同时也提 供了方便的途径可以自己创建过滤器。</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在HTML中的模板绑定符号{{ }}内通过|符号来调用过滤器。如果需要传递参数给过滤器，只要在过滤器名字后面加冒号</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name | uppercase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在JavaScript代码中可以通过$filter来调用过滤器app.controller('DemoController', ['$scope', '$filter',	function($scope, $filter)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$scope.name = $filter('lowercase')('Ari');</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过滤器</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19470"/>
          </a:xfrm>
        </p:spPr>
        <p:txBody>
          <a:bodyPr>
            <a:normAutofit/>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内置过滤器</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currency</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:数值格式化为货币格式 {{ 123 | currency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date:将日期格式化成需要的格式{{ today | date:'medium'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filter:从给定数组中选择一个子集，并将其生成一个新数组返回</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该过滤器接受两个参数，第一个参数可以是字符串、对象或是</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一个用来从数组中选择元素的函数；第二个参数可以是以下三种情况之一：true</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(两个值进行严格比较),false(进行区分大小写的子字符串</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比较),函数(运行这个函数，如果返回真值就接受这个元素)</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json</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:一个JSON或JavaScript对象转换成字符串</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limitTo:根据传入的参数生成一个新的数组或字符串</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lowercase，number，orderBy，uppercase</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过滤器</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19470"/>
          </a:xfrm>
        </p:spPr>
        <p:txBody>
          <a:bodyPr>
            <a:normAutofit/>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自定义过滤器</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创建自定义过滤器需要将它放到自己的模块中。过滤器本质上是一个会把我们输入的内容当作参数传入进去的函数。</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angular.module('myApp.filters',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.filter('capitalize', function() { return function(input)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过滤器</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19470"/>
          </a:xfrm>
        </p:spPr>
        <p:txBody>
          <a:bodyPr>
            <a:normAutofit lnSpcReduction="1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表单验证</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AngularJS能够将HTML5表单验证功能同它自己的验证指令结合</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起来使用，并且非常方便。</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必填项&lt;input type="text" required /&gt;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最小长度&lt;input type="text" ng-minlength="5" /&gt;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最大长度&lt;input type="text" ng-maxlength="20" /&gt;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模式匹配&lt;input type="text" ng-pattern="[a-zA-Z]" /&gt;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电子邮件&lt;input type="email" name="email" ng-model="user.email" /&gt;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数字&lt;input type="number" name="age" ng-model="user.age" /&gt;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URL &lt;input type="url" name="homepage" ng-model="user.facebook_url" /&gt;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过滤器</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19470"/>
          </a:xfrm>
        </p:spPr>
        <p:txBody>
          <a:bodyPr>
            <a:normAutofit fontScale="65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表单验证</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表单的属性可以在其所属的$scope对象中访问到，而我们又可以访问$scope对象，因此 JavaScript可</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以间接地访问DOM中的表单属性。借助这些属性，我们可以对表单做出实时（和 AngularJS中其他东</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西一样）响应。这些属性包括下面这些。</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未修改的表单</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en-US" altLang="zh-CN"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formName.inputFieldName.$pristine</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这是一个布尔属性，用来判断用户是否修改了表单。如果未修改，值为true，如果修改过值 为false</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修改过的表单</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en-US" altLang="zh-CN"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formName.inputFieldName.$dirty</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只要用户修改过表单，无论输入是否通过验证，该值都返回true</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合法的表单</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en-US" altLang="zh-CN"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formName.inputFieldName.$valid</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这个布尔型的属性用来判断表单的内容是否合法。如果当前表单内容是合法的，值就是true</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不合法的表单</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en-US" altLang="zh-CN"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formName.inputFieldName.$invalid</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这个布尔属性用来判断表单的内容是否不合法。如果当前表单内容是不合法的</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值为true</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$error对象。它包含当前表单的所有验证 内容，以及它们是否合法的信息。用下面的语法访问这个属性：formName.inputfieldName.$error</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过滤器</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19470"/>
          </a:xfrm>
        </p:spPr>
        <p:txBody>
          <a:bodyPr>
            <a:normAutofit fontScale="95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表单验证</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AngularJS处理表单时，会根据表单当前的状态添加一些CSS类</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这些CSS类的命名和前面介绍的属性很相似。它们包括：</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ng-pristine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ng-dirty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ng-valid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ng-invalid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它们对应着表单输入字段的特定状态。</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当某个字段中的输入非法时，.ng-invlid类会被添加到这个字段上。当前例子中的站点将 对应的CSS样式设置为：</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input.ng-invalid { border: 1px solid red;}</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input.ng-valid {border: 1px solid green;}</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709920"/>
          </a:xfrm>
        </p:spPr>
        <p:txBody>
          <a:bodyPr>
            <a:normAutofit fontScale="90000" lnSpcReduction="2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指令简介</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指令本质上就是AngularJS扩展具有自定义功能的HTML元素的途径。</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AngularJS模块API中的.directive()方法，我们可以通过传入一个字符串和</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一个函数来 注册一个新指令。其中字符串是这个指令的名字，指令名应该</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是驼峰命名风格的，函数应该返回 一个对象。</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angular.module('myApp',[])</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.directive('myDirective', function() { return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restrict: 'E',</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template: '&lt;a href="http://google.com"&gt; Click me to go to </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Google&lt;/a&gt;'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默认情况下，AngularJS将模板生成的HTML代码嵌套在自定义标签&lt;my-</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directive&gt;内部</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709920"/>
          </a:xfrm>
        </p:spPr>
        <p:txBody>
          <a:bodyPr>
            <a:normAutofit/>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指令简介</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为了让AngularJS能够调用我们的指令，需要修改指令定义中的</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restrict设置。这个设置告 诉AngularJS在编译HTML时用哪种声</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明格式来匹配指令定义。我们可以指定一个或多个格式。令中可以</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指定以元素（E）、属性（A）、类（C）或注释（M）的格式来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调用指令。通常我们使用属性格式来调用指令。</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709920"/>
          </a:xfrm>
        </p:spPr>
        <p:txBody>
          <a:bodyPr>
            <a:normAutofit/>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内置指令</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AngularJS提供了一系列内置指令。其中一些指令重载了原生的</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HTML元素。&lt;form&gt;标签被从底层扩展了一系列高级功能，包括</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表单验证等。其他内置指令通常以ng为前缀，很容易识别。ng-、、</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href指令。最后，某些内置指令并不会有对应的HTML标签，比如、</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ng-controller，这个指令可以在标 签的属性中使用，通常在包含</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很多子元素并且需要共享作用域时使用。</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目录</a:t>
            </a:r>
            <a:endParaRPr lang="zh-CN" altLang="en-US" dirty="0"/>
          </a:p>
        </p:txBody>
      </p:sp>
      <p:sp>
        <p:nvSpPr>
          <p:cNvPr id="3" name="Content Placeholder 2"/>
          <p:cNvSpPr>
            <a:spLocks noGrp="1"/>
          </p:cNvSpPr>
          <p:nvPr>
            <p:ph idx="1"/>
          </p:nvPr>
        </p:nvSpPr>
        <p:spPr>
          <a:xfrm>
            <a:off x="838200" y="1825625"/>
            <a:ext cx="10515600" cy="4796790"/>
          </a:xfrm>
        </p:spPr>
        <p:txBody>
          <a:bodyPr>
            <a:normAutofit lnSpcReduction="20000"/>
          </a:bodyPr>
          <a:lstStyle/>
          <a:p>
            <a:r>
              <a:rPr lang="zh-CN" altLang="en-US" dirty="0"/>
              <a:t>引入</a:t>
            </a:r>
            <a:r>
              <a:rPr lang="en-US" altLang="zh-CN" dirty="0"/>
              <a:t>AngualrJS</a:t>
            </a:r>
            <a:endParaRPr lang="zh-CN" altLang="en-US" dirty="0"/>
          </a:p>
          <a:p>
            <a:r>
              <a:rPr lang="zh-CN" altLang="en-US" dirty="0"/>
              <a:t>模块</a:t>
            </a:r>
            <a:endParaRPr lang="zh-CN" altLang="en-US" dirty="0"/>
          </a:p>
          <a:p>
            <a:r>
              <a:rPr lang="zh-CN" altLang="en-US" dirty="0"/>
              <a:t>作用域</a:t>
            </a:r>
            <a:endParaRPr lang="zh-CN" altLang="en-US" dirty="0"/>
          </a:p>
          <a:p>
            <a:r>
              <a:rPr lang="zh-CN" altLang="en-US" dirty="0"/>
              <a:t>控制器</a:t>
            </a:r>
            <a:endParaRPr lang="zh-CN" altLang="en-US" dirty="0"/>
          </a:p>
          <a:p>
            <a:r>
              <a:rPr lang="zh-CN" altLang="en-US" dirty="0"/>
              <a:t>过滤器</a:t>
            </a:r>
            <a:endParaRPr lang="zh-CN" altLang="en-US" dirty="0"/>
          </a:p>
          <a:p>
            <a:r>
              <a:rPr lang="zh-CN" altLang="en-US" dirty="0"/>
              <a:t>指令</a:t>
            </a:r>
            <a:endParaRPr lang="zh-CN" altLang="en-US" dirty="0"/>
          </a:p>
          <a:p>
            <a:r>
              <a:rPr lang="en-US" altLang="zh-CN" dirty="0"/>
              <a:t>AngularJS</a:t>
            </a:r>
            <a:r>
              <a:rPr lang="zh-CN" altLang="en-US" dirty="0"/>
              <a:t>模块加载</a:t>
            </a:r>
            <a:endParaRPr lang="zh-CN" altLang="en-US" dirty="0"/>
          </a:p>
          <a:p>
            <a:r>
              <a:rPr lang="zh-CN" altLang="en-US" dirty="0"/>
              <a:t>路由</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709920"/>
          </a:xfrm>
        </p:spPr>
        <p:txBody>
          <a:bodyPr>
            <a:normAutofit/>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内置指令</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原生HTML标签名称相似的一组内置指令仅仅是在原生标签名前加上了ng前缀</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ng-href</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ng-src</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ng-disabled</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ng-checked</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ng-readonly</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ng-selected</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ng-class</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ng-style</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709920"/>
          </a:xfrm>
        </p:spPr>
        <p:txBody>
          <a:bodyPr>
            <a:normAutofit fontScale="9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内置指令</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ng-disabled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通常作为</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&lt;input&gt;（text、checkbox、radio、number、url, email、submit）&lt;textarea&gt;&lt;select&gt;&lt;button&gt;</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属性来禁用这些标签。</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&lt;input type="text" ng-model="someProperty"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placeholder="TypetoEnable"&gt;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&lt;button ng-model="button" ng-</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disabled="!someProperty"&gt;AButton&lt;/button&gt;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ng-readonly通过ng-readonly可以将某个返回真或假的表达式同是否出</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现readonly属性进行绑定</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&lt;input type="text" ng-model="someProperty"&gt;&lt;br/&gt; &lt;input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type="text"ng-readonly="someProperty" value="Some text here"/&gt;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709920"/>
          </a:xfrm>
        </p:spPr>
        <p:txBody>
          <a:bodyPr>
            <a:normAutofit fontScale="90000" lnSpcReduction="2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内置指令</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ng-checked </a:t>
            </a: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通过ng-checked将某个表达式同是否出现checked</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属性进行绑定。</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&lt;label&gt;someProperty = {{someProperty}}&lt;/label&gt; &lt;input </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type="checkbox"ng-checked="someProperty" ng-</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init="someProperty = true" ng-model="someProperty"&gt;</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ng-selected可以对是否出现option标签的selected属性进行绑定</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&lt;label&gt;Select Two Fish:&lt;/label&gt; </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&lt;input type="checkbox"ng-model="isTwoFish"</a:t>
            </a:r>
            <a:r>
              <a:rPr 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&gt;&lt;br/&gt; </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&lt;select&gt;</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&lt;option&gt;One Fish&lt;/option&gt;</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&lt;option ng-selected="isTwoFish"&gt;Two Fish&lt;/option&gt; </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&lt;/select&gt;</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709920"/>
          </a:xfrm>
        </p:spPr>
        <p:txBody>
          <a:bodyPr>
            <a:normAutofit fontScale="90000" lnSpcReduction="2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内置指令</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ng-checked </a:t>
            </a: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通过ng-checked将某个表达式同是否出现checked</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属性进行绑定。</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&lt;label&gt;someProperty = {{someProperty}}&lt;/label&gt; &lt;input </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type="checkbox"ng-checked="someProperty" ng-</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init="someProperty = true" ng-model="someProperty"&gt;</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ng-selected可以对是否出现option标签的selected属性进行绑定</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&lt;label&gt;Select Two Fish:&lt;/label&gt; </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&lt;input type="checkbox"ng-model="isTwoFish"</a:t>
            </a:r>
            <a:r>
              <a:rPr 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&gt;&lt;br/&gt; </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&lt;select&gt;</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&lt;option&gt;One Fish&lt;/option&gt;</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&lt;option ng-selected="isTwoFish"&gt;Two Fish&lt;/option&gt; </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&lt;/select&gt;</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709920"/>
          </a:xfrm>
        </p:spPr>
        <p:txBody>
          <a:bodyPr>
            <a:normAutofit/>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内置指令</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ng-app为 AngularJS应用创建 $rootScope， ng-controller则会以 $rootScope或另外一个 ng-controller的作用域为原型创建新的子作用域</a:t>
            </a:r>
            <a:r>
              <a:rPr 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。任何具有ng-app属性的DOM元素将被标记为$rootScope的起始点。$rootScope是作用域链的起始点，任何嵌套在ng-app内的指令都会继承它。</a:t>
            </a:r>
            <a:endParaRPr 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ng-controller的作用是为嵌套在其中的指令创建一个子作用域，避免将所有操作 和模型都定义在$rootScope上。用这个指令可以在一个DOM元素上放置控制器</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709920"/>
          </a:xfrm>
        </p:spPr>
        <p:txBody>
          <a:bodyPr>
            <a:normAutofit/>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内置指令</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ng-include </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ng-switch</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ng-repeat </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if</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a:t>
            </a:r>
            <a:r>
              <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view</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ng-init </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ng-bind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ng-cloak </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ng-bind-template</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ng-model </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ng-show / ng-hide</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ng-change </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ng-form</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ng-click </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ng-select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ng-submit ng-class</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709920"/>
          </a:xfrm>
        </p:spPr>
        <p:txBody>
          <a:bodyPr>
            <a:normAutofit fontScale="7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内置指令</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ng-include可以加载、编译并包含外部HTML片段到当前的应用中。</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使用</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ng-include时AngularJS会自动创建一个子作用域。如果你想使用某个特</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定的作 用域，例如ControllerA的作用域，必须在同一个DOM元素上添加</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ng-controller ="ControllerA"指令，这样当模板加载完成后，不会像往</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常一样从外部作用域继承并创建一个新的子作用域</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ng-switch这个指令和ng-switch-when及on="propertyName"一起使用，</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可以在propertyName发生变 化时渲染不同指令到视图中。</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&lt;input type="text" ng-model="person.name"/&gt;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&lt;div ng-switch on="person.name"&gt;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&lt;p ng-switch-default&gt;And the winner is&lt;/p&gt;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&lt;h1 ng-switch-when="Ari"&gt;{{ person.name }}&lt;/h1&gt;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ClrTx/>
              <a:buFont typeface="Wingdings" panose="05000000000000000000" charse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&lt;/div&gt;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709920"/>
          </a:xfrm>
        </p:spPr>
        <p:txBody>
          <a:bodyPr>
            <a:normAutofit/>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指令详解</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AngularJS应用的模块中有很多方法可以使用，其中directive()这个方法是用来定义指令的：</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angular.application('myApp',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.directive('myDirective', function() { // 一个指令定义对象</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return {</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通过设置项来定义指令，在这里进行覆写 </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当AngularJS启动应用时，它会把第一个参数当作一个字符串，并以此字符串为名来注册第 二个参数返回的对象。AngularJS编译器会解析主HTML的DOM中的元素、属性、注释和CSS类名 中使用了这个名字的地方，并在这些地方引用对应的指令。当它找到某个已知的指令时，就会在 页面中插入指令所对应的DOM元素。</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fontScale="45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指令详解</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定义一个指令时可以使用的全部设置选项：</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angular.module('myApp', []).directive('myDirective', function() {  return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restrict: String,</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priority: Number,</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terminal: Boolean,</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template: String or Template Function: function(tElement, tAttrs)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templateUrl: String,</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replace: Boolean or String,</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scope: Boolean or Object,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transclude: Boolean,</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controller: String or function(scope, element, attrs, transclude, otherInjectables) { ...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controllerAs: String,</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require: String,</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link: function(scope, iElement, iAttrs) { ...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compile: function(tElement, tAttrs, transclude) { </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fontScale="7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指令详解</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restrict:E（元素）A（属性，默认值）C（类名）M（注释）</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priority</a:t>
            </a:r>
            <a:r>
              <a:rPr lang="en-US" altLang="zh-CN"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可以被设置为一个数值。大多数指令会忽略这个参数，使用默认值0，但也有些 场景设置高优先级是非常重要甚至是必须的。例如，ngRepeat将这个参数设置为1000，这样就可 以保证在同一元素上，它总是在其他指令之前被调用</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。同一个元素上有相同优先级的指令，会按顺序执行。</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terminal:告诉AngularJS停止运行当前元素上比本指令优先级低的指令。但同当前指令 优先级相同的指令还是会被执行。</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template:可选</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参数一段HTML文本，或者接受两个参数的函数。</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emplate: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&lt;div&gt; &lt;-- single root element --&gt;\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&lt;a href="http://google.com"&gt;Click me&lt;/a&gt;\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&lt;h1&gt;When using two elements, wrap them in a parent element&lt;/h1&gt;\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&lt;/div&gt;\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另外，注意每一行末尾的反斜线，这样AngularJS才能正确解析多行字符串。</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为什么需要引入</a:t>
            </a:r>
            <a:r>
              <a:rPr lang="en-US" altLang="zh-CN" dirty="0">
                <a:latin typeface="微软雅黑" panose="020B0503020204020204" charset="-122"/>
                <a:ea typeface="微软雅黑" panose="020B0503020204020204" charset="-122"/>
              </a:rPr>
              <a:t>Angular.js</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1797685"/>
            <a:ext cx="10515600" cy="4951095"/>
          </a:xfrm>
        </p:spPr>
        <p:txBody>
          <a:bodyPr>
            <a:normAutofit lnSpcReduction="10000"/>
          </a:bodyPr>
          <a:lstStyle/>
          <a:p>
            <a:pPr marL="0" indent="0">
              <a:buNone/>
            </a:pPr>
            <a:r>
              <a:rPr lang="zh-CN" altLang="en-US" sz="1800" dirty="0">
                <a:solidFill>
                  <a:schemeClr val="tx1"/>
                </a:solidFill>
                <a:highlight>
                  <a:srgbClr val="FFFFFF"/>
                </a:highlight>
                <a:uFillTx/>
                <a:latin typeface="微软雅黑" panose="020B0503020204020204" charset="-122"/>
                <a:ea typeface="微软雅黑" panose="020B0503020204020204" charset="-122"/>
              </a:rPr>
              <a:t>案例</a:t>
            </a:r>
            <a:r>
              <a:rPr lang="en-US" altLang="zh-CN" sz="1800" dirty="0">
                <a:solidFill>
                  <a:schemeClr val="tx1"/>
                </a:solidFill>
                <a:highlight>
                  <a:srgbClr val="FFFFFF"/>
                </a:highlight>
                <a:uFillTx/>
                <a:latin typeface="微软雅黑" panose="020B0503020204020204" charset="-122"/>
                <a:ea typeface="微软雅黑" panose="020B0503020204020204" charset="-122"/>
              </a:rPr>
              <a:t>:</a:t>
            </a:r>
            <a:r>
              <a:rPr lang="zh-CN" altLang="en-US" sz="1800" dirty="0">
                <a:solidFill>
                  <a:schemeClr val="tx1"/>
                </a:solidFill>
                <a:highlight>
                  <a:srgbClr val="FFFFFF"/>
                </a:highlight>
                <a:uFillTx/>
                <a:latin typeface="微软雅黑" panose="020B0503020204020204" charset="-122"/>
                <a:ea typeface="微软雅黑" panose="020B0503020204020204" charset="-122"/>
              </a:rPr>
              <a:t>页面中有一个文本输入框，当用户输入字符之后，文本框下面的</a:t>
            </a:r>
            <a:r>
              <a:rPr lang="en-US" altLang="zh-CN" sz="1800" dirty="0">
                <a:solidFill>
                  <a:schemeClr val="tx1"/>
                </a:solidFill>
                <a:highlight>
                  <a:srgbClr val="FFFFFF"/>
                </a:highlight>
                <a:uFillTx/>
                <a:latin typeface="微软雅黑" panose="020B0503020204020204" charset="-122"/>
                <a:ea typeface="微软雅黑" panose="020B0503020204020204" charset="-122"/>
              </a:rPr>
              <a:t>label</a:t>
            </a:r>
            <a:r>
              <a:rPr lang="zh-CN" altLang="en-US" sz="1800" dirty="0">
                <a:solidFill>
                  <a:schemeClr val="tx1"/>
                </a:solidFill>
                <a:highlight>
                  <a:srgbClr val="FFFFFF"/>
                </a:highlight>
                <a:uFillTx/>
                <a:latin typeface="微软雅黑" panose="020B0503020204020204" charset="-122"/>
                <a:ea typeface="微软雅黑" panose="020B0503020204020204" charset="-122"/>
              </a:rPr>
              <a:t>元素的文本显示用户输入的文本信息。</a:t>
            </a:r>
            <a:endParaRPr lang="zh-CN" altLang="en-US"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altLang="en-US" sz="1800" dirty="0">
                <a:solidFill>
                  <a:schemeClr val="tx1"/>
                </a:solidFill>
                <a:highlight>
                  <a:srgbClr val="FFFFFF"/>
                </a:highlight>
                <a:uFillTx/>
                <a:latin typeface="微软雅黑" panose="020B0503020204020204" charset="-122"/>
                <a:ea typeface="微软雅黑" panose="020B0503020204020204" charset="-122"/>
              </a:rPr>
              <a:t>利用传统的</a:t>
            </a:r>
            <a:r>
              <a:rPr lang="en-US" altLang="zh-CN" sz="1800" dirty="0">
                <a:solidFill>
                  <a:schemeClr val="tx1"/>
                </a:solidFill>
                <a:highlight>
                  <a:srgbClr val="FFFFFF"/>
                </a:highlight>
                <a:uFillTx/>
                <a:latin typeface="微软雅黑" panose="020B0503020204020204" charset="-122"/>
                <a:ea typeface="微软雅黑" panose="020B0503020204020204" charset="-122"/>
              </a:rPr>
              <a:t>JavaScript</a:t>
            </a:r>
            <a:r>
              <a:rPr lang="zh-CN" altLang="en-US" sz="1800" dirty="0">
                <a:solidFill>
                  <a:schemeClr val="tx1"/>
                </a:solidFill>
                <a:highlight>
                  <a:srgbClr val="FFFFFF"/>
                </a:highlight>
                <a:uFillTx/>
                <a:latin typeface="微软雅黑" panose="020B0503020204020204" charset="-122"/>
                <a:ea typeface="微软雅黑" panose="020B0503020204020204" charset="-122"/>
              </a:rPr>
              <a:t>或者</a:t>
            </a:r>
            <a:r>
              <a:rPr lang="en-US" altLang="zh-CN" sz="1800" dirty="0">
                <a:solidFill>
                  <a:schemeClr val="tx1"/>
                </a:solidFill>
                <a:highlight>
                  <a:srgbClr val="FFFFFF"/>
                </a:highlight>
                <a:uFillTx/>
                <a:latin typeface="微软雅黑" panose="020B0503020204020204" charset="-122"/>
                <a:ea typeface="微软雅黑" panose="020B0503020204020204" charset="-122"/>
              </a:rPr>
              <a:t>JQuery</a:t>
            </a:r>
            <a:r>
              <a:rPr lang="zh-CN" altLang="en-US" sz="1800" dirty="0">
                <a:solidFill>
                  <a:schemeClr val="tx1"/>
                </a:solidFill>
                <a:highlight>
                  <a:srgbClr val="FFFFFF"/>
                </a:highlight>
                <a:uFillTx/>
                <a:latin typeface="微软雅黑" panose="020B0503020204020204" charset="-122"/>
                <a:ea typeface="微软雅黑" panose="020B0503020204020204" charset="-122"/>
              </a:rPr>
              <a:t>框架实现上述需求，需要如何实现。</a:t>
            </a:r>
            <a:endParaRPr lang="zh-CN" altLang="en-US"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altLang="en-US" sz="1800" dirty="0">
                <a:solidFill>
                  <a:schemeClr val="tx1"/>
                </a:solidFill>
                <a:highlight>
                  <a:srgbClr val="FFFFFF"/>
                </a:highlight>
                <a:uFillTx/>
                <a:latin typeface="微软雅黑" panose="020B0503020204020204" charset="-122"/>
                <a:ea typeface="微软雅黑" panose="020B0503020204020204" charset="-122"/>
              </a:rPr>
              <a:t> &lt;body&gt;</a:t>
            </a:r>
            <a:endParaRPr lang="zh-CN" altLang="en-US"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altLang="en-US" sz="1800" dirty="0">
                <a:solidFill>
                  <a:schemeClr val="tx1"/>
                </a:solidFill>
                <a:highlight>
                  <a:srgbClr val="FFFFFF"/>
                </a:highlight>
                <a:uFillTx/>
                <a:latin typeface="微软雅黑" panose="020B0503020204020204" charset="-122"/>
                <a:ea typeface="微软雅黑" panose="020B0503020204020204" charset="-122"/>
              </a:rPr>
              <a:t>    &lt;input id="Name" type="text" width="100px"/&gt;</a:t>
            </a:r>
            <a:endParaRPr lang="zh-CN" altLang="en-US"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altLang="en-US" sz="1800" dirty="0">
                <a:solidFill>
                  <a:schemeClr val="tx1"/>
                </a:solidFill>
                <a:highlight>
                  <a:srgbClr val="FFFFFF"/>
                </a:highlight>
                <a:uFillTx/>
                <a:latin typeface="微软雅黑" panose="020B0503020204020204" charset="-122"/>
                <a:ea typeface="微软雅黑" panose="020B0503020204020204" charset="-122"/>
              </a:rPr>
              <a:t>    &lt;label id="Hello"&gt;&lt;/label&gt;</a:t>
            </a:r>
            <a:endParaRPr lang="zh-CN" altLang="en-US"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altLang="en-US" sz="1800" dirty="0">
                <a:solidFill>
                  <a:schemeClr val="tx1"/>
                </a:solidFill>
                <a:highlight>
                  <a:srgbClr val="FFFFFF"/>
                </a:highlight>
                <a:uFillTx/>
                <a:latin typeface="微软雅黑" panose="020B0503020204020204" charset="-122"/>
                <a:ea typeface="微软雅黑" panose="020B0503020204020204" charset="-122"/>
              </a:rPr>
              <a:t>&lt;/body&gt;</a:t>
            </a:r>
            <a:endParaRPr lang="zh-CN" altLang="en-US"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altLang="en-US" sz="1800" dirty="0">
                <a:solidFill>
                  <a:schemeClr val="tx1"/>
                </a:solidFill>
                <a:highlight>
                  <a:srgbClr val="FFFFFF"/>
                </a:highlight>
                <a:uFillTx/>
                <a:latin typeface="微软雅黑" panose="020B0503020204020204" charset="-122"/>
                <a:ea typeface="微软雅黑" panose="020B0503020204020204" charset="-122"/>
              </a:rPr>
              <a:t>传统</a:t>
            </a:r>
            <a:r>
              <a:rPr lang="en-US" altLang="zh-CN" sz="1800" dirty="0">
                <a:solidFill>
                  <a:schemeClr val="tx1"/>
                </a:solidFill>
                <a:highlight>
                  <a:srgbClr val="FFFFFF"/>
                </a:highlight>
                <a:uFillTx/>
                <a:latin typeface="微软雅黑" panose="020B0503020204020204" charset="-122"/>
                <a:ea typeface="微软雅黑" panose="020B0503020204020204" charset="-122"/>
              </a:rPr>
              <a:t>JQuery</a:t>
            </a:r>
            <a:r>
              <a:rPr lang="zh-CN" altLang="en-US" sz="1800" dirty="0">
                <a:solidFill>
                  <a:schemeClr val="tx1"/>
                </a:solidFill>
                <a:highlight>
                  <a:srgbClr val="FFFFFF"/>
                </a:highlight>
                <a:uFillTx/>
                <a:latin typeface="微软雅黑" panose="020B0503020204020204" charset="-122"/>
                <a:ea typeface="微软雅黑" panose="020B0503020204020204" charset="-122"/>
              </a:rPr>
              <a:t>实现上述需求代码如下</a:t>
            </a:r>
            <a:r>
              <a:rPr lang="en-US" altLang="zh-CN" sz="1800" dirty="0">
                <a:solidFill>
                  <a:schemeClr val="tx1"/>
                </a:solidFill>
                <a:highlight>
                  <a:srgbClr val="FFFFFF"/>
                </a:highlight>
                <a:uFillTx/>
                <a:latin typeface="微软雅黑" panose="020B0503020204020204" charset="-122"/>
                <a:ea typeface="微软雅黑" panose="020B0503020204020204" charset="-122"/>
              </a:rPr>
              <a:t>:</a:t>
            </a:r>
            <a:endParaRPr lang="en-US" altLang="zh-CN"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en-US" altLang="zh-CN" sz="1800" dirty="0">
                <a:solidFill>
                  <a:schemeClr val="tx1"/>
                </a:solidFill>
                <a:highlight>
                  <a:srgbClr val="FFFFFF"/>
                </a:highlight>
                <a:uFillTx/>
                <a:latin typeface="微软雅黑" panose="020B0503020204020204" charset="-122"/>
                <a:ea typeface="微软雅黑" panose="020B0503020204020204" charset="-122"/>
              </a:rPr>
              <a:t>  $(document).ready(function () {</a:t>
            </a:r>
            <a:endParaRPr lang="en-US" altLang="zh-CN"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en-US" altLang="zh-CN" sz="1800" dirty="0">
                <a:solidFill>
                  <a:schemeClr val="tx1"/>
                </a:solidFill>
                <a:highlight>
                  <a:srgbClr val="FFFFFF"/>
                </a:highlight>
                <a:uFillTx/>
                <a:latin typeface="微软雅黑" panose="020B0503020204020204" charset="-122"/>
                <a:ea typeface="微软雅黑" panose="020B0503020204020204" charset="-122"/>
              </a:rPr>
              <a:t>            $("#Name").keyup(function () {</a:t>
            </a:r>
            <a:endParaRPr lang="en-US" altLang="zh-CN"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en-US" altLang="zh-CN" sz="1800" dirty="0">
                <a:solidFill>
                  <a:schemeClr val="tx1"/>
                </a:solidFill>
                <a:highlight>
                  <a:srgbClr val="FFFFFF"/>
                </a:highlight>
                <a:uFillTx/>
                <a:latin typeface="微软雅黑" panose="020B0503020204020204" charset="-122"/>
                <a:ea typeface="微软雅黑" panose="020B0503020204020204" charset="-122"/>
              </a:rPr>
              <a:t>                var name = $("#Name").val();</a:t>
            </a:r>
            <a:endParaRPr lang="en-US" altLang="zh-CN"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en-US" altLang="zh-CN" sz="1800" dirty="0">
                <a:solidFill>
                  <a:schemeClr val="tx1"/>
                </a:solidFill>
                <a:highlight>
                  <a:srgbClr val="FFFFFF"/>
                </a:highlight>
                <a:uFillTx/>
                <a:latin typeface="微软雅黑" panose="020B0503020204020204" charset="-122"/>
                <a:ea typeface="微软雅黑" panose="020B0503020204020204" charset="-122"/>
              </a:rPr>
              <a:t>                $("#Hello").text("Hello" + name);</a:t>
            </a:r>
            <a:endParaRPr lang="en-US" altLang="zh-CN"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en-US" altLang="zh-CN" sz="1800" dirty="0">
                <a:solidFill>
                  <a:schemeClr val="tx1"/>
                </a:solidFill>
                <a:highlight>
                  <a:srgbClr val="FFFFFF"/>
                </a:highlight>
                <a:uFillTx/>
                <a:latin typeface="微软雅黑" panose="020B0503020204020204" charset="-122"/>
                <a:ea typeface="微软雅黑" panose="020B0503020204020204" charset="-122"/>
              </a:rPr>
              <a:t>            })</a:t>
            </a:r>
            <a:endParaRPr lang="en-US" altLang="zh-CN" sz="18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en-US" altLang="zh-CN" sz="1800" dirty="0">
                <a:solidFill>
                  <a:schemeClr val="tx1"/>
                </a:solidFill>
                <a:highlight>
                  <a:srgbClr val="FFFFFF"/>
                </a:highlight>
                <a:uFillTx/>
                <a:latin typeface="微软雅黑" panose="020B0503020204020204" charset="-122"/>
                <a:ea typeface="微软雅黑" panose="020B0503020204020204" charset="-122"/>
              </a:rPr>
              <a:t>   })</a:t>
            </a:r>
            <a:endParaRPr lang="en-US" altLang="zh-CN" sz="1800" dirty="0">
              <a:solidFill>
                <a:schemeClr val="tx1"/>
              </a:solidFill>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指令详解</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templateUrl</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可选参数，一个代表外部HTML文件路径的字符串或者一个函数返回外部HTML文件 路径的字符串。</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replace</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可选参数，如果设置了这个参数，值必须为true，因为默认值为false。默认值意味着模板会被当作子元素插入到调用此指令的元素内部。</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fontScale="90000" lnSpcReduction="1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指令详解</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scope:</a:t>
            </a:r>
            <a:r>
              <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可选参数，可以被设置为true或一个对象。默认值是false。当</a:t>
            </a:r>
            <a:endPar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scope设置为true时，会从父作用域继承并创建一个新的作用域对象。当</a:t>
            </a:r>
            <a:endPar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设置为一个对象是，该指令就会拥有是一个隔离作用域的指令。隔离作</a:t>
            </a:r>
            <a:endPar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用域的指令最主要的使用场景是创建可复用的组件，组件可以在未知上下</a:t>
            </a:r>
            <a:endPar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文中使 用，并且可以避免污染所处的外部作用域或不经意地污染内部作用域。</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AngularJS提供了几种方法能够将指令内部的隔离作用 域，同指令外部的</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作用域进行数据绑定。</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使用@符号将本地作用域同DOM属性的值进行绑定。指令内部作用域可</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以使用外部作用域的变量。</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使用</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=符合可以将本地作用域上的属性同父级作用域上的属性进行双向的数据绑定。 就像普通的数据绑定一样，本地属性会反映出父数据模型中所发生的改变。</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lnSpcReduction="1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指令详解</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transclude</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可选参数，默认为</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false</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controller:可以是一个字符串或一个函数。当设置为字符串时，会</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以字符串的值为名字， 来查找注册在应用中的控制器的构造函</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指令的控制器和link函数可以进行互换。控制器主要是用来提供可</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在指令间复用的行为，但 链接函数只能在当前内部指令中定义行</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为，且无法在指令间复用。</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require参数可以被设置为字符串或数组，字符串代表另外一个指</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令的名字。require会将控 制器注入到其值所指定的指令中，并作</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为当前指令的链接函数的第四个参数。</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字符串或数组元素的值是会在当前指令的作用域中使用的指令名称。</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fontScale="6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指令详解</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link:link函数对绑定了实时数据的DOM具有控制能力</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链接函数的签名如下：</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link: function(scope, element, attrs) { // 在这里操作DOM</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如果指令定义中有require选项，函数签名中会有第四个参数，代表控制器或者所依赖的指 令的控制器。</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scope</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指令用来在其内部注册监听器的作用域。</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iElement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iElement参数代表实例元素，指使用此指令的元素。在postLink函数中我们应该只操作此 元素的子元素，因为子元素已经被链接过了。</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iAttrs</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iAttrs参数代表实例属性，是一个由定义在元素上的属性组成的标准化列表，可以在所有指令的链接函数间共享。会以JavaScript对象的形式进行传递。</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controller</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controller 参 数 指 向 require 选 项 定 义 的 控 制 器 。 如 果 没 有 设 置 require 选 项，那 么controller参数的值为undefined。</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lnSpcReduction="1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指令详解</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ngModel</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:ngModel是一个用法特殊的指令，它提供更底层的API</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来处理控制器内的数据。当我们在指令 中使用ngModel时能够访</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问一个特殊的API，这个API用来处理数据绑定、验证、CSS更新等</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实际操作DOM的事情。</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ngModel 控制器会随 ngModel 被一直注入到指令中，其中包</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含了一些方法。为了访问 ngModelController必须使用require设</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置</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fontScale="90000" lnSpcReduction="10000"/>
          </a:bodyPr>
          <a:lstStyle/>
          <a:p>
            <a:pPr marL="0" indent="0">
              <a:buNone/>
            </a:pPr>
            <a:r>
              <a:rPr lang="zh-CN" altLang="en-US" sz="40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指令详解</a:t>
            </a:r>
            <a:endParaRPr lang="zh-CN" altLang="en-US" sz="40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sz="2400"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ngModelController</a:t>
            </a:r>
            <a:r>
              <a:rPr lang="zh-CN" altLang="en-US" sz="2400"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有几个属性可以用来检查甚至修改视图</a:t>
            </a:r>
            <a:endPar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sz="2400"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$viewValue为视图值，即显示在视图（页面）的实际值（就是上面例子中input输入框的值）</a:t>
            </a:r>
            <a:endPar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sz="2400"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$modelValue为模型值，即赋给ng-model的值（与控制器绑定的值）</a:t>
            </a:r>
            <a:endPar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$error对象中保存着没有通过验证的验证器名称以及对应的错误信息。</a:t>
            </a:r>
            <a:endPar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$dirty的值和$pristine相反，可以告诉我们用户是否和控件进行过交互。</a:t>
            </a:r>
            <a:endPar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$valid值可以告诉我们当前的控件中是否有错误。当有错误时值为false，没有错误时值为true。</a:t>
            </a:r>
            <a:endPar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$invalid值可以告诉我们当前控件中是否存在至少一个错误，它的值和$valid相反。</a:t>
            </a:r>
            <a:endPar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$setViewValue用于设置视图值(上面的例子就是将input的value值赋值给$viewValue)</a:t>
            </a:r>
            <a:endPar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$setValidity 来设置错误的标志为一个函数，接受两个参数，第一个参数为错误标志的名字，是字符串类型，将会被设置成$error的属性第二个参数为布朗值，为这个错误标志的值。</a:t>
            </a:r>
            <a:endParaRPr lang="zh-CN" altLang="en-US" sz="24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lang="zh-CN" altLang="en-US" sz="2000"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指令</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指令详解</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使用指令实现自定义验证，请看实例8_CustomerDirectives</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en-US" altLang="zh-CN" dirty="0">
                <a:latin typeface="微软雅黑" panose="020B0503020204020204" charset="-122"/>
                <a:ea typeface="微软雅黑" panose="020B0503020204020204" charset="-122"/>
              </a:rPr>
              <a:t>AngularJS</a:t>
            </a:r>
            <a:r>
              <a:rPr lang="zh-CN" altLang="en-US" dirty="0">
                <a:latin typeface="微软雅黑" panose="020B0503020204020204" charset="-122"/>
                <a:ea typeface="微软雅黑" panose="020B0503020204020204" charset="-122"/>
              </a:rPr>
              <a:t>模块加载</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fontScale="6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在模块的加载阶段，AngularJS会在提供者注册和配置的过程中对模块进行配置。在整个 AngularJS的工作流中，这个阶段是唯一能够在应用启动前进行修改的部分。</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angular.module('myApp',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.config(function($provide) {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当对模块进行配置时，需要格外注意只有少数几种类型的对象可以被注入到config()函数 中：提供者和常量。</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angular.module('myApp',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.config(function($routeProvider) {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$routeProvider.when('/',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controller: 'WelcomeController',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template: 'views/welcome.html'</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.config(function(ConnectionProvider) { ConnectionProvider.setApiKey('SOME_API_KEY');</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config()函数接受一个参数</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configFunction（函数），AngularJS在模块加载时会执行这个函数。</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en-US" altLang="zh-CN" dirty="0">
                <a:latin typeface="微软雅黑" panose="020B0503020204020204" charset="-122"/>
                <a:ea typeface="微软雅黑" panose="020B0503020204020204" charset="-122"/>
              </a:rPr>
              <a:t>AngularJS</a:t>
            </a:r>
            <a:r>
              <a:rPr lang="zh-CN" altLang="en-US" dirty="0">
                <a:latin typeface="微软雅黑" panose="020B0503020204020204" charset="-122"/>
                <a:ea typeface="微软雅黑" panose="020B0503020204020204" charset="-122"/>
              </a:rPr>
              <a:t>模块加载</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fontScale="8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和配置块不同，运行块在注入器创建之后被执行，它是所有AngularJS应用中第一个被执行的方法。</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运行块通常用来注册全局的事件监听器。例如，我们会在.run()块中设置路由事件的监听器 以及过滤未经授权的请求。</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angular.module('myApp',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.run(function($rootScope, AuthService){</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$rootScope.$on('$routeChangeStart', function(evt, next, current)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如果用户未登录</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if (!AuthService.userLoggedIn())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if (next.templateUrl === "login.html") { //已经转向登录路</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由因此无需重定向} else { $location.path('/login');}</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多重视图和路由</a:t>
            </a:r>
            <a:endParaRPr lang="en-US" altLang="zh-CN"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lnSpcReduction="1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能够从页面的一个视图跳转到另外一个视图，对单页面应用来讲是</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至关重要的。当应用变得 越来越复杂时，我们需要一个合理的方</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式来管理用户在使用过程中看到的界面。</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除了用ng-include指令在视图中引用多个模板外，更好的做法是</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将视图分解成布局和模板 视图，并且根据用户当前访问的URL来</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展示对应的视图。</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我们会将这些模板分解到视图中，并在布局模板内进行组装。</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AngularJS允许我们在$route 服务的提供者$routeProvider中通</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过声明路由来实现这个功能。</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通过$routeProvider，可以发挥出浏览器历史导航的优势，并让</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用户基于浏览器当前的URL 地址创建书签或分享页面。</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sym typeface="+mn-ea"/>
              </a:rPr>
              <a:t>一个简单的</a:t>
            </a:r>
            <a:r>
              <a:rPr lang="en-US" dirty="0">
                <a:latin typeface="微软雅黑" panose="020B0503020204020204" charset="-122"/>
                <a:ea typeface="微软雅黑" panose="020B0503020204020204" charset="-122"/>
                <a:sym typeface="+mn-ea"/>
              </a:rPr>
              <a:t>Angular.js Web </a:t>
            </a:r>
            <a:r>
              <a:rPr lang="zh-CN" altLang="en-US" dirty="0">
                <a:latin typeface="微软雅黑" panose="020B0503020204020204" charset="-122"/>
                <a:ea typeface="微软雅黑" panose="020B0503020204020204" charset="-122"/>
                <a:sym typeface="+mn-ea"/>
              </a:rPr>
              <a:t>应用</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1797685"/>
            <a:ext cx="10515600" cy="4351338"/>
          </a:xfrm>
        </p:spPr>
        <p:txBody>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案例</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页面中有一个文本输入框，当用户输入字符之后，文本框下</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面的</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label</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元素的文本显示用户输入的文本信息。</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利用</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框架实现上述需求，需要如何实现。</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&lt;body ng-app&gt;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&lt;input id="Name" type="text" width="100px" ng-model="Name" /&gt;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&lt;label id="Hello"&gt;Hello{{Name}}&lt;/label&gt;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&lt;/body&gt;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多重视图和路由</a:t>
            </a:r>
            <a:endParaRPr lang="en-US" altLang="zh-CN"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fontScale="65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布局模板</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要创建一个布局模板，需要修改HTML以告诉AngularJS把模板渲染到何处。通过将ng-view 指令和路由组合到一起，我们可以精确地指定当前路由所对应的模板在DOM中的渲染位置。例如，布局模板看起来可能是下面这样的：</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&lt;header&gt;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&lt;h1&gt;Header&lt;/h1&gt;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&lt;/header&gt;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&lt;div class="content"&gt;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&lt;div ng-view&gt;&lt;/div&gt;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&lt;/div&gt;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&lt;footer&gt;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&lt;h5&gt;Footer&lt;/h5&gt;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&lt;/footer&gt;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这个例子中，我们将所有需要渲染的内容都放到了&lt;div class="content"&gt;中，而&lt;header&gt;和&lt;footer&gt;中的内容在路由改变时不会有任何变化。ng-view是由ngRoute模块提供的一个特殊指令，它的独特作用是在HTML中给$route对应的 视图内容占位。它会创建自己的作用域并将模板嵌套在内部。</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多重视图和路由</a:t>
            </a:r>
            <a:endParaRPr lang="en-US" altLang="zh-CN"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lnSpcReduction="1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布局模板</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ngView指令遵循以下规则。</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每次触发$routeChangeSuccess事件，视图都会更新。如果某个模板同当前的路由相关联：</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Arial" panose="020B0604020202020204" pitchFamily="34" charset="0"/>
              <a:buChar char="•"/>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创建一个新的作用域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Arial" panose="020B0604020202020204" pitchFamily="34" charset="0"/>
              <a:buChar char="•"/>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移除上一个视图，同时上一个作用域也会被清除</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Arial" panose="020B0604020202020204" pitchFamily="34" charset="0"/>
              <a:buChar char="•"/>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将新的作用域同当前模板关联在一起</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Arial" panose="020B0604020202020204" pitchFamily="34" charset="0"/>
              <a:buChar char="•"/>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如果路由中有相关的定义，那么就把对应的控制器同当前作</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用域关联起来</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触发$viewContentLoaded事件</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如果提供了onload属性，调用该属性所指定的函数</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多重视图和路由</a:t>
            </a:r>
            <a:endParaRPr lang="en-US" altLang="zh-CN"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lnSpcReduction="1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路由</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我们可以使用AngularJS提供的when和otherwise两个方法来定义应用的</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路由。 用config函数在特定的模块或应用中定义路由。</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angular.module('myApp',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config(['$routeProvider', function($routeProvider) {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$routeProvider</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.when('/',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templateUrl: 'views/home.html',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controller: 'HomeController'</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多重视图和路由</a:t>
            </a:r>
            <a:endParaRPr lang="en-US" altLang="zh-CN"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lnSpcReduction="1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路由</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第一个参数是路由路径，这个路径会与$location.path进行匹配，</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$location.path也就是 当前URL的路径。如果路径后面还有其他内</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容，或使用了双斜线也可以正常匹配。我们可以在 URL中存储参</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数，参数需要以冒号开头（例如:name），后面会讨论如何用</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$routeParams读取这 些参数。</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第二个参数是配置对象，决定了当第一个参数中的路由能够匹配时</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具体做些什么。配置对象 中可以进行设置的属性包括controller、</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template、templateURL、resolve、redirectTo和 </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reloadOnSearch。</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多重视图和路由</a:t>
            </a:r>
            <a:endParaRPr lang="en-US" altLang="zh-CN"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fontScale="90000" lnSpcReduction="10000"/>
          </a:bodyPr>
          <a:lstStyle/>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1.controller</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如果配置对象中设置了controller属性，那么这个指定的控制器会</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与路由所创建的新作用 域关联在一起。如果参数值是字符型，会</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在模块中所有注册过的控制器中查找对应的内容，然后 与路由关</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联在一起。如果参数值是函数型，这个函数会作为模板中DOM元</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素的控制器并与模板 进行关联。</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2. template: '&lt;div&gt;&lt;h2&gt;Route&lt;/h2&gt;&lt;/div&gt;'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AngularJS会将配置对象中的HTML模板渲染到对应的具有ng-view指令的</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DOM元素中。</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3. templateUrl: 'views/template_name.html'</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应用会根据templateUrl属性所指定的路径通过XHR读取视图（或者从</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$templateCache中读 取）。如果能够找到并读取这个模板，AngularJS\</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会将模板的内容渲染到具有ng-view指令的DOM 元素中。</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多重视图和路由</a:t>
            </a:r>
            <a:endParaRPr lang="en-US" altLang="zh-CN"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a:bodyPr>
          <a:lstStyle/>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resolve: {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'data': ['$http', function($http) {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return $http.get('/api').then(</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function success(resp) { return response.data; },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function error(reason) { return false;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如果设置了resolve属性，AngularJS会将列表中的元素都注入到控制器中。如果这些依赖是 promise对象，它们在控制器加载以及$routeChangeSuccess被触发之前，会被resolve并设置成一 个值。</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多重视图和路由</a:t>
            </a:r>
            <a:endParaRPr lang="en-US" altLang="zh-CN"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fontScale="70000"/>
          </a:bodyPr>
          <a:lstStyle/>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$location 服务</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AngularJS提供了一个服务用以解析地址栏中的URL，并让你可以访问应</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用当前路径所对应 的路由。它同样提供了修改路径和处理各种形式导航的</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能力。$location服务对JavaScript中的window.location对象的API进行了</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更优雅地封装， 并且和AngularJS集成在一起。</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path()用来获取页面当前的路径</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replace()方法来实现</a:t>
            </a:r>
            <a:r>
              <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跳转后用户不能点击后退按钮。</a:t>
            </a:r>
            <a:endParaRPr lang="zh-CN" altLang="en-US" dirty="0">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absUrl()方法用来获取编码后的完整URL</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hash()方法用来获取URL中的hash片段。</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host()方法用来获取URL中的主机。</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port()方法用来获取URL中的端口号。</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protocol()方法用来获取URL中的协议。</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earch()方法用来获取URL中的查询串。</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url()方法用来获取当前页面的URL。</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r>
              <a:rPr lang="zh-CN" altLang="en-US" dirty="0">
                <a:latin typeface="微软雅黑" panose="020B0503020204020204" charset="-122"/>
                <a:ea typeface="微软雅黑" panose="020B0503020204020204" charset="-122"/>
              </a:rPr>
              <a:t>多重视图和路由</a:t>
            </a:r>
            <a:endParaRPr lang="en-US" altLang="zh-CN"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939800"/>
            <a:ext cx="10515600" cy="5925185"/>
          </a:xfrm>
        </p:spPr>
        <p:txBody>
          <a:bodyPr>
            <a:normAutofit/>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路由模式</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不同的路由模式在浏览器的地址栏中会以不同的URL格式呈现。$location服务默认会使用 标签模式来进行路由。路由模式决定你的站点的URL长成什么样子。</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标签（hashbang）是AngularJS用来同你的应用内部进行链接的</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技巧。标签模式是HTML5模 式的降级方案，URL路径会以#符号</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开头。标签模式不需要重写&lt;a href=""&gt;&lt;/a&gt;标签，也不需 要任</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何服务器端的支持。如果没有进行额外的指定，AngularJS将默认</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使用标签模式。使用标签模式的URL看起来是这样的：</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rPr>
              <a:t>http://yoursite.com/#!/inbox/all</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505"/>
          </a:xfrm>
        </p:spPr>
        <p:txBody>
          <a:bodyPr>
            <a:normAutofit/>
          </a:bodyPr>
          <a:lstStyle/>
          <a:p>
            <a:r>
              <a:rPr lang="zh-CN" altLang="en-US" dirty="0">
                <a:latin typeface="微软雅黑" panose="020B0503020204020204" charset="-122"/>
                <a:ea typeface="微软雅黑" panose="020B0503020204020204" charset="-122"/>
              </a:rPr>
              <a:t>引入</a:t>
            </a:r>
            <a:r>
              <a:rPr lang="en-US" altLang="zh-CN" dirty="0">
                <a:latin typeface="微软雅黑" panose="020B0503020204020204" charset="-122"/>
                <a:ea typeface="微软雅黑" panose="020B0503020204020204" charset="-122"/>
              </a:rPr>
              <a:t>AngularJS</a:t>
            </a:r>
            <a:endParaRPr lang="en-US" altLang="zh-CN"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1138555"/>
            <a:ext cx="10515600" cy="5507990"/>
          </a:xfrm>
        </p:spPr>
        <p:txBody>
          <a:bodyPr>
            <a:noAutofit/>
          </a:bodyPr>
          <a:lstStyle/>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AngularJS会记录数据模型所包含的数据在任何特定时间点的值</a:t>
            </a:r>
            <a:r>
              <a:rPr lang="en-US" altLang="zh-CN" sz="2400" dirty="0">
                <a:solidFill>
                  <a:schemeClr val="tx1"/>
                </a:solidFill>
                <a:highlight>
                  <a:srgbClr val="FFFFFF"/>
                </a:highlight>
                <a:uFillTx/>
                <a:latin typeface="微软雅黑" panose="020B0503020204020204" charset="-122"/>
                <a:ea typeface="微软雅黑" panose="020B0503020204020204" charset="-122"/>
              </a:rPr>
              <a:t>(</a:t>
            </a:r>
            <a:r>
              <a:rPr lang="zh-CN" sz="2400" dirty="0">
                <a:solidFill>
                  <a:schemeClr val="tx1"/>
                </a:solidFill>
                <a:highlight>
                  <a:srgbClr val="FFFFFF"/>
                </a:highlight>
                <a:uFillTx/>
                <a:latin typeface="微软雅黑" panose="020B0503020204020204" charset="-122"/>
                <a:ea typeface="微软雅黑" panose="020B0503020204020204" charset="-122"/>
              </a:rPr>
              <a:t>在Hello </a:t>
            </a:r>
            <a:endParaRPr lang="zh-CN" sz="24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World例子中就是 name的值</a:t>
            </a:r>
            <a:r>
              <a:rPr lang="en-US" altLang="zh-CN" sz="2400" dirty="0">
                <a:solidFill>
                  <a:schemeClr val="tx1"/>
                </a:solidFill>
                <a:highlight>
                  <a:srgbClr val="FFFFFF"/>
                </a:highlight>
                <a:uFillTx/>
                <a:latin typeface="微软雅黑" panose="020B0503020204020204" charset="-122"/>
                <a:ea typeface="微软雅黑" panose="020B0503020204020204" charset="-122"/>
              </a:rPr>
              <a:t>)</a:t>
            </a:r>
            <a:r>
              <a:rPr lang="zh-CN" sz="2400" dirty="0">
                <a:solidFill>
                  <a:schemeClr val="tx1"/>
                </a:solidFill>
                <a:highlight>
                  <a:srgbClr val="FFFFFF"/>
                </a:highlight>
                <a:uFillTx/>
                <a:latin typeface="微软雅黑" panose="020B0503020204020204" charset="-122"/>
                <a:ea typeface="微软雅黑" panose="020B0503020204020204" charset="-122"/>
              </a:rPr>
              <a:t>而不是原始值。当AngularJS认为某个值可能</a:t>
            </a:r>
            <a:endParaRPr lang="zh-CN" sz="24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发生变化时，它会运行自己的事件循环来检查这个值是否变 “脏”。如果该</a:t>
            </a:r>
            <a:endParaRPr lang="zh-CN" sz="24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值从上次事件循环运行之后发生了变化，则该值被认为是“脏”值。这也是</a:t>
            </a:r>
            <a:endParaRPr lang="zh-CN" sz="24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Angular 可以跟踪和响应应用变化的方式。这个过程被称作脏检查（dirty </a:t>
            </a:r>
            <a:endParaRPr lang="zh-CN" sz="24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checking）。脏检查是检查数据模型变化的有效手段。当有潜 在的变化存在</a:t>
            </a:r>
            <a:endParaRPr lang="zh-CN" sz="24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时，AngularJS会在事件循环时执行脏检查来保证数据的一 致性。</a:t>
            </a:r>
            <a:endParaRPr lang="zh-CN" sz="24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数据模型对象（ model object） 是指 $scope对象。 $scope对象是一个简</a:t>
            </a:r>
            <a:endParaRPr lang="zh-CN" sz="24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单的JavaScript对象，其中的属性可以被视图访问，也可以同控制器进行交互。</a:t>
            </a:r>
            <a:endParaRPr lang="zh-CN" sz="24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双向数据绑定（bi-directional）意味着如果视图改变了某个值，数据模型会</a:t>
            </a:r>
            <a:endParaRPr lang="zh-CN" sz="24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通过 脏检查观察到这个变化，而如果数据模型改变了某个值，视图也会依据</a:t>
            </a:r>
            <a:endParaRPr lang="zh-CN" sz="2400" dirty="0">
              <a:solidFill>
                <a:schemeClr val="tx1"/>
              </a:solidFill>
              <a:highlight>
                <a:srgbClr val="FFFFFF"/>
              </a:highlight>
              <a:uFillTx/>
              <a:latin typeface="微软雅黑" panose="020B0503020204020204" charset="-122"/>
              <a:ea typeface="微软雅黑" panose="020B0503020204020204" charset="-122"/>
            </a:endParaRPr>
          </a:p>
          <a:p>
            <a:pPr marL="0" indent="0">
              <a:buNone/>
            </a:pPr>
            <a:r>
              <a:rPr lang="zh-CN" sz="2400" dirty="0">
                <a:solidFill>
                  <a:schemeClr val="tx1"/>
                </a:solidFill>
                <a:highlight>
                  <a:srgbClr val="FFFFFF"/>
                </a:highlight>
                <a:uFillTx/>
                <a:latin typeface="微软雅黑" panose="020B0503020204020204" charset="-122"/>
                <a:ea typeface="微软雅黑" panose="020B0503020204020204" charset="-122"/>
              </a:rPr>
              <a:t>变化重新渲染。</a:t>
            </a:r>
            <a:endParaRPr lang="zh-CN" sz="2400" dirty="0">
              <a:solidFill>
                <a:schemeClr val="tx1"/>
              </a:solidFill>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1235"/>
          </a:xfrm>
        </p:spPr>
        <p:txBody>
          <a:bodyPr/>
          <a:lstStyle/>
          <a:p>
            <a:r>
              <a:rPr lang="zh-CN" altLang="en-US" dirty="0">
                <a:latin typeface="微软雅黑" panose="020B0503020204020204" charset="-122"/>
                <a:ea typeface="微软雅黑" panose="020B0503020204020204" charset="-122"/>
              </a:rPr>
              <a:t>模块</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1356360"/>
            <a:ext cx="10515600" cy="5238750"/>
          </a:xfrm>
        </p:spPr>
        <p:txBody>
          <a:bodyPr>
            <a:normAutofit fontScale="90000"/>
          </a:bodyPr>
          <a:lstStyle/>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在AngularJS中，模块是定义应用的最主要方式。模块包含了主要的应用</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代码。一个应用可 以包含多个模块，</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每一个模块都包含了定义具体功能的代码。使用模块能给我们带来许多好处，比如：</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保持全局命名空间的清洁；</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编写测试代码更容易，并能保持其清洁，以便更容易找到互相隔离的功能；</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易于在不同应用间复用代码；</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使应用能够以任意顺序加载代码的各个部分。</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AngularJS允许我们使用angular.module()方法来声明模块，这个方法能</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够接受两个参数， 第一个是模块的名称，第二个是依赖列表，也就是可以</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被注入到模块中的对象列表。</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示例</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(step2)</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1235"/>
          </a:xfrm>
        </p:spPr>
        <p:txBody>
          <a:bodyPr/>
          <a:lstStyle/>
          <a:p>
            <a:r>
              <a:rPr lang="zh-CN" altLang="en-US" dirty="0">
                <a:latin typeface="微软雅黑" panose="020B0503020204020204" charset="-122"/>
                <a:ea typeface="微软雅黑" panose="020B0503020204020204" charset="-122"/>
              </a:rPr>
              <a:t>作用域</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1356360"/>
            <a:ext cx="10515600" cy="5238750"/>
          </a:xfrm>
        </p:spPr>
        <p:txBody>
          <a:bodyPr>
            <a:normAutofit fontScale="90000"/>
          </a:bodyPr>
          <a:lstStyle/>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作用域是和应用的数据模型相关联的，同时作用域也是表达式执行</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的上下文</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$scope(</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作用域</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对象是定义应用业务逻辑、控制器方</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法和视图属性的地方,基于动态绑定，我们可以依赖视图在修改数据时立刻</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更新$scope</a:t>
            </a: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也可以依赖$scope在其发生变化时立刻重新渲染视图。</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AngularJS启动并生成视图时，会将根ng-app元素同$rootScope进行绑</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定。$rootScope是所有$scope对象的最上层。$scope对象就是一个普通</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的JavaScript对象，我们可以在其上随意修改或添加属性。</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$scope对象在AngularJS中充当数据模型，但与传统的数据模型不一样，</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$scope并不负责处 理和操作数据，它只是视图和HTML之间的桥梁，它是</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视图和控制器之间的胶水。</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1235"/>
          </a:xfrm>
        </p:spPr>
        <p:txBody>
          <a:bodyPr/>
          <a:lstStyle/>
          <a:p>
            <a:r>
              <a:rPr lang="zh-CN" altLang="en-US" dirty="0">
                <a:latin typeface="微软雅黑" panose="020B0503020204020204" charset="-122"/>
                <a:ea typeface="微软雅黑" panose="020B0503020204020204" charset="-122"/>
              </a:rPr>
              <a:t>作用域</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1356360"/>
            <a:ext cx="10515600" cy="5502910"/>
          </a:xfrm>
        </p:spPr>
        <p:txBody>
          <a:bodyPr>
            <a:normAutofit fontScale="90000" lnSpcReduction="10000"/>
          </a:bodyPr>
          <a:lstStyle/>
          <a:p>
            <a:pPr marL="0" indent="0">
              <a:buNone/>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作用域的基本功能</a:t>
            </a: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提供观察者以监视数据模型的变化</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可以将数据模型的变化通知给整个应用，甚至是系统外的组件</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可以进行嵌套，隔离业务功能和数据</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457200" indent="-457200">
              <a:buClrTx/>
              <a:buFont typeface="Wingdings" panose="05000000000000000000" charset="0"/>
              <a:buChar char="l"/>
            </a:pPr>
            <a:r>
              <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给表达式提供运算时所需的执行环境</a:t>
            </a:r>
            <a:endParaRPr lang="zh-CN" alt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作用域包含了渲染视图时所需的功能和数据，它是所有视图的唯一</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源头。可以将作用域理解成视图模型（view model）</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angular.module('myApp', [])</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.run(function($rootScope) { $rootScope.name = "World";</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normAutofit fontScale="90000"/>
          </a:bodyPr>
          <a:lstStyle/>
          <a:p>
            <a:r>
              <a:rPr lang="zh-CN" altLang="en-US" dirty="0">
                <a:latin typeface="微软雅黑" panose="020B0503020204020204" charset="-122"/>
                <a:ea typeface="微软雅黑" panose="020B0503020204020204" charset="-122"/>
              </a:rPr>
              <a:t>控制器</a:t>
            </a:r>
            <a:endParaRPr lang="zh-CN" altLang="en-US" dirty="0">
              <a:latin typeface="微软雅黑" panose="020B0503020204020204" charset="-122"/>
              <a:ea typeface="微软雅黑" panose="020B0503020204020204" charset="-122"/>
            </a:endParaRPr>
          </a:p>
        </p:txBody>
      </p:sp>
      <p:sp>
        <p:nvSpPr>
          <p:cNvPr id="3" name="Content Placeholder 2"/>
          <p:cNvSpPr>
            <a:spLocks noGrp="1"/>
          </p:cNvSpPr>
          <p:nvPr>
            <p:ph idx="1"/>
          </p:nvPr>
        </p:nvSpPr>
        <p:spPr>
          <a:xfrm>
            <a:off x="838200" y="1120775"/>
            <a:ext cx="10515600" cy="5738495"/>
          </a:xfrm>
        </p:spPr>
        <p:txBody>
          <a:bodyPr>
            <a:normAutofit/>
          </a:bodyPr>
          <a:lstStyle/>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AngularJS中的控制器是一个函数，用来向视图的作用域中添加额</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外的功能。我们用它来给 作用域对象设置初始状态，并添加自定</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义行为。创建一个新的控制器时，AngularJS会生成并传递一个新</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的$scope给这个控 制器。可以在这个控制器里初始化$scope。</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由于AngularJS会负责处理控制器的实例化过程，我们只需编写构</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造函数即可。</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function FirstController($scope) {</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	</a:t>
            </a: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$scope.message = "hello";</a:t>
            </a:r>
            <a:endParaRPr lang="en-US"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a:p>
            <a:pPr marL="0" indent="0">
              <a:buNone/>
            </a:pPr>
            <a:r>
              <a:rPr 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另外</a:t>
            </a:r>
            <a:r>
              <a:rPr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创建控制器作用域中的函数，就能创建可以在视图中使用的自定义操作</a:t>
            </a:r>
            <a:r>
              <a:rPr 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rPr>
              <a:t>。</a:t>
            </a:r>
            <a:endParaRPr lang="en-US" altLang="zh-CN" dirty="0">
              <a:solidFill>
                <a:schemeClr val="tx1"/>
              </a:solidFill>
              <a:effectLst>
                <a:outerShdw blurRad="38100" dist="19050" dir="2700000" algn="tl" rotWithShape="0">
                  <a:schemeClr val="dk1">
                    <a:alpha val="40000"/>
                  </a:schemeClr>
                </a:outerShdw>
              </a:effectLst>
              <a:highlight>
                <a:srgbClr val="FFFFFF"/>
              </a:highlight>
              <a:uFillTx/>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14446</Words>
  <Application>WPS 演示</Application>
  <PresentationFormat>Widescreen</PresentationFormat>
  <Paragraphs>614</Paragraphs>
  <Slides>47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Arial</vt:lpstr>
      <vt:lpstr>宋体</vt:lpstr>
      <vt:lpstr>Wingdings</vt:lpstr>
      <vt:lpstr>微软雅黑</vt:lpstr>
      <vt:lpstr>Wingdings</vt:lpstr>
      <vt:lpstr>Consolas</vt:lpstr>
      <vt:lpstr>Calibri Light</vt:lpstr>
      <vt:lpstr>Calibri</vt:lpstr>
      <vt:lpstr>等线</vt:lpstr>
      <vt:lpstr>等线 Light</vt:lpstr>
      <vt:lpstr>Office Theme</vt:lpstr>
      <vt:lpstr> AngularJS</vt:lpstr>
      <vt:lpstr>目录</vt:lpstr>
      <vt:lpstr>为什么需要引入Angular.js</vt:lpstr>
      <vt:lpstr>一个简单的Angular.js Web 应用</vt:lpstr>
      <vt:lpstr>引入AngularJS</vt:lpstr>
      <vt:lpstr>模块</vt:lpstr>
      <vt:lpstr>作用域</vt:lpstr>
      <vt:lpstr>作用域</vt:lpstr>
      <vt:lpstr>控制器</vt:lpstr>
      <vt:lpstr>控制器</vt:lpstr>
      <vt:lpstr>过滤器</vt:lpstr>
      <vt:lpstr>过滤器</vt:lpstr>
      <vt:lpstr>过滤器</vt:lpstr>
      <vt:lpstr>过滤器</vt:lpstr>
      <vt:lpstr>过滤器</vt:lpstr>
      <vt:lpstr>过滤器</vt:lpstr>
      <vt:lpstr>指令</vt:lpstr>
      <vt:lpstr>指令</vt:lpstr>
      <vt:lpstr>指令</vt:lpstr>
      <vt:lpstr>指令</vt:lpstr>
      <vt:lpstr>指令</vt:lpstr>
      <vt:lpstr>指令</vt:lpstr>
      <vt:lpstr>指令</vt:lpstr>
      <vt:lpstr>指令</vt:lpstr>
      <vt:lpstr>指令</vt:lpstr>
      <vt:lpstr>指令</vt:lpstr>
      <vt:lpstr>指令</vt:lpstr>
      <vt:lpstr>指令</vt:lpstr>
      <vt:lpstr>指令</vt:lpstr>
      <vt:lpstr>指令</vt:lpstr>
      <vt:lpstr>指令</vt:lpstr>
      <vt:lpstr>指令</vt:lpstr>
      <vt:lpstr>指令</vt:lpstr>
      <vt:lpstr>指令</vt:lpstr>
      <vt:lpstr>指令</vt:lpstr>
      <vt:lpstr>指令</vt:lpstr>
      <vt:lpstr>AngularJS模块加载</vt:lpstr>
      <vt:lpstr>AngularJS模块加载</vt:lpstr>
      <vt:lpstr>多重视图和路由</vt:lpstr>
      <vt:lpstr>多重视图和路由</vt:lpstr>
      <vt:lpstr>多重视图和路由</vt:lpstr>
      <vt:lpstr>多重视图和路由</vt:lpstr>
      <vt:lpstr>多重视图和路由</vt:lpstr>
      <vt:lpstr>多重视图和路由</vt:lpstr>
      <vt:lpstr>多重视图和路由</vt:lpstr>
      <vt:lpstr>多重视图和路由</vt:lpstr>
      <vt:lpstr>多重视图和路由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SPA with AngularJS</dc:title>
  <dc:creator>Juntao Wu</dc:creator>
  <cp:lastModifiedBy>Administrator</cp:lastModifiedBy>
  <cp:revision>444</cp:revision>
  <dcterms:created xsi:type="dcterms:W3CDTF">2016-03-21T15:05:00Z</dcterms:created>
  <dcterms:modified xsi:type="dcterms:W3CDTF">2016-07-24T14:32:08Z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