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82" r:id="rId18"/>
    <p:sldId id="283" r:id="rId19"/>
    <p:sldId id="284" r:id="rId20"/>
    <p:sldId id="285" r:id="rId21"/>
    <p:sldId id="287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3" d="100"/>
          <a:sy n="9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5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A04B-29A0-4EC8-BED5-4783D400917A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A1EB-F85A-4F2A-AB1C-105EA797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oneMoreThing</a:t>
            </a:r>
            <a:r>
              <a:rPr lang="en-US" b="1" dirty="0"/>
              <a:t> about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作用域</a:t>
            </a:r>
            <a:r>
              <a:rPr lang="en-US" altLang="zh-CN" dirty="0"/>
              <a:t>&amp;</a:t>
            </a:r>
            <a:r>
              <a:rPr lang="zh-CN" altLang="en-US" dirty="0"/>
              <a:t>闭包、对象</a:t>
            </a:r>
            <a:r>
              <a:rPr lang="en-US" altLang="zh-CN" dirty="0"/>
              <a:t>&amp;</a:t>
            </a:r>
            <a:r>
              <a:rPr lang="zh-CN" altLang="en-US" dirty="0"/>
              <a:t>原型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欺骗词法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动态生成代码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setTimeout</a:t>
            </a:r>
            <a:r>
              <a:rPr lang="en-US" dirty="0"/>
              <a:t>(…)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setInterval</a:t>
            </a:r>
            <a:r>
              <a:rPr lang="en-US" dirty="0"/>
              <a:t>(…)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new Function(…)</a:t>
            </a:r>
          </a:p>
          <a:p>
            <a:r>
              <a:rPr lang="en-US" altLang="zh-CN" dirty="0"/>
              <a:t>w</a:t>
            </a:r>
            <a:r>
              <a:rPr lang="en-US" dirty="0"/>
              <a:t>ith</a:t>
            </a:r>
          </a:p>
          <a:p>
            <a:pPr lvl="1"/>
            <a:r>
              <a:rPr lang="zh-CN" altLang="en-US" dirty="0"/>
              <a:t>通常被当作重复引用同一个对象中多个属性的快捷方式。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6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一个正常工作的例子</a:t>
            </a:r>
            <a:endParaRPr lang="en-US" altLang="zh-CN" dirty="0"/>
          </a:p>
          <a:p>
            <a:r>
              <a:rPr lang="zh-CN" altLang="en-US" dirty="0"/>
              <a:t>一个容易晕的例子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</a:t>
            </a:r>
            <a:r>
              <a:rPr lang="zh-CN" altLang="en-US" dirty="0"/>
              <a:t>块可以将传入对象作为一个词法作用域，但是块中正常的</a:t>
            </a:r>
            <a:r>
              <a:rPr lang="en-US" altLang="zh-CN" dirty="0" err="1"/>
              <a:t>var</a:t>
            </a:r>
            <a:r>
              <a:rPr lang="zh-CN" altLang="en-US" dirty="0"/>
              <a:t>声明并不限制在该作用域而是在该作用域所处的函数作用域中。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函数作用域基本概念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属于函数的全部变量都可以在整个函数的范围内使用及复用。</a:t>
            </a:r>
            <a:endParaRPr lang="en-US" altLang="zh-CN" dirty="0"/>
          </a:p>
          <a:p>
            <a:r>
              <a:rPr lang="zh-CN" altLang="en-US" dirty="0"/>
              <a:t>整个函数范围同样包括了嵌套函数范围。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98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隐藏内部实现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声明函数</a:t>
            </a:r>
            <a:r>
              <a:rPr lang="en-US" altLang="zh-CN" dirty="0"/>
              <a:t>-&gt;</a:t>
            </a:r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实现功能</a:t>
            </a:r>
            <a:r>
              <a:rPr lang="en-US" altLang="zh-CN" dirty="0"/>
              <a:t>-&gt;</a:t>
            </a:r>
            <a:r>
              <a:rPr lang="zh-CN" altLang="en-US" dirty="0"/>
              <a:t>封装函数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最小授权原则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76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名字冲突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全局命名空间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通过对象作为库的全局命名空间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暴露属性和函数作为命名空间的接口</a:t>
            </a:r>
            <a:endParaRPr lang="en-US" dirty="0"/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模块管理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Consolas" panose="020B0609020204030204" pitchFamily="49" charset="0"/>
              </a:rPr>
              <a:t>通过依赖管理器，将标识符显式导入另一作用域中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3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函数作用域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通过封装包装函数的形式隐藏内部变量和函数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缺陷</a:t>
            </a:r>
            <a:r>
              <a:rPr lang="en-US" altLang="zh-CN" dirty="0"/>
              <a:t>1: </a:t>
            </a:r>
            <a:r>
              <a:rPr lang="zh-CN" altLang="en-US" dirty="0"/>
              <a:t>额外的函数名 </a:t>
            </a:r>
            <a:r>
              <a:rPr lang="en-US" altLang="zh-CN" dirty="0"/>
              <a:t>foo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缺陷</a:t>
            </a:r>
            <a:r>
              <a:rPr lang="en-US" altLang="zh-CN" dirty="0"/>
              <a:t>2: </a:t>
            </a:r>
            <a:r>
              <a:rPr lang="zh-CN" altLang="en-US" dirty="0"/>
              <a:t>额外的调用 </a:t>
            </a:r>
            <a:r>
              <a:rPr lang="en-US" altLang="zh-CN" dirty="0"/>
              <a:t>foo()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a = 2;</a:t>
            </a:r>
          </a:p>
          <a:p>
            <a:r>
              <a:rPr lang="en-US" altLang="zh-CN" dirty="0"/>
              <a:t>console.log(a);</a:t>
            </a:r>
          </a:p>
          <a:p>
            <a:r>
              <a:rPr lang="zh-CN" altLang="en-US" dirty="0"/>
              <a:t>解决方式</a:t>
            </a:r>
            <a:r>
              <a:rPr lang="en-US" altLang="zh-CN" dirty="0"/>
              <a:t>: </a:t>
            </a:r>
            <a:r>
              <a:rPr lang="zh-CN" altLang="en-US" dirty="0"/>
              <a:t>函数表达式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52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匿名与具名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(function () { … }, 1000);</a:t>
            </a:r>
          </a:p>
          <a:p>
            <a:r>
              <a:rPr lang="zh-CN" altLang="en-US" dirty="0"/>
              <a:t>是否允许匿名也是函数与函数表达式的重要区分</a:t>
            </a:r>
            <a:endParaRPr lang="en-US" altLang="zh-CN" dirty="0"/>
          </a:p>
          <a:p>
            <a:r>
              <a:rPr lang="zh-CN" altLang="en-US" dirty="0"/>
              <a:t>缺陷</a:t>
            </a:r>
            <a:r>
              <a:rPr lang="en-US" altLang="zh-CN" dirty="0"/>
              <a:t>1: </a:t>
            </a:r>
            <a:r>
              <a:rPr lang="en-US" altLang="zh-CN" dirty="0" err="1"/>
              <a:t>StackTrace</a:t>
            </a:r>
            <a:endParaRPr lang="en-US" altLang="zh-CN" dirty="0"/>
          </a:p>
          <a:p>
            <a:r>
              <a:rPr lang="zh-CN" altLang="en-US" dirty="0"/>
              <a:t>缺陷</a:t>
            </a:r>
            <a:r>
              <a:rPr lang="en-US" altLang="zh-CN" dirty="0"/>
              <a:t>2: </a:t>
            </a:r>
            <a:r>
              <a:rPr lang="zh-CN" altLang="en-US" dirty="0"/>
              <a:t>引用自身时无法通过函数名来访问，而只能使用</a:t>
            </a:r>
            <a:r>
              <a:rPr lang="en-US" altLang="zh-CN" dirty="0" err="1"/>
              <a:t>arguments.callee</a:t>
            </a:r>
            <a:endParaRPr lang="en-US" altLang="zh-CN" dirty="0"/>
          </a:p>
          <a:p>
            <a:r>
              <a:rPr lang="zh-CN" altLang="en-US" dirty="0"/>
              <a:t>缺陷</a:t>
            </a:r>
            <a:r>
              <a:rPr lang="en-US" altLang="zh-CN" dirty="0"/>
              <a:t>3: </a:t>
            </a:r>
            <a:r>
              <a:rPr lang="zh-CN" altLang="en-US" dirty="0"/>
              <a:t>描述性</a:t>
            </a:r>
            <a:r>
              <a:rPr lang="en-US" altLang="zh-CN" dirty="0"/>
              <a:t>/</a:t>
            </a:r>
            <a:r>
              <a:rPr lang="zh-CN" altLang="en-US" dirty="0"/>
              <a:t>可读性</a:t>
            </a:r>
            <a:endParaRPr lang="en-US" altLang="zh-CN" dirty="0"/>
          </a:p>
          <a:p>
            <a:r>
              <a:rPr lang="en-US" dirty="0"/>
              <a:t>Tips: </a:t>
            </a:r>
            <a:r>
              <a:rPr lang="zh-CN" altLang="en-US" dirty="0"/>
              <a:t>尽量为函数表达式命名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7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IIFE——</a:t>
            </a:r>
            <a:r>
              <a:rPr lang="zh-CN" altLang="en-US" dirty="0"/>
              <a:t>立即执行函数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两种表现形式</a:t>
            </a:r>
            <a:endParaRPr lang="en-US" altLang="zh-CN" dirty="0"/>
          </a:p>
          <a:p>
            <a:r>
              <a:rPr lang="zh-CN" altLang="en-US" dirty="0"/>
              <a:t>进阶用法，传递参数</a:t>
            </a:r>
            <a:endParaRPr lang="en-US" altLang="zh-CN" dirty="0"/>
          </a:p>
          <a:p>
            <a:r>
              <a:rPr lang="en-US" dirty="0"/>
              <a:t>UMD</a:t>
            </a:r>
            <a:r>
              <a:rPr lang="zh-CN" altLang="en-US" dirty="0"/>
              <a:t>中的推广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8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块作用域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块作用域是对最小授权原则进行扩展的工具</a:t>
            </a:r>
            <a:endParaRPr lang="en-US" altLang="zh-CN" dirty="0"/>
          </a:p>
          <a:p>
            <a:r>
              <a:rPr lang="zh-CN" altLang="en-US" dirty="0"/>
              <a:t>举个例子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for(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10; ++</a:t>
            </a:r>
            <a:r>
              <a:rPr lang="en-US" altLang="zh-CN" dirty="0" err="1"/>
              <a:t>i</a:t>
            </a:r>
            <a:r>
              <a:rPr lang="en-US" altLang="zh-CN" dirty="0"/>
              <a:t>) { … }</a:t>
            </a:r>
          </a:p>
          <a:p>
            <a:r>
              <a:rPr lang="en-US" dirty="0"/>
              <a:t>If</a:t>
            </a:r>
            <a:r>
              <a:rPr lang="zh-CN" altLang="en-US" dirty="0"/>
              <a:t>块中的声明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if(</a:t>
            </a:r>
            <a:r>
              <a:rPr lang="en-US" dirty="0" err="1"/>
              <a:t>someCondition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 err="1"/>
              <a:t>var</a:t>
            </a:r>
            <a:r>
              <a:rPr lang="en-US" dirty="0"/>
              <a:t> local = 0;</a:t>
            </a:r>
          </a:p>
          <a:p>
            <a:pPr marL="914400" lvl="2" indent="0">
              <a:buNone/>
            </a:pPr>
            <a:r>
              <a:rPr lang="en-US" dirty="0" err="1"/>
              <a:t>doSomething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zh-CN" altLang="en-US" dirty="0"/>
              <a:t>缺陷</a:t>
            </a:r>
            <a:r>
              <a:rPr lang="en-US" altLang="zh-CN" dirty="0"/>
              <a:t>: </a:t>
            </a:r>
            <a:r>
              <a:rPr lang="zh-CN" altLang="en-US" dirty="0"/>
              <a:t>全靠自觉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1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真的没有块作用域吗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With</a:t>
            </a:r>
          </a:p>
          <a:p>
            <a:r>
              <a:rPr lang="en-US" altLang="zh-CN" dirty="0"/>
              <a:t>Try/catch  ES3</a:t>
            </a:r>
          </a:p>
          <a:p>
            <a:r>
              <a:rPr lang="en-US" altLang="zh-CN" dirty="0"/>
              <a:t>Let             ES2015</a:t>
            </a:r>
          </a:p>
          <a:p>
            <a:r>
              <a:rPr lang="en-US" altLang="zh-CN" dirty="0" err="1"/>
              <a:t>Const</a:t>
            </a:r>
            <a:r>
              <a:rPr lang="en-US" altLang="zh-CN" dirty="0"/>
              <a:t>        ES2015</a:t>
            </a:r>
          </a:p>
        </p:txBody>
      </p:sp>
    </p:spTree>
    <p:extLst>
      <p:ext uri="{BB962C8B-B14F-4D97-AF65-F5344CB8AC3E}">
        <p14:creationId xmlns:p14="http://schemas.microsoft.com/office/powerpoint/2010/main" val="282700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Concepts of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Scope &amp; Block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&amp; variable lift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48664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dirty="0"/>
              <a:t>et </a:t>
            </a:r>
            <a:r>
              <a:rPr lang="zh-CN" altLang="en-US" dirty="0"/>
              <a:t>可以将变量绑定到所在任意作用域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dirty="0"/>
              <a:t>et </a:t>
            </a:r>
            <a:r>
              <a:rPr lang="zh-CN" altLang="en-US" dirty="0"/>
              <a:t>可以使用</a:t>
            </a:r>
            <a:r>
              <a:rPr lang="en-US" altLang="zh-CN" dirty="0"/>
              <a:t>{ … }</a:t>
            </a:r>
            <a:r>
              <a:rPr lang="zh-CN" altLang="en-US" dirty="0"/>
              <a:t>来显式创建块作用域</a:t>
            </a:r>
            <a:endParaRPr lang="en-US" altLang="zh-CN" dirty="0"/>
          </a:p>
          <a:p>
            <a:r>
              <a:rPr lang="en-US" dirty="0"/>
              <a:t>let </a:t>
            </a:r>
            <a:r>
              <a:rPr lang="zh-CN" altLang="en-US" dirty="0"/>
              <a:t>不提升</a:t>
            </a:r>
            <a:endParaRPr lang="en-US" altLang="zh-CN" dirty="0"/>
          </a:p>
          <a:p>
            <a:r>
              <a:rPr lang="zh-CN" altLang="en-US" dirty="0"/>
              <a:t>垃圾收集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1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 &amp; 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函数是</a:t>
            </a:r>
            <a:r>
              <a:rPr lang="en-US" altLang="zh-CN" dirty="0"/>
              <a:t>JavaScript</a:t>
            </a:r>
            <a:r>
              <a:rPr lang="zh-CN" altLang="en-US" dirty="0"/>
              <a:t>中最常见的作用域单元。本质上函数内部的变量或函数会被隐藏，这适用于最小授权原则。</a:t>
            </a:r>
            <a:endParaRPr lang="en-US" altLang="zh-CN" dirty="0"/>
          </a:p>
          <a:p>
            <a:r>
              <a:rPr lang="en-US" altLang="zh-CN" dirty="0"/>
              <a:t>ES3</a:t>
            </a:r>
            <a:r>
              <a:rPr lang="zh-CN" altLang="en-US" dirty="0"/>
              <a:t>开始，</a:t>
            </a:r>
            <a:r>
              <a:rPr lang="en-US" altLang="zh-CN" dirty="0"/>
              <a:t>try/catch</a:t>
            </a:r>
            <a:r>
              <a:rPr lang="zh-CN" altLang="en-US" dirty="0"/>
              <a:t>块在</a:t>
            </a:r>
            <a:r>
              <a:rPr lang="en-US" altLang="zh-CN" dirty="0"/>
              <a:t>catch</a:t>
            </a:r>
            <a:r>
              <a:rPr lang="zh-CN" altLang="en-US" dirty="0"/>
              <a:t>分句中具有块作用域。</a:t>
            </a:r>
            <a:endParaRPr lang="en-US" altLang="zh-CN" dirty="0"/>
          </a:p>
          <a:p>
            <a:r>
              <a:rPr lang="en-US" dirty="0"/>
              <a:t>ES2015</a:t>
            </a:r>
            <a:r>
              <a:rPr lang="zh-CN" altLang="en-US" dirty="0"/>
              <a:t>开始，</a:t>
            </a:r>
            <a:r>
              <a:rPr lang="en-US" altLang="zh-CN" dirty="0"/>
              <a:t>let</a:t>
            </a:r>
            <a:r>
              <a:rPr lang="zh-CN" altLang="en-US" dirty="0"/>
              <a:t>，</a:t>
            </a:r>
            <a:r>
              <a:rPr lang="en-US" altLang="zh-CN" dirty="0" err="1"/>
              <a:t>const</a:t>
            </a:r>
            <a:r>
              <a:rPr lang="zh-CN" altLang="en-US" dirty="0"/>
              <a:t>关键字具有块作用域，并且可以劫持块。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</a:t>
            </a:r>
            <a:r>
              <a:rPr lang="zh-CN" altLang="en-US" dirty="0"/>
              <a:t>初识提升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a;</a:t>
            </a:r>
          </a:p>
          <a:p>
            <a:r>
              <a:rPr lang="en-US" dirty="0" err="1"/>
              <a:t>var</a:t>
            </a:r>
            <a:r>
              <a:rPr lang="en-US" dirty="0"/>
              <a:t> a = 2;</a:t>
            </a:r>
          </a:p>
        </p:txBody>
      </p:sp>
    </p:spTree>
    <p:extLst>
      <p:ext uri="{BB962C8B-B14F-4D97-AF65-F5344CB8AC3E}">
        <p14:creationId xmlns:p14="http://schemas.microsoft.com/office/powerpoint/2010/main" val="39946675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  <a:r>
              <a:rPr lang="en-US" altLang="zh-CN" dirty="0"/>
              <a:t>2</a:t>
            </a:r>
            <a:r>
              <a:rPr lang="en-US" dirty="0"/>
              <a:t> </a:t>
            </a:r>
            <a:r>
              <a:rPr lang="zh-CN" altLang="en-US" dirty="0"/>
              <a:t>提升原则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作用域内会获得提升的是声明</a:t>
            </a:r>
            <a:endParaRPr lang="en-US" altLang="zh-CN" dirty="0"/>
          </a:p>
          <a:p>
            <a:r>
              <a:rPr lang="zh-CN" altLang="en-US" dirty="0"/>
              <a:t>函数表达式不会被提升</a:t>
            </a:r>
            <a:endParaRPr lang="en-US" altLang="zh-CN" dirty="0"/>
          </a:p>
          <a:p>
            <a:r>
              <a:rPr lang="zh-CN" altLang="en-US" dirty="0"/>
              <a:t>变量与函数都会被提升，但是函数优先。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2764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0842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altLang="zh-CN" sz="3200"/>
              <a:t>4</a:t>
            </a:r>
            <a:r>
              <a:rPr lang="en-US" sz="3200"/>
              <a:t>.</a:t>
            </a:r>
            <a:r>
              <a:rPr lang="en-US" altLang="zh-CN" sz="3200"/>
              <a:t>1</a:t>
            </a:r>
            <a:r>
              <a:rPr lang="en-US" sz="3200"/>
              <a:t> </a:t>
            </a:r>
            <a:r>
              <a:rPr lang="zh-CN" altLang="en-US" sz="3200"/>
              <a:t>作用域闭包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当函数可以访问所在的词法作用域时</a:t>
            </a:r>
            <a:r>
              <a:rPr lang="en-US" altLang="zh-CN" sz="2400" b="1" dirty="0"/>
              <a:t>.</a:t>
            </a:r>
          </a:p>
          <a:p>
            <a:r>
              <a:rPr lang="zh-CN" altLang="en-US" sz="2400" b="1" dirty="0"/>
              <a:t>即便是在</a:t>
            </a:r>
            <a:r>
              <a:rPr lang="zh-CN" altLang="en-US" sz="2400" b="1" dirty="0"/>
              <a:t>当前作用域外执行时</a:t>
            </a:r>
            <a:r>
              <a:rPr lang="zh-CN" altLang="en-US" sz="2400" b="1" dirty="0"/>
              <a:t>，这样就产生了闭包。</a:t>
            </a:r>
            <a:endParaRPr lang="en-US" altLang="zh-CN" sz="2400" b="1" dirty="0"/>
          </a:p>
          <a:p>
            <a:r>
              <a:rPr lang="zh-CN" altLang="en-US" sz="2400" b="1" dirty="0"/>
              <a:t>右图并不符合闭包的定义。</a:t>
            </a:r>
            <a:endParaRPr lang="en-US" altLang="zh-CN" sz="2400" b="1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4870264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95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4.</a:t>
            </a:r>
            <a:r>
              <a:rPr lang="en-US" altLang="zh-CN" sz="3200" dirty="0"/>
              <a:t>2</a:t>
            </a:r>
            <a:r>
              <a:rPr lang="en-US" sz="3200" dirty="0"/>
              <a:t> </a:t>
            </a:r>
            <a:r>
              <a:rPr lang="zh-CN" altLang="en-US" sz="3200" dirty="0"/>
              <a:t>闭包的雏形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嵌套的内部函数作为一个公开的接口时，我们更易于从技术上观察闭包。</a:t>
            </a:r>
            <a:endParaRPr lang="en-US" altLang="zh-CN" sz="2400" dirty="0"/>
          </a:p>
          <a:p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0748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959" b="-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4.</a:t>
            </a:r>
            <a:r>
              <a:rPr lang="en-US" altLang="zh-CN" sz="3200" dirty="0"/>
              <a:t>2</a:t>
            </a:r>
            <a:r>
              <a:rPr lang="en-US" sz="3200" dirty="0"/>
              <a:t> </a:t>
            </a:r>
            <a:r>
              <a:rPr lang="zh-CN" altLang="en-US" sz="3200" dirty="0"/>
              <a:t>闭包的雏形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阻止垃圾收集</a:t>
            </a:r>
            <a:endParaRPr lang="en-US" altLang="zh-CN" sz="2400" dirty="0"/>
          </a:p>
          <a:p>
            <a:r>
              <a:rPr lang="en-US" altLang="zh-CN" sz="2400" dirty="0"/>
              <a:t>bar</a:t>
            </a:r>
            <a:r>
              <a:rPr lang="zh-CN" altLang="en-US" sz="2400" dirty="0"/>
              <a:t>函数在存活期间，一直持有</a:t>
            </a:r>
            <a:r>
              <a:rPr lang="en-US" altLang="zh-CN" sz="2400" dirty="0"/>
              <a:t>foo</a:t>
            </a:r>
            <a:r>
              <a:rPr lang="zh-CN" altLang="en-US" sz="2400" dirty="0"/>
              <a:t>函数作用域内的变量引用</a:t>
            </a:r>
            <a:endParaRPr lang="en-US" altLang="zh-CN" sz="2400" dirty="0"/>
          </a:p>
          <a:p>
            <a:r>
              <a:rPr lang="en-US" altLang="zh-CN" sz="2400" dirty="0"/>
              <a:t>bar</a:t>
            </a:r>
            <a:r>
              <a:rPr lang="zh-CN" altLang="en-US" sz="2400" dirty="0"/>
              <a:t>函数以不同的形式在词法作用域以外的地方调用</a:t>
            </a:r>
            <a:endParaRPr lang="en-US" altLang="zh-CN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3835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zh-CN" altLang="en-US" dirty="0"/>
              <a:t>闭包的几种形式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</a:p>
          <a:p>
            <a:r>
              <a:rPr lang="zh-CN" altLang="en-US" dirty="0"/>
              <a:t>本质上无论何种形式，如果将函数当作第一类值传递，这就是在应用闭包。</a:t>
            </a:r>
            <a:endParaRPr lang="en-US" altLang="zh-CN" dirty="0"/>
          </a:p>
          <a:p>
            <a:r>
              <a:rPr lang="zh-CN" altLang="en-US" dirty="0"/>
              <a:t>在定时器、事件监听器、</a:t>
            </a:r>
            <a:r>
              <a:rPr lang="en-US" altLang="zh-CN" dirty="0"/>
              <a:t>Ajax</a:t>
            </a:r>
            <a:r>
              <a:rPr lang="zh-CN" altLang="en-US" dirty="0"/>
              <a:t>请求、跨窗口通信、</a:t>
            </a:r>
            <a:r>
              <a:rPr lang="en-US" altLang="zh-CN" dirty="0"/>
              <a:t>Web Workers</a:t>
            </a:r>
            <a:r>
              <a:rPr lang="zh-CN" altLang="en-US" dirty="0"/>
              <a:t>任务中，只要使用了回调函数，也即使用了闭包。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5956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334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4.</a:t>
            </a:r>
            <a:r>
              <a:rPr lang="en-US" altLang="zh-CN" sz="3200" dirty="0"/>
              <a:t>4</a:t>
            </a:r>
            <a:r>
              <a:rPr lang="en-US" sz="3200" dirty="0"/>
              <a:t> </a:t>
            </a:r>
            <a:r>
              <a:rPr lang="zh-CN" altLang="en-US" sz="3200" dirty="0"/>
              <a:t>循环和闭包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示例代码想以每</a:t>
            </a:r>
            <a:r>
              <a:rPr lang="en-US" altLang="zh-CN" sz="2400" dirty="0"/>
              <a:t>1</a:t>
            </a:r>
            <a:r>
              <a:rPr lang="zh-CN" altLang="en-US" sz="2400" dirty="0"/>
              <a:t>秒</a:t>
            </a:r>
            <a:r>
              <a:rPr lang="en-US" altLang="zh-CN" sz="2400" dirty="0"/>
              <a:t>1</a:t>
            </a:r>
            <a:r>
              <a:rPr lang="zh-CN" altLang="en-US" sz="2400" dirty="0"/>
              <a:t>次的频率输出</a:t>
            </a:r>
            <a:r>
              <a:rPr lang="en-US" altLang="zh-CN" sz="2400" dirty="0"/>
              <a:t>1~5</a:t>
            </a:r>
          </a:p>
          <a:p>
            <a:r>
              <a:rPr lang="zh-CN" altLang="en-US" sz="2400" dirty="0"/>
              <a:t>需要将示例改写为每个内嵌函数类，拥有一个独立副本，才能按预想工作。</a:t>
            </a:r>
            <a:endParaRPr lang="en-US" altLang="zh-CN" sz="24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45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  <a:r>
              <a:rPr lang="en-US" altLang="zh-CN" dirty="0"/>
              <a:t>4</a:t>
            </a:r>
            <a:r>
              <a:rPr lang="zh-CN" altLang="en-US" dirty="0"/>
              <a:t>循环和闭包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</a:p>
          <a:p>
            <a:r>
              <a:rPr lang="zh-CN" altLang="en-US" dirty="0"/>
              <a:t>解决方案一</a:t>
            </a:r>
            <a:r>
              <a:rPr lang="en-US" altLang="zh-CN" dirty="0"/>
              <a:t>: IIFE</a:t>
            </a:r>
          </a:p>
          <a:p>
            <a:r>
              <a:rPr lang="zh-CN" altLang="en-US" dirty="0"/>
              <a:t>解决方案二</a:t>
            </a:r>
            <a:r>
              <a:rPr lang="en-US" altLang="zh-CN" dirty="0"/>
              <a:t>: </a:t>
            </a:r>
            <a:r>
              <a:rPr lang="zh-CN" altLang="en-US" dirty="0"/>
              <a:t>块作用域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4587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JS</a:t>
            </a:r>
            <a:r>
              <a:rPr lang="zh-CN" altLang="en-US" dirty="0"/>
              <a:t>这门编译语言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分词</a:t>
            </a:r>
            <a:r>
              <a:rPr lang="en-US" altLang="zh-CN" b="1" dirty="0"/>
              <a:t>(Tokenizing)</a:t>
            </a:r>
          </a:p>
          <a:p>
            <a:r>
              <a:rPr lang="zh-CN" altLang="en-US" b="1" dirty="0"/>
              <a:t>解析</a:t>
            </a:r>
            <a:r>
              <a:rPr lang="en-US" altLang="zh-CN" b="1" dirty="0"/>
              <a:t>(Parsing)</a:t>
            </a:r>
          </a:p>
          <a:p>
            <a:r>
              <a:rPr lang="zh-CN" altLang="en-US" b="1" dirty="0"/>
              <a:t>代码生成</a:t>
            </a:r>
            <a:endParaRPr lang="en-US" altLang="zh-CN" b="1" dirty="0"/>
          </a:p>
          <a:p>
            <a:endParaRPr lang="en-US" b="1" dirty="0"/>
          </a:p>
          <a:p>
            <a:r>
              <a:rPr lang="en-US" dirty="0"/>
              <a:t>JavaScript</a:t>
            </a:r>
            <a:r>
              <a:rPr lang="zh-CN" altLang="en-US" dirty="0"/>
              <a:t>引擎</a:t>
            </a:r>
            <a:r>
              <a:rPr lang="en-US" altLang="zh-CN" dirty="0"/>
              <a:t>: </a:t>
            </a:r>
            <a:r>
              <a:rPr lang="zh-CN" altLang="en-US" dirty="0"/>
              <a:t>整个</a:t>
            </a:r>
            <a:r>
              <a:rPr lang="en-US" altLang="zh-CN" dirty="0"/>
              <a:t>JavaScript</a:t>
            </a:r>
            <a:r>
              <a:rPr lang="zh-CN" altLang="en-US" dirty="0"/>
              <a:t>的编译</a:t>
            </a:r>
            <a:r>
              <a:rPr lang="en-US" altLang="zh-CN" dirty="0"/>
              <a:t>&amp;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编译器</a:t>
            </a:r>
            <a:r>
              <a:rPr lang="en-US" altLang="zh-CN" dirty="0"/>
              <a:t>: </a:t>
            </a:r>
            <a:r>
              <a:rPr lang="zh-CN" altLang="en-US" dirty="0"/>
              <a:t>语法分析</a:t>
            </a:r>
            <a:r>
              <a:rPr lang="en-US" altLang="zh-CN" dirty="0"/>
              <a:t>&amp;</a:t>
            </a:r>
            <a:r>
              <a:rPr lang="zh-CN" altLang="en-US" dirty="0"/>
              <a:t>代码生成</a:t>
            </a:r>
            <a:endParaRPr lang="en-US" altLang="zh-CN" dirty="0"/>
          </a:p>
          <a:p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/>
              <a:t>维护标识符的生命周期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举个例子</a:t>
            </a:r>
            <a:r>
              <a:rPr lang="en-US" altLang="zh-CN" dirty="0"/>
              <a:t> </a:t>
            </a:r>
            <a:r>
              <a:rPr lang="en-US" altLang="zh-CN" dirty="0" err="1"/>
              <a:t>var</a:t>
            </a:r>
            <a:r>
              <a:rPr lang="en-US" altLang="zh-CN" dirty="0"/>
              <a:t> a = 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2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最常见的实现模块的方式为模块暴露，即函数返回值中包含所需对外公开的接口，私有变量</a:t>
            </a:r>
            <a:r>
              <a:rPr lang="en-US" altLang="zh-CN" dirty="0"/>
              <a:t>/</a:t>
            </a:r>
            <a:r>
              <a:rPr lang="zh-CN" altLang="en-US" dirty="0"/>
              <a:t>函数隐藏在模块中。</a:t>
            </a:r>
            <a:endParaRPr lang="en-US" altLang="zh-CN" dirty="0"/>
          </a:p>
          <a:p>
            <a:r>
              <a:rPr lang="zh-CN" altLang="en-US" dirty="0"/>
              <a:t>实际上，模块模式包含两个必要条件：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必须有外部的封闭函数，并且 必须至少被调用一次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封闭函数必须至少返回一个内部函数，这样内部函数才会在私有作用域内形成闭包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CN" dirty="0"/>
              <a:t>Tips: </a:t>
            </a:r>
            <a:r>
              <a:rPr lang="zh-CN" altLang="en-US" dirty="0"/>
              <a:t>单例改造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50181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4.5.1</a:t>
            </a:r>
            <a:r>
              <a:rPr lang="zh-CN" altLang="en-US" dirty="0"/>
              <a:t>现代模块机制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大多数模块依赖加载器</a:t>
            </a:r>
            <a:r>
              <a:rPr lang="en-US" altLang="zh-CN" dirty="0"/>
              <a:t>/</a:t>
            </a:r>
            <a:r>
              <a:rPr lang="zh-CN" altLang="en-US" dirty="0"/>
              <a:t>管理器都是将这种模块定义封装进一个友好的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Demo</a:t>
            </a:r>
            <a:r>
              <a:rPr lang="zh-CN" altLang="en-US" dirty="0"/>
              <a:t>中观察模块机制中的核心概念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Define</a:t>
            </a:r>
          </a:p>
          <a:p>
            <a:r>
              <a:rPr lang="en-US" altLang="zh-CN" dirty="0"/>
              <a:t>Require</a:t>
            </a:r>
          </a:p>
        </p:txBody>
      </p:sp>
    </p:spTree>
    <p:extLst>
      <p:ext uri="{BB962C8B-B14F-4D97-AF65-F5344CB8AC3E}">
        <p14:creationId xmlns:p14="http://schemas.microsoft.com/office/powerpoint/2010/main" val="62545794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</a:t>
            </a:r>
            <a:r>
              <a:rPr lang="en-US" altLang="zh-CN" dirty="0"/>
              <a:t>2 ES2015</a:t>
            </a:r>
            <a:r>
              <a:rPr lang="zh-CN" altLang="en-US" dirty="0"/>
              <a:t>中的模块机制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ES2015</a:t>
            </a:r>
            <a:r>
              <a:rPr lang="zh-CN" altLang="en-US" dirty="0"/>
              <a:t>之前，最接近它的模块机制是在</a:t>
            </a:r>
            <a:r>
              <a:rPr lang="en-US" altLang="zh-CN" dirty="0" err="1"/>
              <a:t>TypeScript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en-US" altLang="zh-CN" dirty="0"/>
              <a:t>ES2015</a:t>
            </a:r>
            <a:r>
              <a:rPr lang="zh-CN" altLang="en-US" dirty="0"/>
              <a:t>模块必须被定义在独立的文件中而没有内联格式。</a:t>
            </a:r>
            <a:endParaRPr lang="en-US" altLang="zh-CN" dirty="0"/>
          </a:p>
          <a:p>
            <a:pPr>
              <a:buFont typeface="Courier New" panose="02070309020205020404" pitchFamily="49" charset="0"/>
              <a:buChar char="o"/>
            </a:pPr>
            <a:r>
              <a:rPr lang="zh-CN" altLang="en-US" dirty="0"/>
              <a:t>使用</a:t>
            </a:r>
            <a:r>
              <a:rPr lang="en-US" altLang="zh-CN" dirty="0"/>
              <a:t>export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、</a:t>
            </a:r>
            <a:r>
              <a:rPr lang="en-US" altLang="zh-CN" dirty="0"/>
              <a:t>module</a:t>
            </a:r>
            <a:r>
              <a:rPr lang="zh-CN" altLang="en-US" dirty="0"/>
              <a:t>的语法。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84591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265357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LHS &amp; RHS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console.log(data);</a:t>
            </a:r>
          </a:p>
          <a:p>
            <a:r>
              <a:rPr lang="en-US" dirty="0"/>
              <a:t>data = 0;</a:t>
            </a:r>
          </a:p>
          <a:p>
            <a:r>
              <a:rPr lang="en-US" dirty="0"/>
              <a:t>function foo() { … }</a:t>
            </a:r>
          </a:p>
        </p:txBody>
      </p:sp>
    </p:spTree>
    <p:extLst>
      <p:ext uri="{BB962C8B-B14F-4D97-AF65-F5344CB8AC3E}">
        <p14:creationId xmlns:p14="http://schemas.microsoft.com/office/powerpoint/2010/main" val="538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  <a:r>
              <a:rPr lang="en-US" altLang="zh-CN" dirty="0"/>
              <a:t>: foo RHS</a:t>
            </a:r>
          </a:p>
          <a:p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引擎</a:t>
            </a:r>
            <a:r>
              <a:rPr lang="en-US" altLang="zh-CN" dirty="0"/>
              <a:t>: a LHS</a:t>
            </a:r>
          </a:p>
          <a:p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/>
              <a:t>形参</a:t>
            </a:r>
            <a:endParaRPr lang="en-US" altLang="zh-CN" dirty="0"/>
          </a:p>
          <a:p>
            <a:r>
              <a:rPr lang="zh-CN" altLang="en-US" dirty="0"/>
              <a:t>引擎</a:t>
            </a:r>
            <a:r>
              <a:rPr lang="en-US" altLang="zh-CN" dirty="0"/>
              <a:t>: </a:t>
            </a:r>
            <a:r>
              <a:rPr lang="zh-CN" altLang="en-US" dirty="0"/>
              <a:t>不说话，赋个值</a:t>
            </a:r>
            <a:endParaRPr lang="en-US" altLang="zh-CN" dirty="0"/>
          </a:p>
          <a:p>
            <a:r>
              <a:rPr lang="zh-CN" altLang="en-US" dirty="0"/>
              <a:t>引擎</a:t>
            </a:r>
            <a:r>
              <a:rPr lang="en-US" altLang="zh-CN" dirty="0"/>
              <a:t>: console RHS</a:t>
            </a:r>
          </a:p>
          <a:p>
            <a:r>
              <a:rPr lang="zh-CN" altLang="en-US" dirty="0"/>
              <a:t>作用域</a:t>
            </a:r>
            <a:r>
              <a:rPr lang="en-US" altLang="zh-CN" dirty="0"/>
              <a:t>: </a:t>
            </a:r>
            <a:r>
              <a:rPr lang="zh-CN" altLang="en-US" dirty="0"/>
              <a:t>内置对象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6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LHS &amp; RHS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ReferenceError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当进行</a:t>
            </a:r>
            <a:r>
              <a:rPr lang="en-US" altLang="zh-CN" dirty="0"/>
              <a:t>RHS</a:t>
            </a:r>
            <a:r>
              <a:rPr lang="zh-CN" altLang="en-US" dirty="0"/>
              <a:t>引用作用域判别失败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use strict</a:t>
            </a:r>
          </a:p>
          <a:p>
            <a:r>
              <a:rPr lang="en-US" b="1" dirty="0" err="1"/>
              <a:t>TypeError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当作用域判别成功但操作非法时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1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作用域是一套用于确定在何处以及如何查找标识符的规则。</a:t>
            </a:r>
            <a:endParaRPr lang="en-US" altLang="zh-CN" dirty="0"/>
          </a:p>
          <a:p>
            <a:r>
              <a:rPr lang="zh-CN" altLang="en-US" dirty="0"/>
              <a:t>获取变量及变量赋值分别对应于</a:t>
            </a:r>
            <a:r>
              <a:rPr lang="en-US" altLang="zh-CN" dirty="0"/>
              <a:t>RHS</a:t>
            </a:r>
            <a:r>
              <a:rPr lang="zh-CN" altLang="en-US" dirty="0"/>
              <a:t>和</a:t>
            </a:r>
            <a:r>
              <a:rPr lang="en-US" altLang="zh-CN" dirty="0"/>
              <a:t>LHS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JavaScript</a:t>
            </a:r>
            <a:r>
              <a:rPr lang="zh-CN" altLang="en-US" dirty="0"/>
              <a:t>引擎会在执行前对代码进行编译，例如对于</a:t>
            </a:r>
            <a:r>
              <a:rPr lang="en-US" altLang="zh-CN" dirty="0" err="1"/>
              <a:t>var</a:t>
            </a:r>
            <a:r>
              <a:rPr lang="en-US" altLang="zh-CN" dirty="0"/>
              <a:t> a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a;</a:t>
            </a:r>
            <a:r>
              <a:rPr lang="zh-CN" altLang="en-US" dirty="0"/>
              <a:t>将会在代码执行前进行，而</a:t>
            </a:r>
            <a:r>
              <a:rPr lang="en-US" altLang="zh-CN" dirty="0"/>
              <a:t>a = 0;</a:t>
            </a:r>
            <a:r>
              <a:rPr lang="zh-CN" altLang="en-US" dirty="0"/>
              <a:t>是一句</a:t>
            </a:r>
            <a:endParaRPr lang="en-US" altLang="zh-CN" dirty="0"/>
          </a:p>
          <a:p>
            <a:r>
              <a:rPr lang="zh-CN" altLang="en-US" dirty="0"/>
              <a:t>不成功的</a:t>
            </a:r>
            <a:r>
              <a:rPr lang="en-US" altLang="zh-CN" dirty="0"/>
              <a:t>RHS</a:t>
            </a:r>
            <a:r>
              <a:rPr lang="zh-CN" altLang="en-US" dirty="0"/>
              <a:t>导致</a:t>
            </a:r>
            <a:r>
              <a:rPr lang="en-US" altLang="zh-CN" dirty="0" err="1"/>
              <a:t>ReferenceError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不成功的</a:t>
            </a:r>
            <a:r>
              <a:rPr lang="en-US" altLang="zh-CN" dirty="0"/>
              <a:t>LHS</a:t>
            </a:r>
            <a:r>
              <a:rPr lang="zh-CN" altLang="en-US" dirty="0"/>
              <a:t>在非严格模式下将会创建全局变量。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581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作用域工作模型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词法作用域</a:t>
            </a:r>
            <a:r>
              <a:rPr lang="en-US" altLang="zh-CN" dirty="0"/>
              <a:t> (JavaScript…)</a:t>
            </a:r>
          </a:p>
          <a:p>
            <a:r>
              <a:rPr lang="zh-CN" altLang="en-US" dirty="0"/>
              <a:t>动态作用域 </a:t>
            </a:r>
            <a:r>
              <a:rPr lang="en-US" altLang="zh-CN" dirty="0"/>
              <a:t>(Bash)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由写代码时的一时冲动决定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由运行时的解释器心情决定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37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193"/>
            <a:ext cx="10515600" cy="38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3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1687</Words>
  <Application>Microsoft Office PowerPoint</Application>
  <PresentationFormat>Widescreen</PresentationFormat>
  <Paragraphs>164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oneMoreThing about JS</vt:lpstr>
      <vt:lpstr>Agenda</vt:lpstr>
      <vt:lpstr>1.1 JS这门编译语言</vt:lpstr>
      <vt:lpstr>1.2 LHS &amp; RHS</vt:lpstr>
      <vt:lpstr>举个例子</vt:lpstr>
      <vt:lpstr>Why bother LHS &amp; RHS</vt:lpstr>
      <vt:lpstr>Concepts of Scope</vt:lpstr>
      <vt:lpstr>2.1 作用域工作模型</vt:lpstr>
      <vt:lpstr>举个例子</vt:lpstr>
      <vt:lpstr>2.2 欺骗词法</vt:lpstr>
      <vt:lpstr>Demo</vt:lpstr>
      <vt:lpstr>2.3 函数作用域基本概念</vt:lpstr>
      <vt:lpstr>隐藏内部实现</vt:lpstr>
      <vt:lpstr>名字冲突</vt:lpstr>
      <vt:lpstr>2.4 函数作用域</vt:lpstr>
      <vt:lpstr>匿名与具名</vt:lpstr>
      <vt:lpstr>IIFE——立即执行函数</vt:lpstr>
      <vt:lpstr>2.5 块作用域</vt:lpstr>
      <vt:lpstr>真的没有块作用域吗?</vt:lpstr>
      <vt:lpstr>let vs var</vt:lpstr>
      <vt:lpstr>Function Scope &amp; Block Scope</vt:lpstr>
      <vt:lpstr>3.1 初识提升</vt:lpstr>
      <vt:lpstr>3.2 提升原则</vt:lpstr>
      <vt:lpstr>4.1 作用域闭包</vt:lpstr>
      <vt:lpstr>4.2 闭包的雏形</vt:lpstr>
      <vt:lpstr>4.2 闭包的雏形</vt:lpstr>
      <vt:lpstr>4.3 闭包的几种形式</vt:lpstr>
      <vt:lpstr>4.4 循环和闭包</vt:lpstr>
      <vt:lpstr>4.4循环和闭包</vt:lpstr>
      <vt:lpstr>4.5模块</vt:lpstr>
      <vt:lpstr>4.5.1现代模块机制</vt:lpstr>
      <vt:lpstr>4.5.2 ES2015中的模块机制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SPA with AngularJS</dc:title>
  <dc:creator>Juntao Wu</dc:creator>
  <cp:lastModifiedBy>Juntao Wu</cp:lastModifiedBy>
  <cp:revision>54</cp:revision>
  <dcterms:created xsi:type="dcterms:W3CDTF">2016-03-21T15:05:05Z</dcterms:created>
  <dcterms:modified xsi:type="dcterms:W3CDTF">2016-08-04T00:07:08Z</dcterms:modified>
</cp:coreProperties>
</file>