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0" roundtripDataSignature="AMtx7mjQH4sAX3RKn4Q1dSaW+3aEuMqI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d0192fb6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ad0192fb68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0835416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b08354169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d0192fb6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ad0192fb68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d0192fb68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ad0192fb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ad0192fb68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d0192fb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ad0192fb68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d0192fb6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ad0192fb68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0835416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b08354169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859524"/>
            <a:ext cx="7772400" cy="1123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4268150"/>
            <a:ext cx="6400800" cy="1588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240462" y="116632"/>
            <a:ext cx="713985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body"/>
          </p:nvPr>
        </p:nvSpPr>
        <p:spPr>
          <a:xfrm>
            <a:off x="251520" y="1052736"/>
            <a:ext cx="8435280" cy="525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454261" y="6501248"/>
            <a:ext cx="4186954" cy="293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715349" y="6501248"/>
            <a:ext cx="428652" cy="293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23" name="Google Shape;23;p11"/>
          <p:cNvSpPr txBox="1"/>
          <p:nvPr/>
        </p:nvSpPr>
        <p:spPr>
          <a:xfrm>
            <a:off x="8544247" y="6505467"/>
            <a:ext cx="2584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4;p11"/>
          <p:cNvCxnSpPr/>
          <p:nvPr/>
        </p:nvCxnSpPr>
        <p:spPr>
          <a:xfrm>
            <a:off x="0" y="794885"/>
            <a:ext cx="7524328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11"/>
          <p:cNvCxnSpPr/>
          <p:nvPr/>
        </p:nvCxnSpPr>
        <p:spPr>
          <a:xfrm>
            <a:off x="4211960" y="6453369"/>
            <a:ext cx="4932040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/>
          <p:nvPr/>
        </p:nvSpPr>
        <p:spPr>
          <a:xfrm>
            <a:off x="0" y="4432300"/>
            <a:ext cx="9144000" cy="45719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5003800"/>
            <a:ext cx="7772400" cy="76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457200" y="1079500"/>
            <a:ext cx="4038600" cy="5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4648200" y="1079500"/>
            <a:ext cx="4038600" cy="5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3"/>
          <p:cNvSpPr txBox="1"/>
          <p:nvPr>
            <p:ph type="title"/>
          </p:nvPr>
        </p:nvSpPr>
        <p:spPr>
          <a:xfrm>
            <a:off x="240462" y="116632"/>
            <a:ext cx="713985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451954" y="6498648"/>
            <a:ext cx="4212712" cy="281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700162" y="6498648"/>
            <a:ext cx="375601" cy="281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36" name="Google Shape;36;p13"/>
          <p:cNvSpPr txBox="1"/>
          <p:nvPr/>
        </p:nvSpPr>
        <p:spPr>
          <a:xfrm>
            <a:off x="8559358" y="6507805"/>
            <a:ext cx="2584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7;p13"/>
          <p:cNvCxnSpPr/>
          <p:nvPr/>
        </p:nvCxnSpPr>
        <p:spPr>
          <a:xfrm>
            <a:off x="0" y="794885"/>
            <a:ext cx="7524328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13"/>
          <p:cNvCxnSpPr/>
          <p:nvPr/>
        </p:nvCxnSpPr>
        <p:spPr>
          <a:xfrm>
            <a:off x="4211960" y="6453369"/>
            <a:ext cx="4932040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ctrTitle"/>
          </p:nvPr>
        </p:nvSpPr>
        <p:spPr>
          <a:xfrm>
            <a:off x="-217200" y="2867100"/>
            <a:ext cx="95784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hu-HU" sz="3060"/>
              <a:t>Adversarial example generation architecture</a:t>
            </a:r>
            <a:endParaRPr sz="30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hu-HU" sz="3060"/>
              <a:t>for a Random forest based malware detector</a:t>
            </a:r>
            <a:endParaRPr sz="3060"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371600" y="4226586"/>
            <a:ext cx="6400800" cy="1588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Tatiana Barbova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hu-HU" sz="1800"/>
              <a:t>BSc Training Project Lab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hu-HU" sz="1800"/>
              <a:t>Supervisor: </a:t>
            </a:r>
            <a:r>
              <a:rPr lang="hu-HU" sz="1800"/>
              <a:t>Levente Buttyán</a:t>
            </a:r>
            <a:endParaRPr sz="1800"/>
          </a:p>
        </p:txBody>
      </p:sp>
      <p:grpSp>
        <p:nvGrpSpPr>
          <p:cNvPr id="89" name="Google Shape;89;p1"/>
          <p:cNvGrpSpPr/>
          <p:nvPr/>
        </p:nvGrpSpPr>
        <p:grpSpPr>
          <a:xfrm>
            <a:off x="3182875" y="1469531"/>
            <a:ext cx="2778243" cy="1066993"/>
            <a:chOff x="3182875" y="1574039"/>
            <a:chExt cx="2778243" cy="1066993"/>
          </a:xfrm>
        </p:grpSpPr>
        <p:pic>
          <p:nvPicPr>
            <p:cNvPr id="90" name="Google Shape;9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82875" y="1574039"/>
              <a:ext cx="2778243" cy="80230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1" name="Google Shape;91;p1"/>
            <p:cNvCxnSpPr/>
            <p:nvPr/>
          </p:nvCxnSpPr>
          <p:spPr>
            <a:xfrm>
              <a:off x="3224440" y="2314296"/>
              <a:ext cx="2695117" cy="0"/>
            </a:xfrm>
            <a:prstGeom prst="straightConnector1">
              <a:avLst/>
            </a:prstGeom>
            <a:noFill/>
            <a:ln cap="flat" cmpd="sng" w="5715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" name="Google Shape;92;p1"/>
            <p:cNvSpPr txBox="1"/>
            <p:nvPr/>
          </p:nvSpPr>
          <p:spPr>
            <a:xfrm>
              <a:off x="3237336" y="2333255"/>
              <a:ext cx="266932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hu-HU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w w w . c r y s y s . h u</a:t>
              </a:r>
              <a:endParaRPr b="1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d0192fb68_0_38"/>
          <p:cNvSpPr txBox="1"/>
          <p:nvPr>
            <p:ph type="title"/>
          </p:nvPr>
        </p:nvSpPr>
        <p:spPr>
          <a:xfrm>
            <a:off x="240462" y="116632"/>
            <a:ext cx="7140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hu-HU"/>
              <a:t>Evaluation</a:t>
            </a:r>
            <a:endParaRPr/>
          </a:p>
        </p:txBody>
      </p:sp>
      <p:sp>
        <p:nvSpPr>
          <p:cNvPr id="165" name="Google Shape;165;g1ad0192fb68_0_38"/>
          <p:cNvSpPr txBox="1"/>
          <p:nvPr>
            <p:ph idx="1" type="body"/>
          </p:nvPr>
        </p:nvSpPr>
        <p:spPr>
          <a:xfrm>
            <a:off x="240450" y="1184000"/>
            <a:ext cx="3924900" cy="5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W</a:t>
            </a:r>
            <a:r>
              <a:rPr lang="hu-HU"/>
              <a:t>ith more iterations the model did not improve the performance =&gt; the AE generator is indeed good at fooling the detector.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The most stable strategy is to retrain the model every time after a new coverage is discovered.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In the region where every curve peaks, probably an overfitting happens.</a:t>
            </a:r>
            <a:endParaRPr/>
          </a:p>
        </p:txBody>
      </p:sp>
      <p:sp>
        <p:nvSpPr>
          <p:cNvPr id="166" name="Google Shape;166;g1ad0192fb68_0_38"/>
          <p:cNvSpPr txBox="1"/>
          <p:nvPr>
            <p:ph idx="12" type="sldNum"/>
          </p:nvPr>
        </p:nvSpPr>
        <p:spPr>
          <a:xfrm>
            <a:off x="8715349" y="6501248"/>
            <a:ext cx="42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67" name="Google Shape;167;g1ad0192fb68_0_38"/>
          <p:cNvSpPr txBox="1"/>
          <p:nvPr>
            <p:ph idx="11" type="ftr"/>
          </p:nvPr>
        </p:nvSpPr>
        <p:spPr>
          <a:xfrm>
            <a:off x="2186401" y="6501263"/>
            <a:ext cx="65004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Adversarial example generation architecture for a Random forest based malware detector</a:t>
            </a:r>
            <a:endParaRPr/>
          </a:p>
        </p:txBody>
      </p:sp>
      <p:pic>
        <p:nvPicPr>
          <p:cNvPr id="168" name="Google Shape;168;g1ad0192fb68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847" y="1710700"/>
            <a:ext cx="4979326" cy="37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083541696_0_10"/>
          <p:cNvSpPr txBox="1"/>
          <p:nvPr>
            <p:ph type="title"/>
          </p:nvPr>
        </p:nvSpPr>
        <p:spPr>
          <a:xfrm>
            <a:off x="240462" y="116632"/>
            <a:ext cx="7140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hu-HU"/>
              <a:t>Evaluation</a:t>
            </a:r>
            <a:endParaRPr/>
          </a:p>
        </p:txBody>
      </p:sp>
      <p:sp>
        <p:nvSpPr>
          <p:cNvPr id="174" name="Google Shape;174;g1b083541696_0_10"/>
          <p:cNvSpPr txBox="1"/>
          <p:nvPr>
            <p:ph idx="1" type="body"/>
          </p:nvPr>
        </p:nvSpPr>
        <p:spPr>
          <a:xfrm>
            <a:off x="251520" y="1052736"/>
            <a:ext cx="8435400" cy="5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Decreasing the size of the appended byte sequence from 0.1% of the file length to 0.02% did not deteriorate the performance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However, after removing the MIPS byte sequences from the available mutation pool, the misclassification rate significantly dropped (from 83.3% to 60.2%)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Char char="▪"/>
            </a:pPr>
            <a:r>
              <a:rPr lang="hu-HU">
                <a:solidFill>
                  <a:srgbClr val="990000"/>
                </a:solidFill>
              </a:rPr>
              <a:t>The model hardly learns on significantly different byte sequences unless they were initially present in the dataset.</a:t>
            </a:r>
            <a:endParaRPr>
              <a:solidFill>
                <a:srgbClr val="990000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Running time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u-HU"/>
              <a:t>MalFuzz - generates avg. 34.7 samples/min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u-HU"/>
              <a:t>Our approach - </a:t>
            </a:r>
            <a:r>
              <a:rPr lang="hu-HU"/>
              <a:t>generates </a:t>
            </a:r>
            <a:r>
              <a:rPr lang="hu-HU"/>
              <a:t>avg. 78.125 samples/min.</a:t>
            </a:r>
            <a:endParaRPr/>
          </a:p>
        </p:txBody>
      </p:sp>
      <p:sp>
        <p:nvSpPr>
          <p:cNvPr id="175" name="Google Shape;175;g1b083541696_0_10"/>
          <p:cNvSpPr txBox="1"/>
          <p:nvPr>
            <p:ph idx="12" type="sldNum"/>
          </p:nvPr>
        </p:nvSpPr>
        <p:spPr>
          <a:xfrm>
            <a:off x="8715349" y="6501248"/>
            <a:ext cx="42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76" name="Google Shape;176;g1b083541696_0_10"/>
          <p:cNvSpPr txBox="1"/>
          <p:nvPr>
            <p:ph idx="11" type="ftr"/>
          </p:nvPr>
        </p:nvSpPr>
        <p:spPr>
          <a:xfrm>
            <a:off x="2186401" y="6501263"/>
            <a:ext cx="65004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Adversarial example generation architecture for a Random forest based malware detector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type="title"/>
          </p:nvPr>
        </p:nvSpPr>
        <p:spPr>
          <a:xfrm>
            <a:off x="240462" y="116632"/>
            <a:ext cx="713985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hu-HU"/>
              <a:t>Related work</a:t>
            </a:r>
            <a:endParaRPr/>
          </a:p>
        </p:txBody>
      </p:sp>
      <p:sp>
        <p:nvSpPr>
          <p:cNvPr id="182" name="Google Shape;182;p6"/>
          <p:cNvSpPr txBox="1"/>
          <p:nvPr>
            <p:ph idx="1" type="body"/>
          </p:nvPr>
        </p:nvSpPr>
        <p:spPr>
          <a:xfrm>
            <a:off x="251520" y="1052736"/>
            <a:ext cx="8435280" cy="525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b="1" lang="hu-HU"/>
              <a:t>MalFuzz: Coverage-guided fuzzing on deep learning-based malware classification model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u-HU"/>
              <a:t>Coverage-guided fuzzing to test </a:t>
            </a:r>
            <a:r>
              <a:rPr b="1" lang="hu-HU"/>
              <a:t>deep learning</a:t>
            </a:r>
            <a:r>
              <a:rPr lang="hu-HU"/>
              <a:t>-based malware detection models.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u-HU"/>
              <a:t>Model state representation: first and last layer neuron values as an approximation.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u-HU"/>
              <a:t>New coverage: fast approximate nearest neighbor algorithm.</a:t>
            </a:r>
            <a:r>
              <a:rPr lang="hu-HU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u-HU"/>
              <a:t>Retained the original functionality of malware with probability of 92.9%.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"/>
          <p:cNvSpPr txBox="1"/>
          <p:nvPr>
            <p:ph idx="12" type="sldNum"/>
          </p:nvPr>
        </p:nvSpPr>
        <p:spPr>
          <a:xfrm>
            <a:off x="8715349" y="6501248"/>
            <a:ext cx="428652" cy="293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84" name="Google Shape;184;p6"/>
          <p:cNvSpPr txBox="1"/>
          <p:nvPr>
            <p:ph idx="11" type="ftr"/>
          </p:nvPr>
        </p:nvSpPr>
        <p:spPr>
          <a:xfrm>
            <a:off x="2186401" y="6501263"/>
            <a:ext cx="65004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Adversarial example generation architecture for a Random forest based malware detector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ad0192fb68_0_31"/>
          <p:cNvSpPr txBox="1"/>
          <p:nvPr>
            <p:ph type="title"/>
          </p:nvPr>
        </p:nvSpPr>
        <p:spPr>
          <a:xfrm>
            <a:off x="240462" y="116632"/>
            <a:ext cx="7140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hu-HU"/>
              <a:t>Related work</a:t>
            </a:r>
            <a:endParaRPr/>
          </a:p>
        </p:txBody>
      </p:sp>
      <p:sp>
        <p:nvSpPr>
          <p:cNvPr id="190" name="Google Shape;190;g1ad0192fb68_0_31"/>
          <p:cNvSpPr txBox="1"/>
          <p:nvPr>
            <p:ph idx="1" type="body"/>
          </p:nvPr>
        </p:nvSpPr>
        <p:spPr>
          <a:xfrm>
            <a:off x="251520" y="1052736"/>
            <a:ext cx="8435400" cy="5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b="1" lang="hu-HU"/>
              <a:t>MalFuzz: Coverage-guided fuzzing on deep learning-based malware classification model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u-HU"/>
              <a:t>Did not elaborate on how the threshold to consider a coverage new was chosen =&gt; here I had a big focus on studying the threshold effects on the performance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u-HU"/>
              <a:t>The model was considered static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u-HU"/>
              <a:t>No attempt to generalize =&gt; motivation for the present study</a:t>
            </a:r>
            <a:endParaRPr/>
          </a:p>
        </p:txBody>
      </p:sp>
      <p:sp>
        <p:nvSpPr>
          <p:cNvPr id="191" name="Google Shape;191;g1ad0192fb68_0_31"/>
          <p:cNvSpPr txBox="1"/>
          <p:nvPr>
            <p:ph idx="12" type="sldNum"/>
          </p:nvPr>
        </p:nvSpPr>
        <p:spPr>
          <a:xfrm>
            <a:off x="8715349" y="6501248"/>
            <a:ext cx="42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92" name="Google Shape;192;g1ad0192fb68_0_31"/>
          <p:cNvSpPr txBox="1"/>
          <p:nvPr>
            <p:ph idx="11" type="ftr"/>
          </p:nvPr>
        </p:nvSpPr>
        <p:spPr>
          <a:xfrm>
            <a:off x="2186401" y="6501263"/>
            <a:ext cx="65004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Adversarial example generation architecture for a Random forest based malware detector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/>
          <p:nvPr>
            <p:ph type="title"/>
          </p:nvPr>
        </p:nvSpPr>
        <p:spPr>
          <a:xfrm>
            <a:off x="240462" y="116632"/>
            <a:ext cx="713985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hu-HU"/>
              <a:t>Conclusion and future work</a:t>
            </a:r>
            <a:endParaRPr/>
          </a:p>
        </p:txBody>
      </p:sp>
      <p:sp>
        <p:nvSpPr>
          <p:cNvPr id="198" name="Google Shape;198;p7"/>
          <p:cNvSpPr txBox="1"/>
          <p:nvPr>
            <p:ph idx="1" type="body"/>
          </p:nvPr>
        </p:nvSpPr>
        <p:spPr>
          <a:xfrm>
            <a:off x="251520" y="1052736"/>
            <a:ext cx="8435280" cy="525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The misclassification rate can reach 95% regardless of the distance calculation algorithm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The executability of the samples is preserved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Possibly there is no detector perfectly safe from the adversarial attacks. The best thing that can be done is using an extensive training dataset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Contribution to exploring the issues of AEs generation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hu-HU"/>
              <a:t>Future work: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u-HU"/>
              <a:t>O</a:t>
            </a:r>
            <a:r>
              <a:rPr lang="hu-HU"/>
              <a:t>ther mutation operations to be added to the framework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u-HU"/>
              <a:t>Distance calculation algorithms with better semantics and a threshold estimation methodology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u-HU"/>
              <a:t>Other detection models based on this feature set would be constructed =&gt; comparative analysis</a:t>
            </a:r>
            <a:endParaRPr/>
          </a:p>
        </p:txBody>
      </p:sp>
      <p:sp>
        <p:nvSpPr>
          <p:cNvPr id="199" name="Google Shape;199;p7"/>
          <p:cNvSpPr txBox="1"/>
          <p:nvPr>
            <p:ph idx="12" type="sldNum"/>
          </p:nvPr>
        </p:nvSpPr>
        <p:spPr>
          <a:xfrm>
            <a:off x="8715349" y="6501248"/>
            <a:ext cx="428652" cy="293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200" name="Google Shape;200;p7"/>
          <p:cNvSpPr txBox="1"/>
          <p:nvPr>
            <p:ph idx="11" type="ftr"/>
          </p:nvPr>
        </p:nvSpPr>
        <p:spPr>
          <a:xfrm>
            <a:off x="2186401" y="6501263"/>
            <a:ext cx="65004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Adversarial example generation architecture for a Random forest based malware detector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240462" y="116632"/>
            <a:ext cx="713985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hu-HU"/>
              <a:t>Background and motivation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251520" y="1052736"/>
            <a:ext cx="8435280" cy="525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In the ICT dominated world, the threat of malware is constantly rising, and the attacks become more sophisticated and harder to notice.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As a result, automated malware detection is an important direction of cybersecurity research, especially for IoT devices, having more vulnerabilities and performance constraints.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Adversarial Examples (AEs): samples which were slightly perturbed in order for the ML model to produce desirable output</a:t>
            </a:r>
            <a:endParaRPr/>
          </a:p>
        </p:txBody>
      </p:sp>
      <p:sp>
        <p:nvSpPr>
          <p:cNvPr id="100" name="Google Shape;100;p2"/>
          <p:cNvSpPr txBox="1"/>
          <p:nvPr>
            <p:ph idx="11" type="ftr"/>
          </p:nvPr>
        </p:nvSpPr>
        <p:spPr>
          <a:xfrm>
            <a:off x="2186401" y="6501263"/>
            <a:ext cx="65004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Adversarial example generation architecture for a Random forest based malware detector</a:t>
            </a:r>
            <a:endParaRPr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715349" y="6501248"/>
            <a:ext cx="428652" cy="293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d0192fb68_0_4"/>
          <p:cNvSpPr txBox="1"/>
          <p:nvPr>
            <p:ph type="title"/>
          </p:nvPr>
        </p:nvSpPr>
        <p:spPr>
          <a:xfrm>
            <a:off x="240462" y="116632"/>
            <a:ext cx="7140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hu-HU"/>
              <a:t>Background and motivation</a:t>
            </a:r>
            <a:endParaRPr/>
          </a:p>
        </p:txBody>
      </p:sp>
      <p:sp>
        <p:nvSpPr>
          <p:cNvPr id="108" name="Google Shape;108;g1ad0192fb68_0_4"/>
          <p:cNvSpPr txBox="1"/>
          <p:nvPr>
            <p:ph idx="1" type="body"/>
          </p:nvPr>
        </p:nvSpPr>
        <p:spPr>
          <a:xfrm>
            <a:off x="205350" y="5068850"/>
            <a:ext cx="87333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Figure 1: Sample visualization of benign and malicious binaries.</a:t>
            </a:r>
            <a:endParaRPr/>
          </a:p>
        </p:txBody>
      </p:sp>
      <p:sp>
        <p:nvSpPr>
          <p:cNvPr id="109" name="Google Shape;109;g1ad0192fb68_0_4"/>
          <p:cNvSpPr txBox="1"/>
          <p:nvPr>
            <p:ph idx="12" type="sldNum"/>
          </p:nvPr>
        </p:nvSpPr>
        <p:spPr>
          <a:xfrm>
            <a:off x="8715349" y="6501248"/>
            <a:ext cx="42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110" name="Google Shape;110;g1ad0192fb68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050" y="1608751"/>
            <a:ext cx="5245924" cy="31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ad0192fb68_0_4"/>
          <p:cNvSpPr txBox="1"/>
          <p:nvPr>
            <p:ph idx="11" type="ftr"/>
          </p:nvPr>
        </p:nvSpPr>
        <p:spPr>
          <a:xfrm>
            <a:off x="2186401" y="6501263"/>
            <a:ext cx="65004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Adversarial example generation architecture for a Random forest based malware detector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240462" y="116632"/>
            <a:ext cx="713985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hu-HU"/>
              <a:t>Problem statement and objectives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251525" y="1052725"/>
            <a:ext cx="8102100" cy="5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Improving and e</a:t>
            </a:r>
            <a:r>
              <a:rPr lang="hu-HU"/>
              <a:t>xamining the generality of an already existing AE generation framework to other detection models (originally used for neural networks, but those are not the only models used in malware detection)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hu-HU"/>
              <a:t>Specific objectives: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hu-HU"/>
              <a:t>High misclassification rate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hu-HU"/>
              <a:t>Preserving executability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hu-HU"/>
              <a:t>Approaches and possible issues for future generalization</a:t>
            </a:r>
            <a:endParaRPr/>
          </a:p>
        </p:txBody>
      </p:sp>
      <p:sp>
        <p:nvSpPr>
          <p:cNvPr id="118" name="Google Shape;118;p3"/>
          <p:cNvSpPr txBox="1"/>
          <p:nvPr>
            <p:ph idx="12" type="sldNum"/>
          </p:nvPr>
        </p:nvSpPr>
        <p:spPr>
          <a:xfrm>
            <a:off x="8715349" y="6501248"/>
            <a:ext cx="428652" cy="293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19" name="Google Shape;119;p3"/>
          <p:cNvSpPr txBox="1"/>
          <p:nvPr>
            <p:ph idx="11" type="ftr"/>
          </p:nvPr>
        </p:nvSpPr>
        <p:spPr>
          <a:xfrm>
            <a:off x="2186401" y="6501263"/>
            <a:ext cx="65004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Adversarial example generation architecture for a Random forest based malware detector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240462" y="116632"/>
            <a:ext cx="713985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hu-HU"/>
              <a:t>Results</a:t>
            </a:r>
            <a:endParaRPr/>
          </a:p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8715349" y="6501248"/>
            <a:ext cx="428652" cy="293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26" name="Google Shape;126;p4"/>
          <p:cNvSpPr txBox="1"/>
          <p:nvPr>
            <p:ph idx="11" type="ftr"/>
          </p:nvPr>
        </p:nvSpPr>
        <p:spPr>
          <a:xfrm>
            <a:off x="2186401" y="6501263"/>
            <a:ext cx="65004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Adversarial example generation architecture for a Random forest based malware detector</a:t>
            </a:r>
            <a:endParaRPr/>
          </a:p>
        </p:txBody>
      </p:sp>
      <p:pic>
        <p:nvPicPr>
          <p:cNvPr id="127" name="Google Shape;1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37" y="1035188"/>
            <a:ext cx="7897725" cy="518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d0192fb68_0_22"/>
          <p:cNvSpPr txBox="1"/>
          <p:nvPr>
            <p:ph type="title"/>
          </p:nvPr>
        </p:nvSpPr>
        <p:spPr>
          <a:xfrm>
            <a:off x="240462" y="116632"/>
            <a:ext cx="7140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hu-HU"/>
              <a:t>Results</a:t>
            </a:r>
            <a:endParaRPr/>
          </a:p>
        </p:txBody>
      </p:sp>
      <p:sp>
        <p:nvSpPr>
          <p:cNvPr id="133" name="Google Shape;133;g1ad0192fb68_0_22"/>
          <p:cNvSpPr txBox="1"/>
          <p:nvPr>
            <p:ph idx="1" type="body"/>
          </p:nvPr>
        </p:nvSpPr>
        <p:spPr>
          <a:xfrm>
            <a:off x="251525" y="1052725"/>
            <a:ext cx="8076900" cy="5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Mutation operations: </a:t>
            </a:r>
            <a:r>
              <a:rPr lang="hu-HU"/>
              <a:t>Overlay Append (OA) – appending a class’ contents to the end of a binary of an another class. 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(+) easy to implement and preserves the executability of the sample with a 100% probability 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(-) increases the size of the application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hu-HU"/>
              <a:t>Model: Random Forest classifier, having 10 estimators with maximum tree depth of 6 (Papp et al)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(+) relatively simple model</a:t>
            </a:r>
            <a:br>
              <a:rPr lang="hu-HU"/>
            </a:br>
            <a:r>
              <a:rPr lang="hu-HU"/>
              <a:t>(-) the feature selection process is more difficult</a:t>
            </a:r>
            <a:endParaRPr/>
          </a:p>
        </p:txBody>
      </p:sp>
      <p:sp>
        <p:nvSpPr>
          <p:cNvPr id="134" name="Google Shape;134;g1ad0192fb68_0_22"/>
          <p:cNvSpPr txBox="1"/>
          <p:nvPr>
            <p:ph idx="12" type="sldNum"/>
          </p:nvPr>
        </p:nvSpPr>
        <p:spPr>
          <a:xfrm>
            <a:off x="8715349" y="6501248"/>
            <a:ext cx="42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35" name="Google Shape;135;g1ad0192fb68_0_22"/>
          <p:cNvSpPr txBox="1"/>
          <p:nvPr>
            <p:ph idx="11" type="ftr"/>
          </p:nvPr>
        </p:nvSpPr>
        <p:spPr>
          <a:xfrm>
            <a:off x="2186401" y="6501263"/>
            <a:ext cx="65004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Adversarial example generation architecture for a Random forest based malware detector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d0192fb68_0_67"/>
          <p:cNvSpPr txBox="1"/>
          <p:nvPr>
            <p:ph type="title"/>
          </p:nvPr>
        </p:nvSpPr>
        <p:spPr>
          <a:xfrm>
            <a:off x="240462" y="116632"/>
            <a:ext cx="7140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hu-HU"/>
              <a:t>Results</a:t>
            </a:r>
            <a:endParaRPr/>
          </a:p>
        </p:txBody>
      </p:sp>
      <p:sp>
        <p:nvSpPr>
          <p:cNvPr id="141" name="Google Shape;141;g1ad0192fb68_0_67"/>
          <p:cNvSpPr txBox="1"/>
          <p:nvPr>
            <p:ph idx="1" type="body"/>
          </p:nvPr>
        </p:nvSpPr>
        <p:spPr>
          <a:xfrm>
            <a:off x="251520" y="1052736"/>
            <a:ext cx="8435400" cy="5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Feature set: 132 features from T</a:t>
            </a:r>
            <a:r>
              <a:rPr lang="hu-HU"/>
              <a:t>LSH hash. Will the hash keep the information delivered by the mutated bytes?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Coverage info – the decision path in a compressed sparse row matrix representing all the tree nodes.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The distance between coverages: the euclidean distance, the manhattan distance and the sum-difference. Threshold is chosen empirically.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hu-HU"/>
              <a:t>The model is not static. Whenever a new model state is discovered, the model is retrained with the corresponding sample. Does the model become more robust if the AEs are used in training?</a:t>
            </a:r>
            <a:endParaRPr/>
          </a:p>
        </p:txBody>
      </p:sp>
      <p:sp>
        <p:nvSpPr>
          <p:cNvPr id="142" name="Google Shape;142;g1ad0192fb68_0_67"/>
          <p:cNvSpPr txBox="1"/>
          <p:nvPr>
            <p:ph idx="12" type="sldNum"/>
          </p:nvPr>
        </p:nvSpPr>
        <p:spPr>
          <a:xfrm>
            <a:off x="8715349" y="6501248"/>
            <a:ext cx="42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43" name="Google Shape;143;g1ad0192fb68_0_67"/>
          <p:cNvSpPr txBox="1"/>
          <p:nvPr>
            <p:ph idx="11" type="ftr"/>
          </p:nvPr>
        </p:nvSpPr>
        <p:spPr>
          <a:xfrm>
            <a:off x="2186401" y="6501263"/>
            <a:ext cx="65004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Adversarial example generation architecture for a Random forest based malware detector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240462" y="116632"/>
            <a:ext cx="713985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hu-HU"/>
              <a:t>Evaluation</a:t>
            </a:r>
            <a:endParaRPr/>
          </a:p>
        </p:txBody>
      </p:sp>
      <p:sp>
        <p:nvSpPr>
          <p:cNvPr id="149" name="Google Shape;149;p5"/>
          <p:cNvSpPr txBox="1"/>
          <p:nvPr>
            <p:ph idx="12" type="sldNum"/>
          </p:nvPr>
        </p:nvSpPr>
        <p:spPr>
          <a:xfrm>
            <a:off x="8715349" y="6501248"/>
            <a:ext cx="428652" cy="293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50" name="Google Shape;150;p5"/>
          <p:cNvSpPr txBox="1"/>
          <p:nvPr>
            <p:ph idx="11" type="ftr"/>
          </p:nvPr>
        </p:nvSpPr>
        <p:spPr>
          <a:xfrm>
            <a:off x="2186401" y="6501263"/>
            <a:ext cx="65004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Adversarial example generation architecture for a Random forest based malware detector</a:t>
            </a:r>
            <a:endParaRPr/>
          </a:p>
        </p:txBody>
      </p:sp>
      <p:pic>
        <p:nvPicPr>
          <p:cNvPr id="151" name="Google Shape;15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0" y="903126"/>
            <a:ext cx="7953293" cy="5445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083541696_0_1"/>
          <p:cNvSpPr txBox="1"/>
          <p:nvPr>
            <p:ph type="title"/>
          </p:nvPr>
        </p:nvSpPr>
        <p:spPr>
          <a:xfrm>
            <a:off x="240462" y="116632"/>
            <a:ext cx="7140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hu-HU"/>
              <a:t>Evaluation</a:t>
            </a:r>
            <a:endParaRPr/>
          </a:p>
        </p:txBody>
      </p:sp>
      <p:sp>
        <p:nvSpPr>
          <p:cNvPr id="157" name="Google Shape;157;g1b083541696_0_1"/>
          <p:cNvSpPr txBox="1"/>
          <p:nvPr>
            <p:ph idx="1" type="body"/>
          </p:nvPr>
        </p:nvSpPr>
        <p:spPr>
          <a:xfrm>
            <a:off x="251520" y="1052736"/>
            <a:ext cx="8435400" cy="5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500 epochs and 1500 epochs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4000 IoT binaries – 2000 benign and 2000 malware, all of ARM architecture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Average accuracy </a:t>
            </a:r>
            <a:r>
              <a:rPr lang="hu-HU"/>
              <a:t>98.7% on the original test data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The </a:t>
            </a:r>
            <a:r>
              <a:rPr lang="hu-HU"/>
              <a:t>lower the threshold, the higher malware misclassification rate. (more erroneous model states, and the model state exploration is done quicker)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An opposite trend for benign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Numbers highly sensitive to threshold values =&gt; hard to choose </a:t>
            </a:r>
            <a:r>
              <a:rPr lang="hu-HU"/>
              <a:t>the best algorithm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hu-HU"/>
              <a:t>Lower threshold =&gt; the model is retrained more times</a:t>
            </a:r>
            <a:r>
              <a:rPr lang="hu-HU"/>
              <a:t>, but the misclassification still increases</a:t>
            </a:r>
            <a:endParaRPr/>
          </a:p>
        </p:txBody>
      </p:sp>
      <p:sp>
        <p:nvSpPr>
          <p:cNvPr id="158" name="Google Shape;158;g1b083541696_0_1"/>
          <p:cNvSpPr txBox="1"/>
          <p:nvPr>
            <p:ph idx="12" type="sldNum"/>
          </p:nvPr>
        </p:nvSpPr>
        <p:spPr>
          <a:xfrm>
            <a:off x="8715349" y="6501248"/>
            <a:ext cx="42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59" name="Google Shape;159;g1b083541696_0_1"/>
          <p:cNvSpPr txBox="1"/>
          <p:nvPr>
            <p:ph idx="11" type="ftr"/>
          </p:nvPr>
        </p:nvSpPr>
        <p:spPr>
          <a:xfrm>
            <a:off x="2186401" y="6501263"/>
            <a:ext cx="65004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Adversarial example generation architecture for a Random forest based malware detector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2014-12-01T17:03:38Z</dcterms:created>
  <dc:creator>buttyan</dc:creator>
</cp:coreProperties>
</file>