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1" r:id="rId6"/>
    <p:sldId id="263" r:id="rId7"/>
    <p:sldId id="281" r:id="rId8"/>
    <p:sldId id="264" r:id="rId9"/>
    <p:sldId id="265" r:id="rId10"/>
    <p:sldId id="295" r:id="rId11"/>
    <p:sldId id="298" r:id="rId12"/>
    <p:sldId id="296" r:id="rId13"/>
    <p:sldId id="299" r:id="rId14"/>
    <p:sldId id="303" r:id="rId15"/>
    <p:sldId id="304" r:id="rId16"/>
    <p:sldId id="306" r:id="rId17"/>
    <p:sldId id="305" r:id="rId18"/>
    <p:sldId id="269" r:id="rId19"/>
    <p:sldId id="273" r:id="rId20"/>
    <p:sldId id="278" r:id="rId21"/>
  </p:sldIdLst>
  <p:sldSz cx="9144000" cy="5143500" type="screen16x9"/>
  <p:notesSz cx="6858000" cy="9144000"/>
  <p:embeddedFontLs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7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8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201dhrl.shinyapps.io/data201dhrldeployedshinyapp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NZ" sz="4800" dirty="0"/>
              <a:t>Income and crime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56A7D-C89B-5A44-A4CA-4D9D2BB17A33}"/>
              </a:ext>
            </a:extLst>
          </p:cNvPr>
          <p:cNvSpPr txBox="1"/>
          <p:nvPr/>
        </p:nvSpPr>
        <p:spPr>
          <a:xfrm>
            <a:off x="1319175" y="3217985"/>
            <a:ext cx="40884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Ruben | Jenwei | Harrison | Danica</a:t>
            </a:r>
          </a:p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26/10/2021</a:t>
            </a:r>
          </a:p>
          <a:p>
            <a:r>
              <a:rPr lang="en-NZ" sz="1800" dirty="0">
                <a:solidFill>
                  <a:schemeClr val="accent2">
                    <a:lumMod val="50000"/>
                  </a:schemeClr>
                </a:solidFill>
              </a:rPr>
              <a:t>Data 201</a:t>
            </a:r>
          </a:p>
          <a:p>
            <a:endParaRPr lang="en-NZ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NZ" sz="3600" dirty="0"/>
              <a:t>Data Analysis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36784-F056-1545-9FA4-7043E43841E8}"/>
              </a:ext>
            </a:extLst>
          </p:cNvPr>
          <p:cNvSpPr txBox="1"/>
          <p:nvPr/>
        </p:nvSpPr>
        <p:spPr>
          <a:xfrm>
            <a:off x="537811" y="2307788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2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82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54A-EC58-4788-BB45-C44E4B1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Income is related to crime.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B76C-7FCE-40AB-8CF4-41E7C36F3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47AB-DB05-4D82-A495-259328D90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D291-A47B-4341-9BBB-96E802F1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23825"/>
            <a:ext cx="7800975" cy="489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20311-C43C-48DE-8A86-46B24FA5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29" y="3314700"/>
            <a:ext cx="1724128" cy="5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D221-EB52-D143-855C-3C56D204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NZ" altLang="zh-CN" dirty="0"/>
              <a:t>Relationship is true for regions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894188-AB5E-C349-A0E5-68E384F15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820D657F-ADBB-0642-AB50-15018B73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3" y="1000527"/>
            <a:ext cx="5447765" cy="41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9B41-F6C7-47EF-AA66-2994CA2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7CA1-98DA-4D79-9030-D3E7FDB12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692D-5543-4EB4-BCA4-13459698A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BF25F-65CF-446F-9BF2-D8929A40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52400"/>
            <a:ext cx="7219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84D-4EED-432E-A209-F120FB7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CE25-C521-48B2-B4D4-2EDEF7E0B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FC3F-93CE-4B21-A6E9-79BC73ED1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961EE-FA3B-4AEE-AEF5-4A990B34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0"/>
            <a:ext cx="7286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4A21-2E0B-4FFE-BDE9-E694A48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73DF3-D20E-457E-BEA2-C198465DE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2180F-94F3-408F-8D4A-2B4F76806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D5BFA-8196-4363-8114-C07106D8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82" y="0"/>
            <a:ext cx="7004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A3DD-C750-4C57-AB2C-5B745EB6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A9F2-7ED7-48AD-A32E-7778B1604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684D-5653-4EF2-BCA2-26E7E34BB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D5CAC-D915-4C9A-AEC5-5760D6EF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4" y="0"/>
            <a:ext cx="74037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0F5-460C-4D53-82B2-BC459A0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A23C-58DF-46A8-B2FA-B9845D961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2C1B-66D6-4BA9-B873-CE036B675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8C41D-41AC-4E4E-A796-15D9A508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0"/>
            <a:ext cx="7102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长颈鹿, 游戏机, 动物, 珊瑚&#10;&#10;描述已自动生成">
            <a:extLst>
              <a:ext uri="{FF2B5EF4-FFF2-40B4-BE49-F238E27FC236}">
                <a16:creationId xmlns:a16="http://schemas.microsoft.com/office/drawing/2014/main" id="{0D023F22-4C4A-1D41-9303-FDAD88C0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86" y="17728"/>
            <a:ext cx="8229600" cy="5143500"/>
          </a:xfrm>
          <a:prstGeom prst="rect">
            <a:avLst/>
          </a:prstGeom>
        </p:spPr>
      </p:pic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en-US" altLang="zh-CN" dirty="0"/>
              <a:t>A Link to see more</a:t>
            </a:r>
            <a:endParaRPr dirty="0"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5764963" y="2363743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5515495" y="331283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4578571" y="3620763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7841D-7768-D84D-9CA0-9827CC8ADC9A}"/>
              </a:ext>
            </a:extLst>
          </p:cNvPr>
          <p:cNvSpPr txBox="1"/>
          <p:nvPr/>
        </p:nvSpPr>
        <p:spPr>
          <a:xfrm>
            <a:off x="1669026" y="4046543"/>
            <a:ext cx="580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>
                <a:hlinkClick r:id="rId4"/>
              </a:rPr>
              <a:t>https://data201dhrl.shinyapps.io/data201dhrldeployedshinyapp/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43000" y="68526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4874202" y="1478818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b="1" dirty="0"/>
              <a:t>The difficulties we have encountered so far</a:t>
            </a:r>
          </a:p>
          <a:p>
            <a:pPr marL="285750" indent="-285750"/>
            <a:endParaRPr lang="en-AU" b="1" dirty="0"/>
          </a:p>
          <a:p>
            <a:pPr marL="0" lvl="0" indent="0">
              <a:buNone/>
            </a:pPr>
            <a:endParaRPr lang="en-AU" sz="1200" b="1" dirty="0"/>
          </a:p>
          <a:p>
            <a:pPr marL="0" indent="0">
              <a:buNone/>
            </a:pPr>
            <a:endParaRPr sz="12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1165475" y="14514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NZ" altLang="zh-CN" dirty="0"/>
              <a:t>Income is correlated with crime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1283836" y="3133368"/>
            <a:ext cx="2489398" cy="1475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b="1" dirty="0"/>
              <a:t>Achievements</a:t>
            </a:r>
          </a:p>
          <a:p>
            <a:pPr marL="171450" indent="-171450"/>
            <a:r>
              <a:rPr lang="zh-CN" altLang="en-US" sz="1200" dirty="0"/>
              <a:t> </a:t>
            </a:r>
            <a:r>
              <a:rPr lang="en-AU" altLang="zh-CN" sz="1200" dirty="0"/>
              <a:t>Worked on GitLab</a:t>
            </a:r>
          </a:p>
          <a:p>
            <a:pPr marL="171450" indent="-171450"/>
            <a:r>
              <a:rPr lang="en-US" altLang="zh-CN" sz="1200" dirty="0"/>
              <a:t>Developed a shiny app</a:t>
            </a:r>
          </a:p>
          <a:p>
            <a:pPr marL="171450" indent="-171450"/>
            <a:r>
              <a:rPr lang="en-US" altLang="zh-CN" sz="1200" dirty="0"/>
              <a:t>Developed an R package</a:t>
            </a:r>
          </a:p>
          <a:p>
            <a:pPr marL="171450" indent="-171450"/>
            <a:endParaRPr lang="en-US" altLang="zh-CN" sz="1200" dirty="0"/>
          </a:p>
          <a:p>
            <a:pPr marL="171450" indent="-171450"/>
            <a:endParaRPr lang="en-US" altLang="zh-CN" sz="1200" dirty="0"/>
          </a:p>
        </p:txBody>
      </p:sp>
      <p:sp>
        <p:nvSpPr>
          <p:cNvPr id="255" name="Google Shape;255;p29"/>
          <p:cNvSpPr/>
          <p:nvPr/>
        </p:nvSpPr>
        <p:spPr>
          <a:xfrm>
            <a:off x="5008089" y="3086882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4969617" y="1130901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1376801" y="2997437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1425106" y="1231654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7880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57AF-3B12-2A4C-B836-5E2201DC7420}"/>
              </a:ext>
            </a:extLst>
          </p:cNvPr>
          <p:cNvSpPr txBox="1"/>
          <p:nvPr/>
        </p:nvSpPr>
        <p:spPr>
          <a:xfrm>
            <a:off x="2361537" y="192421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图片 2" descr="文本&#10;&#10;低可信度描述已自动生成">
            <a:extLst>
              <a:ext uri="{FF2B5EF4-FFF2-40B4-BE49-F238E27FC236}">
                <a16:creationId xmlns:a16="http://schemas.microsoft.com/office/drawing/2014/main" id="{F7E0CD7A-9C38-2244-AEE8-CF2AA96B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5" y="908085"/>
            <a:ext cx="7894500" cy="3947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2007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27987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</a:t>
            </a:r>
            <a:r>
              <a:rPr lang="zh-CN" altLang="en-US" sz="3600" dirty="0"/>
              <a:t> </a:t>
            </a:r>
            <a:r>
              <a:rPr lang="en-US" altLang="zh-CN" sz="3600" dirty="0"/>
              <a:t>target</a:t>
            </a:r>
            <a:endParaRPr sz="3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1DE3-2D2B-E44E-A152-625FA0977EC4}"/>
              </a:ext>
            </a:extLst>
          </p:cNvPr>
          <p:cNvSpPr txBox="1"/>
          <p:nvPr/>
        </p:nvSpPr>
        <p:spPr>
          <a:xfrm>
            <a:off x="1622065" y="3021496"/>
            <a:ext cx="652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investigate how levels of income may impact crime rates, and whether particular types of crime are more impacted than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095827" y="2238169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NZ" sz="4400" dirty="0"/>
              <a:t>Hypothesis</a:t>
            </a:r>
            <a:endParaRPr sz="44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95827" y="3061331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NZ" sz="2000" dirty="0"/>
              <a:t>Area’s with less income would see more crime.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629162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NZ" sz="2800" dirty="0"/>
              <a:t>Analysis considerations</a:t>
            </a:r>
            <a:endParaRPr sz="28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83974" y="1606824"/>
            <a:ext cx="7928857" cy="128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NZ" sz="2000" dirty="0"/>
              <a:t>Poverty or inequality could be the cause of crime not income.</a:t>
            </a:r>
          </a:p>
          <a:p>
            <a:r>
              <a:rPr lang="en-NZ" sz="2000" dirty="0"/>
              <a:t>This explores the correlation not a causal link. </a:t>
            </a:r>
          </a:p>
          <a:p>
            <a:r>
              <a:rPr lang="en-NZ" sz="2000" dirty="0"/>
              <a:t>Not economists.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20470" y="629162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NZ" sz="2800" dirty="0"/>
              <a:t>Ethics issues</a:t>
            </a:r>
            <a:endParaRPr sz="28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19A3B7DB-2F8D-F541-ADD7-D4712024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2108" y="1519360"/>
            <a:ext cx="7928857" cy="128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Wanted to explore how drop out rate affects crime but didn’t consider implications.</a:t>
            </a:r>
          </a:p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Ethnicity and area data being misused / interpreted.</a:t>
            </a:r>
          </a:p>
          <a:p>
            <a:pPr lvl="0" indent="-419100">
              <a:buClr>
                <a:srgbClr val="F3F3F3"/>
              </a:buClr>
              <a:buSzPts val="3000"/>
            </a:pPr>
            <a:r>
              <a:rPr lang="en-NZ" dirty="0">
                <a:solidFill>
                  <a:srgbClr val="F3F3F3"/>
                </a:solidFill>
              </a:rPr>
              <a:t>Risk painting drop outs as criminals.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NZ" sz="3600" dirty="0"/>
              <a:t>Data Wrangling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36784-F056-1545-9FA4-7043E43841E8}"/>
              </a:ext>
            </a:extLst>
          </p:cNvPr>
          <p:cNvSpPr txBox="1"/>
          <p:nvPr/>
        </p:nvSpPr>
        <p:spPr>
          <a:xfrm>
            <a:off x="524932" y="2307788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28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76069"/>
            <a:ext cx="7357682" cy="115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NZ" dirty="0"/>
              <a:t>Initially, the income dataset was in wide format, which needed to be converted to long format and the regions renamed for use in matching policing districts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1140BD-9AB3-0948-9CAA-54A10565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74" y="1536199"/>
            <a:ext cx="6918485" cy="32159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768FCD-A076-A34C-AFE2-2B8E2F99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73" y="1322690"/>
            <a:ext cx="6918485" cy="3429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表格&#10;&#10;描述已自动生成">
            <a:extLst>
              <a:ext uri="{FF2B5EF4-FFF2-40B4-BE49-F238E27FC236}">
                <a16:creationId xmlns:a16="http://schemas.microsoft.com/office/drawing/2014/main" id="{DE3D591A-595D-B446-8BF7-58D3735CE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55" y="1615605"/>
            <a:ext cx="5306096" cy="4179888"/>
          </a:xfrm>
          <a:prstGeom prst="rect">
            <a:avLst/>
          </a:prstGeom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27096" y="1185754"/>
            <a:ext cx="7786315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AU" dirty="0">
                <a:solidFill>
                  <a:schemeClr val="bg1"/>
                </a:solidFill>
              </a:rPr>
              <a:t>Once the income data frame was converted, the crime data frame was joined by matching year and region together. This allowed for a final data frame to be constructed that mapped average and median household income to numbers of offenses for each region by year.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{A4135B5F-CA31-2D4A-9697-B87691CFED73}tf16401378</Template>
  <TotalTime>169</TotalTime>
  <Words>265</Words>
  <Application>Microsoft Office PowerPoint</Application>
  <PresentationFormat>On-screen Show (16:9)</PresentationFormat>
  <Paragraphs>55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Quicksand</vt:lpstr>
      <vt:lpstr>Arial</vt:lpstr>
      <vt:lpstr>Eleanor template</vt:lpstr>
      <vt:lpstr>Income and crime</vt:lpstr>
      <vt:lpstr>INTRODUCTION</vt:lpstr>
      <vt:lpstr>Our target</vt:lpstr>
      <vt:lpstr>PowerPoint Presentation</vt:lpstr>
      <vt:lpstr>Analysis considerations</vt:lpstr>
      <vt:lpstr>Ethics issues</vt:lpstr>
      <vt:lpstr>Data Wrangling</vt:lpstr>
      <vt:lpstr>PowerPoint Presentation</vt:lpstr>
      <vt:lpstr>Once the income data frame was converted, the crime data frame was joined by matching year and region together. This allowed for a final data frame to be constructed that mapped average and median household income to numbers of offenses for each region by year.</vt:lpstr>
      <vt:lpstr>Data Analysis</vt:lpstr>
      <vt:lpstr>Income is related to crime.</vt:lpstr>
      <vt:lpstr>Relationship is true for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 Link to see more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and crime</dc:title>
  <cp:lastModifiedBy>Ruben Castaing</cp:lastModifiedBy>
  <cp:revision>10</cp:revision>
  <dcterms:modified xsi:type="dcterms:W3CDTF">2021-10-25T04:20:07Z</dcterms:modified>
</cp:coreProperties>
</file>