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57" r:id="rId3"/>
    <p:sldId id="259" r:id="rId4"/>
    <p:sldId id="298" r:id="rId5"/>
    <p:sldId id="300" r:id="rId6"/>
    <p:sldId id="301" r:id="rId7"/>
    <p:sldId id="281" r:id="rId8"/>
    <p:sldId id="264" r:id="rId9"/>
    <p:sldId id="265" r:id="rId10"/>
    <p:sldId id="295" r:id="rId11"/>
    <p:sldId id="267" r:id="rId12"/>
    <p:sldId id="296" r:id="rId13"/>
    <p:sldId id="268" r:id="rId14"/>
    <p:sldId id="297" r:id="rId15"/>
    <p:sldId id="269" r:id="rId16"/>
    <p:sldId id="273" r:id="rId17"/>
    <p:sldId id="278" r:id="rId18"/>
  </p:sldIdLst>
  <p:sldSz cx="9144000" cy="5143500" type="screen16x9"/>
  <p:notesSz cx="6858000" cy="9144000"/>
  <p:embeddedFontLst>
    <p:embeddedFont>
      <p:font typeface="Quicksand" pitchFamily="2" charset="77"/>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E042EE-030E-48AD-AEE1-48DBF1C2F338}">
  <a:tblStyle styleId="{8CE042EE-030E-48AD-AEE1-48DBF1C2F3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1A6B3E-507F-4017-96D8-7895C4FAF2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5"/>
    <p:restoredTop sz="75282"/>
  </p:normalViewPr>
  <p:slideViewPr>
    <p:cSldViewPr snapToGrid="0" snapToObjects="1">
      <p:cViewPr varScale="1">
        <p:scale>
          <a:sx n="121" d="100"/>
          <a:sy n="121" d="100"/>
        </p:scale>
        <p:origin x="7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92539d42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92539d42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589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datasets were obtained from Statistics New Zealand’s </a:t>
            </a:r>
            <a:r>
              <a:rPr lang="en-US" dirty="0" err="1"/>
              <a:t>NZ.Stat</a:t>
            </a:r>
            <a:r>
              <a:rPr lang="en-US" dirty="0"/>
              <a:t> table viewer. This allows for datasets to be created in a table view, with different variable selection options.  These can then be exported as a CSV file, with Creative Commons licensing</a:t>
            </a:r>
          </a:p>
        </p:txBody>
      </p:sp>
    </p:spTree>
    <p:extLst>
      <p:ext uri="{BB962C8B-B14F-4D97-AF65-F5344CB8AC3E}">
        <p14:creationId xmlns:p14="http://schemas.microsoft.com/office/powerpoint/2010/main" val="71751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sz="1100" b="0" i="0" u="none" strike="noStrike" cap="none" dirty="0">
                <a:solidFill>
                  <a:srgbClr val="000000"/>
                </a:solidFill>
                <a:effectLst/>
                <a:latin typeface="Arial"/>
                <a:ea typeface="Arial"/>
                <a:cs typeface="Arial"/>
                <a:sym typeface="Arial"/>
              </a:rPr>
              <a:t>The first dataset generated was </a:t>
            </a:r>
            <a:r>
              <a:rPr lang="en-NZ" sz="1100" b="1" i="0" u="none" strike="noStrike" cap="none" dirty="0">
                <a:solidFill>
                  <a:srgbClr val="000000"/>
                </a:solidFill>
                <a:effectLst/>
                <a:latin typeface="Arial"/>
                <a:ea typeface="Arial"/>
                <a:cs typeface="Arial"/>
                <a:sym typeface="Arial"/>
              </a:rPr>
              <a:t>Annual Recorded Offences for the latest Calendar Years (ANZSOC)</a:t>
            </a:r>
            <a:r>
              <a:rPr lang="en-NZ" sz="1100" b="0" i="0" u="none" strike="noStrike" cap="none" dirty="0">
                <a:solidFill>
                  <a:srgbClr val="000000"/>
                </a:solidFill>
                <a:effectLst/>
                <a:latin typeface="Arial"/>
                <a:ea typeface="Arial"/>
                <a:cs typeface="Arial"/>
                <a:sym typeface="Arial"/>
              </a:rPr>
              <a:t>.</a:t>
            </a:r>
          </a:p>
          <a:p>
            <a:endParaRPr lang="en-NZ" sz="1100" b="0" i="0" u="none" strike="noStrike" cap="none" dirty="0">
              <a:solidFill>
                <a:srgbClr val="000000"/>
              </a:solidFill>
              <a:effectLst/>
              <a:latin typeface="Arial"/>
              <a:ea typeface="Arial"/>
              <a:cs typeface="Arial"/>
              <a:sym typeface="Arial"/>
            </a:endParaRPr>
          </a:p>
          <a:p>
            <a:r>
              <a:rPr lang="en-NZ" sz="1100" b="0" i="0" u="none" strike="noStrike" cap="none" dirty="0">
                <a:solidFill>
                  <a:srgbClr val="000000"/>
                </a:solidFill>
                <a:effectLst/>
                <a:latin typeface="Arial"/>
                <a:ea typeface="Arial"/>
                <a:cs typeface="Arial"/>
                <a:sym typeface="Arial"/>
              </a:rPr>
              <a:t>This dataset contains a breakdown of recorded and resolved offences across New Zealand by both type of offence (for example Homicide) and by policing district (for example Canterbury District). The dataset spans from 1994 to 2014.</a:t>
            </a:r>
          </a:p>
          <a:p>
            <a:r>
              <a:rPr lang="en-NZ" sz="1100" b="0" i="0" u="none" strike="noStrike" cap="none" dirty="0">
                <a:solidFill>
                  <a:srgbClr val="000000"/>
                </a:solidFill>
                <a:effectLst/>
                <a:latin typeface="Arial"/>
                <a:ea typeface="Arial"/>
                <a:cs typeface="Arial"/>
                <a:sym typeface="Arial"/>
              </a:rPr>
              <a:t> </a:t>
            </a:r>
          </a:p>
          <a:p>
            <a:r>
              <a:rPr lang="en-NZ" sz="1100" b="0" i="0" u="none" strike="noStrike" cap="none" dirty="0">
                <a:solidFill>
                  <a:srgbClr val="000000"/>
                </a:solidFill>
                <a:effectLst/>
                <a:latin typeface="Arial"/>
                <a:ea typeface="Arial"/>
                <a:cs typeface="Arial"/>
                <a:sym typeface="Arial"/>
              </a:rPr>
              <a:t>A recorded offense is an offence that is reported to police, and a resolved offence is the classification of a recorded offence when an offender is identified and dealt with. (E.g. prosecuted, warned, cautioned, diverted, etc.)</a:t>
            </a:r>
          </a:p>
          <a:p>
            <a:r>
              <a:rPr lang="en-NZ" sz="1100" b="0" i="0" u="none" strike="noStrike" cap="none" dirty="0">
                <a:solidFill>
                  <a:srgbClr val="000000"/>
                </a:solidFill>
                <a:effectLst/>
                <a:latin typeface="Arial"/>
                <a:ea typeface="Arial"/>
                <a:cs typeface="Arial"/>
                <a:sym typeface="Arial"/>
              </a:rPr>
              <a:t> </a:t>
            </a:r>
          </a:p>
          <a:p>
            <a:r>
              <a:rPr lang="en-NZ" sz="1100" b="0" i="0" u="none" strike="noStrike" cap="none" dirty="0">
                <a:solidFill>
                  <a:srgbClr val="000000"/>
                </a:solidFill>
                <a:effectLst/>
                <a:latin typeface="Arial"/>
                <a:ea typeface="Arial"/>
                <a:cs typeface="Arial"/>
                <a:sym typeface="Arial"/>
              </a:rPr>
              <a:t>Data in this dataset is derived from the New Zealand Police National Intelligence Application (NIA).</a:t>
            </a:r>
          </a:p>
          <a:p>
            <a:r>
              <a:rPr lang="en-NZ" sz="1100" b="0" i="0" u="none" strike="noStrike" cap="none" dirty="0">
                <a:solidFill>
                  <a:srgbClr val="000000"/>
                </a:solidFill>
                <a:effectLst/>
                <a:latin typeface="Arial"/>
                <a:ea typeface="Arial"/>
                <a:cs typeface="Arial"/>
                <a:sym typeface="Arial"/>
              </a:rPr>
              <a:t> </a:t>
            </a:r>
          </a:p>
          <a:p>
            <a:r>
              <a:rPr lang="en-NZ" sz="1100" b="0" i="0" u="none" strike="noStrike" cap="none" dirty="0">
                <a:solidFill>
                  <a:srgbClr val="000000"/>
                </a:solidFill>
                <a:effectLst/>
                <a:latin typeface="Arial"/>
                <a:ea typeface="Arial"/>
                <a:cs typeface="Arial"/>
                <a:sym typeface="Arial"/>
              </a:rPr>
              <a:t>This data set was selected as it gives a large and accurate nominal record of crime reported to police across New Zealand, and has a large enough time span to develop trends.</a:t>
            </a:r>
          </a:p>
          <a:p>
            <a:endParaRPr lang="en-US" dirty="0"/>
          </a:p>
          <a:p>
            <a:r>
              <a:rPr lang="en-NZ" sz="1100" b="0" i="0" u="none" strike="noStrike" cap="none" dirty="0">
                <a:solidFill>
                  <a:srgbClr val="000000"/>
                </a:solidFill>
                <a:effectLst/>
                <a:latin typeface="Arial"/>
                <a:ea typeface="Arial"/>
                <a:cs typeface="Arial"/>
                <a:sym typeface="Arial"/>
              </a:rPr>
              <a:t>The data collected for the crime rate in New Zealand is based on crimes being reported to the police. As a result, the true crime rate may be different, as crimes may be committed that are not reported. A variety of  factors are known to affect whether a crime is reported to police. These include:</a:t>
            </a:r>
          </a:p>
          <a:p>
            <a:r>
              <a:rPr lang="en-NZ" sz="1100" b="0" i="0" u="none" strike="noStrike" cap="none" dirty="0">
                <a:solidFill>
                  <a:srgbClr val="000000"/>
                </a:solidFill>
                <a:effectLst/>
                <a:latin typeface="Arial"/>
                <a:ea typeface="Arial"/>
                <a:cs typeface="Arial"/>
                <a:sym typeface="Arial"/>
              </a:rPr>
              <a:t>•	the type of crime</a:t>
            </a:r>
          </a:p>
          <a:p>
            <a:r>
              <a:rPr lang="en-NZ" sz="1100" b="0" i="0" u="none" strike="noStrike" cap="none" dirty="0">
                <a:solidFill>
                  <a:srgbClr val="000000"/>
                </a:solidFill>
                <a:effectLst/>
                <a:latin typeface="Arial"/>
                <a:ea typeface="Arial"/>
                <a:cs typeface="Arial"/>
                <a:sym typeface="Arial"/>
              </a:rPr>
              <a:t>•	age, sex, race and ethnicity of the victim</a:t>
            </a:r>
          </a:p>
          <a:p>
            <a:r>
              <a:rPr lang="en-NZ" sz="1100" b="0" i="0" u="none" strike="noStrike" cap="none" dirty="0">
                <a:solidFill>
                  <a:srgbClr val="000000"/>
                </a:solidFill>
                <a:effectLst/>
                <a:latin typeface="Arial"/>
                <a:ea typeface="Arial"/>
                <a:cs typeface="Arial"/>
                <a:sym typeface="Arial"/>
              </a:rPr>
              <a:t>•	relationship between the victim and offender</a:t>
            </a:r>
          </a:p>
          <a:p>
            <a:r>
              <a:rPr lang="en-NZ" sz="1100" b="0" i="0" u="none" strike="noStrike" cap="none" dirty="0">
                <a:solidFill>
                  <a:srgbClr val="000000"/>
                </a:solidFill>
                <a:effectLst/>
                <a:latin typeface="Arial"/>
                <a:ea typeface="Arial"/>
                <a:cs typeface="Arial"/>
                <a:sym typeface="Arial"/>
              </a:rPr>
              <a:t>•	perceived seriousness of the crime,</a:t>
            </a:r>
          </a:p>
          <a:p>
            <a:r>
              <a:rPr lang="en-NZ" sz="1100" b="0" i="0" u="none" strike="noStrike" cap="none" dirty="0">
                <a:solidFill>
                  <a:srgbClr val="000000"/>
                </a:solidFill>
                <a:effectLst/>
                <a:latin typeface="Arial"/>
                <a:ea typeface="Arial"/>
                <a:cs typeface="Arial"/>
                <a:sym typeface="Arial"/>
              </a:rPr>
              <a:t>•.          A perception of how police would deal with the matter</a:t>
            </a:r>
          </a:p>
          <a:p>
            <a:r>
              <a:rPr lang="en-NZ" sz="1100" b="0" i="0" u="none" strike="noStrike" cap="none" dirty="0">
                <a:solidFill>
                  <a:srgbClr val="000000"/>
                </a:solidFill>
                <a:effectLst/>
                <a:latin typeface="Arial"/>
                <a:ea typeface="Arial"/>
                <a:cs typeface="Arial"/>
                <a:sym typeface="Arial"/>
              </a:rPr>
              <a:t> </a:t>
            </a:r>
          </a:p>
          <a:p>
            <a:r>
              <a:rPr lang="en-NZ" sz="1100" b="0" i="0" u="none" strike="noStrike" cap="none" dirty="0">
                <a:solidFill>
                  <a:srgbClr val="000000"/>
                </a:solidFill>
                <a:effectLst/>
                <a:latin typeface="Arial"/>
                <a:ea typeface="Arial"/>
                <a:cs typeface="Arial"/>
                <a:sym typeface="Arial"/>
              </a:rPr>
              <a:t>As a result, income appears to have a relation on crime rates but there should be caution in making definitive comparisons.</a:t>
            </a:r>
          </a:p>
          <a:p>
            <a:r>
              <a:rPr lang="en-NZ" sz="1100" b="0" i="0" u="none" strike="noStrike" cap="none" dirty="0">
                <a:solidFill>
                  <a:srgbClr val="000000"/>
                </a:solidFill>
                <a:effectLst/>
                <a:latin typeface="Arial"/>
                <a:ea typeface="Arial"/>
                <a:cs typeface="Arial"/>
                <a:sym typeface="Arial"/>
              </a:rPr>
              <a:t> </a:t>
            </a:r>
          </a:p>
          <a:p>
            <a:endParaRPr lang="en-US" dirty="0"/>
          </a:p>
        </p:txBody>
      </p:sp>
    </p:spTree>
    <p:extLst>
      <p:ext uri="{BB962C8B-B14F-4D97-AF65-F5344CB8AC3E}">
        <p14:creationId xmlns:p14="http://schemas.microsoft.com/office/powerpoint/2010/main" val="295937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second dataset </a:t>
            </a:r>
            <a:r>
              <a:rPr lang="en-NZ" sz="1100" b="0" i="0" u="none" strike="noStrike" cap="none" dirty="0">
                <a:solidFill>
                  <a:srgbClr val="000000"/>
                </a:solidFill>
                <a:effectLst/>
                <a:latin typeface="Arial"/>
                <a:ea typeface="Arial"/>
                <a:cs typeface="Arial"/>
                <a:sym typeface="Arial"/>
              </a:rPr>
              <a:t>second dataset is </a:t>
            </a:r>
            <a:r>
              <a:rPr lang="en-NZ" sz="1100" b="1" i="0" u="none" strike="noStrike" cap="none" dirty="0">
                <a:solidFill>
                  <a:srgbClr val="000000"/>
                </a:solidFill>
                <a:effectLst/>
                <a:latin typeface="Arial"/>
                <a:ea typeface="Arial"/>
                <a:cs typeface="Arial"/>
                <a:sym typeface="Arial"/>
              </a:rPr>
              <a:t>Household income by region, household type, and source of household income. </a:t>
            </a:r>
            <a:r>
              <a:rPr lang="en-NZ" sz="1100" b="0" i="0" u="none" strike="noStrike" cap="none" dirty="0">
                <a:solidFill>
                  <a:srgbClr val="000000"/>
                </a:solidFill>
                <a:effectLst/>
                <a:latin typeface="Arial"/>
                <a:ea typeface="Arial"/>
                <a:cs typeface="Arial"/>
                <a:sym typeface="Arial"/>
              </a:rPr>
              <a:t>This dataset contains both the average and median incomes for households across New Zealand, broken down by regional council areas. The dataset spans 1996 to 2021.</a:t>
            </a:r>
          </a:p>
          <a:p>
            <a:r>
              <a:rPr lang="en-NZ" sz="1100" b="0" i="0" u="none" strike="noStrike" cap="none" dirty="0">
                <a:solidFill>
                  <a:srgbClr val="000000"/>
                </a:solidFill>
                <a:effectLst/>
                <a:latin typeface="Arial"/>
                <a:ea typeface="Arial"/>
                <a:cs typeface="Arial"/>
                <a:sym typeface="Arial"/>
              </a:rPr>
              <a:t> </a:t>
            </a:r>
          </a:p>
          <a:p>
            <a:r>
              <a:rPr lang="en-NZ" sz="1100" b="0" i="0" u="none" strike="noStrike" cap="none" dirty="0">
                <a:solidFill>
                  <a:srgbClr val="000000"/>
                </a:solidFill>
                <a:effectLst/>
                <a:latin typeface="Arial"/>
                <a:ea typeface="Arial"/>
                <a:cs typeface="Arial"/>
                <a:sym typeface="Arial"/>
              </a:rPr>
              <a:t>The income data in this dataset is derived from question in the household labour force survey conducted by Stats NZ.  This dataset is restricted to households where at least one member is in within the 18 to 64 year age range. Weekly household income is defined as the sum of weekly income of all people in the household from wages, salaries, self-employment and government transfers. The average is the total weekly household income, divided by the number of households.</a:t>
            </a:r>
          </a:p>
          <a:p>
            <a:r>
              <a:rPr lang="en-NZ" sz="1100" b="0" i="0" u="none" strike="noStrike" cap="none" dirty="0">
                <a:solidFill>
                  <a:srgbClr val="000000"/>
                </a:solidFill>
                <a:effectLst/>
                <a:latin typeface="Arial"/>
                <a:ea typeface="Arial"/>
                <a:cs typeface="Arial"/>
                <a:sym typeface="Arial"/>
              </a:rPr>
              <a:t> </a:t>
            </a:r>
          </a:p>
          <a:p>
            <a:r>
              <a:rPr lang="en-NZ" sz="1100" b="0" i="0" u="none" strike="noStrike" cap="none" dirty="0">
                <a:solidFill>
                  <a:srgbClr val="000000"/>
                </a:solidFill>
                <a:effectLst/>
                <a:latin typeface="Arial"/>
                <a:ea typeface="Arial"/>
                <a:cs typeface="Arial"/>
                <a:sym typeface="Arial"/>
              </a:rPr>
              <a:t>This data set was selected as it provided a measure of wealth at a more individual level than other measures, for example Gross Domestic Product (GDP) , but avoid focusing on one group.</a:t>
            </a:r>
          </a:p>
          <a:p>
            <a:endParaRPr lang="en-NZ" sz="1100" b="0" i="0" u="none" strike="noStrike" cap="none" dirty="0">
              <a:solidFill>
                <a:srgbClr val="000000"/>
              </a:solidFill>
              <a:effectLst/>
              <a:latin typeface="Arial"/>
              <a:ea typeface="Arial"/>
              <a:cs typeface="Arial"/>
              <a:sym typeface="Arial"/>
            </a:endParaRPr>
          </a:p>
          <a:p>
            <a:r>
              <a:rPr lang="en-NZ" sz="1100" b="0" i="0" u="none" strike="noStrike" cap="none" dirty="0">
                <a:solidFill>
                  <a:srgbClr val="000000"/>
                </a:solidFill>
                <a:effectLst/>
                <a:latin typeface="Arial"/>
                <a:ea typeface="Arial"/>
                <a:cs typeface="Arial"/>
                <a:sym typeface="Arial"/>
              </a:rPr>
              <a:t>When selecting these datasets, we were looking for data that would provide insights at a high level, and avoid narrowing in on a particular group. </a:t>
            </a:r>
          </a:p>
          <a:p>
            <a:endParaRPr lang="en-US" dirty="0"/>
          </a:p>
        </p:txBody>
      </p:sp>
    </p:spTree>
    <p:extLst>
      <p:ext uri="{BB962C8B-B14F-4D97-AF65-F5344CB8AC3E}">
        <p14:creationId xmlns:p14="http://schemas.microsoft.com/office/powerpoint/2010/main" val="230432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92539d42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92539d42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1" name="Google Shape;51;p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data201dhrl.shinyapps.io/data201dhrldeployedshinyapp/"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lvl="0"/>
            <a:r>
              <a:rPr lang="en-NZ" sz="4800" dirty="0"/>
              <a:t>Income and crime</a:t>
            </a:r>
            <a:endParaRPr dirty="0"/>
          </a:p>
        </p:txBody>
      </p:sp>
      <p:sp>
        <p:nvSpPr>
          <p:cNvPr id="3" name="TextBox 2">
            <a:extLst>
              <a:ext uri="{FF2B5EF4-FFF2-40B4-BE49-F238E27FC236}">
                <a16:creationId xmlns:a16="http://schemas.microsoft.com/office/drawing/2014/main" id="{E6A56A7D-C89B-5A44-A4CA-4D9D2BB17A33}"/>
              </a:ext>
            </a:extLst>
          </p:cNvPr>
          <p:cNvSpPr txBox="1"/>
          <p:nvPr/>
        </p:nvSpPr>
        <p:spPr>
          <a:xfrm>
            <a:off x="1319175" y="3217985"/>
            <a:ext cx="4088423" cy="1138773"/>
          </a:xfrm>
          <a:prstGeom prst="rect">
            <a:avLst/>
          </a:prstGeom>
          <a:noFill/>
        </p:spPr>
        <p:txBody>
          <a:bodyPr wrap="square" rtlCol="0">
            <a:spAutoFit/>
          </a:bodyPr>
          <a:lstStyle/>
          <a:p>
            <a:r>
              <a:rPr lang="en-NZ" sz="1800" dirty="0">
                <a:solidFill>
                  <a:schemeClr val="accent2">
                    <a:lumMod val="50000"/>
                  </a:schemeClr>
                </a:solidFill>
              </a:rPr>
              <a:t>Ruben | Jenwei | Harrison | Danica</a:t>
            </a:r>
          </a:p>
          <a:p>
            <a:r>
              <a:rPr lang="en-NZ" sz="1800" dirty="0">
                <a:solidFill>
                  <a:schemeClr val="accent2">
                    <a:lumMod val="50000"/>
                  </a:schemeClr>
                </a:solidFill>
              </a:rPr>
              <a:t>26/10/2021</a:t>
            </a:r>
          </a:p>
          <a:p>
            <a:r>
              <a:rPr lang="en-NZ" sz="1800" dirty="0">
                <a:solidFill>
                  <a:schemeClr val="accent2">
                    <a:lumMod val="50000"/>
                  </a:schemeClr>
                </a:solidFill>
              </a:rPr>
              <a:t>Data 201</a:t>
            </a:r>
          </a:p>
          <a:p>
            <a:endParaRPr lang="en-NZ" dirty="0">
              <a:solidFill>
                <a:schemeClr val="accent2">
                  <a:lumMod val="50000"/>
                </a:schemeClr>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lvl="0"/>
            <a:r>
              <a:rPr lang="en-NZ" sz="3600" dirty="0"/>
              <a:t>Data Analysis</a:t>
            </a:r>
            <a:endParaRPr sz="3600" dirty="0"/>
          </a:p>
        </p:txBody>
      </p:sp>
      <p:sp>
        <p:nvSpPr>
          <p:cNvPr id="6" name="TextBox 5">
            <a:extLst>
              <a:ext uri="{FF2B5EF4-FFF2-40B4-BE49-F238E27FC236}">
                <a16:creationId xmlns:a16="http://schemas.microsoft.com/office/drawing/2014/main" id="{23336784-F056-1545-9FA4-7043E43841E8}"/>
              </a:ext>
            </a:extLst>
          </p:cNvPr>
          <p:cNvSpPr txBox="1"/>
          <p:nvPr/>
        </p:nvSpPr>
        <p:spPr>
          <a:xfrm>
            <a:off x="537811" y="2307788"/>
            <a:ext cx="846667" cy="523220"/>
          </a:xfrm>
          <a:prstGeom prst="rect">
            <a:avLst/>
          </a:prstGeom>
          <a:noFill/>
        </p:spPr>
        <p:txBody>
          <a:bodyPr wrap="square" rtlCol="0">
            <a:spAutoFit/>
          </a:bodyPr>
          <a:lstStyle/>
          <a:p>
            <a:pPr lvl="0" algn="ctr"/>
            <a:r>
              <a:rPr lang="en" sz="2800" dirty="0">
                <a:solidFill>
                  <a:srgbClr val="2E3037"/>
                </a:solidFill>
                <a:latin typeface="Quicksand"/>
                <a:ea typeface="Quicksand"/>
                <a:cs typeface="Quicksand"/>
                <a:sym typeface="Quicksand"/>
              </a:rPr>
              <a:t>3</a:t>
            </a:r>
          </a:p>
        </p:txBody>
      </p:sp>
    </p:spTree>
    <p:extLst>
      <p:ext uri="{BB962C8B-B14F-4D97-AF65-F5344CB8AC3E}">
        <p14:creationId xmlns:p14="http://schemas.microsoft.com/office/powerpoint/2010/main" val="112826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1152609" y="588286"/>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According to our plots</a:t>
            </a:r>
            <a:endParaRPr sz="2400" dirty="0"/>
          </a:p>
        </p:txBody>
      </p:sp>
      <p:sp>
        <p:nvSpPr>
          <p:cNvPr id="163" name="Google Shape;163;p2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图片 2" descr="图表, 折线图&#10;&#10;描述已自动生成">
            <a:extLst>
              <a:ext uri="{FF2B5EF4-FFF2-40B4-BE49-F238E27FC236}">
                <a16:creationId xmlns:a16="http://schemas.microsoft.com/office/drawing/2014/main" id="{CC1129E7-6151-9549-AAD5-08EB1E3EB468}"/>
              </a:ext>
            </a:extLst>
          </p:cNvPr>
          <p:cNvPicPr>
            <a:picLocks noChangeAspect="1"/>
          </p:cNvPicPr>
          <p:nvPr/>
        </p:nvPicPr>
        <p:blipFill>
          <a:blip r:embed="rId3"/>
          <a:stretch>
            <a:fillRect/>
          </a:stretch>
        </p:blipFill>
        <p:spPr>
          <a:xfrm>
            <a:off x="1249250" y="940426"/>
            <a:ext cx="7134896" cy="42030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5D221-EB52-D143-855C-3C56D204C445}"/>
              </a:ext>
            </a:extLst>
          </p:cNvPr>
          <p:cNvSpPr>
            <a:spLocks noGrp="1"/>
          </p:cNvSpPr>
          <p:nvPr>
            <p:ph type="title"/>
          </p:nvPr>
        </p:nvSpPr>
        <p:spPr/>
        <p:txBody>
          <a:bodyPr/>
          <a:lstStyle/>
          <a:p>
            <a:endParaRPr kumimoji="1" lang="zh-CN" altLang="en-US"/>
          </a:p>
        </p:txBody>
      </p:sp>
      <p:sp>
        <p:nvSpPr>
          <p:cNvPr id="3" name="灯片编号占位符 2">
            <a:extLst>
              <a:ext uri="{FF2B5EF4-FFF2-40B4-BE49-F238E27FC236}">
                <a16:creationId xmlns:a16="http://schemas.microsoft.com/office/drawing/2014/main" id="{C2894188-AB5E-C349-A0E5-68E384F154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descr="Chart&#10;&#10;Description automatically generated">
            <a:extLst>
              <a:ext uri="{FF2B5EF4-FFF2-40B4-BE49-F238E27FC236}">
                <a16:creationId xmlns:a16="http://schemas.microsoft.com/office/drawing/2014/main" id="{57C79EE7-804A-BF4D-9C12-ECDE77DEA843}"/>
              </a:ext>
            </a:extLst>
          </p:cNvPr>
          <p:cNvPicPr>
            <a:picLocks noChangeAspect="1"/>
          </p:cNvPicPr>
          <p:nvPr/>
        </p:nvPicPr>
        <p:blipFill>
          <a:blip r:embed="rId2"/>
          <a:stretch>
            <a:fillRect/>
          </a:stretch>
        </p:blipFill>
        <p:spPr>
          <a:xfrm>
            <a:off x="2052285" y="809298"/>
            <a:ext cx="5084379" cy="4334202"/>
          </a:xfrm>
          <a:prstGeom prst="rect">
            <a:avLst/>
          </a:prstGeom>
        </p:spPr>
      </p:pic>
    </p:spTree>
    <p:extLst>
      <p:ext uri="{BB962C8B-B14F-4D97-AF65-F5344CB8AC3E}">
        <p14:creationId xmlns:p14="http://schemas.microsoft.com/office/powerpoint/2010/main" val="7402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AND PLOTS TO COMPARE DATA</a:t>
            </a:r>
            <a:endParaRPr dirty="0"/>
          </a:p>
        </p:txBody>
      </p:sp>
      <p:sp>
        <p:nvSpPr>
          <p:cNvPr id="170" name="Google Shape;170;p2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3" name="图片 2" descr="图片包含 图形用户界面&#10;&#10;描述已自动生成">
            <a:extLst>
              <a:ext uri="{FF2B5EF4-FFF2-40B4-BE49-F238E27FC236}">
                <a16:creationId xmlns:a16="http://schemas.microsoft.com/office/drawing/2014/main" id="{73E296D4-23D3-D846-8114-1BCD64EDBD48}"/>
              </a:ext>
            </a:extLst>
          </p:cNvPr>
          <p:cNvPicPr>
            <a:picLocks noChangeAspect="1"/>
          </p:cNvPicPr>
          <p:nvPr/>
        </p:nvPicPr>
        <p:blipFill>
          <a:blip r:embed="rId3"/>
          <a:stretch>
            <a:fillRect/>
          </a:stretch>
        </p:blipFill>
        <p:spPr>
          <a:xfrm>
            <a:off x="1687132" y="1037265"/>
            <a:ext cx="4888598" cy="38725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09649-93BF-2E47-A7E7-BC4216511A24}"/>
              </a:ext>
            </a:extLst>
          </p:cNvPr>
          <p:cNvSpPr>
            <a:spLocks noGrp="1"/>
          </p:cNvSpPr>
          <p:nvPr>
            <p:ph type="title"/>
          </p:nvPr>
        </p:nvSpPr>
        <p:spPr>
          <a:xfrm>
            <a:off x="1165475" y="605308"/>
            <a:ext cx="6858000" cy="345000"/>
          </a:xfrm>
        </p:spPr>
        <p:txBody>
          <a:bodyPr/>
          <a:lstStyle/>
          <a:p>
            <a:r>
              <a:rPr lang="en-NZ" altLang="zh-CN" sz="2800" dirty="0"/>
              <a:t>Canterbury region</a:t>
            </a:r>
            <a:endParaRPr kumimoji="1" lang="zh-CN" altLang="en-US" sz="2800" dirty="0"/>
          </a:p>
        </p:txBody>
      </p:sp>
      <p:sp>
        <p:nvSpPr>
          <p:cNvPr id="5" name="灯片编号占位符 4">
            <a:extLst>
              <a:ext uri="{FF2B5EF4-FFF2-40B4-BE49-F238E27FC236}">
                <a16:creationId xmlns:a16="http://schemas.microsoft.com/office/drawing/2014/main" id="{17E36382-91DF-E242-B21E-A0C5A31264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5260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7" name="图片 6" descr="图片包含 长颈鹿, 游戏机, 动物, 珊瑚&#10;&#10;描述已自动生成">
            <a:extLst>
              <a:ext uri="{FF2B5EF4-FFF2-40B4-BE49-F238E27FC236}">
                <a16:creationId xmlns:a16="http://schemas.microsoft.com/office/drawing/2014/main" id="{0D023F22-4C4A-1D41-9303-FDAD88C023DF}"/>
              </a:ext>
            </a:extLst>
          </p:cNvPr>
          <p:cNvPicPr>
            <a:picLocks noChangeAspect="1"/>
          </p:cNvPicPr>
          <p:nvPr/>
        </p:nvPicPr>
        <p:blipFill>
          <a:blip r:embed="rId3"/>
          <a:stretch>
            <a:fillRect/>
          </a:stretch>
        </p:blipFill>
        <p:spPr>
          <a:xfrm>
            <a:off x="1019286" y="17728"/>
            <a:ext cx="8229600" cy="5143500"/>
          </a:xfrm>
          <a:prstGeom prst="rect">
            <a:avLst/>
          </a:prstGeom>
        </p:spPr>
      </p:pic>
      <p:sp>
        <p:nvSpPr>
          <p:cNvPr id="176" name="Google Shape;176;p2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 </a:t>
            </a:r>
            <a:r>
              <a:rPr lang="en-US" altLang="zh-CN" dirty="0"/>
              <a:t>A Link to see more</a:t>
            </a:r>
            <a:endParaRPr dirty="0"/>
          </a:p>
        </p:txBody>
      </p:sp>
      <p:grpSp>
        <p:nvGrpSpPr>
          <p:cNvPr id="181" name="Google Shape;181;p25"/>
          <p:cNvGrpSpPr/>
          <p:nvPr/>
        </p:nvGrpSpPr>
        <p:grpSpPr>
          <a:xfrm>
            <a:off x="5764963" y="2363743"/>
            <a:ext cx="95669" cy="255600"/>
            <a:chOff x="1532100" y="3453325"/>
            <a:chExt cx="121500" cy="340800"/>
          </a:xfrm>
        </p:grpSpPr>
        <p:sp>
          <p:nvSpPr>
            <p:cNvPr id="182" name="Google Shape;182;p25"/>
            <p:cNvSpPr/>
            <p:nvPr/>
          </p:nvSpPr>
          <p:spPr>
            <a:xfrm>
              <a:off x="1532100" y="3453325"/>
              <a:ext cx="121500" cy="121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25"/>
            <p:cNvCxnSpPr>
              <a:stCxn id="182" idx="4"/>
            </p:cNvCxnSpPr>
            <p:nvPr/>
          </p:nvCxnSpPr>
          <p:spPr>
            <a:xfrm>
              <a:off x="1592850" y="3574825"/>
              <a:ext cx="0" cy="219300"/>
            </a:xfrm>
            <a:prstGeom prst="straightConnector1">
              <a:avLst/>
            </a:prstGeom>
            <a:noFill/>
            <a:ln w="9525" cap="flat" cmpd="sng">
              <a:solidFill>
                <a:srgbClr val="999FA9"/>
              </a:solidFill>
              <a:prstDash val="solid"/>
              <a:round/>
              <a:headEnd type="none" w="sm" len="sm"/>
              <a:tailEnd type="oval" w="sm" len="sm"/>
            </a:ln>
          </p:spPr>
        </p:cxnSp>
      </p:grpSp>
      <p:grpSp>
        <p:nvGrpSpPr>
          <p:cNvPr id="184" name="Google Shape;184;p25"/>
          <p:cNvGrpSpPr/>
          <p:nvPr/>
        </p:nvGrpSpPr>
        <p:grpSpPr>
          <a:xfrm>
            <a:off x="5515495" y="331283"/>
            <a:ext cx="95669" cy="255600"/>
            <a:chOff x="1532100" y="3453325"/>
            <a:chExt cx="121500" cy="340800"/>
          </a:xfrm>
        </p:grpSpPr>
        <p:sp>
          <p:nvSpPr>
            <p:cNvPr id="185" name="Google Shape;185;p25"/>
            <p:cNvSpPr/>
            <p:nvPr/>
          </p:nvSpPr>
          <p:spPr>
            <a:xfrm>
              <a:off x="1532100" y="3453325"/>
              <a:ext cx="121500" cy="121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6" name="Google Shape;186;p25"/>
            <p:cNvCxnSpPr>
              <a:stCxn id="185" idx="4"/>
            </p:cNvCxnSpPr>
            <p:nvPr/>
          </p:nvCxnSpPr>
          <p:spPr>
            <a:xfrm>
              <a:off x="1592850" y="3574825"/>
              <a:ext cx="0" cy="219300"/>
            </a:xfrm>
            <a:prstGeom prst="straightConnector1">
              <a:avLst/>
            </a:prstGeom>
            <a:noFill/>
            <a:ln w="9525" cap="flat" cmpd="sng">
              <a:solidFill>
                <a:srgbClr val="999FA9"/>
              </a:solidFill>
              <a:prstDash val="solid"/>
              <a:round/>
              <a:headEnd type="none" w="sm" len="sm"/>
              <a:tailEnd type="oval" w="sm" len="sm"/>
            </a:ln>
          </p:spPr>
        </p:cxnSp>
      </p:grpSp>
      <p:grpSp>
        <p:nvGrpSpPr>
          <p:cNvPr id="193" name="Google Shape;193;p25"/>
          <p:cNvGrpSpPr/>
          <p:nvPr/>
        </p:nvGrpSpPr>
        <p:grpSpPr>
          <a:xfrm>
            <a:off x="4578571" y="3620763"/>
            <a:ext cx="95669" cy="255600"/>
            <a:chOff x="1532100" y="3453325"/>
            <a:chExt cx="121500" cy="340800"/>
          </a:xfrm>
        </p:grpSpPr>
        <p:sp>
          <p:nvSpPr>
            <p:cNvPr id="194" name="Google Shape;194;p25"/>
            <p:cNvSpPr/>
            <p:nvPr/>
          </p:nvSpPr>
          <p:spPr>
            <a:xfrm>
              <a:off x="1532100" y="3453325"/>
              <a:ext cx="121500" cy="121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25"/>
            <p:cNvCxnSpPr>
              <a:stCxn id="194" idx="4"/>
            </p:cNvCxnSpPr>
            <p:nvPr/>
          </p:nvCxnSpPr>
          <p:spPr>
            <a:xfrm>
              <a:off x="1592850" y="3574825"/>
              <a:ext cx="0" cy="219300"/>
            </a:xfrm>
            <a:prstGeom prst="straightConnector1">
              <a:avLst/>
            </a:prstGeom>
            <a:noFill/>
            <a:ln w="9525" cap="flat" cmpd="sng">
              <a:solidFill>
                <a:srgbClr val="999FA9"/>
              </a:solidFill>
              <a:prstDash val="solid"/>
              <a:round/>
              <a:headEnd type="none" w="sm" len="sm"/>
              <a:tailEnd type="oval" w="sm" len="sm"/>
            </a:ln>
          </p:spPr>
        </p:cxnSp>
      </p:grpSp>
      <p:sp>
        <p:nvSpPr>
          <p:cNvPr id="196" name="Google Shape;196;p2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文本框 1">
            <a:extLst>
              <a:ext uri="{FF2B5EF4-FFF2-40B4-BE49-F238E27FC236}">
                <a16:creationId xmlns:a16="http://schemas.microsoft.com/office/drawing/2014/main" id="{E5C7841D-7768-D84D-9CA0-9827CC8ADC9A}"/>
              </a:ext>
            </a:extLst>
          </p:cNvPr>
          <p:cNvSpPr txBox="1"/>
          <p:nvPr/>
        </p:nvSpPr>
        <p:spPr>
          <a:xfrm>
            <a:off x="1669025" y="4046543"/>
            <a:ext cx="5893059" cy="307777"/>
          </a:xfrm>
          <a:prstGeom prst="rect">
            <a:avLst/>
          </a:prstGeom>
          <a:noFill/>
        </p:spPr>
        <p:txBody>
          <a:bodyPr wrap="square" rtlCol="0">
            <a:spAutoFit/>
          </a:bodyPr>
          <a:lstStyle/>
          <a:p>
            <a:r>
              <a:rPr kumimoji="1" lang="en-AU" altLang="zh-CN" dirty="0">
                <a:hlinkClick r:id="rId4"/>
              </a:rPr>
              <a:t>https://data201dhrl.shinyapps.io/data201dhrldeployedshinyapp/</a:t>
            </a:r>
            <a:endParaRPr kumimoji="1"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1143000" y="685268"/>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Conclusion</a:t>
            </a:r>
            <a:endParaRPr sz="3200" dirty="0"/>
          </a:p>
        </p:txBody>
      </p:sp>
      <p:sp>
        <p:nvSpPr>
          <p:cNvPr id="235" name="Google Shape;235;p29"/>
          <p:cNvSpPr txBox="1">
            <a:spLocks noGrp="1"/>
          </p:cNvSpPr>
          <p:nvPr>
            <p:ph type="body" idx="2"/>
          </p:nvPr>
        </p:nvSpPr>
        <p:spPr>
          <a:xfrm>
            <a:off x="4874202" y="1478818"/>
            <a:ext cx="2403600" cy="1206000"/>
          </a:xfrm>
          <a:prstGeom prst="rect">
            <a:avLst/>
          </a:prstGeom>
        </p:spPr>
        <p:txBody>
          <a:bodyPr spcFirstLastPara="1" wrap="square" lIns="91425" tIns="91425" rIns="91425" bIns="91425" anchor="t" anchorCtr="0">
            <a:noAutofit/>
          </a:bodyPr>
          <a:lstStyle/>
          <a:p>
            <a:pPr marL="0" lvl="0" indent="0">
              <a:buNone/>
            </a:pPr>
            <a:r>
              <a:rPr lang="en-AU" b="1" dirty="0"/>
              <a:t>The difficulties we have encountered so far</a:t>
            </a:r>
          </a:p>
          <a:p>
            <a:pPr marL="285750" indent="-285750"/>
            <a:endParaRPr lang="en-AU" b="1" dirty="0"/>
          </a:p>
          <a:p>
            <a:pPr marL="0" lvl="0" indent="0">
              <a:buNone/>
            </a:pPr>
            <a:endParaRPr lang="en-AU" sz="1200" b="1" dirty="0"/>
          </a:p>
          <a:p>
            <a:pPr marL="0" indent="0">
              <a:buNone/>
            </a:pPr>
            <a:endParaRPr sz="1200" dirty="0"/>
          </a:p>
        </p:txBody>
      </p:sp>
      <p:sp>
        <p:nvSpPr>
          <p:cNvPr id="236" name="Google Shape;236;p29"/>
          <p:cNvSpPr txBox="1">
            <a:spLocks noGrp="1"/>
          </p:cNvSpPr>
          <p:nvPr>
            <p:ph type="body" idx="3"/>
          </p:nvPr>
        </p:nvSpPr>
        <p:spPr>
          <a:xfrm>
            <a:off x="1165475" y="1451481"/>
            <a:ext cx="2403600" cy="1206000"/>
          </a:xfrm>
          <a:prstGeom prst="rect">
            <a:avLst/>
          </a:prstGeom>
        </p:spPr>
        <p:txBody>
          <a:bodyPr spcFirstLastPara="1" wrap="square" lIns="91425" tIns="91425" rIns="91425" bIns="91425" anchor="t" anchorCtr="0">
            <a:noAutofit/>
          </a:bodyPr>
          <a:lstStyle/>
          <a:p>
            <a:r>
              <a:rPr lang="en-NZ" altLang="zh-CN" dirty="0"/>
              <a:t>Income is correlated with crime</a:t>
            </a:r>
          </a:p>
          <a:p>
            <a:pPr marL="0" lvl="0" indent="0" algn="l" rtl="0">
              <a:spcBef>
                <a:spcPts val="600"/>
              </a:spcBef>
              <a:spcAft>
                <a:spcPts val="0"/>
              </a:spcAft>
              <a:buNone/>
            </a:pPr>
            <a:endParaRPr sz="1200" dirty="0"/>
          </a:p>
        </p:txBody>
      </p:sp>
      <p:sp>
        <p:nvSpPr>
          <p:cNvPr id="238" name="Google Shape;238;p29"/>
          <p:cNvSpPr txBox="1">
            <a:spLocks noGrp="1"/>
          </p:cNvSpPr>
          <p:nvPr>
            <p:ph type="body" idx="2"/>
          </p:nvPr>
        </p:nvSpPr>
        <p:spPr>
          <a:xfrm>
            <a:off x="1283836" y="3133368"/>
            <a:ext cx="2489398" cy="1475666"/>
          </a:xfrm>
          <a:prstGeom prst="rect">
            <a:avLst/>
          </a:prstGeom>
        </p:spPr>
        <p:txBody>
          <a:bodyPr spcFirstLastPara="1" wrap="square" lIns="91425" tIns="91425" rIns="91425" bIns="91425" anchor="t" anchorCtr="0">
            <a:noAutofit/>
          </a:bodyPr>
          <a:lstStyle/>
          <a:p>
            <a:pPr marL="0" lvl="0" indent="0">
              <a:buNone/>
            </a:pPr>
            <a:r>
              <a:rPr lang="en-AU" b="1" dirty="0"/>
              <a:t>Achievements</a:t>
            </a:r>
          </a:p>
          <a:p>
            <a:pPr marL="171450" indent="-171450"/>
            <a:r>
              <a:rPr lang="zh-CN" altLang="en-US" sz="1200" dirty="0"/>
              <a:t> </a:t>
            </a:r>
            <a:r>
              <a:rPr lang="en-AU" altLang="zh-CN" sz="1200" dirty="0"/>
              <a:t>Worked on GitLab</a:t>
            </a:r>
          </a:p>
          <a:p>
            <a:pPr marL="171450" indent="-171450"/>
            <a:r>
              <a:rPr lang="en-US" altLang="zh-CN" sz="1200" dirty="0"/>
              <a:t>Developed a shiny app</a:t>
            </a:r>
          </a:p>
          <a:p>
            <a:pPr marL="171450" indent="-171450"/>
            <a:r>
              <a:rPr lang="en-US" altLang="zh-CN" sz="1200" dirty="0"/>
              <a:t>Developed an R package</a:t>
            </a:r>
          </a:p>
          <a:p>
            <a:pPr marL="171450" indent="-171450"/>
            <a:endParaRPr lang="en-US" altLang="zh-CN" sz="1200" dirty="0"/>
          </a:p>
          <a:p>
            <a:pPr marL="171450" indent="-171450"/>
            <a:endParaRPr lang="en-US" altLang="zh-CN" sz="1200" dirty="0"/>
          </a:p>
        </p:txBody>
      </p:sp>
      <p:sp>
        <p:nvSpPr>
          <p:cNvPr id="255" name="Google Shape;255;p29"/>
          <p:cNvSpPr/>
          <p:nvPr/>
        </p:nvSpPr>
        <p:spPr>
          <a:xfrm>
            <a:off x="5008089" y="3086882"/>
            <a:ext cx="269374" cy="252586"/>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6" name="Google Shape;256;p29"/>
          <p:cNvGrpSpPr/>
          <p:nvPr/>
        </p:nvGrpSpPr>
        <p:grpSpPr>
          <a:xfrm>
            <a:off x="4969617" y="1130901"/>
            <a:ext cx="239893" cy="318588"/>
            <a:chOff x="3979850" y="1598950"/>
            <a:chExt cx="356825" cy="505375"/>
          </a:xfrm>
        </p:grpSpPr>
        <p:sp>
          <p:nvSpPr>
            <p:cNvPr id="257" name="Google Shape;257;p29"/>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9" name="Google Shape;259;p29"/>
          <p:cNvGrpSpPr/>
          <p:nvPr/>
        </p:nvGrpSpPr>
        <p:grpSpPr>
          <a:xfrm>
            <a:off x="1376801" y="2997437"/>
            <a:ext cx="316031" cy="181949"/>
            <a:chOff x="4595425" y="1707325"/>
            <a:chExt cx="470075" cy="288625"/>
          </a:xfrm>
        </p:grpSpPr>
        <p:sp>
          <p:nvSpPr>
            <p:cNvPr id="260" name="Google Shape;260;p29"/>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29"/>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29"/>
          <p:cNvGrpSpPr/>
          <p:nvPr/>
        </p:nvGrpSpPr>
        <p:grpSpPr>
          <a:xfrm>
            <a:off x="1425106" y="1231654"/>
            <a:ext cx="295560" cy="277140"/>
            <a:chOff x="2594050" y="1631825"/>
            <a:chExt cx="439625" cy="439625"/>
          </a:xfrm>
        </p:grpSpPr>
        <p:sp>
          <p:nvSpPr>
            <p:cNvPr id="266" name="Google Shape;266;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ctrTitle" idx="4294967295"/>
          </p:nvPr>
        </p:nvSpPr>
        <p:spPr>
          <a:xfrm>
            <a:off x="1336100" y="112007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a:solidFill>
                  <a:schemeClr val="dk1"/>
                </a:solidFill>
              </a:rPr>
              <a:t>Thanks!</a:t>
            </a:r>
            <a:endParaRPr sz="2200" b="1" dirty="0">
              <a:solidFill>
                <a:schemeClr val="dk1"/>
              </a:solidFill>
            </a:endParaRPr>
          </a:p>
        </p:txBody>
      </p:sp>
      <p:sp>
        <p:nvSpPr>
          <p:cNvPr id="336" name="Google Shape;336;p34"/>
          <p:cNvSpPr txBox="1">
            <a:spLocks noGrp="1"/>
          </p:cNvSpPr>
          <p:nvPr>
            <p:ph type="subTitle" idx="4294967295"/>
          </p:nvPr>
        </p:nvSpPr>
        <p:spPr>
          <a:xfrm>
            <a:off x="1336100" y="227987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ANY QUESTIONS?</a:t>
            </a:r>
            <a:endParaRPr sz="3600" b="1" dirty="0">
              <a:solidFill>
                <a:srgbClr val="F3F3F3"/>
              </a:solidFill>
            </a:endParaRPr>
          </a:p>
        </p:txBody>
      </p:sp>
      <p:sp>
        <p:nvSpPr>
          <p:cNvPr id="338" name="Google Shape;338;p3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678806"/>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INTRODUCTION</a:t>
            </a:r>
            <a:endParaRPr sz="2800" dirty="0"/>
          </a:p>
        </p:txBody>
      </p:sp>
      <p:sp>
        <p:nvSpPr>
          <p:cNvPr id="79" name="Google Shape;79;p13"/>
          <p:cNvSpPr txBox="1"/>
          <p:nvPr/>
        </p:nvSpPr>
        <p:spPr>
          <a:xfrm>
            <a:off x="1165475" y="3672394"/>
            <a:ext cx="75213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endParaRPr sz="1200" dirty="0">
              <a:solidFill>
                <a:srgbClr val="FFFFFF"/>
              </a:solidFill>
              <a:latin typeface="Quicksand"/>
              <a:ea typeface="Quicksand"/>
              <a:cs typeface="Quicksand"/>
              <a:sym typeface="Quicksand"/>
            </a:endParaRPr>
          </a:p>
          <a:p>
            <a:pPr marL="0" lvl="0" indent="0" algn="l" rtl="0">
              <a:spcBef>
                <a:spcPts val="1000"/>
              </a:spcBef>
              <a:spcAft>
                <a:spcPts val="1000"/>
              </a:spcAft>
              <a:buNone/>
            </a:pPr>
            <a:endParaRPr sz="1200" dirty="0">
              <a:solidFill>
                <a:srgbClr val="FFFFFF"/>
              </a:solidFill>
              <a:latin typeface="Quicksand"/>
              <a:ea typeface="Quicksand"/>
              <a:cs typeface="Quicksand"/>
              <a:sym typeface="Quicksand"/>
            </a:endParaRPr>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 name="TextBox 3">
            <a:extLst>
              <a:ext uri="{FF2B5EF4-FFF2-40B4-BE49-F238E27FC236}">
                <a16:creationId xmlns:a16="http://schemas.microsoft.com/office/drawing/2014/main" id="{BD4557AF-3B12-2A4C-B836-5E2201DC7420}"/>
              </a:ext>
            </a:extLst>
          </p:cNvPr>
          <p:cNvSpPr txBox="1"/>
          <p:nvPr/>
        </p:nvSpPr>
        <p:spPr>
          <a:xfrm>
            <a:off x="2361537" y="1924216"/>
            <a:ext cx="184731" cy="307777"/>
          </a:xfrm>
          <a:prstGeom prst="rect">
            <a:avLst/>
          </a:prstGeom>
          <a:noFill/>
        </p:spPr>
        <p:txBody>
          <a:bodyPr wrap="none" rtlCol="0">
            <a:spAutoFit/>
          </a:bodyPr>
          <a:lstStyle/>
          <a:p>
            <a:endParaRPr lang="en-US" dirty="0"/>
          </a:p>
        </p:txBody>
      </p:sp>
      <p:pic>
        <p:nvPicPr>
          <p:cNvPr id="3" name="图片 2" descr="文本&#10;&#10;低可信度描述已自动生成">
            <a:extLst>
              <a:ext uri="{FF2B5EF4-FFF2-40B4-BE49-F238E27FC236}">
                <a16:creationId xmlns:a16="http://schemas.microsoft.com/office/drawing/2014/main" id="{F7E0CD7A-9C38-2244-AEE8-CF2AA96B436C}"/>
              </a:ext>
            </a:extLst>
          </p:cNvPr>
          <p:cNvPicPr>
            <a:picLocks noChangeAspect="1"/>
          </p:cNvPicPr>
          <p:nvPr/>
        </p:nvPicPr>
        <p:blipFill>
          <a:blip r:embed="rId3"/>
          <a:stretch>
            <a:fillRect/>
          </a:stretch>
        </p:blipFill>
        <p:spPr>
          <a:xfrm>
            <a:off x="1066775" y="908085"/>
            <a:ext cx="7894500" cy="39472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Our</a:t>
            </a:r>
            <a:r>
              <a:rPr lang="zh-CN" altLang="en-US" sz="3600" dirty="0"/>
              <a:t> </a:t>
            </a:r>
            <a:r>
              <a:rPr lang="en-US" altLang="zh-CN" sz="3600" dirty="0"/>
              <a:t>target</a:t>
            </a:r>
            <a:endParaRPr sz="3600"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1</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4" name="TextBox 3">
            <a:extLst>
              <a:ext uri="{FF2B5EF4-FFF2-40B4-BE49-F238E27FC236}">
                <a16:creationId xmlns:a16="http://schemas.microsoft.com/office/drawing/2014/main" id="{67271DE3-2D2B-E44E-A152-625FA0977EC4}"/>
              </a:ext>
            </a:extLst>
          </p:cNvPr>
          <p:cNvSpPr txBox="1"/>
          <p:nvPr/>
        </p:nvSpPr>
        <p:spPr>
          <a:xfrm>
            <a:off x="1622065" y="3021496"/>
            <a:ext cx="6528021" cy="738664"/>
          </a:xfrm>
          <a:prstGeom prst="rect">
            <a:avLst/>
          </a:prstGeom>
          <a:noFill/>
        </p:spPr>
        <p:txBody>
          <a:bodyPr wrap="square" rtlCol="0">
            <a:spAutoFit/>
          </a:bodyPr>
          <a:lstStyle/>
          <a:p>
            <a:r>
              <a:rPr lang="en-US" dirty="0">
                <a:solidFill>
                  <a:schemeClr val="accent2">
                    <a:lumMod val="50000"/>
                  </a:schemeClr>
                </a:solidFill>
              </a:rPr>
              <a:t>Investigate how incomes may impact crime rates, and whether types of crime are more impacted than others.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D62CF-246B-184C-9E66-35473B660784}"/>
              </a:ext>
            </a:extLst>
          </p:cNvPr>
          <p:cNvSpPr>
            <a:spLocks noGrp="1"/>
          </p:cNvSpPr>
          <p:nvPr>
            <p:ph type="title"/>
          </p:nvPr>
        </p:nvSpPr>
        <p:spPr>
          <a:xfrm>
            <a:off x="1143000" y="975845"/>
            <a:ext cx="6858000" cy="345000"/>
          </a:xfrm>
        </p:spPr>
        <p:txBody>
          <a:bodyPr/>
          <a:lstStyle/>
          <a:p>
            <a:r>
              <a:rPr lang="en-NZ" altLang="zh-CN" sz="3200" dirty="0"/>
              <a:t>Data Sets</a:t>
            </a:r>
            <a:br>
              <a:rPr lang="en-NZ" altLang="zh-CN" b="1" dirty="0">
                <a:solidFill>
                  <a:schemeClr val="lt2"/>
                </a:solidFill>
              </a:rPr>
            </a:br>
            <a:endParaRPr kumimoji="1" lang="zh-CN" altLang="en-US" dirty="0"/>
          </a:p>
        </p:txBody>
      </p:sp>
      <p:sp>
        <p:nvSpPr>
          <p:cNvPr id="3" name="文本占位符 2">
            <a:extLst>
              <a:ext uri="{FF2B5EF4-FFF2-40B4-BE49-F238E27FC236}">
                <a16:creationId xmlns:a16="http://schemas.microsoft.com/office/drawing/2014/main" id="{F41878ED-220B-0247-B0A1-F32EE13FF3DA}"/>
              </a:ext>
            </a:extLst>
          </p:cNvPr>
          <p:cNvSpPr>
            <a:spLocks noGrp="1"/>
          </p:cNvSpPr>
          <p:nvPr>
            <p:ph type="body" idx="1"/>
          </p:nvPr>
        </p:nvSpPr>
        <p:spPr>
          <a:xfrm>
            <a:off x="1143000" y="1560803"/>
            <a:ext cx="6858000" cy="1122951"/>
          </a:xfrm>
        </p:spPr>
        <p:txBody>
          <a:bodyPr/>
          <a:lstStyle/>
          <a:p>
            <a:pPr marL="38100" indent="0">
              <a:buNone/>
            </a:pPr>
            <a:endParaRPr kumimoji="1" lang="zh-CN" altLang="en-US" dirty="0"/>
          </a:p>
        </p:txBody>
      </p:sp>
      <p:sp>
        <p:nvSpPr>
          <p:cNvPr id="4" name="灯片编号占位符 3">
            <a:extLst>
              <a:ext uri="{FF2B5EF4-FFF2-40B4-BE49-F238E27FC236}">
                <a16:creationId xmlns:a16="http://schemas.microsoft.com/office/drawing/2014/main" id="{8C78914C-265D-AD4C-B800-A3B6F298DC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6" name="Picture 5" descr="Graphical user interface, application, Teams&#10;&#10;Description automatically generated">
            <a:extLst>
              <a:ext uri="{FF2B5EF4-FFF2-40B4-BE49-F238E27FC236}">
                <a16:creationId xmlns:a16="http://schemas.microsoft.com/office/drawing/2014/main" id="{877D289F-B979-BE41-863D-914AFADF042A}"/>
              </a:ext>
            </a:extLst>
          </p:cNvPr>
          <p:cNvPicPr>
            <a:picLocks noChangeAspect="1"/>
          </p:cNvPicPr>
          <p:nvPr/>
        </p:nvPicPr>
        <p:blipFill>
          <a:blip r:embed="rId3"/>
          <a:stretch>
            <a:fillRect/>
          </a:stretch>
        </p:blipFill>
        <p:spPr>
          <a:xfrm>
            <a:off x="1143000" y="975845"/>
            <a:ext cx="6858000" cy="3900488"/>
          </a:xfrm>
          <a:prstGeom prst="rect">
            <a:avLst/>
          </a:prstGeom>
        </p:spPr>
      </p:pic>
    </p:spTree>
    <p:extLst>
      <p:ext uri="{BB962C8B-B14F-4D97-AF65-F5344CB8AC3E}">
        <p14:creationId xmlns:p14="http://schemas.microsoft.com/office/powerpoint/2010/main" val="259100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C7DC-83AE-4444-B40C-C545774E9DD5}"/>
              </a:ext>
            </a:extLst>
          </p:cNvPr>
          <p:cNvSpPr>
            <a:spLocks noGrp="1"/>
          </p:cNvSpPr>
          <p:nvPr>
            <p:ph type="title"/>
          </p:nvPr>
        </p:nvSpPr>
        <p:spPr/>
        <p:txBody>
          <a:bodyPr/>
          <a:lstStyle/>
          <a:p>
            <a:r>
              <a:rPr lang="en-US" dirty="0"/>
              <a:t>Crime dataset</a:t>
            </a:r>
          </a:p>
        </p:txBody>
      </p:sp>
      <p:sp>
        <p:nvSpPr>
          <p:cNvPr id="3" name="Text Placeholder 2">
            <a:extLst>
              <a:ext uri="{FF2B5EF4-FFF2-40B4-BE49-F238E27FC236}">
                <a16:creationId xmlns:a16="http://schemas.microsoft.com/office/drawing/2014/main" id="{B1F9F528-4B78-E247-A7E2-8FF18DCEDA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250EAE-18F8-AB4C-97B3-64ADEF1373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descr="Graphical user interface, application&#10;&#10;Description automatically generated">
            <a:extLst>
              <a:ext uri="{FF2B5EF4-FFF2-40B4-BE49-F238E27FC236}">
                <a16:creationId xmlns:a16="http://schemas.microsoft.com/office/drawing/2014/main" id="{303C6FA0-DAB8-FD4A-9924-9FE478F9F2E2}"/>
              </a:ext>
            </a:extLst>
          </p:cNvPr>
          <p:cNvPicPr>
            <a:picLocks noChangeAspect="1"/>
          </p:cNvPicPr>
          <p:nvPr/>
        </p:nvPicPr>
        <p:blipFill>
          <a:blip r:embed="rId3"/>
          <a:stretch>
            <a:fillRect/>
          </a:stretch>
        </p:blipFill>
        <p:spPr>
          <a:xfrm>
            <a:off x="1165475" y="921298"/>
            <a:ext cx="7150122" cy="4056701"/>
          </a:xfrm>
          <a:prstGeom prst="rect">
            <a:avLst/>
          </a:prstGeom>
        </p:spPr>
      </p:pic>
    </p:spTree>
    <p:extLst>
      <p:ext uri="{BB962C8B-B14F-4D97-AF65-F5344CB8AC3E}">
        <p14:creationId xmlns:p14="http://schemas.microsoft.com/office/powerpoint/2010/main" val="133803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7F92-830B-AE41-9F39-EB6858D7CB33}"/>
              </a:ext>
            </a:extLst>
          </p:cNvPr>
          <p:cNvSpPr>
            <a:spLocks noGrp="1"/>
          </p:cNvSpPr>
          <p:nvPr>
            <p:ph type="title"/>
          </p:nvPr>
        </p:nvSpPr>
        <p:spPr/>
        <p:txBody>
          <a:bodyPr/>
          <a:lstStyle/>
          <a:p>
            <a:r>
              <a:rPr lang="en-US" dirty="0"/>
              <a:t>Income Dataset</a:t>
            </a:r>
          </a:p>
        </p:txBody>
      </p:sp>
      <p:sp>
        <p:nvSpPr>
          <p:cNvPr id="3" name="Text Placeholder 2">
            <a:extLst>
              <a:ext uri="{FF2B5EF4-FFF2-40B4-BE49-F238E27FC236}">
                <a16:creationId xmlns:a16="http://schemas.microsoft.com/office/drawing/2014/main" id="{8BB295EF-B1EC-4D40-9E7F-A32CFE89C9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2B21CD-E854-5347-905F-3E5784E5D5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5" descr="Graphical user interface, table&#10;&#10;Description automatically generated">
            <a:extLst>
              <a:ext uri="{FF2B5EF4-FFF2-40B4-BE49-F238E27FC236}">
                <a16:creationId xmlns:a16="http://schemas.microsoft.com/office/drawing/2014/main" id="{24B4082D-653B-0B4F-AE6F-379047E9713B}"/>
              </a:ext>
            </a:extLst>
          </p:cNvPr>
          <p:cNvPicPr>
            <a:picLocks noChangeAspect="1"/>
          </p:cNvPicPr>
          <p:nvPr/>
        </p:nvPicPr>
        <p:blipFill>
          <a:blip r:embed="rId3"/>
          <a:stretch>
            <a:fillRect/>
          </a:stretch>
        </p:blipFill>
        <p:spPr>
          <a:xfrm>
            <a:off x="1115506" y="863623"/>
            <a:ext cx="7157822" cy="4046158"/>
          </a:xfrm>
          <a:prstGeom prst="rect">
            <a:avLst/>
          </a:prstGeom>
        </p:spPr>
      </p:pic>
    </p:spTree>
    <p:extLst>
      <p:ext uri="{BB962C8B-B14F-4D97-AF65-F5344CB8AC3E}">
        <p14:creationId xmlns:p14="http://schemas.microsoft.com/office/powerpoint/2010/main" val="2221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7"/>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lvl="0"/>
            <a:r>
              <a:rPr lang="en-NZ" sz="3600" dirty="0"/>
              <a:t>Data Wrangling</a:t>
            </a:r>
            <a:endParaRPr sz="3600" dirty="0"/>
          </a:p>
        </p:txBody>
      </p:sp>
      <p:sp>
        <p:nvSpPr>
          <p:cNvPr id="6" name="TextBox 5">
            <a:extLst>
              <a:ext uri="{FF2B5EF4-FFF2-40B4-BE49-F238E27FC236}">
                <a16:creationId xmlns:a16="http://schemas.microsoft.com/office/drawing/2014/main" id="{23336784-F056-1545-9FA4-7043E43841E8}"/>
              </a:ext>
            </a:extLst>
          </p:cNvPr>
          <p:cNvSpPr txBox="1"/>
          <p:nvPr/>
        </p:nvSpPr>
        <p:spPr>
          <a:xfrm>
            <a:off x="524932" y="2307788"/>
            <a:ext cx="846667" cy="523220"/>
          </a:xfrm>
          <a:prstGeom prst="rect">
            <a:avLst/>
          </a:prstGeom>
          <a:noFill/>
        </p:spPr>
        <p:txBody>
          <a:bodyPr wrap="square" rtlCol="0">
            <a:spAutoFit/>
          </a:bodyPr>
          <a:lstStyle/>
          <a:p>
            <a:pPr lvl="0" algn="ctr"/>
            <a:r>
              <a:rPr lang="en" sz="2800" dirty="0">
                <a:solidFill>
                  <a:srgbClr val="2E3037"/>
                </a:solidFill>
                <a:latin typeface="Quicksand"/>
                <a:ea typeface="Quicksand"/>
                <a:cs typeface="Quicksand"/>
                <a:sym typeface="Quicksand"/>
              </a:rPr>
              <a:t>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1165475" y="76069"/>
            <a:ext cx="7357682" cy="1152969"/>
          </a:xfrm>
          <a:prstGeom prst="rect">
            <a:avLst/>
          </a:prstGeom>
        </p:spPr>
        <p:txBody>
          <a:bodyPr spcFirstLastPara="1" wrap="square" lIns="91425" tIns="91425" rIns="91425" bIns="91425" anchor="t" anchorCtr="0">
            <a:noAutofit/>
          </a:bodyPr>
          <a:lstStyle/>
          <a:p>
            <a:pPr marL="0" lvl="0" indent="0">
              <a:buNone/>
            </a:pPr>
            <a:r>
              <a:rPr lang="en-NZ" dirty="0"/>
              <a:t>Initially, the income dataset was in wide format, which needed to be converted to long format and the regions renamed for use in matching policing districts</a:t>
            </a:r>
            <a:r>
              <a:rPr lang="en-US" altLang="zh-CN" dirty="0"/>
              <a:t>.</a:t>
            </a:r>
            <a:endParaRPr dirty="0"/>
          </a:p>
        </p:txBody>
      </p:sp>
      <p:sp>
        <p:nvSpPr>
          <p:cNvPr id="140" name="Google Shape;140;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5" name="Picture 4" descr="Table&#10;&#10;Description automatically generated">
            <a:extLst>
              <a:ext uri="{FF2B5EF4-FFF2-40B4-BE49-F238E27FC236}">
                <a16:creationId xmlns:a16="http://schemas.microsoft.com/office/drawing/2014/main" id="{A61140BD-9AB3-0948-9CAA-54A1056506AF}"/>
              </a:ext>
            </a:extLst>
          </p:cNvPr>
          <p:cNvPicPr>
            <a:picLocks noChangeAspect="1"/>
          </p:cNvPicPr>
          <p:nvPr/>
        </p:nvPicPr>
        <p:blipFill>
          <a:blip r:embed="rId3"/>
          <a:stretch>
            <a:fillRect/>
          </a:stretch>
        </p:blipFill>
        <p:spPr>
          <a:xfrm>
            <a:off x="1480474" y="1536199"/>
            <a:ext cx="6918485" cy="3215932"/>
          </a:xfrm>
          <a:prstGeom prst="rect">
            <a:avLst/>
          </a:prstGeom>
        </p:spPr>
      </p:pic>
      <p:pic>
        <p:nvPicPr>
          <p:cNvPr id="7" name="Picture 6" descr="Table&#10;&#10;Description automatically generated">
            <a:extLst>
              <a:ext uri="{FF2B5EF4-FFF2-40B4-BE49-F238E27FC236}">
                <a16:creationId xmlns:a16="http://schemas.microsoft.com/office/drawing/2014/main" id="{AB768FCD-A076-A34C-AFE2-2B8E2F991FA8}"/>
              </a:ext>
            </a:extLst>
          </p:cNvPr>
          <p:cNvPicPr>
            <a:picLocks noChangeAspect="1"/>
          </p:cNvPicPr>
          <p:nvPr/>
        </p:nvPicPr>
        <p:blipFill>
          <a:blip r:embed="rId4"/>
          <a:stretch>
            <a:fillRect/>
          </a:stretch>
        </p:blipFill>
        <p:spPr>
          <a:xfrm>
            <a:off x="1480473" y="1322690"/>
            <a:ext cx="6918485" cy="34294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3" name="图片 2" descr="图形用户界面, 表格&#10;&#10;描述已自动生成">
            <a:extLst>
              <a:ext uri="{FF2B5EF4-FFF2-40B4-BE49-F238E27FC236}">
                <a16:creationId xmlns:a16="http://schemas.microsoft.com/office/drawing/2014/main" id="{DE3D591A-595D-B446-8BF7-58D3735CEAAC}"/>
              </a:ext>
            </a:extLst>
          </p:cNvPr>
          <p:cNvPicPr>
            <a:picLocks noChangeAspect="1"/>
          </p:cNvPicPr>
          <p:nvPr/>
        </p:nvPicPr>
        <p:blipFill>
          <a:blip r:embed="rId3"/>
          <a:stretch>
            <a:fillRect/>
          </a:stretch>
        </p:blipFill>
        <p:spPr>
          <a:xfrm>
            <a:off x="1822555" y="1615605"/>
            <a:ext cx="5306096" cy="4179888"/>
          </a:xfrm>
          <a:prstGeom prst="rect">
            <a:avLst/>
          </a:prstGeom>
        </p:spPr>
      </p:pic>
      <p:sp>
        <p:nvSpPr>
          <p:cNvPr id="146" name="Google Shape;146;p21"/>
          <p:cNvSpPr txBox="1">
            <a:spLocks noGrp="1"/>
          </p:cNvSpPr>
          <p:nvPr>
            <p:ph type="title"/>
          </p:nvPr>
        </p:nvSpPr>
        <p:spPr>
          <a:xfrm>
            <a:off x="1127096" y="1185754"/>
            <a:ext cx="7786315" cy="345000"/>
          </a:xfrm>
          <a:prstGeom prst="rect">
            <a:avLst/>
          </a:prstGeom>
        </p:spPr>
        <p:txBody>
          <a:bodyPr spcFirstLastPara="1" wrap="square" lIns="91425" tIns="91425" rIns="91425" bIns="91425" anchor="b" anchorCtr="0">
            <a:noAutofit/>
          </a:bodyPr>
          <a:lstStyle/>
          <a:p>
            <a:pPr lvl="0"/>
            <a:r>
              <a:rPr lang="en-AU" dirty="0">
                <a:solidFill>
                  <a:schemeClr val="bg1"/>
                </a:solidFill>
              </a:rPr>
              <a:t>Once the income data frame was converted, the crime data frame was joined by matching year and region together. This allowed for a final data frame to be constructed that mapped average and median household income to numbers of offenses for each region by year.</a:t>
            </a:r>
            <a:endParaRPr dirty="0">
              <a:solidFill>
                <a:schemeClr val="bg1"/>
              </a:solidFill>
            </a:endParaRPr>
          </a:p>
        </p:txBody>
      </p:sp>
      <p:sp>
        <p:nvSpPr>
          <p:cNvPr id="148" name="Google Shape;148;p2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{A4135B5F-CA31-2D4A-9697-B87691CFED73}tf16401378</Template>
  <TotalTime>578</TotalTime>
  <Words>735</Words>
  <Application>Microsoft Macintosh PowerPoint</Application>
  <PresentationFormat>On-screen Show (16:9)</PresentationFormat>
  <Paragraphs>73</Paragraphs>
  <Slides>17</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Quicksand</vt:lpstr>
      <vt:lpstr>Eleanor template</vt:lpstr>
      <vt:lpstr>Income and crime</vt:lpstr>
      <vt:lpstr>INTRODUCTION</vt:lpstr>
      <vt:lpstr>Our target</vt:lpstr>
      <vt:lpstr>Data Sets </vt:lpstr>
      <vt:lpstr>Crime dataset</vt:lpstr>
      <vt:lpstr>Income Dataset</vt:lpstr>
      <vt:lpstr>Data Wrangling</vt:lpstr>
      <vt:lpstr>PowerPoint Presentation</vt:lpstr>
      <vt:lpstr>Once the income data frame was converted, the crime data frame was joined by matching year and region together. This allowed for a final data frame to be constructed that mapped average and median household income to numbers of offenses for each region by year.</vt:lpstr>
      <vt:lpstr>Data Analysis</vt:lpstr>
      <vt:lpstr>According to our plots</vt:lpstr>
      <vt:lpstr>PowerPoint Presentation</vt:lpstr>
      <vt:lpstr>AND PLOTS TO COMPARE DATA</vt:lpstr>
      <vt:lpstr>Canterbury region</vt:lpstr>
      <vt:lpstr> A Link to see more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and crime</dc:title>
  <cp:lastModifiedBy>Junwei Liang</cp:lastModifiedBy>
  <cp:revision>11</cp:revision>
  <dcterms:modified xsi:type="dcterms:W3CDTF">2021-10-25T06:21:44Z</dcterms:modified>
</cp:coreProperties>
</file>