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9" r:id="rId4"/>
    <p:sldId id="298" r:id="rId5"/>
    <p:sldId id="261" r:id="rId6"/>
    <p:sldId id="263" r:id="rId7"/>
    <p:sldId id="281" r:id="rId8"/>
    <p:sldId id="264" r:id="rId9"/>
    <p:sldId id="265" r:id="rId10"/>
    <p:sldId id="295" r:id="rId11"/>
    <p:sldId id="267" r:id="rId12"/>
    <p:sldId id="296" r:id="rId13"/>
    <p:sldId id="268" r:id="rId14"/>
    <p:sldId id="297" r:id="rId15"/>
    <p:sldId id="269" r:id="rId16"/>
    <p:sldId id="273" r:id="rId17"/>
    <p:sldId id="278" r:id="rId18"/>
  </p:sldIdLst>
  <p:sldSz cx="9144000" cy="5143500" type="screen16x9"/>
  <p:notesSz cx="6858000" cy="9144000"/>
  <p:embeddedFontLst>
    <p:embeddedFont>
      <p:font typeface="Quicksand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45" d="100"/>
          <a:sy n="14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2539d4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2539d4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2539d4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2539d4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58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ata201dhrl.shinyapps.io/data201dhrldeployedshinyapp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NZ" sz="4800" dirty="0"/>
              <a:t>Income and crime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56A7D-C89B-5A44-A4CA-4D9D2BB17A33}"/>
              </a:ext>
            </a:extLst>
          </p:cNvPr>
          <p:cNvSpPr txBox="1"/>
          <p:nvPr/>
        </p:nvSpPr>
        <p:spPr>
          <a:xfrm>
            <a:off x="1319175" y="3217985"/>
            <a:ext cx="40884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>
                <a:solidFill>
                  <a:schemeClr val="accent2">
                    <a:lumMod val="50000"/>
                  </a:schemeClr>
                </a:solidFill>
              </a:rPr>
              <a:t>Ruben | Jenwei | Harrison | Danica</a:t>
            </a:r>
          </a:p>
          <a:p>
            <a:r>
              <a:rPr lang="en-NZ" sz="1800" dirty="0">
                <a:solidFill>
                  <a:schemeClr val="accent2">
                    <a:lumMod val="50000"/>
                  </a:schemeClr>
                </a:solidFill>
              </a:rPr>
              <a:t>26/10/2021</a:t>
            </a:r>
          </a:p>
          <a:p>
            <a:r>
              <a:rPr lang="en-NZ" sz="1800" dirty="0">
                <a:solidFill>
                  <a:schemeClr val="accent2">
                    <a:lumMod val="50000"/>
                  </a:schemeClr>
                </a:solidFill>
              </a:rPr>
              <a:t>Data 201</a:t>
            </a:r>
          </a:p>
          <a:p>
            <a:endParaRPr lang="en-NZ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NZ" sz="3600" dirty="0"/>
              <a:t>Data Analysis</a:t>
            </a:r>
            <a:endParaRPr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36784-F056-1545-9FA4-7043E43841E8}"/>
              </a:ext>
            </a:extLst>
          </p:cNvPr>
          <p:cNvSpPr txBox="1"/>
          <p:nvPr/>
        </p:nvSpPr>
        <p:spPr>
          <a:xfrm>
            <a:off x="537811" y="2307788"/>
            <a:ext cx="84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" sz="28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2826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152609" y="588286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According to our plots</a:t>
            </a:r>
            <a:endParaRPr sz="2400" dirty="0"/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CC1129E7-6151-9549-AAD5-08EB1E3E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50" y="940426"/>
            <a:ext cx="7134896" cy="42030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5D221-EB52-D143-855C-3C56D204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894188-AB5E-C349-A0E5-68E384F154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820D657F-ADBB-0642-AB50-15018B731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83" y="1000527"/>
            <a:ext cx="5447765" cy="41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PLOTS TO COMPARE DATA</a:t>
            </a:r>
            <a:endParaRPr dirty="0"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73E296D4-23D3-D846-8114-1BCD64EDB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32" y="1037265"/>
            <a:ext cx="4888598" cy="38725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09649-93BF-2E47-A7E7-BC421651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605308"/>
            <a:ext cx="6858000" cy="345000"/>
          </a:xfrm>
        </p:spPr>
        <p:txBody>
          <a:bodyPr/>
          <a:lstStyle/>
          <a:p>
            <a:r>
              <a:rPr lang="en-NZ" altLang="zh-CN" sz="2800" dirty="0"/>
              <a:t>Canterbury region</a:t>
            </a:r>
            <a:endParaRPr kumimoji="1" lang="zh-CN" altLang="en-US" sz="28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E36382-91DF-E242-B21E-A0C5A31264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60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长颈鹿, 游戏机, 动物, 珊瑚&#10;&#10;描述已自动生成">
            <a:extLst>
              <a:ext uri="{FF2B5EF4-FFF2-40B4-BE49-F238E27FC236}">
                <a16:creationId xmlns:a16="http://schemas.microsoft.com/office/drawing/2014/main" id="{0D023F22-4C4A-1D41-9303-FDAD88C02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86" y="17728"/>
            <a:ext cx="8229600" cy="5143500"/>
          </a:xfrm>
          <a:prstGeom prst="rect">
            <a:avLst/>
          </a:prstGeom>
        </p:spPr>
      </p:pic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 </a:t>
            </a:r>
            <a:r>
              <a:rPr lang="en-US" altLang="zh-CN" dirty="0"/>
              <a:t>A Link to see more</a:t>
            </a:r>
            <a:endParaRPr dirty="0"/>
          </a:p>
        </p:txBody>
      </p:sp>
      <p:grpSp>
        <p:nvGrpSpPr>
          <p:cNvPr id="181" name="Google Shape;181;p25"/>
          <p:cNvGrpSpPr/>
          <p:nvPr/>
        </p:nvGrpSpPr>
        <p:grpSpPr>
          <a:xfrm>
            <a:off x="5764963" y="2363743"/>
            <a:ext cx="95669" cy="255600"/>
            <a:chOff x="1532100" y="3453325"/>
            <a:chExt cx="121500" cy="340800"/>
          </a:xfrm>
        </p:grpSpPr>
        <p:sp>
          <p:nvSpPr>
            <p:cNvPr id="182" name="Google Shape;182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" name="Google Shape;183;p25"/>
            <p:cNvCxnSpPr>
              <a:stCxn id="182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4" name="Google Shape;184;p25"/>
          <p:cNvGrpSpPr/>
          <p:nvPr/>
        </p:nvGrpSpPr>
        <p:grpSpPr>
          <a:xfrm>
            <a:off x="5515495" y="331283"/>
            <a:ext cx="95669" cy="255600"/>
            <a:chOff x="1532100" y="3453325"/>
            <a:chExt cx="121500" cy="340800"/>
          </a:xfrm>
        </p:grpSpPr>
        <p:sp>
          <p:nvSpPr>
            <p:cNvPr id="185" name="Google Shape;185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25"/>
            <p:cNvCxnSpPr>
              <a:stCxn id="185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3" name="Google Shape;193;p25"/>
          <p:cNvGrpSpPr/>
          <p:nvPr/>
        </p:nvGrpSpPr>
        <p:grpSpPr>
          <a:xfrm>
            <a:off x="4578571" y="3620763"/>
            <a:ext cx="95669" cy="255600"/>
            <a:chOff x="1532100" y="3453325"/>
            <a:chExt cx="121500" cy="340800"/>
          </a:xfrm>
        </p:grpSpPr>
        <p:sp>
          <p:nvSpPr>
            <p:cNvPr id="194" name="Google Shape;19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5"/>
            <p:cNvCxnSpPr>
              <a:stCxn id="194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C7841D-7768-D84D-9CA0-9827CC8ADC9A}"/>
              </a:ext>
            </a:extLst>
          </p:cNvPr>
          <p:cNvSpPr txBox="1"/>
          <p:nvPr/>
        </p:nvSpPr>
        <p:spPr>
          <a:xfrm>
            <a:off x="1669026" y="4046543"/>
            <a:ext cx="580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>
                <a:hlinkClick r:id="rId4"/>
              </a:rPr>
              <a:t>https://data201dhrl.shinyapps.io/data201dhrldeployedshinyapp/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143000" y="685268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2"/>
          </p:nvPr>
        </p:nvSpPr>
        <p:spPr>
          <a:xfrm>
            <a:off x="4874202" y="1478818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AU" b="1" dirty="0"/>
              <a:t>The difficulties we have encountered so far</a:t>
            </a:r>
          </a:p>
          <a:p>
            <a:pPr marL="285750" indent="-285750"/>
            <a:endParaRPr lang="en-AU" b="1" dirty="0"/>
          </a:p>
          <a:p>
            <a:pPr marL="0" lvl="0" indent="0">
              <a:buNone/>
            </a:pPr>
            <a:endParaRPr lang="en-AU" sz="1200" b="1" dirty="0"/>
          </a:p>
          <a:p>
            <a:pPr marL="0" indent="0">
              <a:buNone/>
            </a:pPr>
            <a:endParaRPr sz="1200" dirty="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3"/>
          </p:nvPr>
        </p:nvSpPr>
        <p:spPr>
          <a:xfrm>
            <a:off x="1165475" y="14514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NZ" altLang="zh-CN" dirty="0"/>
              <a:t>Income is correlated with crime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2"/>
          </p:nvPr>
        </p:nvSpPr>
        <p:spPr>
          <a:xfrm>
            <a:off x="1283836" y="3133368"/>
            <a:ext cx="2489398" cy="1475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AU" b="1" dirty="0"/>
              <a:t>Achievements</a:t>
            </a:r>
          </a:p>
          <a:p>
            <a:pPr marL="171450" indent="-171450"/>
            <a:r>
              <a:rPr lang="zh-CN" altLang="en-US" sz="1200" dirty="0"/>
              <a:t> </a:t>
            </a:r>
            <a:r>
              <a:rPr lang="en-AU" altLang="zh-CN" sz="1200" dirty="0"/>
              <a:t>Worked on GitLab</a:t>
            </a:r>
          </a:p>
          <a:p>
            <a:pPr marL="171450" indent="-171450"/>
            <a:r>
              <a:rPr lang="en-US" altLang="zh-CN" sz="1200" dirty="0"/>
              <a:t>Developed a shiny app</a:t>
            </a:r>
          </a:p>
          <a:p>
            <a:pPr marL="171450" indent="-171450"/>
            <a:r>
              <a:rPr lang="en-US" altLang="zh-CN" sz="1200" dirty="0"/>
              <a:t>Developed an R package</a:t>
            </a:r>
          </a:p>
          <a:p>
            <a:pPr marL="171450" indent="-171450"/>
            <a:endParaRPr lang="en-US" altLang="zh-CN" sz="1200" dirty="0"/>
          </a:p>
          <a:p>
            <a:pPr marL="171450" indent="-171450"/>
            <a:endParaRPr lang="en-US" altLang="zh-CN" sz="1200" dirty="0"/>
          </a:p>
        </p:txBody>
      </p:sp>
      <p:sp>
        <p:nvSpPr>
          <p:cNvPr id="255" name="Google Shape;255;p29"/>
          <p:cNvSpPr/>
          <p:nvPr/>
        </p:nvSpPr>
        <p:spPr>
          <a:xfrm>
            <a:off x="5008089" y="3086882"/>
            <a:ext cx="269374" cy="25258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6" name="Google Shape;256;p29"/>
          <p:cNvGrpSpPr/>
          <p:nvPr/>
        </p:nvGrpSpPr>
        <p:grpSpPr>
          <a:xfrm>
            <a:off x="4969617" y="1130901"/>
            <a:ext cx="239893" cy="318588"/>
            <a:chOff x="3979850" y="1598950"/>
            <a:chExt cx="356825" cy="505375"/>
          </a:xfrm>
        </p:grpSpPr>
        <p:sp>
          <p:nvSpPr>
            <p:cNvPr id="257" name="Google Shape;257;p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1376801" y="2997437"/>
            <a:ext cx="316031" cy="181949"/>
            <a:chOff x="4595425" y="1707325"/>
            <a:chExt cx="470075" cy="288625"/>
          </a:xfrm>
        </p:grpSpPr>
        <p:sp>
          <p:nvSpPr>
            <p:cNvPr id="260" name="Google Shape;260;p2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9"/>
          <p:cNvGrpSpPr/>
          <p:nvPr/>
        </p:nvGrpSpPr>
        <p:grpSpPr>
          <a:xfrm>
            <a:off x="1425106" y="1231654"/>
            <a:ext cx="295560" cy="277140"/>
            <a:chOff x="2594050" y="1631825"/>
            <a:chExt cx="439625" cy="439625"/>
          </a:xfrm>
        </p:grpSpPr>
        <p:sp>
          <p:nvSpPr>
            <p:cNvPr id="266" name="Google Shape;266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2007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Thanks!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27987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3F3F3"/>
                </a:solidFill>
              </a:rPr>
              <a:t>ANY QUESTIONS?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78806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</a:t>
            </a:r>
            <a:endParaRPr sz="2800" dirty="0"/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557AF-3B12-2A4C-B836-5E2201DC7420}"/>
              </a:ext>
            </a:extLst>
          </p:cNvPr>
          <p:cNvSpPr txBox="1"/>
          <p:nvPr/>
        </p:nvSpPr>
        <p:spPr>
          <a:xfrm>
            <a:off x="2361537" y="192421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图片 2" descr="文本&#10;&#10;低可信度描述已自动生成">
            <a:extLst>
              <a:ext uri="{FF2B5EF4-FFF2-40B4-BE49-F238E27FC236}">
                <a16:creationId xmlns:a16="http://schemas.microsoft.com/office/drawing/2014/main" id="{F7E0CD7A-9C38-2244-AEE8-CF2AA96B4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75" y="908085"/>
            <a:ext cx="7894500" cy="3947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Our</a:t>
            </a:r>
            <a:r>
              <a:rPr lang="zh-CN" altLang="en-US" sz="3600" dirty="0"/>
              <a:t> </a:t>
            </a:r>
            <a:r>
              <a:rPr lang="en-US" altLang="zh-CN" sz="3600" dirty="0"/>
              <a:t>target</a:t>
            </a:r>
            <a:endParaRPr sz="36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71DE3-2D2B-E44E-A152-625FA0977EC4}"/>
              </a:ext>
            </a:extLst>
          </p:cNvPr>
          <p:cNvSpPr txBox="1"/>
          <p:nvPr/>
        </p:nvSpPr>
        <p:spPr>
          <a:xfrm>
            <a:off x="1622065" y="3021496"/>
            <a:ext cx="652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investigate how levels of income may impact crime rates, and whether particular types of crime are more impacted than others.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D62CF-246B-184C-9E66-35473B66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75845"/>
            <a:ext cx="6858000" cy="345000"/>
          </a:xfrm>
        </p:spPr>
        <p:txBody>
          <a:bodyPr/>
          <a:lstStyle/>
          <a:p>
            <a:r>
              <a:rPr lang="en-NZ" altLang="zh-CN" sz="3200" dirty="0"/>
              <a:t>Hypothesis</a:t>
            </a:r>
            <a:br>
              <a:rPr lang="en-NZ" altLang="zh-CN" b="1" dirty="0">
                <a:solidFill>
                  <a:schemeClr val="lt2"/>
                </a:solidFill>
              </a:rPr>
            </a:b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878ED-220B-0247-B0A1-F32EE13FF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560803"/>
            <a:ext cx="6858000" cy="1122951"/>
          </a:xfrm>
        </p:spPr>
        <p:txBody>
          <a:bodyPr/>
          <a:lstStyle/>
          <a:p>
            <a:pPr marL="38100" indent="0">
              <a:buNone/>
            </a:pPr>
            <a:r>
              <a:rPr lang="en-NZ" altLang="zh-CN" sz="2400" dirty="0"/>
              <a:t>Area’s with less income would see more crime.</a:t>
            </a:r>
          </a:p>
          <a:p>
            <a:pPr marL="3810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78914C-265D-AD4C-B800-A3B6F298DC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100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43000" y="629162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NZ" sz="2800" dirty="0"/>
              <a:t>Analysis considerations</a:t>
            </a:r>
            <a:endParaRPr sz="2800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983974" y="1606824"/>
            <a:ext cx="7928857" cy="128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NZ" sz="2000" dirty="0"/>
              <a:t>Poverty or inequality could be the cause of crime not income.</a:t>
            </a:r>
          </a:p>
          <a:p>
            <a:r>
              <a:rPr lang="en-NZ" sz="2000" dirty="0"/>
              <a:t>This explores the correlation not a causal link. </a:t>
            </a:r>
          </a:p>
          <a:p>
            <a:r>
              <a:rPr lang="en-NZ" sz="2000" dirty="0"/>
              <a:t>Not economists.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20470" y="629162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NZ" sz="2800" dirty="0"/>
              <a:t>Ethics issues</a:t>
            </a:r>
            <a:endParaRPr sz="2800"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109;p17">
            <a:extLst>
              <a:ext uri="{FF2B5EF4-FFF2-40B4-BE49-F238E27FC236}">
                <a16:creationId xmlns:a16="http://schemas.microsoft.com/office/drawing/2014/main" id="{19A3B7DB-2F8D-F541-ADD7-D47120242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2108" y="1519360"/>
            <a:ext cx="7928857" cy="128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Clr>
                <a:srgbClr val="F3F3F3"/>
              </a:buClr>
              <a:buSzPts val="3000"/>
            </a:pPr>
            <a:r>
              <a:rPr lang="en-NZ" dirty="0">
                <a:solidFill>
                  <a:srgbClr val="F3F3F3"/>
                </a:solidFill>
              </a:rPr>
              <a:t>Wanted to explore how drop out rate affects crime but didn’t consider implications.</a:t>
            </a:r>
          </a:p>
          <a:p>
            <a:pPr lvl="0" indent="-419100">
              <a:buClr>
                <a:srgbClr val="F3F3F3"/>
              </a:buClr>
              <a:buSzPts val="3000"/>
            </a:pPr>
            <a:r>
              <a:rPr lang="en-NZ" dirty="0">
                <a:solidFill>
                  <a:srgbClr val="F3F3F3"/>
                </a:solidFill>
              </a:rPr>
              <a:t>Ethnicity and area data being misused / interpreted.</a:t>
            </a:r>
          </a:p>
          <a:p>
            <a:pPr lvl="0" indent="-419100">
              <a:buClr>
                <a:srgbClr val="F3F3F3"/>
              </a:buClr>
              <a:buSzPts val="3000"/>
            </a:pPr>
            <a:r>
              <a:rPr lang="en-NZ" dirty="0">
                <a:solidFill>
                  <a:srgbClr val="F3F3F3"/>
                </a:solidFill>
              </a:rPr>
              <a:t>Risk painting drop outs as criminals.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NZ" sz="3600" dirty="0"/>
              <a:t>Data Wrangling</a:t>
            </a:r>
            <a:endParaRPr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36784-F056-1545-9FA4-7043E43841E8}"/>
              </a:ext>
            </a:extLst>
          </p:cNvPr>
          <p:cNvSpPr txBox="1"/>
          <p:nvPr/>
        </p:nvSpPr>
        <p:spPr>
          <a:xfrm>
            <a:off x="524932" y="2307788"/>
            <a:ext cx="84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" sz="28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76069"/>
            <a:ext cx="7357682" cy="1152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NZ" dirty="0"/>
              <a:t>Initially, the income dataset was in wide format, which needed to be converted to long format and the regions renamed for use in matching policing districts</a:t>
            </a:r>
            <a:r>
              <a:rPr lang="en-US" altLang="zh-CN" dirty="0"/>
              <a:t>.</a:t>
            </a:r>
            <a:endParaRPr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61140BD-9AB3-0948-9CAA-54A105650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74" y="1536199"/>
            <a:ext cx="6918485" cy="321593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B768FCD-A076-A34C-AFE2-2B8E2F991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473" y="1322690"/>
            <a:ext cx="6918485" cy="3429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表格&#10;&#10;描述已自动生成">
            <a:extLst>
              <a:ext uri="{FF2B5EF4-FFF2-40B4-BE49-F238E27FC236}">
                <a16:creationId xmlns:a16="http://schemas.microsoft.com/office/drawing/2014/main" id="{DE3D591A-595D-B446-8BF7-58D3735CE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555" y="1615605"/>
            <a:ext cx="5306096" cy="4179888"/>
          </a:xfrm>
          <a:prstGeom prst="rect">
            <a:avLst/>
          </a:prstGeom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27096" y="1185754"/>
            <a:ext cx="7786315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AU" dirty="0">
                <a:solidFill>
                  <a:schemeClr val="bg1"/>
                </a:solidFill>
              </a:rPr>
              <a:t>Once the income data frame was converted, the crime data frame was joined by matching year and region together. This allowed for a final data frame to be constructed that mapped average and median household income to numbers of offenses for each region by year.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{A4135B5F-CA31-2D4A-9697-B87691CFED73}tf16401378</Template>
  <TotalTime>79</TotalTime>
  <Words>263</Words>
  <Application>Microsoft Macintosh PowerPoint</Application>
  <PresentationFormat>全屏显示(16:9)</PresentationFormat>
  <Paragraphs>53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Quicksand</vt:lpstr>
      <vt:lpstr>Arial</vt:lpstr>
      <vt:lpstr>Eleanor template</vt:lpstr>
      <vt:lpstr>Income and crime</vt:lpstr>
      <vt:lpstr>INTRODUCTION</vt:lpstr>
      <vt:lpstr>Our target</vt:lpstr>
      <vt:lpstr>Hypothesis </vt:lpstr>
      <vt:lpstr>Analysis considerations</vt:lpstr>
      <vt:lpstr>Ethics issues</vt:lpstr>
      <vt:lpstr>Data Wrangling</vt:lpstr>
      <vt:lpstr>PowerPoint 演示文稿</vt:lpstr>
      <vt:lpstr>Once the income data frame was converted, the crime data frame was joined by matching year and region together. This allowed for a final data frame to be constructed that mapped average and median household income to numbers of offenses for each region by year.</vt:lpstr>
      <vt:lpstr>Data Analysis</vt:lpstr>
      <vt:lpstr>According to our plots</vt:lpstr>
      <vt:lpstr>PowerPoint 演示文稿</vt:lpstr>
      <vt:lpstr>AND PLOTS TO COMPARE DATA</vt:lpstr>
      <vt:lpstr>Canterbury region</vt:lpstr>
      <vt:lpstr> A Link to see more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and crime</dc:title>
  <cp:lastModifiedBy>Xiaodan Liang</cp:lastModifiedBy>
  <cp:revision>8</cp:revision>
  <dcterms:modified xsi:type="dcterms:W3CDTF">2021-10-22T07:05:38Z</dcterms:modified>
</cp:coreProperties>
</file>