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0603825"/>
  <p:notesSz cx="32461200" cy="51206400"/>
  <p:defaultTextStyle>
    <a:defPPr>
      <a:defRPr lang="en-US"/>
    </a:defPPr>
    <a:lvl1pPr algn="l" rtl="0" fontAlgn="base">
      <a:spcBef>
        <a:spcPct val="0"/>
      </a:spcBef>
      <a:spcAft>
        <a:spcPct val="0"/>
      </a:spcAft>
      <a:defRPr sz="9400" kern="1200">
        <a:solidFill>
          <a:schemeClr val="tx1"/>
        </a:solidFill>
        <a:latin typeface="Arial" charset="0"/>
        <a:ea typeface="+mn-ea"/>
        <a:cs typeface="+mn-cs"/>
      </a:defRPr>
    </a:lvl1pPr>
    <a:lvl2pPr marL="457200" algn="l" rtl="0" fontAlgn="base">
      <a:spcBef>
        <a:spcPct val="0"/>
      </a:spcBef>
      <a:spcAft>
        <a:spcPct val="0"/>
      </a:spcAft>
      <a:defRPr sz="9400" kern="1200">
        <a:solidFill>
          <a:schemeClr val="tx1"/>
        </a:solidFill>
        <a:latin typeface="Arial" charset="0"/>
        <a:ea typeface="+mn-ea"/>
        <a:cs typeface="+mn-cs"/>
      </a:defRPr>
    </a:lvl2pPr>
    <a:lvl3pPr marL="914400" algn="l" rtl="0" fontAlgn="base">
      <a:spcBef>
        <a:spcPct val="0"/>
      </a:spcBef>
      <a:spcAft>
        <a:spcPct val="0"/>
      </a:spcAft>
      <a:defRPr sz="9400" kern="1200">
        <a:solidFill>
          <a:schemeClr val="tx1"/>
        </a:solidFill>
        <a:latin typeface="Arial" charset="0"/>
        <a:ea typeface="+mn-ea"/>
        <a:cs typeface="+mn-cs"/>
      </a:defRPr>
    </a:lvl3pPr>
    <a:lvl4pPr marL="1371600" algn="l" rtl="0" fontAlgn="base">
      <a:spcBef>
        <a:spcPct val="0"/>
      </a:spcBef>
      <a:spcAft>
        <a:spcPct val="0"/>
      </a:spcAft>
      <a:defRPr sz="9400" kern="1200">
        <a:solidFill>
          <a:schemeClr val="tx1"/>
        </a:solidFill>
        <a:latin typeface="Arial" charset="0"/>
        <a:ea typeface="+mn-ea"/>
        <a:cs typeface="+mn-cs"/>
      </a:defRPr>
    </a:lvl4pPr>
    <a:lvl5pPr marL="1828800" algn="l" rtl="0" fontAlgn="base">
      <a:spcBef>
        <a:spcPct val="0"/>
      </a:spcBef>
      <a:spcAft>
        <a:spcPct val="0"/>
      </a:spcAft>
      <a:defRPr sz="9400" kern="1200">
        <a:solidFill>
          <a:schemeClr val="tx1"/>
        </a:solidFill>
        <a:latin typeface="Arial" charset="0"/>
        <a:ea typeface="+mn-ea"/>
        <a:cs typeface="+mn-cs"/>
      </a:defRPr>
    </a:lvl5pPr>
    <a:lvl6pPr marL="2286000" algn="l" defTabSz="914400" rtl="0" eaLnBrk="1" latinLnBrk="0" hangingPunct="1">
      <a:defRPr sz="9400" kern="1200">
        <a:solidFill>
          <a:schemeClr val="tx1"/>
        </a:solidFill>
        <a:latin typeface="Arial" charset="0"/>
        <a:ea typeface="+mn-ea"/>
        <a:cs typeface="+mn-cs"/>
      </a:defRPr>
    </a:lvl6pPr>
    <a:lvl7pPr marL="2743200" algn="l" defTabSz="914400" rtl="0" eaLnBrk="1" latinLnBrk="0" hangingPunct="1">
      <a:defRPr sz="9400" kern="1200">
        <a:solidFill>
          <a:schemeClr val="tx1"/>
        </a:solidFill>
        <a:latin typeface="Arial" charset="0"/>
        <a:ea typeface="+mn-ea"/>
        <a:cs typeface="+mn-cs"/>
      </a:defRPr>
    </a:lvl7pPr>
    <a:lvl8pPr marL="3200400" algn="l" defTabSz="914400" rtl="0" eaLnBrk="1" latinLnBrk="0" hangingPunct="1">
      <a:defRPr sz="9400" kern="1200">
        <a:solidFill>
          <a:schemeClr val="tx1"/>
        </a:solidFill>
        <a:latin typeface="Arial" charset="0"/>
        <a:ea typeface="+mn-ea"/>
        <a:cs typeface="+mn-cs"/>
      </a:defRPr>
    </a:lvl8pPr>
    <a:lvl9pPr marL="3657600" algn="l" defTabSz="914400" rtl="0" eaLnBrk="1" latinLnBrk="0" hangingPunct="1">
      <a:defRPr sz="9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E8"/>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75" autoAdjust="0"/>
  </p:normalViewPr>
  <p:slideViewPr>
    <p:cSldViewPr>
      <p:cViewPr>
        <p:scale>
          <a:sx n="32" d="100"/>
          <a:sy n="32" d="100"/>
        </p:scale>
        <p:origin x="-272" y="1032"/>
      </p:cViewPr>
      <p:guideLst>
        <p:guide orient="horz" pos="9639"/>
        <p:guide pos="1612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unwaileong:Desktop:ICMR:ICMR:ICM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工作表2!$AJ$77</c:f>
              <c:strCache>
                <c:ptCount val="1"/>
                <c:pt idx="0">
                  <c:v>Visual-only</c:v>
                </c:pt>
              </c:strCache>
            </c:strRef>
          </c:tx>
          <c:spPr>
            <a:solidFill>
              <a:srgbClr val="FFFF00"/>
            </a:solidFill>
          </c:spPr>
          <c:invertIfNegative val="0"/>
          <c:cat>
            <c:strRef>
              <c:f>工作表2!$AD$78:$AD$83</c:f>
              <c:strCache>
                <c:ptCount val="6"/>
                <c:pt idx="0">
                  <c:v>kids</c:v>
                </c:pt>
                <c:pt idx="1">
                  <c:v>party</c:v>
                </c:pt>
                <c:pt idx="2">
                  <c:v>car</c:v>
                </c:pt>
                <c:pt idx="3">
                  <c:v>fb-game</c:v>
                </c:pt>
                <c:pt idx="4">
                  <c:v>beach</c:v>
                </c:pt>
                <c:pt idx="5">
                  <c:v>dog</c:v>
                </c:pt>
              </c:strCache>
            </c:strRef>
          </c:cat>
          <c:val>
            <c:numRef>
              <c:f>工作表2!$AJ$78:$AJ$83</c:f>
              <c:numCache>
                <c:formatCode>General</c:formatCode>
                <c:ptCount val="6"/>
                <c:pt idx="0">
                  <c:v>863026.0</c:v>
                </c:pt>
                <c:pt idx="1">
                  <c:v>48787.0</c:v>
                </c:pt>
                <c:pt idx="2">
                  <c:v>624321.0</c:v>
                </c:pt>
                <c:pt idx="3">
                  <c:v>489457.0</c:v>
                </c:pt>
                <c:pt idx="4">
                  <c:v>375317.0</c:v>
                </c:pt>
                <c:pt idx="5">
                  <c:v>398856.0</c:v>
                </c:pt>
              </c:numCache>
            </c:numRef>
          </c:val>
        </c:ser>
        <c:ser>
          <c:idx val="2"/>
          <c:order val="1"/>
          <c:tx>
            <c:v>Intersect</c:v>
          </c:tx>
          <c:spPr>
            <a:solidFill>
              <a:srgbClr val="FFC000"/>
            </a:solidFill>
          </c:spPr>
          <c:invertIfNegative val="0"/>
          <c:cat>
            <c:strRef>
              <c:f>工作表2!$AD$78:$AD$83</c:f>
              <c:strCache>
                <c:ptCount val="6"/>
                <c:pt idx="0">
                  <c:v>kids</c:v>
                </c:pt>
                <c:pt idx="1">
                  <c:v>party</c:v>
                </c:pt>
                <c:pt idx="2">
                  <c:v>car</c:v>
                </c:pt>
                <c:pt idx="3">
                  <c:v>fb-game</c:v>
                </c:pt>
                <c:pt idx="4">
                  <c:v>beach</c:v>
                </c:pt>
                <c:pt idx="5">
                  <c:v>dog</c:v>
                </c:pt>
              </c:strCache>
            </c:strRef>
          </c:cat>
          <c:val>
            <c:numRef>
              <c:f>工作表2!$AG$78:$AG$83</c:f>
              <c:numCache>
                <c:formatCode>General</c:formatCode>
                <c:ptCount val="6"/>
                <c:pt idx="0">
                  <c:v>662745.0</c:v>
                </c:pt>
                <c:pt idx="1">
                  <c:v>731453.0</c:v>
                </c:pt>
                <c:pt idx="2">
                  <c:v>533031.0</c:v>
                </c:pt>
                <c:pt idx="3">
                  <c:v>1.114555E6</c:v>
                </c:pt>
                <c:pt idx="4">
                  <c:v>289476.0</c:v>
                </c:pt>
                <c:pt idx="5">
                  <c:v>121888.0</c:v>
                </c:pt>
              </c:numCache>
            </c:numRef>
          </c:val>
        </c:ser>
        <c:ser>
          <c:idx val="1"/>
          <c:order val="2"/>
          <c:tx>
            <c:strRef>
              <c:f>工作表2!$AK$77</c:f>
              <c:strCache>
                <c:ptCount val="1"/>
                <c:pt idx="0">
                  <c:v>Audio-only</c:v>
                </c:pt>
              </c:strCache>
            </c:strRef>
          </c:tx>
          <c:spPr>
            <a:solidFill>
              <a:srgbClr val="FF0000"/>
            </a:solidFill>
          </c:spPr>
          <c:invertIfNegative val="0"/>
          <c:cat>
            <c:strRef>
              <c:f>工作表2!$AD$78:$AD$83</c:f>
              <c:strCache>
                <c:ptCount val="6"/>
                <c:pt idx="0">
                  <c:v>kids</c:v>
                </c:pt>
                <c:pt idx="1">
                  <c:v>party</c:v>
                </c:pt>
                <c:pt idx="2">
                  <c:v>car</c:v>
                </c:pt>
                <c:pt idx="3">
                  <c:v>fb-game</c:v>
                </c:pt>
                <c:pt idx="4">
                  <c:v>beach</c:v>
                </c:pt>
                <c:pt idx="5">
                  <c:v>dog</c:v>
                </c:pt>
              </c:strCache>
            </c:strRef>
          </c:cat>
          <c:val>
            <c:numRef>
              <c:f>工作表2!$AK$78:$AK$83</c:f>
              <c:numCache>
                <c:formatCode>General</c:formatCode>
                <c:ptCount val="6"/>
                <c:pt idx="0">
                  <c:v>64157.0</c:v>
                </c:pt>
                <c:pt idx="1">
                  <c:v>241507.0</c:v>
                </c:pt>
                <c:pt idx="2">
                  <c:v>618392.0</c:v>
                </c:pt>
                <c:pt idx="3">
                  <c:v>3349.0</c:v>
                </c:pt>
                <c:pt idx="4">
                  <c:v>69948.0</c:v>
                </c:pt>
                <c:pt idx="5">
                  <c:v>1806.0</c:v>
                </c:pt>
              </c:numCache>
            </c:numRef>
          </c:val>
        </c:ser>
        <c:dLbls>
          <c:showLegendKey val="0"/>
          <c:showVal val="0"/>
          <c:showCatName val="0"/>
          <c:showSerName val="0"/>
          <c:showPercent val="0"/>
          <c:showBubbleSize val="0"/>
        </c:dLbls>
        <c:gapWidth val="75"/>
        <c:overlap val="100"/>
        <c:axId val="-2123222200"/>
        <c:axId val="-2112945048"/>
      </c:barChart>
      <c:catAx>
        <c:axId val="-2123222200"/>
        <c:scaling>
          <c:orientation val="minMax"/>
        </c:scaling>
        <c:delete val="0"/>
        <c:axPos val="b"/>
        <c:majorTickMark val="none"/>
        <c:minorTickMark val="none"/>
        <c:tickLblPos val="nextTo"/>
        <c:txPr>
          <a:bodyPr/>
          <a:lstStyle/>
          <a:p>
            <a:pPr>
              <a:defRPr sz="2000"/>
            </a:pPr>
            <a:endParaRPr lang="zh-CN"/>
          </a:p>
        </c:txPr>
        <c:crossAx val="-2112945048"/>
        <c:crosses val="autoZero"/>
        <c:auto val="1"/>
        <c:lblAlgn val="ctr"/>
        <c:lblOffset val="100"/>
        <c:noMultiLvlLbl val="0"/>
      </c:catAx>
      <c:valAx>
        <c:axId val="-2112945048"/>
        <c:scaling>
          <c:orientation val="minMax"/>
        </c:scaling>
        <c:delete val="0"/>
        <c:axPos val="l"/>
        <c:majorGridlines/>
        <c:numFmt formatCode="0%" sourceLinked="1"/>
        <c:majorTickMark val="none"/>
        <c:minorTickMark val="none"/>
        <c:tickLblPos val="nextTo"/>
        <c:spPr>
          <a:ln w="9525">
            <a:noFill/>
          </a:ln>
        </c:spPr>
        <c:txPr>
          <a:bodyPr/>
          <a:lstStyle/>
          <a:p>
            <a:pPr>
              <a:defRPr sz="2000"/>
            </a:pPr>
            <a:endParaRPr lang="zh-CN"/>
          </a:p>
        </c:txPr>
        <c:crossAx val="-2123222200"/>
        <c:crosses val="autoZero"/>
        <c:crossBetween val="between"/>
      </c:valAx>
    </c:plotArea>
    <c:legend>
      <c:legendPos val="b"/>
      <c:layout/>
      <c:overlay val="0"/>
      <c:txPr>
        <a:bodyPr/>
        <a:lstStyle/>
        <a:p>
          <a:pPr>
            <a:defRPr sz="2400"/>
          </a:pPr>
          <a:endParaRPr lang="zh-CN"/>
        </a:p>
      </c:txPr>
    </c:legend>
    <c:plotVisOnly val="1"/>
    <c:dispBlanksAs val="gap"/>
    <c:showDLblsOverMax val="0"/>
  </c:chart>
  <c:spPr>
    <a:noFill/>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4066838" cy="25606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8386425" y="0"/>
            <a:ext cx="14066838" cy="2560638"/>
          </a:xfrm>
          <a:prstGeom prst="rect">
            <a:avLst/>
          </a:prstGeom>
        </p:spPr>
        <p:txBody>
          <a:bodyPr vert="horz" lIns="91440" tIns="45720" rIns="91440" bIns="45720" rtlCol="0"/>
          <a:lstStyle>
            <a:lvl1pPr algn="r">
              <a:defRPr sz="1200"/>
            </a:lvl1pPr>
          </a:lstStyle>
          <a:p>
            <a:fld id="{D5BF79A1-5026-4F95-AE17-3DF0F7C0FECD}" type="datetimeFigureOut">
              <a:rPr lang="zh-CN" altLang="en-US" smtClean="0"/>
              <a:t>15-4-15</a:t>
            </a:fld>
            <a:endParaRPr lang="zh-CN" altLang="en-US"/>
          </a:p>
        </p:txBody>
      </p:sp>
      <p:sp>
        <p:nvSpPr>
          <p:cNvPr id="4" name="幻灯片图像占位符 3"/>
          <p:cNvSpPr>
            <a:spLocks noGrp="1" noRot="1" noChangeAspect="1"/>
          </p:cNvSpPr>
          <p:nvPr>
            <p:ph type="sldImg" idx="2"/>
          </p:nvPr>
        </p:nvSpPr>
        <p:spPr>
          <a:xfrm>
            <a:off x="166688" y="3840163"/>
            <a:ext cx="32127825" cy="19202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246438" y="24323675"/>
            <a:ext cx="25968325" cy="23042563"/>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637825"/>
            <a:ext cx="14066838" cy="25590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8386425" y="48637825"/>
            <a:ext cx="14066838" cy="2559050"/>
          </a:xfrm>
          <a:prstGeom prst="rect">
            <a:avLst/>
          </a:prstGeom>
        </p:spPr>
        <p:txBody>
          <a:bodyPr vert="horz" lIns="91440" tIns="45720" rIns="91440" bIns="45720" rtlCol="0" anchor="b"/>
          <a:lstStyle>
            <a:lvl1pPr algn="r">
              <a:defRPr sz="1200"/>
            </a:lvl1pPr>
          </a:lstStyle>
          <a:p>
            <a:fld id="{41D6FCD6-B3B9-46BA-BB70-0D7E4711ED59}" type="slidenum">
              <a:rPr lang="zh-CN" altLang="en-US" smtClean="0"/>
              <a:t>‹#›</a:t>
            </a:fld>
            <a:endParaRPr lang="zh-CN" altLang="en-US"/>
          </a:p>
        </p:txBody>
      </p:sp>
    </p:spTree>
    <p:extLst>
      <p:ext uri="{BB962C8B-B14F-4D97-AF65-F5344CB8AC3E}">
        <p14:creationId xmlns:p14="http://schemas.microsoft.com/office/powerpoint/2010/main" val="12837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6688" y="3840163"/>
            <a:ext cx="32127825" cy="19202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D6FCD6-B3B9-46BA-BB70-0D7E4711ED59}" type="slidenum">
              <a:rPr lang="zh-CN" altLang="en-US" smtClean="0"/>
              <a:t>1</a:t>
            </a:fld>
            <a:endParaRPr lang="zh-CN" altLang="en-US"/>
          </a:p>
        </p:txBody>
      </p:sp>
    </p:spTree>
    <p:extLst>
      <p:ext uri="{BB962C8B-B14F-4D97-AF65-F5344CB8AC3E}">
        <p14:creationId xmlns:p14="http://schemas.microsoft.com/office/powerpoint/2010/main" val="2639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5" y="9507612"/>
            <a:ext cx="43526075" cy="6558806"/>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7341578"/>
            <a:ext cx="35845750" cy="782215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50679E-AA74-45A7-912C-B9B730243482}" type="slidenum">
              <a:rPr lang="en-US" altLang="zh-CN"/>
              <a:pPr>
                <a:defRPr/>
              </a:pPr>
              <a:t>‹#›</a:t>
            </a:fld>
            <a:endParaRPr lang="en-US" altLang="zh-CN"/>
          </a:p>
        </p:txBody>
      </p:sp>
    </p:spTree>
    <p:extLst>
      <p:ext uri="{BB962C8B-B14F-4D97-AF65-F5344CB8AC3E}">
        <p14:creationId xmlns:p14="http://schemas.microsoft.com/office/powerpoint/2010/main" val="8413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B3493B-0506-4A87-B7D0-0B37BE39919A}" type="slidenum">
              <a:rPr lang="en-US" altLang="zh-CN"/>
              <a:pPr>
                <a:defRPr/>
              </a:pPr>
              <a:t>‹#›</a:t>
            </a:fld>
            <a:endParaRPr lang="en-US" altLang="zh-CN"/>
          </a:p>
        </p:txBody>
      </p:sp>
    </p:spTree>
    <p:extLst>
      <p:ext uri="{BB962C8B-B14F-4D97-AF65-F5344CB8AC3E}">
        <p14:creationId xmlns:p14="http://schemas.microsoft.com/office/powerpoint/2010/main" val="973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275" y="1224981"/>
            <a:ext cx="11520488" cy="261142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640" y="1224981"/>
            <a:ext cx="34412237" cy="261142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ABEDB-85C3-4BDC-AF5B-9797E00F59A0}" type="slidenum">
              <a:rPr lang="en-US" altLang="zh-CN"/>
              <a:pPr>
                <a:defRPr/>
              </a:pPr>
              <a:t>‹#›</a:t>
            </a:fld>
            <a:endParaRPr lang="en-US" altLang="zh-CN"/>
          </a:p>
        </p:txBody>
      </p:sp>
    </p:spTree>
    <p:extLst>
      <p:ext uri="{BB962C8B-B14F-4D97-AF65-F5344CB8AC3E}">
        <p14:creationId xmlns:p14="http://schemas.microsoft.com/office/powerpoint/2010/main" val="29519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50EA2B-B9D0-4322-8F4F-0FD3A6D0E765}" type="slidenum">
              <a:rPr lang="en-US" altLang="zh-CN"/>
              <a:pPr>
                <a:defRPr/>
              </a:pPr>
              <a:t>‹#›</a:t>
            </a:fld>
            <a:endParaRPr lang="en-US" altLang="zh-CN"/>
          </a:p>
        </p:txBody>
      </p:sp>
    </p:spTree>
    <p:extLst>
      <p:ext uri="{BB962C8B-B14F-4D97-AF65-F5344CB8AC3E}">
        <p14:creationId xmlns:p14="http://schemas.microsoft.com/office/powerpoint/2010/main" val="38625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9666088"/>
            <a:ext cx="43526075" cy="6077669"/>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2" y="12971500"/>
            <a:ext cx="43526075" cy="6694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A87AD6-D32A-4C24-A385-890632781191}" type="slidenum">
              <a:rPr lang="en-US" altLang="zh-CN"/>
              <a:pPr>
                <a:defRPr/>
              </a:pPr>
              <a:t>‹#›</a:t>
            </a:fld>
            <a:endParaRPr lang="en-US" altLang="zh-CN"/>
          </a:p>
        </p:txBody>
      </p:sp>
    </p:spTree>
    <p:extLst>
      <p:ext uri="{BB962C8B-B14F-4D97-AF65-F5344CB8AC3E}">
        <p14:creationId xmlns:p14="http://schemas.microsoft.com/office/powerpoint/2010/main" val="171860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638" y="7140302"/>
            <a:ext cx="22966362" cy="20198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2" y="7140302"/>
            <a:ext cx="22966363" cy="20198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D202AF-6CCD-4AC8-BE25-E2640642CBF0}" type="slidenum">
              <a:rPr lang="en-US" altLang="zh-CN"/>
              <a:pPr>
                <a:defRPr/>
              </a:pPr>
              <a:t>‹#›</a:t>
            </a:fld>
            <a:endParaRPr lang="en-US" altLang="zh-CN"/>
          </a:p>
        </p:txBody>
      </p:sp>
    </p:spTree>
    <p:extLst>
      <p:ext uri="{BB962C8B-B14F-4D97-AF65-F5344CB8AC3E}">
        <p14:creationId xmlns:p14="http://schemas.microsoft.com/office/powerpoint/2010/main" val="25544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6851031"/>
            <a:ext cx="22625050" cy="285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9705381"/>
            <a:ext cx="22625050" cy="17632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6851031"/>
            <a:ext cx="22632988" cy="285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9705381"/>
            <a:ext cx="22632988" cy="17632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2BCC3D-072E-42F6-94D9-13A59BC09208}" type="slidenum">
              <a:rPr lang="en-US" altLang="zh-CN"/>
              <a:pPr>
                <a:defRPr/>
              </a:pPr>
              <a:t>‹#›</a:t>
            </a:fld>
            <a:endParaRPr lang="en-US" altLang="zh-CN"/>
          </a:p>
        </p:txBody>
      </p:sp>
    </p:spTree>
    <p:extLst>
      <p:ext uri="{BB962C8B-B14F-4D97-AF65-F5344CB8AC3E}">
        <p14:creationId xmlns:p14="http://schemas.microsoft.com/office/powerpoint/2010/main" val="217511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9F86EC-0BD6-432B-A884-6FA4FFE7210A}" type="slidenum">
              <a:rPr lang="en-US" altLang="zh-CN"/>
              <a:pPr>
                <a:defRPr/>
              </a:pPr>
              <a:t>‹#›</a:t>
            </a:fld>
            <a:endParaRPr lang="en-US" altLang="zh-CN"/>
          </a:p>
        </p:txBody>
      </p:sp>
    </p:spTree>
    <p:extLst>
      <p:ext uri="{BB962C8B-B14F-4D97-AF65-F5344CB8AC3E}">
        <p14:creationId xmlns:p14="http://schemas.microsoft.com/office/powerpoint/2010/main" val="24821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C8ADA0-149F-4803-B9F4-53AFE0E1F3AD}" type="slidenum">
              <a:rPr lang="en-US" altLang="zh-CN"/>
              <a:pPr>
                <a:defRPr/>
              </a:pPr>
              <a:t>‹#›</a:t>
            </a:fld>
            <a:endParaRPr lang="en-US" altLang="zh-CN"/>
          </a:p>
        </p:txBody>
      </p:sp>
    </p:spTree>
    <p:extLst>
      <p:ext uri="{BB962C8B-B14F-4D97-AF65-F5344CB8AC3E}">
        <p14:creationId xmlns:p14="http://schemas.microsoft.com/office/powerpoint/2010/main" val="295938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19076"/>
            <a:ext cx="16846550" cy="518476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219077"/>
            <a:ext cx="28625800" cy="2611862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403840"/>
            <a:ext cx="16846550" cy="209338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6C119-9B32-412B-9842-9758095C7753}" type="slidenum">
              <a:rPr lang="en-US" altLang="zh-CN"/>
              <a:pPr>
                <a:defRPr/>
              </a:pPr>
              <a:t>‹#›</a:t>
            </a:fld>
            <a:endParaRPr lang="en-US" altLang="zh-CN"/>
          </a:p>
        </p:txBody>
      </p:sp>
    </p:spTree>
    <p:extLst>
      <p:ext uri="{BB962C8B-B14F-4D97-AF65-F5344CB8AC3E}">
        <p14:creationId xmlns:p14="http://schemas.microsoft.com/office/powerpoint/2010/main" val="24993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1422383"/>
            <a:ext cx="30724475" cy="252965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6" y="2734804"/>
            <a:ext cx="30724475" cy="183614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0036176" y="23952040"/>
            <a:ext cx="30724475" cy="3590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4EF4C4-4857-4073-AF4D-D63D4FAB9B30}" type="slidenum">
              <a:rPr lang="en-US" altLang="zh-CN"/>
              <a:pPr>
                <a:defRPr/>
              </a:pPr>
              <a:t>‹#›</a:t>
            </a:fld>
            <a:endParaRPr lang="en-US" altLang="zh-CN"/>
          </a:p>
        </p:txBody>
      </p:sp>
    </p:spTree>
    <p:extLst>
      <p:ext uri="{BB962C8B-B14F-4D97-AF65-F5344CB8AC3E}">
        <p14:creationId xmlns:p14="http://schemas.microsoft.com/office/powerpoint/2010/main" val="3905247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39" y="1224933"/>
            <a:ext cx="4608512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87" tIns="240344" rIns="480687" bIns="240344"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560639" y="7139693"/>
            <a:ext cx="46085125" cy="2020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687" tIns="240344" rIns="480687" bIns="240344"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2560638" y="27870592"/>
            <a:ext cx="11947525" cy="2124516"/>
          </a:xfrm>
          <a:prstGeom prst="rect">
            <a:avLst/>
          </a:prstGeom>
          <a:noFill/>
          <a:ln w="9525">
            <a:noFill/>
            <a:miter lim="800000"/>
            <a:headEnd/>
            <a:tailEnd/>
          </a:ln>
          <a:effectLst/>
        </p:spPr>
        <p:txBody>
          <a:bodyPr vert="horz" wrap="square" lIns="480687" tIns="240344" rIns="480687" bIns="240344" numCol="1" anchor="t" anchorCtr="0" compatLnSpc="1">
            <a:prstTxWarp prst="textNoShape">
              <a:avLst/>
            </a:prstTxWarp>
          </a:bodyPr>
          <a:lstStyle>
            <a:lvl1pPr>
              <a:defRPr sz="7300">
                <a:ea typeface="宋体" pitchFamily="2" charset="-122"/>
              </a:defRPr>
            </a:lvl1pPr>
          </a:lstStyle>
          <a:p>
            <a:endParaRPr lang="zh-CN" altLang="zh-CN"/>
          </a:p>
        </p:txBody>
      </p:sp>
      <p:sp>
        <p:nvSpPr>
          <p:cNvPr id="1029" name="Rectangle 5"/>
          <p:cNvSpPr>
            <a:spLocks noGrp="1" noChangeArrowheads="1"/>
          </p:cNvSpPr>
          <p:nvPr>
            <p:ph type="ftr" sz="quarter" idx="3"/>
          </p:nvPr>
        </p:nvSpPr>
        <p:spPr bwMode="auto">
          <a:xfrm>
            <a:off x="17495839" y="27870592"/>
            <a:ext cx="16214725" cy="2124516"/>
          </a:xfrm>
          <a:prstGeom prst="rect">
            <a:avLst/>
          </a:prstGeom>
          <a:noFill/>
          <a:ln w="9525">
            <a:noFill/>
            <a:miter lim="800000"/>
            <a:headEnd/>
            <a:tailEnd/>
          </a:ln>
          <a:effectLst/>
        </p:spPr>
        <p:txBody>
          <a:bodyPr vert="horz" wrap="square" lIns="480687" tIns="240344" rIns="480687" bIns="240344" numCol="1" anchor="t" anchorCtr="0" compatLnSpc="1">
            <a:prstTxWarp prst="textNoShape">
              <a:avLst/>
            </a:prstTxWarp>
          </a:bodyPr>
          <a:lstStyle>
            <a:lvl1pPr algn="ctr">
              <a:defRPr sz="7300">
                <a:ea typeface="宋体" pitchFamily="2" charset="-122"/>
              </a:defRPr>
            </a:lvl1pPr>
          </a:lstStyle>
          <a:p>
            <a:endParaRPr lang="zh-CN" altLang="zh-CN"/>
          </a:p>
        </p:txBody>
      </p:sp>
      <p:sp>
        <p:nvSpPr>
          <p:cNvPr id="1030" name="Rectangle 6"/>
          <p:cNvSpPr>
            <a:spLocks noGrp="1" noChangeArrowheads="1"/>
          </p:cNvSpPr>
          <p:nvPr>
            <p:ph type="sldNum" sz="quarter" idx="4"/>
          </p:nvPr>
        </p:nvSpPr>
        <p:spPr bwMode="auto">
          <a:xfrm>
            <a:off x="36698239" y="27870592"/>
            <a:ext cx="11947525" cy="2124516"/>
          </a:xfrm>
          <a:prstGeom prst="rect">
            <a:avLst/>
          </a:prstGeom>
          <a:noFill/>
          <a:ln w="9525">
            <a:noFill/>
            <a:miter lim="800000"/>
            <a:headEnd/>
            <a:tailEnd/>
          </a:ln>
          <a:effectLst/>
        </p:spPr>
        <p:txBody>
          <a:bodyPr vert="horz" wrap="square" lIns="480687" tIns="240344" rIns="480687" bIns="240344" numCol="1" anchor="t" anchorCtr="0" compatLnSpc="1">
            <a:prstTxWarp prst="textNoShape">
              <a:avLst/>
            </a:prstTxWarp>
          </a:bodyPr>
          <a:lstStyle>
            <a:lvl1pPr algn="r">
              <a:defRPr sz="7300" smtClean="0">
                <a:ea typeface="宋体" charset="-122"/>
              </a:defRPr>
            </a:lvl1pPr>
          </a:lstStyle>
          <a:p>
            <a:pPr>
              <a:defRPr/>
            </a:pPr>
            <a:fld id="{419E641B-526D-4929-BAA0-B5E77F50D6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200">
          <a:solidFill>
            <a:schemeClr val="tx2"/>
          </a:solidFill>
          <a:latin typeface="+mj-lt"/>
          <a:ea typeface="+mj-ea"/>
          <a:cs typeface="+mj-cs"/>
        </a:defRPr>
      </a:lvl1pPr>
      <a:lvl2pPr algn="ctr" defTabSz="4806950" rtl="0" eaLnBrk="0" fontAlgn="base" hangingPunct="0">
        <a:spcBef>
          <a:spcPct val="0"/>
        </a:spcBef>
        <a:spcAft>
          <a:spcPct val="0"/>
        </a:spcAft>
        <a:defRPr sz="23200">
          <a:solidFill>
            <a:schemeClr val="tx2"/>
          </a:solidFill>
          <a:latin typeface="Arial" charset="0"/>
        </a:defRPr>
      </a:lvl2pPr>
      <a:lvl3pPr algn="ctr" defTabSz="4806950" rtl="0" eaLnBrk="0" fontAlgn="base" hangingPunct="0">
        <a:spcBef>
          <a:spcPct val="0"/>
        </a:spcBef>
        <a:spcAft>
          <a:spcPct val="0"/>
        </a:spcAft>
        <a:defRPr sz="23200">
          <a:solidFill>
            <a:schemeClr val="tx2"/>
          </a:solidFill>
          <a:latin typeface="Arial" charset="0"/>
        </a:defRPr>
      </a:lvl3pPr>
      <a:lvl4pPr algn="ctr" defTabSz="4806950" rtl="0" eaLnBrk="0" fontAlgn="base" hangingPunct="0">
        <a:spcBef>
          <a:spcPct val="0"/>
        </a:spcBef>
        <a:spcAft>
          <a:spcPct val="0"/>
        </a:spcAft>
        <a:defRPr sz="23200">
          <a:solidFill>
            <a:schemeClr val="tx2"/>
          </a:solidFill>
          <a:latin typeface="Arial" charset="0"/>
        </a:defRPr>
      </a:lvl4pPr>
      <a:lvl5pPr algn="ctr" defTabSz="4806950" rtl="0" eaLnBrk="0" fontAlgn="base" hangingPunct="0">
        <a:spcBef>
          <a:spcPct val="0"/>
        </a:spcBef>
        <a:spcAft>
          <a:spcPct val="0"/>
        </a:spcAft>
        <a:defRPr sz="23200">
          <a:solidFill>
            <a:schemeClr val="tx2"/>
          </a:solidFill>
          <a:latin typeface="Arial" charset="0"/>
        </a:defRPr>
      </a:lvl5pPr>
      <a:lvl6pPr marL="457200" algn="ctr" defTabSz="4806950" rtl="0" fontAlgn="base">
        <a:spcBef>
          <a:spcPct val="0"/>
        </a:spcBef>
        <a:spcAft>
          <a:spcPct val="0"/>
        </a:spcAft>
        <a:defRPr sz="23200">
          <a:solidFill>
            <a:schemeClr val="tx2"/>
          </a:solidFill>
          <a:latin typeface="Arial" charset="0"/>
        </a:defRPr>
      </a:lvl6pPr>
      <a:lvl7pPr marL="914400" algn="ctr" defTabSz="4806950" rtl="0" fontAlgn="base">
        <a:spcBef>
          <a:spcPct val="0"/>
        </a:spcBef>
        <a:spcAft>
          <a:spcPct val="0"/>
        </a:spcAft>
        <a:defRPr sz="23200">
          <a:solidFill>
            <a:schemeClr val="tx2"/>
          </a:solidFill>
          <a:latin typeface="Arial" charset="0"/>
        </a:defRPr>
      </a:lvl7pPr>
      <a:lvl8pPr marL="1371600" algn="ctr" defTabSz="4806950" rtl="0" fontAlgn="base">
        <a:spcBef>
          <a:spcPct val="0"/>
        </a:spcBef>
        <a:spcAft>
          <a:spcPct val="0"/>
        </a:spcAft>
        <a:defRPr sz="23200">
          <a:solidFill>
            <a:schemeClr val="tx2"/>
          </a:solidFill>
          <a:latin typeface="Arial" charset="0"/>
        </a:defRPr>
      </a:lvl8pPr>
      <a:lvl9pPr marL="1828800" algn="ctr" defTabSz="4806950" rtl="0" fontAlgn="base">
        <a:spcBef>
          <a:spcPct val="0"/>
        </a:spcBef>
        <a:spcAft>
          <a:spcPct val="0"/>
        </a:spcAft>
        <a:defRPr sz="23200">
          <a:solidFill>
            <a:schemeClr val="tx2"/>
          </a:solidFill>
          <a:latin typeface="Arial" charset="0"/>
        </a:defRPr>
      </a:lvl9pPr>
    </p:titleStyle>
    <p:bodyStyle>
      <a:lvl1pPr marL="1801813" indent="-1801813" algn="l" defTabSz="4806950" rtl="0" eaLnBrk="0" fontAlgn="base" hangingPunct="0">
        <a:spcBef>
          <a:spcPct val="20000"/>
        </a:spcBef>
        <a:spcAft>
          <a:spcPct val="0"/>
        </a:spcAft>
        <a:buChar char="•"/>
        <a:defRPr sz="16900">
          <a:solidFill>
            <a:schemeClr val="tx1"/>
          </a:solidFill>
          <a:latin typeface="+mn-lt"/>
          <a:ea typeface="+mn-ea"/>
          <a:cs typeface="+mn-cs"/>
        </a:defRPr>
      </a:lvl1pPr>
      <a:lvl2pPr marL="3906838" indent="-1503363" algn="l" defTabSz="4806950" rtl="0" eaLnBrk="0" fontAlgn="base" hangingPunct="0">
        <a:spcBef>
          <a:spcPct val="20000"/>
        </a:spcBef>
        <a:spcAft>
          <a:spcPct val="0"/>
        </a:spcAft>
        <a:buChar char="–"/>
        <a:defRPr sz="148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7225" indent="-1203325" algn="l" defTabSz="4806950" rtl="0" eaLnBrk="0" fontAlgn="base" hangingPunct="0">
        <a:spcBef>
          <a:spcPct val="20000"/>
        </a:spcBef>
        <a:spcAft>
          <a:spcPct val="0"/>
        </a:spcAft>
        <a:buChar char="»"/>
        <a:defRPr sz="10500">
          <a:solidFill>
            <a:schemeClr val="tx1"/>
          </a:solidFill>
          <a:latin typeface="+mn-lt"/>
        </a:defRPr>
      </a:lvl5pPr>
      <a:lvl6pPr marL="11274425" indent="-1203325" algn="l" defTabSz="4806950" rtl="0" fontAlgn="base">
        <a:spcBef>
          <a:spcPct val="20000"/>
        </a:spcBef>
        <a:spcAft>
          <a:spcPct val="0"/>
        </a:spcAft>
        <a:buChar char="»"/>
        <a:defRPr sz="10500">
          <a:solidFill>
            <a:schemeClr val="tx1"/>
          </a:solidFill>
          <a:latin typeface="+mn-lt"/>
        </a:defRPr>
      </a:lvl6pPr>
      <a:lvl7pPr marL="11731625" indent="-1203325" algn="l" defTabSz="4806950" rtl="0" fontAlgn="base">
        <a:spcBef>
          <a:spcPct val="20000"/>
        </a:spcBef>
        <a:spcAft>
          <a:spcPct val="0"/>
        </a:spcAft>
        <a:buChar char="»"/>
        <a:defRPr sz="10500">
          <a:solidFill>
            <a:schemeClr val="tx1"/>
          </a:solidFill>
          <a:latin typeface="+mn-lt"/>
        </a:defRPr>
      </a:lvl7pPr>
      <a:lvl8pPr marL="12188825" indent="-1203325" algn="l" defTabSz="4806950" rtl="0" fontAlgn="base">
        <a:spcBef>
          <a:spcPct val="20000"/>
        </a:spcBef>
        <a:spcAft>
          <a:spcPct val="0"/>
        </a:spcAft>
        <a:buChar char="»"/>
        <a:defRPr sz="10500">
          <a:solidFill>
            <a:schemeClr val="tx1"/>
          </a:solidFill>
          <a:latin typeface="+mn-lt"/>
        </a:defRPr>
      </a:lvl8pPr>
      <a:lvl9pPr marL="12646025" indent="-1203325"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2.jpe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package" Target="../embeddings/Microsoft_Word___1.docx"/><Relationship Id="rId9" Type="http://schemas.openxmlformats.org/officeDocument/2006/relationships/image" Target="../media/image1.emf"/><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3"/>
          <p:cNvSpPr>
            <a:spLocks noChangeArrowheads="1"/>
          </p:cNvSpPr>
          <p:nvPr/>
        </p:nvSpPr>
        <p:spPr bwMode="auto">
          <a:xfrm>
            <a:off x="13335000" y="3719512"/>
            <a:ext cx="24688800" cy="1063007"/>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dirty="0" smtClean="0">
                <a:latin typeface="Century Schoolbook" pitchFamily="18" charset="0"/>
                <a:ea typeface="宋体" pitchFamily="2" charset="-122"/>
              </a:rPr>
              <a:t>Audio Feature Representations</a:t>
            </a:r>
            <a:endParaRPr lang="en-US" altLang="zh-CN" sz="4800" b="1" dirty="0">
              <a:latin typeface="Century Schoolbook" pitchFamily="18" charset="0"/>
              <a:ea typeface="宋体" pitchFamily="2" charset="-122"/>
            </a:endParaRPr>
          </a:p>
        </p:txBody>
      </p:sp>
      <p:sp>
        <p:nvSpPr>
          <p:cNvPr id="2052" name="Rectangle 2"/>
          <p:cNvSpPr>
            <a:spLocks noGrp="1" noChangeArrowheads="1"/>
          </p:cNvSpPr>
          <p:nvPr>
            <p:ph type="ctrTitle"/>
          </p:nvPr>
        </p:nvSpPr>
        <p:spPr>
          <a:xfrm>
            <a:off x="0" y="0"/>
            <a:ext cx="51206400" cy="3542860"/>
          </a:xfrm>
        </p:spPr>
        <p:txBody>
          <a:bodyPr/>
          <a:lstStyle/>
          <a:p>
            <a:pPr eaLnBrk="1" hangingPunct="1"/>
            <a:r>
              <a:rPr lang="en-US" altLang="zh-CN" sz="8000" dirty="0" smtClean="0"/>
              <a:t>Detecting Semantic Concepts In Consumer Videos Using Audio</a:t>
            </a:r>
            <a:r>
              <a:rPr lang="en-US" altLang="zh-CN" sz="6000" dirty="0" smtClean="0">
                <a:latin typeface="Century Schoolbook" pitchFamily="18" charset="0"/>
                <a:ea typeface="宋体" pitchFamily="2" charset="-122"/>
              </a:rPr>
              <a:t> </a:t>
            </a:r>
            <a:r>
              <a:rPr lang="en-US" altLang="zh-CN" sz="6900" dirty="0" smtClean="0">
                <a:latin typeface="Century Schoolbook" pitchFamily="18" charset="0"/>
                <a:ea typeface="宋体" pitchFamily="2" charset="-122"/>
              </a:rPr>
              <a:t/>
            </a:r>
            <a:br>
              <a:rPr lang="en-US" altLang="zh-CN" sz="6900" dirty="0" smtClean="0">
                <a:latin typeface="Century Schoolbook" pitchFamily="18" charset="0"/>
                <a:ea typeface="宋体" pitchFamily="2" charset="-122"/>
              </a:rPr>
            </a:br>
            <a:r>
              <a:rPr lang="en-US" altLang="zh-CN" sz="5400" i="1" dirty="0" err="1">
                <a:latin typeface="Century Schoolbook" pitchFamily="18" charset="0"/>
                <a:ea typeface="宋体" pitchFamily="2" charset="-122"/>
              </a:rPr>
              <a:t>Junwei</a:t>
            </a:r>
            <a:r>
              <a:rPr lang="en-US" altLang="zh-CN" sz="5400" i="1" dirty="0">
                <a:latin typeface="Century Schoolbook" pitchFamily="18" charset="0"/>
                <a:ea typeface="宋体" pitchFamily="2" charset="-122"/>
              </a:rPr>
              <a:t> </a:t>
            </a:r>
            <a:r>
              <a:rPr lang="en-US" altLang="zh-CN" sz="5400" i="1" dirty="0" smtClean="0">
                <a:latin typeface="Century Schoolbook" pitchFamily="18" charset="0"/>
                <a:ea typeface="宋体" pitchFamily="2" charset="-122"/>
              </a:rPr>
              <a:t>Liang, </a:t>
            </a:r>
            <a:r>
              <a:rPr lang="en-US" altLang="zh-CN" sz="5400" i="1" dirty="0">
                <a:latin typeface="Century Schoolbook" pitchFamily="18" charset="0"/>
                <a:ea typeface="宋体" pitchFamily="2" charset="-122"/>
              </a:rPr>
              <a:t>Qin </a:t>
            </a:r>
            <a:r>
              <a:rPr lang="en-US" altLang="zh-CN" sz="5400" i="1" dirty="0" err="1" smtClean="0">
                <a:latin typeface="Century Schoolbook" pitchFamily="18" charset="0"/>
                <a:ea typeface="宋体" pitchFamily="2" charset="-122"/>
              </a:rPr>
              <a:t>Jin</a:t>
            </a:r>
            <a:r>
              <a:rPr lang="en-US" altLang="zh-CN" sz="5400" i="1" dirty="0" smtClean="0">
                <a:latin typeface="Century Schoolbook" pitchFamily="18" charset="0"/>
                <a:ea typeface="宋体" pitchFamily="2" charset="-122"/>
              </a:rPr>
              <a:t>, </a:t>
            </a:r>
            <a:r>
              <a:rPr lang="en-US" altLang="zh-CN" sz="5400" i="1" dirty="0" err="1">
                <a:latin typeface="Century Schoolbook" pitchFamily="18" charset="0"/>
                <a:ea typeface="宋体" pitchFamily="2" charset="-122"/>
              </a:rPr>
              <a:t>Xixi</a:t>
            </a:r>
            <a:r>
              <a:rPr lang="en-US" altLang="zh-CN" sz="5400" i="1" dirty="0">
                <a:latin typeface="Century Schoolbook" pitchFamily="18" charset="0"/>
                <a:ea typeface="宋体" pitchFamily="2" charset="-122"/>
              </a:rPr>
              <a:t> </a:t>
            </a:r>
            <a:r>
              <a:rPr lang="en-US" altLang="zh-CN" sz="5400" i="1" dirty="0" smtClean="0">
                <a:latin typeface="Century Schoolbook" pitchFamily="18" charset="0"/>
                <a:ea typeface="宋体" pitchFamily="2" charset="-122"/>
              </a:rPr>
              <a:t>He, </a:t>
            </a:r>
            <a:r>
              <a:rPr lang="en-US" altLang="zh-CN" sz="5400" i="1" dirty="0">
                <a:latin typeface="Century Schoolbook" pitchFamily="18" charset="0"/>
                <a:ea typeface="宋体" pitchFamily="2" charset="-122"/>
              </a:rPr>
              <a:t>Gang </a:t>
            </a:r>
            <a:r>
              <a:rPr lang="en-US" altLang="zh-CN" sz="5400" i="1" dirty="0" smtClean="0">
                <a:latin typeface="Century Schoolbook" pitchFamily="18" charset="0"/>
                <a:ea typeface="宋体" pitchFamily="2" charset="-122"/>
              </a:rPr>
              <a:t>Yang, </a:t>
            </a:r>
            <a:r>
              <a:rPr lang="en-US" altLang="zh-CN" sz="5400" i="1" dirty="0" err="1">
                <a:latin typeface="Century Schoolbook" pitchFamily="18" charset="0"/>
                <a:ea typeface="宋体" pitchFamily="2" charset="-122"/>
              </a:rPr>
              <a:t>Jieping</a:t>
            </a:r>
            <a:r>
              <a:rPr lang="en-US" altLang="zh-CN" sz="5400" i="1" dirty="0">
                <a:latin typeface="Century Schoolbook" pitchFamily="18" charset="0"/>
                <a:ea typeface="宋体" pitchFamily="2" charset="-122"/>
              </a:rPr>
              <a:t> </a:t>
            </a:r>
            <a:r>
              <a:rPr lang="en-US" altLang="zh-CN" sz="5400" i="1" dirty="0" smtClean="0">
                <a:latin typeface="Century Schoolbook" pitchFamily="18" charset="0"/>
                <a:ea typeface="宋体" pitchFamily="2" charset="-122"/>
              </a:rPr>
              <a:t>Xu, </a:t>
            </a:r>
            <a:r>
              <a:rPr lang="en-US" altLang="zh-CN" sz="5400" i="1" dirty="0" err="1">
                <a:latin typeface="Century Schoolbook" pitchFamily="18" charset="0"/>
                <a:ea typeface="宋体" pitchFamily="2" charset="-122"/>
              </a:rPr>
              <a:t>Xirong</a:t>
            </a:r>
            <a:r>
              <a:rPr lang="en-US" altLang="zh-CN" sz="5400" i="1" dirty="0">
                <a:latin typeface="Century Schoolbook" pitchFamily="18" charset="0"/>
                <a:ea typeface="宋体" pitchFamily="2" charset="-122"/>
              </a:rPr>
              <a:t> Li</a:t>
            </a:r>
            <a:r>
              <a:rPr lang="en-US" altLang="zh-CN" sz="5400" dirty="0" smtClean="0">
                <a:latin typeface="Century Schoolbook" pitchFamily="18" charset="0"/>
                <a:ea typeface="宋体" pitchFamily="2" charset="-122"/>
              </a:rPr>
              <a:t/>
            </a:r>
            <a:br>
              <a:rPr lang="en-US" altLang="zh-CN" sz="5400" dirty="0" smtClean="0">
                <a:latin typeface="Century Schoolbook" pitchFamily="18" charset="0"/>
                <a:ea typeface="宋体" pitchFamily="2" charset="-122"/>
              </a:rPr>
            </a:br>
            <a:r>
              <a:rPr lang="en-US" altLang="zh-CN" sz="4600" dirty="0" smtClean="0">
                <a:latin typeface="Century Schoolbook" pitchFamily="18" charset="0"/>
                <a:ea typeface="宋体" pitchFamily="2" charset="-122"/>
              </a:rPr>
              <a:t>Multimedia Computing Lab, School of Information, </a:t>
            </a:r>
            <a:r>
              <a:rPr lang="en-US" altLang="zh-CN" sz="4600" dirty="0" err="1" smtClean="0">
                <a:latin typeface="Century Schoolbook" pitchFamily="18" charset="0"/>
                <a:ea typeface="宋体" pitchFamily="2" charset="-122"/>
              </a:rPr>
              <a:t>Renmin</a:t>
            </a:r>
            <a:r>
              <a:rPr lang="en-US" altLang="zh-CN" sz="4600" dirty="0" smtClean="0">
                <a:latin typeface="Century Schoolbook" pitchFamily="18" charset="0"/>
                <a:ea typeface="宋体" pitchFamily="2" charset="-122"/>
              </a:rPr>
              <a:t> University of China, Beijing, China</a:t>
            </a:r>
            <a:br>
              <a:rPr lang="en-US" altLang="zh-CN" sz="4600" dirty="0" smtClean="0">
                <a:latin typeface="Century Schoolbook" pitchFamily="18" charset="0"/>
                <a:ea typeface="宋体" pitchFamily="2" charset="-122"/>
              </a:rPr>
            </a:br>
            <a:r>
              <a:rPr lang="en-US" altLang="zh-CN" sz="4400" dirty="0">
                <a:latin typeface="Century Schoolbook" pitchFamily="18" charset="0"/>
                <a:ea typeface="宋体" pitchFamily="2" charset="-122"/>
              </a:rPr>
              <a:t>{</a:t>
            </a:r>
            <a:r>
              <a:rPr lang="en-US" altLang="zh-CN" sz="4400" dirty="0" err="1">
                <a:latin typeface="Century Schoolbook" pitchFamily="18" charset="0"/>
                <a:ea typeface="宋体" pitchFamily="2" charset="-122"/>
              </a:rPr>
              <a:t>leongchunwai</a:t>
            </a:r>
            <a:r>
              <a:rPr lang="en-US" altLang="zh-CN" sz="4400" dirty="0">
                <a:latin typeface="Century Schoolbook" pitchFamily="18" charset="0"/>
                <a:ea typeface="宋体" pitchFamily="2" charset="-122"/>
              </a:rPr>
              <a:t>, </a:t>
            </a:r>
            <a:r>
              <a:rPr lang="en-US" altLang="zh-CN" sz="4400" dirty="0" err="1">
                <a:latin typeface="Century Schoolbook" pitchFamily="18" charset="0"/>
                <a:ea typeface="宋体" pitchFamily="2" charset="-122"/>
              </a:rPr>
              <a:t>qjin</a:t>
            </a:r>
            <a:r>
              <a:rPr lang="en-US" altLang="zh-CN" sz="4400" dirty="0">
                <a:latin typeface="Century Schoolbook" pitchFamily="18" charset="0"/>
                <a:ea typeface="宋体" pitchFamily="2" charset="-122"/>
              </a:rPr>
              <a:t>, </a:t>
            </a:r>
            <a:r>
              <a:rPr lang="en-US" altLang="zh-CN" sz="4400" dirty="0" err="1">
                <a:latin typeface="Century Schoolbook" pitchFamily="18" charset="0"/>
                <a:ea typeface="宋体" pitchFamily="2" charset="-122"/>
              </a:rPr>
              <a:t>xxlanmi</a:t>
            </a:r>
            <a:r>
              <a:rPr lang="en-US" altLang="zh-CN" sz="4400" dirty="0">
                <a:latin typeface="Century Schoolbook" pitchFamily="18" charset="0"/>
                <a:ea typeface="宋体" pitchFamily="2" charset="-122"/>
              </a:rPr>
              <a:t>, </a:t>
            </a:r>
            <a:r>
              <a:rPr lang="en-US" altLang="zh-CN" sz="4400" dirty="0" err="1">
                <a:latin typeface="Century Schoolbook" pitchFamily="18" charset="0"/>
                <a:ea typeface="宋体" pitchFamily="2" charset="-122"/>
              </a:rPr>
              <a:t>yanggang</a:t>
            </a:r>
            <a:r>
              <a:rPr lang="en-US" altLang="zh-CN" sz="4400" dirty="0">
                <a:latin typeface="Century Schoolbook" pitchFamily="18" charset="0"/>
                <a:ea typeface="宋体" pitchFamily="2" charset="-122"/>
              </a:rPr>
              <a:t>, </a:t>
            </a:r>
            <a:r>
              <a:rPr lang="en-US" altLang="zh-CN" sz="4400" dirty="0" err="1">
                <a:latin typeface="Century Schoolbook" pitchFamily="18" charset="0"/>
                <a:ea typeface="宋体" pitchFamily="2" charset="-122"/>
              </a:rPr>
              <a:t>xjieping</a:t>
            </a:r>
            <a:r>
              <a:rPr lang="zh-CN" altLang="en-US" sz="4400" dirty="0">
                <a:latin typeface="Century Schoolbook" pitchFamily="18" charset="0"/>
                <a:ea typeface="宋体" pitchFamily="2" charset="-122"/>
              </a:rPr>
              <a:t>，</a:t>
            </a:r>
            <a:r>
              <a:rPr lang="en-US" altLang="zh-CN" sz="4400" dirty="0" err="1">
                <a:latin typeface="Century Schoolbook" pitchFamily="18" charset="0"/>
                <a:ea typeface="宋体" pitchFamily="2" charset="-122"/>
              </a:rPr>
              <a:t>xirong</a:t>
            </a:r>
            <a:r>
              <a:rPr lang="en-US" altLang="zh-CN" sz="4400" dirty="0">
                <a:latin typeface="Century Schoolbook" pitchFamily="18" charset="0"/>
                <a:ea typeface="宋体" pitchFamily="2" charset="-122"/>
              </a:rPr>
              <a:t>}@</a:t>
            </a:r>
            <a:r>
              <a:rPr lang="en-US" altLang="zh-CN" sz="4400" dirty="0" smtClean="0">
                <a:latin typeface="Century Schoolbook" pitchFamily="18" charset="0"/>
                <a:ea typeface="宋体" pitchFamily="2" charset="-122"/>
              </a:rPr>
              <a:t>ruc.edu.cn</a:t>
            </a:r>
          </a:p>
        </p:txBody>
      </p:sp>
      <p:sp>
        <p:nvSpPr>
          <p:cNvPr id="2054" name="Text Box 11"/>
          <p:cNvSpPr txBox="1">
            <a:spLocks noChangeArrowheads="1"/>
          </p:cNvSpPr>
          <p:nvPr/>
        </p:nvSpPr>
        <p:spPr bwMode="auto">
          <a:xfrm>
            <a:off x="1066800" y="4959703"/>
            <a:ext cx="120396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just">
              <a:buNone/>
            </a:pPr>
            <a:r>
              <a:rPr lang="en-US" altLang="zh-CN" sz="3200" dirty="0"/>
              <a:t>With the increasing use of audio sensors in user generated content collection, how to detect semantic concepts using audio streams has become an important research problem. </a:t>
            </a:r>
            <a:r>
              <a:rPr lang="en-US" altLang="zh-CN" sz="3200" dirty="0"/>
              <a:t>In this paper, we present a semantic concept annotation system using sound</a:t>
            </a:r>
            <a:r>
              <a:rPr lang="en-US" altLang="zh-CN" sz="3200" dirty="0" smtClean="0"/>
              <a:t>-tracks</a:t>
            </a:r>
            <a:r>
              <a:rPr lang="en-US" altLang="zh-CN" sz="3200" dirty="0"/>
              <a:t>/audio of the video. </a:t>
            </a:r>
          </a:p>
          <a:p>
            <a:pPr marL="457200" indent="-457200" algn="just">
              <a:spcBef>
                <a:spcPct val="0"/>
              </a:spcBef>
              <a:buFont typeface="Wingdings" panose="05000000000000000000" pitchFamily="2" charset="2"/>
              <a:buChar char="Ø"/>
            </a:pPr>
            <a:r>
              <a:rPr lang="en-US" altLang="zh-CN" sz="3200" dirty="0" smtClean="0"/>
              <a:t>Different </a:t>
            </a:r>
            <a:r>
              <a:rPr lang="en-US" altLang="zh-CN" sz="3200" dirty="0"/>
              <a:t>acoustic feature </a:t>
            </a:r>
            <a:r>
              <a:rPr lang="en-US" altLang="zh-CN" sz="3200" dirty="0" smtClean="0"/>
              <a:t>representations:</a:t>
            </a:r>
            <a:endParaRPr lang="en-US" altLang="zh-CN" sz="3200" dirty="0"/>
          </a:p>
          <a:p>
            <a:pPr marL="1200150" lvl="1" indent="-457200" algn="just">
              <a:spcBef>
                <a:spcPct val="0"/>
              </a:spcBef>
              <a:buFont typeface="Wingdings" panose="05000000000000000000" pitchFamily="2" charset="2"/>
              <a:buChar char="Ø"/>
            </a:pPr>
            <a:r>
              <a:rPr lang="en-US" altLang="zh-CN" sz="3200" dirty="0" smtClean="0">
                <a:ea typeface="宋体" pitchFamily="2" charset="-122"/>
              </a:rPr>
              <a:t>Bag-of-audio-words representation</a:t>
            </a:r>
            <a:endParaRPr lang="en-US" altLang="zh-CN" sz="3200" dirty="0" smtClean="0">
              <a:ea typeface="宋体" pitchFamily="2" charset="-122"/>
            </a:endParaRPr>
          </a:p>
          <a:p>
            <a:pPr marL="1200150" lvl="1" indent="-457200" algn="just">
              <a:spcBef>
                <a:spcPct val="0"/>
              </a:spcBef>
              <a:buFont typeface="Wingdings" panose="05000000000000000000" pitchFamily="2" charset="2"/>
              <a:buChar char="Ø"/>
            </a:pPr>
            <a:r>
              <a:rPr lang="en-US" altLang="zh-CN" sz="3200" dirty="0" err="1" smtClean="0">
                <a:ea typeface="宋体" pitchFamily="2" charset="-122"/>
              </a:rPr>
              <a:t>BoW+TF-IDF</a:t>
            </a:r>
            <a:r>
              <a:rPr lang="en-US" altLang="zh-CN" sz="3200" dirty="0" smtClean="0">
                <a:ea typeface="宋体" pitchFamily="2" charset="-122"/>
              </a:rPr>
              <a:t> representation</a:t>
            </a:r>
            <a:endParaRPr lang="en-US" altLang="zh-CN" sz="3200" dirty="0">
              <a:ea typeface="宋体" pitchFamily="2" charset="-122"/>
            </a:endParaRPr>
          </a:p>
          <a:p>
            <a:pPr marL="1200150" lvl="1" indent="-457200" algn="just">
              <a:spcBef>
                <a:spcPct val="0"/>
              </a:spcBef>
              <a:buFont typeface="Wingdings" panose="05000000000000000000" pitchFamily="2" charset="2"/>
              <a:buChar char="Ø"/>
            </a:pPr>
            <a:r>
              <a:rPr lang="en-US" altLang="zh-CN" sz="3200" dirty="0" smtClean="0">
                <a:ea typeface="宋体" pitchFamily="2" charset="-122"/>
              </a:rPr>
              <a:t>Gaussian super vector representation</a:t>
            </a:r>
          </a:p>
          <a:p>
            <a:pPr marL="457200" indent="-457200" algn="just">
              <a:spcBef>
                <a:spcPct val="0"/>
              </a:spcBef>
              <a:buFont typeface="Wingdings" panose="05000000000000000000" pitchFamily="2" charset="2"/>
              <a:buChar char="Ø"/>
            </a:pPr>
            <a:r>
              <a:rPr lang="en-US" altLang="zh-CN" sz="3200" dirty="0" smtClean="0">
                <a:ea typeface="宋体" pitchFamily="2" charset="-122"/>
              </a:rPr>
              <a:t>Fusion with visual system</a:t>
            </a:r>
            <a:r>
              <a:rPr lang="en-US" altLang="zh-CN" sz="3200" dirty="0" smtClean="0">
                <a:ea typeface="宋体" pitchFamily="2" charset="-122"/>
              </a:rPr>
              <a:t>: </a:t>
            </a:r>
          </a:p>
          <a:p>
            <a:pPr marL="1200150" lvl="1" indent="-457200" algn="just">
              <a:spcBef>
                <a:spcPct val="0"/>
              </a:spcBef>
              <a:buFont typeface="Wingdings" panose="05000000000000000000" pitchFamily="2" charset="2"/>
              <a:buChar char="Ø"/>
            </a:pPr>
            <a:r>
              <a:rPr lang="en-US" altLang="zh-CN" sz="3200" dirty="0" smtClean="0">
                <a:ea typeface="宋体" pitchFamily="2" charset="-122"/>
              </a:rPr>
              <a:t>Performance boost</a:t>
            </a:r>
            <a:endParaRPr lang="en-US" altLang="zh-CN" sz="3200" dirty="0" smtClean="0">
              <a:ea typeface="宋体" pitchFamily="2" charset="-122"/>
            </a:endParaRPr>
          </a:p>
          <a:p>
            <a:pPr marL="1200150" lvl="1" indent="-457200" algn="just">
              <a:spcBef>
                <a:spcPct val="0"/>
              </a:spcBef>
              <a:buFont typeface="Wingdings" panose="05000000000000000000" pitchFamily="2" charset="2"/>
              <a:buChar char="Ø"/>
            </a:pPr>
            <a:r>
              <a:rPr lang="en-US" altLang="zh-CN" sz="3200" dirty="0" smtClean="0">
                <a:ea typeface="宋体" pitchFamily="2" charset="-122"/>
              </a:rPr>
              <a:t>Interpreting a semantic concept both visually and acoustically, it is better to train concept models for the visual system and audio system using visual-driven and audio-driven ground truth separately. </a:t>
            </a:r>
            <a:endParaRPr lang="en-US" altLang="zh-CN" sz="3200" dirty="0">
              <a:ea typeface="宋体" pitchFamily="2" charset="-122"/>
            </a:endParaRPr>
          </a:p>
        </p:txBody>
      </p:sp>
      <p:sp>
        <p:nvSpPr>
          <p:cNvPr id="2057" name="Rectangle 35"/>
          <p:cNvSpPr>
            <a:spLocks noChangeArrowheads="1"/>
          </p:cNvSpPr>
          <p:nvPr/>
        </p:nvSpPr>
        <p:spPr bwMode="auto">
          <a:xfrm>
            <a:off x="914400" y="3683795"/>
            <a:ext cx="12344400" cy="1063007"/>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a:latin typeface="Century Schoolbook" pitchFamily="18" charset="0"/>
                <a:ea typeface="宋体" pitchFamily="2" charset="-122"/>
              </a:rPr>
              <a:t>Abstract</a:t>
            </a:r>
          </a:p>
        </p:txBody>
      </p:sp>
      <p:sp>
        <p:nvSpPr>
          <p:cNvPr id="2058" name="Rectangle 36"/>
          <p:cNvSpPr>
            <a:spLocks noChangeArrowheads="1"/>
          </p:cNvSpPr>
          <p:nvPr/>
        </p:nvSpPr>
        <p:spPr bwMode="auto">
          <a:xfrm>
            <a:off x="914400" y="13019705"/>
            <a:ext cx="12344400" cy="1063007"/>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dirty="0" smtClean="0">
                <a:latin typeface="Century Schoolbook" pitchFamily="18" charset="0"/>
                <a:ea typeface="宋体" pitchFamily="2" charset="-122"/>
              </a:rPr>
              <a:t>Audio Annotation System</a:t>
            </a:r>
            <a:endParaRPr lang="en-US" altLang="zh-CN" sz="4800" b="1" dirty="0">
              <a:latin typeface="Century Schoolbook" pitchFamily="18" charset="0"/>
              <a:ea typeface="宋体" pitchFamily="2" charset="-122"/>
            </a:endParaRPr>
          </a:p>
        </p:txBody>
      </p:sp>
      <p:sp>
        <p:nvSpPr>
          <p:cNvPr id="2061" name="Rectangle 51"/>
          <p:cNvSpPr>
            <a:spLocks noChangeArrowheads="1"/>
          </p:cNvSpPr>
          <p:nvPr/>
        </p:nvSpPr>
        <p:spPr bwMode="auto">
          <a:xfrm>
            <a:off x="37947600" y="3683795"/>
            <a:ext cx="12877800" cy="1063007"/>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dirty="0" smtClean="0">
                <a:latin typeface="Century Schoolbook" pitchFamily="18" charset="0"/>
                <a:ea typeface="宋体" pitchFamily="2" charset="-122"/>
              </a:rPr>
              <a:t>Additional Experiment</a:t>
            </a:r>
            <a:r>
              <a:rPr lang="en-US" altLang="zh-CN" sz="4800" b="1" dirty="0" smtClean="0">
                <a:latin typeface="Century Schoolbook" pitchFamily="18" charset="0"/>
                <a:ea typeface="宋体" pitchFamily="2" charset="-122"/>
              </a:rPr>
              <a:t>s and Analysis</a:t>
            </a:r>
            <a:endParaRPr lang="en-US" altLang="zh-CN" sz="4800" b="1" dirty="0">
              <a:latin typeface="Century Schoolbook" pitchFamily="18" charset="0"/>
              <a:ea typeface="宋体" pitchFamily="2" charset="-122"/>
            </a:endParaRPr>
          </a:p>
        </p:txBody>
      </p:sp>
      <p:pic>
        <p:nvPicPr>
          <p:cNvPr id="2067"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332846"/>
            <a:ext cx="3065462" cy="287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 name="组合 183"/>
          <p:cNvGrpSpPr/>
          <p:nvPr/>
        </p:nvGrpSpPr>
        <p:grpSpPr>
          <a:xfrm>
            <a:off x="24307800" y="13396912"/>
            <a:ext cx="12649200" cy="6934200"/>
            <a:chOff x="70279" y="0"/>
            <a:chExt cx="2931199" cy="1586650"/>
          </a:xfrm>
        </p:grpSpPr>
        <p:sp>
          <p:nvSpPr>
            <p:cNvPr id="185" name="文本框 1"/>
            <p:cNvSpPr txBox="1"/>
            <p:nvPr/>
          </p:nvSpPr>
          <p:spPr>
            <a:xfrm>
              <a:off x="70279" y="145454"/>
              <a:ext cx="793115" cy="5864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45720" rIns="0" bIns="45720" numCol="1" spcCol="0" rtlCol="0" fromWordArt="0" anchor="t" anchorCtr="0" forceAA="0" compatLnSpc="1">
              <a:prstTxWarp prst="textNoShape">
                <a:avLst/>
              </a:prstTxWarp>
              <a:noAutofit/>
            </a:bodyPr>
            <a:lstStyle/>
            <a:p>
              <a:pPr algn="ctr">
                <a:spcAft>
                  <a:spcPts val="0"/>
                </a:spcAft>
              </a:pPr>
              <a:r>
                <a:rPr lang="en-US" sz="4000" b="1" dirty="0" smtClean="0">
                  <a:effectLst/>
                  <a:latin typeface="Times New Roman"/>
                  <a:ea typeface="宋体"/>
                </a:rPr>
                <a:t>GMM </a:t>
              </a:r>
              <a:r>
                <a:rPr lang="en-US" sz="4000" b="1" dirty="0">
                  <a:effectLst/>
                  <a:latin typeface="Times New Roman"/>
                  <a:ea typeface="宋体"/>
                </a:rPr>
                <a:t>UBM</a:t>
              </a:r>
              <a:endParaRPr lang="zh-CN" sz="4000" dirty="0">
                <a:effectLst/>
                <a:latin typeface="Times New Roman"/>
                <a:ea typeface="宋体"/>
              </a:endParaRPr>
            </a:p>
          </p:txBody>
        </p:sp>
        <p:grpSp>
          <p:nvGrpSpPr>
            <p:cNvPr id="186" name="组合 185"/>
            <p:cNvGrpSpPr/>
            <p:nvPr/>
          </p:nvGrpSpPr>
          <p:grpSpPr>
            <a:xfrm>
              <a:off x="955248" y="76846"/>
              <a:ext cx="1137920" cy="1509804"/>
              <a:chOff x="14968" y="-9418"/>
              <a:chExt cx="1137920" cy="1509804"/>
            </a:xfrm>
          </p:grpSpPr>
          <p:sp>
            <p:nvSpPr>
              <p:cNvPr id="194" name="文本框 3"/>
              <p:cNvSpPr txBox="1"/>
              <p:nvPr/>
            </p:nvSpPr>
            <p:spPr>
              <a:xfrm>
                <a:off x="130808" y="-9418"/>
                <a:ext cx="836762" cy="36231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4000" b="1" dirty="0">
                    <a:effectLst/>
                    <a:latin typeface="Times New Roman"/>
                    <a:ea typeface="宋体"/>
                  </a:rPr>
                  <a:t>MAP Adaptation</a:t>
                </a:r>
                <a:endParaRPr lang="zh-CN" sz="4000" dirty="0">
                  <a:effectLst/>
                  <a:latin typeface="Times New Roman"/>
                  <a:ea typeface="宋体"/>
                </a:endParaRPr>
              </a:p>
            </p:txBody>
          </p:sp>
          <p:sp>
            <p:nvSpPr>
              <p:cNvPr id="195" name="文本框 12"/>
              <p:cNvSpPr txBox="1"/>
              <p:nvPr/>
            </p:nvSpPr>
            <p:spPr>
              <a:xfrm>
                <a:off x="131275" y="603849"/>
                <a:ext cx="836295" cy="3619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4000" b="1" dirty="0">
                    <a:effectLst/>
                    <a:latin typeface="Times New Roman"/>
                    <a:ea typeface="宋体"/>
                  </a:rPr>
                  <a:t>Feature Extraction</a:t>
                </a:r>
                <a:endParaRPr lang="zh-CN" sz="4000" dirty="0">
                  <a:effectLst/>
                  <a:latin typeface="Times New Roman"/>
                  <a:ea typeface="宋体"/>
                </a:endParaRPr>
              </a:p>
            </p:txBody>
          </p:sp>
          <p:cxnSp>
            <p:nvCxnSpPr>
              <p:cNvPr id="197" name="直接箭头连接符 196"/>
              <p:cNvCxnSpPr/>
              <p:nvPr/>
            </p:nvCxnSpPr>
            <p:spPr>
              <a:xfrm flipV="1">
                <a:off x="559870" y="983412"/>
                <a:ext cx="0" cy="2241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2" name="直接箭头连接符 201"/>
              <p:cNvCxnSpPr/>
              <p:nvPr/>
            </p:nvCxnSpPr>
            <p:spPr>
              <a:xfrm flipV="1">
                <a:off x="541338" y="362310"/>
                <a:ext cx="0" cy="2241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3" name="文本框 21"/>
              <p:cNvSpPr txBox="1"/>
              <p:nvPr/>
            </p:nvSpPr>
            <p:spPr>
              <a:xfrm>
                <a:off x="14968" y="1250831"/>
                <a:ext cx="1137920" cy="2495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45720" rIns="0" bIns="45720" numCol="1" spcCol="0" rtlCol="0" fromWordArt="0" anchor="t" anchorCtr="0" forceAA="0" compatLnSpc="1">
                <a:prstTxWarp prst="textNoShape">
                  <a:avLst/>
                </a:prstTxWarp>
                <a:noAutofit/>
              </a:bodyPr>
              <a:lstStyle/>
              <a:p>
                <a:pPr algn="ctr">
                  <a:spcAft>
                    <a:spcPts val="0"/>
                  </a:spcAft>
                </a:pPr>
                <a:r>
                  <a:rPr lang="en-US" sz="4000" b="1" dirty="0">
                    <a:effectLst/>
                    <a:latin typeface="Times New Roman"/>
                    <a:ea typeface="宋体"/>
                  </a:rPr>
                  <a:t>Input Utterance</a:t>
                </a:r>
                <a:endParaRPr lang="zh-CN" sz="4000" dirty="0">
                  <a:effectLst/>
                  <a:latin typeface="Times New Roman"/>
                  <a:ea typeface="宋体"/>
                </a:endParaRPr>
              </a:p>
            </p:txBody>
          </p:sp>
        </p:grpSp>
        <p:cxnSp>
          <p:nvCxnSpPr>
            <p:cNvPr id="188" name="直接箭头连接符 187"/>
            <p:cNvCxnSpPr/>
            <p:nvPr/>
          </p:nvCxnSpPr>
          <p:spPr>
            <a:xfrm>
              <a:off x="810037" y="276045"/>
              <a:ext cx="24559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0" name="直接箭头连接符 189"/>
            <p:cNvCxnSpPr/>
            <p:nvPr/>
          </p:nvCxnSpPr>
          <p:spPr>
            <a:xfrm>
              <a:off x="1871036" y="276045"/>
              <a:ext cx="3276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1" name="文本框 26"/>
            <p:cNvSpPr txBox="1"/>
            <p:nvPr/>
          </p:nvSpPr>
          <p:spPr>
            <a:xfrm>
              <a:off x="2208363" y="0"/>
              <a:ext cx="793115" cy="129341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45720" rIns="0" bIns="45720" numCol="1" spcCol="0" rtlCol="0" fromWordArt="0" anchor="t" anchorCtr="0" forceAA="0" compatLnSpc="1">
              <a:prstTxWarp prst="textNoShape">
                <a:avLst/>
              </a:prstTxWarp>
              <a:noAutofit/>
            </a:bodyPr>
            <a:lstStyle/>
            <a:p>
              <a:pPr algn="ctr">
                <a:spcAft>
                  <a:spcPts val="0"/>
                </a:spcAft>
              </a:pPr>
              <a:r>
                <a:rPr lang="en-US" sz="4000" b="1" dirty="0">
                  <a:effectLst/>
                  <a:latin typeface="Times New Roman"/>
                  <a:ea typeface="宋体"/>
                </a:rPr>
                <a:t>GMM Super Vector (GSV)</a:t>
              </a:r>
              <a:endParaRPr lang="zh-CN" sz="4000" dirty="0">
                <a:effectLst/>
                <a:latin typeface="Times New Roman"/>
                <a:ea typeface="宋体"/>
              </a:endParaRPr>
            </a:p>
            <a:p>
              <a:pPr algn="ctr">
                <a:spcAft>
                  <a:spcPts val="0"/>
                </a:spcAft>
              </a:pPr>
              <a:r>
                <a:rPr lang="en-US" sz="4000" b="1" dirty="0">
                  <a:effectLst/>
                  <a:latin typeface="宋体"/>
                  <a:ea typeface="宋体"/>
                </a:rPr>
                <a:t>U</a:t>
              </a:r>
              <a:r>
                <a:rPr lang="en-US" sz="4000" b="1" baseline="-25000" dirty="0">
                  <a:effectLst/>
                  <a:latin typeface="Times New Roman"/>
                  <a:ea typeface="宋体"/>
                </a:rPr>
                <a:t>1</a:t>
              </a:r>
              <a:endParaRPr lang="zh-CN" sz="4000" dirty="0">
                <a:effectLst/>
                <a:latin typeface="Times New Roman"/>
                <a:ea typeface="宋体"/>
              </a:endParaRPr>
            </a:p>
            <a:p>
              <a:pPr algn="ctr">
                <a:spcAft>
                  <a:spcPts val="0"/>
                </a:spcAft>
              </a:pPr>
              <a:r>
                <a:rPr lang="en-US" sz="4000" b="1" dirty="0">
                  <a:effectLst/>
                  <a:latin typeface="Times New Roman"/>
                  <a:ea typeface="宋体"/>
                </a:rPr>
                <a:t>U</a:t>
              </a:r>
              <a:r>
                <a:rPr lang="en-US" sz="4000" b="1" baseline="-25000" dirty="0">
                  <a:effectLst/>
                  <a:latin typeface="Times New Roman"/>
                  <a:ea typeface="宋体"/>
                </a:rPr>
                <a:t>2</a:t>
              </a:r>
              <a:endParaRPr lang="zh-CN" sz="4000" dirty="0">
                <a:effectLst/>
                <a:latin typeface="Times New Roman"/>
                <a:ea typeface="宋体"/>
              </a:endParaRPr>
            </a:p>
            <a:p>
              <a:pPr algn="ctr">
                <a:spcAft>
                  <a:spcPts val="0"/>
                </a:spcAft>
              </a:pPr>
              <a:r>
                <a:rPr lang="en-US" sz="4000" b="1" dirty="0">
                  <a:effectLst/>
                  <a:latin typeface="Times New Roman"/>
                  <a:ea typeface="宋体"/>
                </a:rPr>
                <a:t>.</a:t>
              </a:r>
              <a:endParaRPr lang="zh-CN" sz="4000" dirty="0">
                <a:effectLst/>
                <a:latin typeface="Times New Roman"/>
                <a:ea typeface="宋体"/>
              </a:endParaRPr>
            </a:p>
            <a:p>
              <a:pPr algn="ctr">
                <a:spcAft>
                  <a:spcPts val="0"/>
                </a:spcAft>
              </a:pPr>
              <a:r>
                <a:rPr lang="en-US" sz="4000" b="1" dirty="0">
                  <a:effectLst/>
                  <a:latin typeface="Times New Roman"/>
                  <a:ea typeface="宋体"/>
                </a:rPr>
                <a:t>.</a:t>
              </a:r>
              <a:endParaRPr lang="zh-CN" sz="4000" dirty="0">
                <a:effectLst/>
                <a:latin typeface="Times New Roman"/>
                <a:ea typeface="宋体"/>
              </a:endParaRPr>
            </a:p>
            <a:p>
              <a:pPr algn="ctr">
                <a:spcAft>
                  <a:spcPts val="0"/>
                </a:spcAft>
              </a:pPr>
              <a:r>
                <a:rPr lang="en-US" sz="4000" b="1" dirty="0">
                  <a:effectLst/>
                  <a:latin typeface="Times New Roman"/>
                  <a:ea typeface="宋体"/>
                </a:rPr>
                <a:t>.</a:t>
              </a:r>
              <a:endParaRPr lang="zh-CN" sz="4000" dirty="0">
                <a:effectLst/>
                <a:latin typeface="Times New Roman"/>
                <a:ea typeface="宋体"/>
              </a:endParaRPr>
            </a:p>
            <a:p>
              <a:pPr algn="ctr">
                <a:spcAft>
                  <a:spcPts val="0"/>
                </a:spcAft>
              </a:pPr>
              <a:r>
                <a:rPr lang="en-US" sz="4000" b="1" dirty="0">
                  <a:effectLst/>
                  <a:latin typeface="Times New Roman"/>
                  <a:ea typeface="宋体"/>
                </a:rPr>
                <a:t> </a:t>
              </a:r>
              <a:endParaRPr lang="zh-CN" sz="4000" dirty="0">
                <a:effectLst/>
                <a:latin typeface="Times New Roman"/>
                <a:ea typeface="宋体"/>
              </a:endParaRPr>
            </a:p>
            <a:p>
              <a:pPr algn="ctr">
                <a:spcAft>
                  <a:spcPts val="0"/>
                </a:spcAft>
              </a:pPr>
              <a:r>
                <a:rPr lang="en-US" sz="4000" b="1" dirty="0">
                  <a:effectLst/>
                  <a:latin typeface="Times New Roman"/>
                  <a:ea typeface="宋体"/>
                </a:rPr>
                <a:t>U</a:t>
              </a:r>
              <a:r>
                <a:rPr lang="en-US" sz="4000" b="1" baseline="-25000" dirty="0">
                  <a:effectLst/>
                  <a:latin typeface="Times New Roman"/>
                  <a:ea typeface="宋体"/>
                </a:rPr>
                <a:t>M</a:t>
              </a:r>
              <a:endParaRPr lang="zh-CN" sz="4000" dirty="0">
                <a:effectLst/>
                <a:latin typeface="Times New Roman"/>
                <a:ea typeface="宋体"/>
              </a:endParaRPr>
            </a:p>
          </p:txBody>
        </p:sp>
        <p:sp>
          <p:nvSpPr>
            <p:cNvPr id="192" name="左大括号 191"/>
            <p:cNvSpPr/>
            <p:nvPr/>
          </p:nvSpPr>
          <p:spPr>
            <a:xfrm>
              <a:off x="2409750" y="336430"/>
              <a:ext cx="109651" cy="118045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3" name="右大括号 192"/>
            <p:cNvSpPr/>
            <p:nvPr/>
          </p:nvSpPr>
          <p:spPr>
            <a:xfrm>
              <a:off x="2704719" y="345057"/>
              <a:ext cx="154940" cy="1171825"/>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2" name="组合 11"/>
          <p:cNvGrpSpPr/>
          <p:nvPr/>
        </p:nvGrpSpPr>
        <p:grpSpPr>
          <a:xfrm>
            <a:off x="37871400" y="26005139"/>
            <a:ext cx="12954002" cy="3627076"/>
            <a:chOff x="37947600" y="12782085"/>
            <a:chExt cx="12344402" cy="3840430"/>
          </a:xfrm>
        </p:grpSpPr>
        <p:sp>
          <p:nvSpPr>
            <p:cNvPr id="2063" name="Rectangle 67"/>
            <p:cNvSpPr>
              <a:spLocks noChangeArrowheads="1"/>
            </p:cNvSpPr>
            <p:nvPr/>
          </p:nvSpPr>
          <p:spPr bwMode="auto">
            <a:xfrm>
              <a:off x="37947600" y="12782085"/>
              <a:ext cx="12344400" cy="1125536"/>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dirty="0" smtClean="0">
                  <a:latin typeface="Century Schoolbook" pitchFamily="18" charset="0"/>
                  <a:ea typeface="宋体" pitchFamily="2" charset="-122"/>
                </a:rPr>
                <a:t>Conclusions</a:t>
              </a:r>
              <a:endParaRPr lang="en-US" altLang="zh-CN" sz="4800" b="1" dirty="0">
                <a:latin typeface="Century Schoolbook" pitchFamily="18" charset="0"/>
                <a:ea typeface="宋体" pitchFamily="2" charset="-122"/>
              </a:endParaRPr>
            </a:p>
          </p:txBody>
        </p:sp>
        <p:sp>
          <p:nvSpPr>
            <p:cNvPr id="11" name="矩形 10"/>
            <p:cNvSpPr/>
            <p:nvPr/>
          </p:nvSpPr>
          <p:spPr>
            <a:xfrm>
              <a:off x="37961133" y="14439113"/>
              <a:ext cx="12330869" cy="2183402"/>
            </a:xfrm>
            <a:prstGeom prst="rect">
              <a:avLst/>
            </a:prstGeom>
          </p:spPr>
          <p:txBody>
            <a:bodyPr wrap="square">
              <a:spAutoFit/>
            </a:bodyPr>
            <a:lstStyle/>
            <a:p>
              <a:r>
                <a:rPr lang="en-US" altLang="zh-CN" sz="3200" dirty="0" smtClean="0">
                  <a:latin typeface="+mn-lt"/>
                </a:rPr>
                <a:t>	</a:t>
              </a:r>
              <a:r>
                <a:rPr lang="en-US" altLang="zh-CN" sz="3200" dirty="0"/>
                <a:t>This work is supported by the Fundamental Research Funds for the Central Universities and the Research Funds of </a:t>
              </a:r>
              <a:r>
                <a:rPr lang="en-US" altLang="zh-CN" sz="3200" dirty="0" err="1"/>
                <a:t>Renmin</a:t>
              </a:r>
              <a:r>
                <a:rPr lang="en-US" altLang="zh-CN" sz="3200" dirty="0"/>
                <a:t> University of China (No. 14XNLQ01), the Beijing Natural Science Foundation (No. 4142029). </a:t>
              </a:r>
              <a:endParaRPr lang="zh-CN" altLang="zh-CN" sz="3200" dirty="0"/>
            </a:p>
          </p:txBody>
        </p:sp>
      </p:grpSp>
      <p:sp>
        <p:nvSpPr>
          <p:cNvPr id="40" name="矩形 39"/>
          <p:cNvSpPr/>
          <p:nvPr/>
        </p:nvSpPr>
        <p:spPr>
          <a:xfrm>
            <a:off x="45643800" y="5014912"/>
            <a:ext cx="5334000" cy="6001642"/>
          </a:xfrm>
          <a:prstGeom prst="rect">
            <a:avLst/>
          </a:prstGeom>
        </p:spPr>
        <p:txBody>
          <a:bodyPr wrap="square">
            <a:spAutoFit/>
          </a:bodyPr>
          <a:lstStyle/>
          <a:p>
            <a:pPr algn="just"/>
            <a:r>
              <a:rPr lang="en-US" altLang="zh-CN" sz="3200" b="1" dirty="0"/>
              <a:t>Audio-driven Concept Ground </a:t>
            </a:r>
            <a:r>
              <a:rPr lang="en-US" altLang="zh-CN" sz="3200" b="1" dirty="0" smtClean="0"/>
              <a:t>Truth</a:t>
            </a:r>
            <a:r>
              <a:rPr lang="en-US" altLang="zh-CN" sz="3200" dirty="0" smtClean="0"/>
              <a:t>: </a:t>
            </a:r>
            <a:r>
              <a:rPr lang="en-US" altLang="zh-CN" sz="3200" dirty="0"/>
              <a:t>We </a:t>
            </a:r>
            <a:r>
              <a:rPr lang="en-US" altLang="zh-CN" sz="3200" dirty="0" smtClean="0"/>
              <a:t>choose </a:t>
            </a:r>
            <a:r>
              <a:rPr lang="en-US" altLang="zh-CN" sz="3200" dirty="0"/>
              <a:t>6 acoustically salient concepts (kids, football-game, dog, party, car, beach), and hand label the whole dataset by listening to the sound tracks without looking at the videos to generate the new audio-driven semantic concept ground truth.</a:t>
            </a:r>
            <a:r>
              <a:rPr lang="zh-CN" altLang="zh-CN" sz="3200" dirty="0"/>
              <a:t> </a:t>
            </a:r>
            <a:endParaRPr lang="en-US" altLang="zh-CN" sz="3200" dirty="0" smtClean="0"/>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05994" y="332846"/>
            <a:ext cx="3061607" cy="2878667"/>
          </a:xfrm>
          <a:prstGeom prst="rect">
            <a:avLst/>
          </a:prstGeom>
        </p:spPr>
      </p:pic>
      <p:sp>
        <p:nvSpPr>
          <p:cNvPr id="18" name="矩形 17"/>
          <p:cNvSpPr/>
          <p:nvPr/>
        </p:nvSpPr>
        <p:spPr>
          <a:xfrm>
            <a:off x="37947600" y="11644371"/>
            <a:ext cx="4724400" cy="8863965"/>
          </a:xfrm>
          <a:prstGeom prst="rect">
            <a:avLst/>
          </a:prstGeom>
        </p:spPr>
        <p:txBody>
          <a:bodyPr wrap="square">
            <a:spAutoFit/>
          </a:bodyPr>
          <a:lstStyle/>
          <a:p>
            <a:pPr lvl="0" algn="just"/>
            <a:r>
              <a:rPr lang="en-US" altLang="zh-CN" sz="3000" dirty="0" smtClean="0"/>
              <a:t>Audio 1: the </a:t>
            </a:r>
            <a:r>
              <a:rPr lang="en-US" altLang="zh-CN" sz="3000" dirty="0" err="1"/>
              <a:t>BoW</a:t>
            </a:r>
            <a:r>
              <a:rPr lang="en-US" altLang="zh-CN" sz="3000" dirty="0"/>
              <a:t> audio baseline system trained using the visual-driven ground truth</a:t>
            </a:r>
            <a:r>
              <a:rPr lang="en-US" altLang="zh-CN" sz="3000" dirty="0" smtClean="0"/>
              <a:t>. </a:t>
            </a:r>
          </a:p>
          <a:p>
            <a:pPr lvl="0" algn="just"/>
            <a:endParaRPr lang="en-US" altLang="zh-CN" sz="3000" dirty="0" smtClean="0"/>
          </a:p>
          <a:p>
            <a:pPr lvl="0" algn="just"/>
            <a:r>
              <a:rPr lang="en-US" altLang="zh-CN" sz="3000" dirty="0" smtClean="0"/>
              <a:t>Audio 2: the </a:t>
            </a:r>
            <a:r>
              <a:rPr lang="en-US" altLang="zh-CN" sz="3000" dirty="0" err="1"/>
              <a:t>BoW</a:t>
            </a:r>
            <a:r>
              <a:rPr lang="en-US" altLang="zh-CN" sz="3000" dirty="0"/>
              <a:t> audio system trained using the audio-driven ground truth. </a:t>
            </a:r>
            <a:endParaRPr lang="en-US" altLang="zh-CN" sz="3000" dirty="0" smtClean="0"/>
          </a:p>
          <a:p>
            <a:pPr lvl="0" algn="just"/>
            <a:r>
              <a:rPr lang="en-US" altLang="zh-CN" sz="3000" dirty="0" smtClean="0"/>
              <a:t>Visual 1: the </a:t>
            </a:r>
            <a:r>
              <a:rPr lang="en-US" altLang="zh-CN" sz="3000" dirty="0"/>
              <a:t>visual system trained using the visual-driven ground truth</a:t>
            </a:r>
            <a:r>
              <a:rPr lang="en-US" altLang="zh-CN" sz="3000" dirty="0" smtClean="0"/>
              <a:t>.</a:t>
            </a:r>
          </a:p>
          <a:p>
            <a:pPr lvl="0" algn="just"/>
            <a:r>
              <a:rPr lang="en-US" altLang="zh-CN" sz="3000" dirty="0" smtClean="0"/>
              <a:t> </a:t>
            </a:r>
          </a:p>
          <a:p>
            <a:pPr lvl="0" algn="just"/>
            <a:r>
              <a:rPr lang="en-US" altLang="zh-CN" sz="3000" dirty="0" smtClean="0"/>
              <a:t>We also train a new visual and a new audio system using the intersection ground truth. “Visual 2” </a:t>
            </a:r>
            <a:r>
              <a:rPr lang="en-US" altLang="zh-CN" sz="3000" dirty="0"/>
              <a:t>and </a:t>
            </a:r>
            <a:r>
              <a:rPr lang="en-US" altLang="zh-CN" sz="3000" dirty="0" smtClean="0"/>
              <a:t>“Audio </a:t>
            </a:r>
            <a:r>
              <a:rPr lang="en-US" altLang="zh-CN" sz="3000" dirty="0"/>
              <a:t>3” refer to these two new systems respectively.</a:t>
            </a:r>
            <a:r>
              <a:rPr lang="zh-CN" altLang="zh-CN" sz="3000" dirty="0"/>
              <a:t> </a:t>
            </a:r>
            <a:r>
              <a:rPr lang="zh-CN" altLang="zh-CN" sz="3000" dirty="0" smtClean="0"/>
              <a:t> </a:t>
            </a:r>
            <a:endParaRPr lang="en-US" altLang="zh-CN" sz="3000" dirty="0">
              <a:solidFill>
                <a:srgbClr val="000000"/>
              </a:solidFill>
            </a:endParaRPr>
          </a:p>
        </p:txBody>
      </p:sp>
      <p:sp>
        <p:nvSpPr>
          <p:cNvPr id="275" name="Rectangle 43"/>
          <p:cNvSpPr>
            <a:spLocks noChangeArrowheads="1"/>
          </p:cNvSpPr>
          <p:nvPr/>
        </p:nvSpPr>
        <p:spPr bwMode="auto">
          <a:xfrm>
            <a:off x="13258800" y="20712112"/>
            <a:ext cx="24460200" cy="1063007"/>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4800" b="1" dirty="0" smtClean="0">
                <a:latin typeface="Century Schoolbook" pitchFamily="18" charset="0"/>
                <a:ea typeface="宋体" pitchFamily="2" charset="-122"/>
              </a:rPr>
              <a:t>Baseline Experiments</a:t>
            </a:r>
            <a:endParaRPr lang="en-US" altLang="zh-CN" sz="4800" b="1" dirty="0">
              <a:latin typeface="Century Schoolbook" pitchFamily="18" charset="0"/>
              <a:ea typeface="宋体" pitchFamily="2" charset="-122"/>
            </a:endParaRPr>
          </a:p>
        </p:txBody>
      </p:sp>
      <p:sp>
        <p:nvSpPr>
          <p:cNvPr id="2060" name="Line 8"/>
          <p:cNvSpPr>
            <a:spLocks noChangeShapeType="1"/>
          </p:cNvSpPr>
          <p:nvPr/>
        </p:nvSpPr>
        <p:spPr bwMode="auto">
          <a:xfrm>
            <a:off x="13258800" y="3683794"/>
            <a:ext cx="0" cy="269200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4" name="Line 10"/>
          <p:cNvSpPr>
            <a:spLocks noChangeShapeType="1"/>
          </p:cNvSpPr>
          <p:nvPr/>
        </p:nvSpPr>
        <p:spPr bwMode="auto">
          <a:xfrm>
            <a:off x="37719000" y="3683794"/>
            <a:ext cx="0" cy="269200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273" name="Rectangle 4"/>
          <p:cNvSpPr>
            <a:spLocks noChangeArrowheads="1"/>
          </p:cNvSpPr>
          <p:nvPr/>
        </p:nvSpPr>
        <p:spPr bwMode="auto">
          <a:xfrm>
            <a:off x="0" y="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7" name="Rectangle 6"/>
          <p:cNvSpPr>
            <a:spLocks noChangeArrowheads="1"/>
          </p:cNvSpPr>
          <p:nvPr/>
        </p:nvSpPr>
        <p:spPr bwMode="auto">
          <a:xfrm>
            <a:off x="0" y="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0" name="Rectangle 9"/>
          <p:cNvSpPr>
            <a:spLocks noChangeArrowheads="1"/>
          </p:cNvSpPr>
          <p:nvPr/>
        </p:nvSpPr>
        <p:spPr bwMode="auto">
          <a:xfrm>
            <a:off x="0" y="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4" name="Rectangle 15"/>
          <p:cNvSpPr>
            <a:spLocks noChangeArrowheads="1"/>
          </p:cNvSpPr>
          <p:nvPr/>
        </p:nvSpPr>
        <p:spPr bwMode="auto">
          <a:xfrm>
            <a:off x="0" y="0"/>
            <a:ext cx="51206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7" name="表格 286"/>
          <p:cNvGraphicFramePr>
            <a:graphicFrameLocks noGrp="1"/>
          </p:cNvGraphicFramePr>
          <p:nvPr>
            <p:extLst>
              <p:ext uri="{D42A27DB-BD31-4B8C-83A1-F6EECF244321}">
                <p14:modId xmlns:p14="http://schemas.microsoft.com/office/powerpoint/2010/main" val="1147947439"/>
              </p:ext>
            </p:extLst>
          </p:nvPr>
        </p:nvGraphicFramePr>
        <p:xfrm>
          <a:off x="42900600" y="11720512"/>
          <a:ext cx="8000998" cy="3342861"/>
        </p:xfrm>
        <a:graphic>
          <a:graphicData uri="http://schemas.openxmlformats.org/drawingml/2006/table">
            <a:tbl>
              <a:tblPr firstRow="1" firstCol="1" bandRow="1">
                <a:tableStyleId>{5C22544A-7EE6-4342-B048-85BDC9FD1C3A}</a:tableStyleId>
              </a:tblPr>
              <a:tblGrid>
                <a:gridCol w="1295399"/>
                <a:gridCol w="1219200"/>
                <a:gridCol w="1371600"/>
                <a:gridCol w="1371600"/>
                <a:gridCol w="1219200"/>
                <a:gridCol w="1523999"/>
              </a:tblGrid>
              <a:tr h="675048">
                <a:tc>
                  <a:txBody>
                    <a:bodyPr/>
                    <a:lstStyle/>
                    <a:p>
                      <a:pPr algn="ctr">
                        <a:spcAft>
                          <a:spcPts val="0"/>
                        </a:spcAft>
                      </a:pPr>
                      <a:r>
                        <a:rPr lang="en-US" sz="2400" dirty="0">
                          <a:solidFill>
                            <a:srgbClr val="000000"/>
                          </a:solidFill>
                          <a:effectLst/>
                          <a:latin typeface="Times New Roman"/>
                          <a:ea typeface="宋体"/>
                        </a:rPr>
                        <a:t>Concept</a:t>
                      </a:r>
                      <a:endParaRPr lang="zh-CN" sz="2400" dirty="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Audio 1</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Audio 2</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Audio 3</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Visual 1 </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Visual 2 </a:t>
                      </a:r>
                      <a:endParaRPr lang="zh-CN" sz="2400">
                        <a:solidFill>
                          <a:srgbClr val="000000"/>
                        </a:solidFill>
                        <a:effectLst/>
                        <a:latin typeface="Times New Roman"/>
                        <a:ea typeface="宋体"/>
                      </a:endParaRPr>
                    </a:p>
                  </a:txBody>
                  <a:tcPr marL="0" marR="0" marT="0" marB="0" anchor="ctr"/>
                </a:tc>
              </a:tr>
              <a:tr h="337524">
                <a:tc>
                  <a:txBody>
                    <a:bodyPr/>
                    <a:lstStyle/>
                    <a:p>
                      <a:pPr algn="ctr">
                        <a:spcAft>
                          <a:spcPts val="0"/>
                        </a:spcAft>
                      </a:pPr>
                      <a:r>
                        <a:rPr lang="en-US" sz="2400" dirty="0">
                          <a:solidFill>
                            <a:srgbClr val="000000"/>
                          </a:solidFill>
                          <a:effectLst/>
                          <a:latin typeface="Times New Roman"/>
                          <a:ea typeface="宋体"/>
                        </a:rPr>
                        <a:t>kids</a:t>
                      </a:r>
                      <a:endParaRPr lang="zh-CN" sz="2400" dirty="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dirty="0">
                          <a:solidFill>
                            <a:srgbClr val="000000"/>
                          </a:solidFill>
                          <a:effectLst/>
                          <a:latin typeface="Times New Roman"/>
                          <a:ea typeface="宋体"/>
                        </a:rPr>
                        <a:t>47.4%</a:t>
                      </a:r>
                      <a:endParaRPr lang="zh-CN" sz="2400" dirty="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dirty="0">
                          <a:solidFill>
                            <a:srgbClr val="000000"/>
                          </a:solidFill>
                          <a:effectLst/>
                          <a:latin typeface="Times New Roman"/>
                          <a:ea typeface="宋体"/>
                        </a:rPr>
                        <a:t>54.1%</a:t>
                      </a:r>
                      <a:endParaRPr lang="zh-CN" sz="2400" dirty="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51.5%</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26.5%</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23.8%</a:t>
                      </a:r>
                      <a:endParaRPr lang="zh-CN" sz="2400">
                        <a:solidFill>
                          <a:srgbClr val="000000"/>
                        </a:solidFill>
                        <a:effectLst/>
                        <a:latin typeface="Times New Roman"/>
                        <a:ea typeface="宋体"/>
                      </a:endParaRPr>
                    </a:p>
                  </a:txBody>
                  <a:tcPr marL="0" marR="0" marT="0" marB="0" anchor="ctr"/>
                </a:tc>
              </a:tr>
              <a:tr h="337524">
                <a:tc>
                  <a:txBody>
                    <a:bodyPr/>
                    <a:lstStyle/>
                    <a:p>
                      <a:pPr algn="ctr">
                        <a:spcAft>
                          <a:spcPts val="0"/>
                        </a:spcAft>
                      </a:pPr>
                      <a:r>
                        <a:rPr lang="en-US" sz="2400">
                          <a:solidFill>
                            <a:srgbClr val="000000"/>
                          </a:solidFill>
                          <a:effectLst/>
                          <a:latin typeface="Times New Roman"/>
                          <a:ea typeface="宋体"/>
                        </a:rPr>
                        <a:t>party</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34.5%</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35.7%</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34.2%</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80.8%</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80.2%</a:t>
                      </a:r>
                      <a:endParaRPr lang="zh-CN" sz="2400">
                        <a:solidFill>
                          <a:srgbClr val="000000"/>
                        </a:solidFill>
                        <a:effectLst/>
                        <a:latin typeface="Times New Roman"/>
                        <a:ea typeface="宋体"/>
                      </a:endParaRPr>
                    </a:p>
                  </a:txBody>
                  <a:tcPr marL="0" marR="0" marT="0" marB="0" anchor="ctr"/>
                </a:tc>
              </a:tr>
              <a:tr h="337524">
                <a:tc>
                  <a:txBody>
                    <a:bodyPr/>
                    <a:lstStyle/>
                    <a:p>
                      <a:pPr algn="ctr">
                        <a:spcAft>
                          <a:spcPts val="0"/>
                        </a:spcAft>
                      </a:pPr>
                      <a:r>
                        <a:rPr lang="en-US" sz="2400">
                          <a:solidFill>
                            <a:srgbClr val="000000"/>
                          </a:solidFill>
                          <a:effectLst/>
                          <a:latin typeface="Times New Roman"/>
                          <a:ea typeface="宋体"/>
                        </a:rPr>
                        <a:t>car</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dirty="0">
                          <a:solidFill>
                            <a:srgbClr val="000000"/>
                          </a:solidFill>
                          <a:effectLst/>
                          <a:latin typeface="Times New Roman"/>
                          <a:ea typeface="宋体"/>
                        </a:rPr>
                        <a:t>17.6%</a:t>
                      </a:r>
                      <a:endParaRPr lang="zh-CN" sz="2400" dirty="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20.6%</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19.4%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37.4%</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39.5%</a:t>
                      </a:r>
                      <a:endParaRPr lang="zh-CN" sz="2400">
                        <a:solidFill>
                          <a:srgbClr val="000000"/>
                        </a:solidFill>
                        <a:effectLst/>
                        <a:latin typeface="Times New Roman"/>
                        <a:ea typeface="宋体"/>
                      </a:endParaRPr>
                    </a:p>
                  </a:txBody>
                  <a:tcPr marL="0" marR="0" marT="0" marB="0" anchor="ctr"/>
                </a:tc>
              </a:tr>
              <a:tr h="351587">
                <a:tc>
                  <a:txBody>
                    <a:bodyPr/>
                    <a:lstStyle/>
                    <a:p>
                      <a:pPr algn="ctr">
                        <a:spcAft>
                          <a:spcPts val="0"/>
                        </a:spcAft>
                      </a:pPr>
                      <a:r>
                        <a:rPr lang="en-US" sz="2400">
                          <a:solidFill>
                            <a:srgbClr val="000000"/>
                          </a:solidFill>
                          <a:effectLst/>
                          <a:latin typeface="Times New Roman"/>
                          <a:ea typeface="宋体"/>
                        </a:rPr>
                        <a:t>fb-game</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77.4%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80.2%</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80.4%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94.5%</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94.5%</a:t>
                      </a:r>
                      <a:endParaRPr lang="zh-CN" sz="2400">
                        <a:solidFill>
                          <a:srgbClr val="000000"/>
                        </a:solidFill>
                        <a:effectLst/>
                        <a:latin typeface="Times New Roman"/>
                        <a:ea typeface="宋体"/>
                      </a:endParaRPr>
                    </a:p>
                  </a:txBody>
                  <a:tcPr marL="0" marR="0" marT="0" marB="0" anchor="ctr"/>
                </a:tc>
              </a:tr>
              <a:tr h="401591">
                <a:tc>
                  <a:txBody>
                    <a:bodyPr/>
                    <a:lstStyle/>
                    <a:p>
                      <a:pPr algn="ctr">
                        <a:spcAft>
                          <a:spcPts val="0"/>
                        </a:spcAft>
                      </a:pPr>
                      <a:r>
                        <a:rPr lang="en-US" sz="2400">
                          <a:solidFill>
                            <a:srgbClr val="000000"/>
                          </a:solidFill>
                          <a:effectLst/>
                          <a:latin typeface="Times New Roman"/>
                          <a:ea typeface="宋体"/>
                        </a:rPr>
                        <a:t>beach</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11.4%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13.0%</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12.5%</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44.7%</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42.0%</a:t>
                      </a:r>
                      <a:endParaRPr lang="zh-CN" sz="2400">
                        <a:solidFill>
                          <a:srgbClr val="000000"/>
                        </a:solidFill>
                        <a:effectLst/>
                        <a:latin typeface="Times New Roman"/>
                        <a:ea typeface="宋体"/>
                      </a:endParaRPr>
                    </a:p>
                  </a:txBody>
                  <a:tcPr marL="0" marR="0" marT="0" marB="0" anchor="ctr"/>
                </a:tc>
              </a:tr>
              <a:tr h="401591">
                <a:tc>
                  <a:txBody>
                    <a:bodyPr/>
                    <a:lstStyle/>
                    <a:p>
                      <a:pPr algn="ctr">
                        <a:spcAft>
                          <a:spcPts val="0"/>
                        </a:spcAft>
                      </a:pPr>
                      <a:r>
                        <a:rPr lang="en-US" sz="2400">
                          <a:solidFill>
                            <a:srgbClr val="000000"/>
                          </a:solidFill>
                          <a:effectLst/>
                          <a:latin typeface="Times New Roman"/>
                          <a:ea typeface="宋体"/>
                        </a:rPr>
                        <a:t>dog</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40.9%</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49.9%</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50.4%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a:solidFill>
                            <a:srgbClr val="000000"/>
                          </a:solidFill>
                          <a:effectLst/>
                          <a:latin typeface="Times New Roman"/>
                          <a:ea typeface="宋体"/>
                        </a:rPr>
                        <a:t>13.3%</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12.8%</a:t>
                      </a:r>
                      <a:endParaRPr lang="zh-CN" sz="2400">
                        <a:solidFill>
                          <a:srgbClr val="000000"/>
                        </a:solidFill>
                        <a:effectLst/>
                        <a:latin typeface="Times New Roman"/>
                        <a:ea typeface="宋体"/>
                      </a:endParaRPr>
                    </a:p>
                  </a:txBody>
                  <a:tcPr marL="0" marR="0" marT="0" marB="0" anchor="ctr"/>
                </a:tc>
              </a:tr>
              <a:tr h="401591">
                <a:tc>
                  <a:txBody>
                    <a:bodyPr/>
                    <a:lstStyle/>
                    <a:p>
                      <a:pPr algn="ctr">
                        <a:spcAft>
                          <a:spcPts val="0"/>
                        </a:spcAft>
                      </a:pPr>
                      <a:r>
                        <a:rPr lang="en-US" sz="2400" b="1">
                          <a:solidFill>
                            <a:srgbClr val="000000"/>
                          </a:solidFill>
                          <a:effectLst/>
                          <a:latin typeface="Times New Roman"/>
                          <a:ea typeface="宋体"/>
                        </a:rPr>
                        <a:t>Average</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b="1">
                          <a:solidFill>
                            <a:srgbClr val="000000"/>
                          </a:solidFill>
                          <a:effectLst/>
                          <a:latin typeface="Times New Roman"/>
                          <a:ea typeface="宋体"/>
                        </a:rPr>
                        <a:t>38.2%</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b="1">
                          <a:solidFill>
                            <a:srgbClr val="000000"/>
                          </a:solidFill>
                          <a:effectLst/>
                          <a:latin typeface="Times New Roman"/>
                          <a:ea typeface="宋体"/>
                        </a:rPr>
                        <a:t>42.2%</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b="1">
                          <a:solidFill>
                            <a:srgbClr val="000000"/>
                          </a:solidFill>
                          <a:effectLst/>
                          <a:latin typeface="Times New Roman"/>
                          <a:ea typeface="宋体"/>
                        </a:rPr>
                        <a:t>41.4%</a:t>
                      </a:r>
                      <a:endParaRPr lang="zh-CN" sz="2400">
                        <a:solidFill>
                          <a:srgbClr val="000000"/>
                        </a:solidFill>
                        <a:effectLst/>
                        <a:latin typeface="Times New Roman"/>
                        <a:ea typeface="宋体"/>
                      </a:endParaRPr>
                    </a:p>
                  </a:txBody>
                  <a:tcPr marL="68580" marR="68580" marT="0" marB="0" anchor="ctr"/>
                </a:tc>
                <a:tc>
                  <a:txBody>
                    <a:bodyPr/>
                    <a:lstStyle/>
                    <a:p>
                      <a:pPr algn="ctr">
                        <a:spcAft>
                          <a:spcPts val="0"/>
                        </a:spcAft>
                      </a:pPr>
                      <a:r>
                        <a:rPr lang="en-US" sz="2400" b="1">
                          <a:solidFill>
                            <a:srgbClr val="000000"/>
                          </a:solidFill>
                          <a:effectLst/>
                          <a:latin typeface="Times New Roman"/>
                          <a:ea typeface="宋体"/>
                        </a:rPr>
                        <a:t>49.5%</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b="1" dirty="0">
                          <a:solidFill>
                            <a:srgbClr val="000000"/>
                          </a:solidFill>
                          <a:effectLst/>
                          <a:latin typeface="Times New Roman"/>
                          <a:ea typeface="宋体"/>
                        </a:rPr>
                        <a:t>48.8%</a:t>
                      </a:r>
                      <a:endParaRPr lang="zh-CN" sz="2400" dirty="0">
                        <a:solidFill>
                          <a:srgbClr val="000000"/>
                        </a:solidFill>
                        <a:effectLst/>
                        <a:latin typeface="Times New Roman"/>
                        <a:ea typeface="宋体"/>
                      </a:endParaRPr>
                    </a:p>
                  </a:txBody>
                  <a:tcPr marL="0" marR="0" marT="0" marB="0" anchor="ctr"/>
                </a:tc>
              </a:tr>
            </a:tbl>
          </a:graphicData>
        </a:graphic>
      </p:graphicFrame>
      <p:pic>
        <p:nvPicPr>
          <p:cNvPr id="14" name="图片 13" descr="System Compon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14288034"/>
            <a:ext cx="12611452" cy="7010401"/>
          </a:xfrm>
          <a:prstGeom prst="rect">
            <a:avLst/>
          </a:prstGeom>
        </p:spPr>
      </p:pic>
      <p:sp>
        <p:nvSpPr>
          <p:cNvPr id="15" name="矩形 14"/>
          <p:cNvSpPr/>
          <p:nvPr/>
        </p:nvSpPr>
        <p:spPr>
          <a:xfrm>
            <a:off x="990600" y="21527035"/>
            <a:ext cx="12039600" cy="8402302"/>
          </a:xfrm>
          <a:prstGeom prst="rect">
            <a:avLst/>
          </a:prstGeom>
        </p:spPr>
        <p:txBody>
          <a:bodyPr wrap="square">
            <a:spAutoFit/>
          </a:bodyPr>
          <a:lstStyle/>
          <a:p>
            <a:pPr algn="just"/>
            <a:r>
              <a:rPr lang="en-US" altLang="zh-CN" sz="3600" b="1" dirty="0"/>
              <a:t>Pre-processing. </a:t>
            </a:r>
            <a:r>
              <a:rPr lang="en-US" altLang="zh-CN" sz="3600" dirty="0"/>
              <a:t>In order to detect concept on frame-level, we chunk the audio stream into small segments with overlap (exp. </a:t>
            </a:r>
            <a:r>
              <a:rPr lang="en-US" altLang="zh-CN" sz="3600" dirty="0"/>
              <a:t>3</a:t>
            </a:r>
            <a:r>
              <a:rPr lang="en-US" altLang="zh-CN" sz="3600" dirty="0" smtClean="0"/>
              <a:t>-sec </a:t>
            </a:r>
            <a:r>
              <a:rPr lang="en-US" altLang="zh-CN" sz="3600" dirty="0"/>
              <a:t>window and 1-sec shift), extract audio features and apply concept detection on those </a:t>
            </a:r>
            <a:r>
              <a:rPr lang="en-US" altLang="zh-CN" sz="3600" dirty="0" smtClean="0"/>
              <a:t>segments.</a:t>
            </a:r>
          </a:p>
          <a:p>
            <a:pPr algn="just"/>
            <a:endParaRPr lang="en-US" altLang="zh-CN" sz="3600" dirty="0"/>
          </a:p>
          <a:p>
            <a:pPr algn="just"/>
            <a:r>
              <a:rPr lang="en-US" altLang="zh-CN" sz="3600" b="1" dirty="0"/>
              <a:t>Audio Feature Representations. </a:t>
            </a:r>
            <a:r>
              <a:rPr lang="en-US" altLang="zh-CN" sz="3600" dirty="0"/>
              <a:t>We explore different audio feature representations for concept annotation in this paper. </a:t>
            </a:r>
            <a:endParaRPr lang="en-US" altLang="zh-CN" sz="3600" dirty="0" smtClean="0"/>
          </a:p>
          <a:p>
            <a:pPr algn="just"/>
            <a:endParaRPr lang="en-US" altLang="zh-CN" sz="3600" dirty="0"/>
          </a:p>
          <a:p>
            <a:pPr algn="just"/>
            <a:r>
              <a:rPr lang="en-US" altLang="zh-CN" sz="3600" b="1" dirty="0"/>
              <a:t>Concept Annotation Models. </a:t>
            </a:r>
            <a:r>
              <a:rPr lang="en-US" altLang="zh-CN" sz="3600" dirty="0"/>
              <a:t>After we extract the audio features, we train two-class SVM classifiers for each of the 10 concepts. </a:t>
            </a:r>
            <a:endParaRPr lang="en-US" altLang="zh-CN" sz="3600" dirty="0" smtClean="0"/>
          </a:p>
          <a:p>
            <a:pPr algn="just"/>
            <a:endParaRPr lang="en-US" altLang="zh-CN" sz="3600" dirty="0"/>
          </a:p>
          <a:p>
            <a:pPr algn="just"/>
            <a:r>
              <a:rPr lang="en-US" altLang="zh-CN" sz="3600" b="1" dirty="0"/>
              <a:t>Post-processing. </a:t>
            </a:r>
            <a:r>
              <a:rPr lang="en-US" altLang="zh-CN" sz="3600" dirty="0"/>
              <a:t>we conduct boundary padding and cross-segment smoothing over the raw annotation results. </a:t>
            </a:r>
          </a:p>
        </p:txBody>
      </p:sp>
      <p:pic>
        <p:nvPicPr>
          <p:cNvPr id="23" name="图片 22" descr="bocW.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90351" y="4710113"/>
            <a:ext cx="13176249" cy="8610599"/>
          </a:xfrm>
          <a:prstGeom prst="rect">
            <a:avLst/>
          </a:prstGeom>
        </p:spPr>
      </p:pic>
      <p:sp>
        <p:nvSpPr>
          <p:cNvPr id="42" name="矩形 41"/>
          <p:cNvSpPr/>
          <p:nvPr/>
        </p:nvSpPr>
        <p:spPr>
          <a:xfrm>
            <a:off x="13487400" y="4862512"/>
            <a:ext cx="10744200" cy="15604272"/>
          </a:xfrm>
          <a:prstGeom prst="rect">
            <a:avLst/>
          </a:prstGeom>
        </p:spPr>
        <p:txBody>
          <a:bodyPr wrap="square">
            <a:spAutoFit/>
          </a:bodyPr>
          <a:lstStyle/>
          <a:p>
            <a:pPr algn="just"/>
            <a:r>
              <a:rPr lang="en-US" altLang="zh-CN" sz="3600" b="1" dirty="0"/>
              <a:t>Bag-of-Words (</a:t>
            </a:r>
            <a:r>
              <a:rPr lang="en-US" altLang="zh-CN" sz="3600" b="1" dirty="0" err="1"/>
              <a:t>BoW</a:t>
            </a:r>
            <a:r>
              <a:rPr lang="en-US" altLang="zh-CN" sz="3600" b="1" dirty="0"/>
              <a:t>) features: </a:t>
            </a:r>
            <a:r>
              <a:rPr lang="en-US" altLang="zh-CN" sz="3600" dirty="0" smtClean="0"/>
              <a:t>In </a:t>
            </a:r>
            <a:r>
              <a:rPr lang="en-US" altLang="zh-CN" sz="3600" dirty="0"/>
              <a:t>our system, we use bag-of</a:t>
            </a:r>
            <a:r>
              <a:rPr lang="en-US" altLang="zh-CN" sz="3600" dirty="0" smtClean="0"/>
              <a:t>-audio</a:t>
            </a:r>
            <a:r>
              <a:rPr lang="en-US" altLang="zh-CN" sz="3600" dirty="0"/>
              <a:t>-words model to represent each audio segment by assigning low-level acoustic features to a discrete set of </a:t>
            </a:r>
            <a:r>
              <a:rPr lang="en-US" altLang="zh-CN" sz="3600" dirty="0" err="1"/>
              <a:t>codewords</a:t>
            </a:r>
            <a:r>
              <a:rPr lang="en-US" altLang="zh-CN" sz="3600" dirty="0"/>
              <a:t> in the vocabulary (codebook) thus providing a histogram of </a:t>
            </a:r>
            <a:r>
              <a:rPr lang="en-US" altLang="zh-CN" sz="3600" dirty="0" err="1"/>
              <a:t>codewords</a:t>
            </a:r>
            <a:r>
              <a:rPr lang="en-US" altLang="zh-CN" sz="3600" dirty="0"/>
              <a:t>’ counts. These </a:t>
            </a:r>
            <a:r>
              <a:rPr lang="en-US" altLang="zh-CN" sz="3600" dirty="0" err="1"/>
              <a:t>codewords</a:t>
            </a:r>
            <a:r>
              <a:rPr lang="en-US" altLang="zh-CN" sz="3600" dirty="0"/>
              <a:t> are learnt via unsupervised </a:t>
            </a:r>
            <a:r>
              <a:rPr lang="en-US" altLang="zh-CN" sz="3600" dirty="0" smtClean="0"/>
              <a:t>clustering. </a:t>
            </a:r>
            <a:r>
              <a:rPr lang="en-US" altLang="zh-CN" sz="3600" dirty="0"/>
              <a:t>In this paper we apply this model to the low level MFCC features. </a:t>
            </a:r>
            <a:endParaRPr lang="en-US" altLang="zh-CN" sz="3600" dirty="0" smtClean="0"/>
          </a:p>
          <a:p>
            <a:pPr algn="just"/>
            <a:endParaRPr lang="en-US" altLang="zh-CN" sz="3600" dirty="0"/>
          </a:p>
          <a:p>
            <a:pPr algn="just"/>
            <a:r>
              <a:rPr lang="en-US" altLang="zh-CN" sz="3600" b="1" dirty="0" err="1"/>
              <a:t>BoW+TF-IDF</a:t>
            </a:r>
            <a:r>
              <a:rPr lang="en-US" altLang="zh-CN" sz="3600" b="1" dirty="0"/>
              <a:t> features: </a:t>
            </a:r>
            <a:r>
              <a:rPr lang="en-US" altLang="zh-CN" sz="3600" dirty="0" smtClean="0"/>
              <a:t>We </a:t>
            </a:r>
            <a:r>
              <a:rPr lang="en-US" altLang="zh-CN" sz="3600" dirty="0"/>
              <a:t>consider using the term frequency</a:t>
            </a:r>
            <a:r>
              <a:rPr lang="en-US" altLang="zh-CN" sz="3600" dirty="0" smtClean="0"/>
              <a:t>–inverse </a:t>
            </a:r>
            <a:r>
              <a:rPr lang="en-US" altLang="zh-CN" sz="3600" dirty="0"/>
              <a:t>document frequency (</a:t>
            </a:r>
            <a:r>
              <a:rPr lang="en-US" altLang="zh-CN" sz="3600" dirty="0" err="1"/>
              <a:t>tf-idf</a:t>
            </a:r>
            <a:r>
              <a:rPr lang="en-US" altLang="zh-CN" sz="3600" dirty="0"/>
              <a:t>) method to eliminate the influence </a:t>
            </a:r>
            <a:r>
              <a:rPr lang="en-US" altLang="zh-CN" sz="3600" dirty="0" smtClean="0"/>
              <a:t>of noises. </a:t>
            </a:r>
            <a:r>
              <a:rPr lang="en-US" altLang="zh-CN" sz="3600" dirty="0"/>
              <a:t>For each </a:t>
            </a:r>
            <a:r>
              <a:rPr lang="en-US" altLang="zh-CN" sz="3600" dirty="0" err="1"/>
              <a:t>codeword</a:t>
            </a:r>
            <a:r>
              <a:rPr lang="en-US" altLang="zh-CN" sz="3600" dirty="0"/>
              <a:t>, we calculate its inverse document frequency in the training set and then multiply it with the original term frequency in all the dataset and get the IDF-bag-of-audio-word features</a:t>
            </a:r>
            <a:r>
              <a:rPr lang="en-US" altLang="zh-CN" sz="3600" dirty="0" smtClean="0"/>
              <a:t>.</a:t>
            </a:r>
          </a:p>
          <a:p>
            <a:pPr algn="just"/>
            <a:endParaRPr lang="en-US" altLang="zh-CN" sz="3600" dirty="0" smtClean="0"/>
          </a:p>
          <a:p>
            <a:pPr algn="just"/>
            <a:r>
              <a:rPr lang="en-US" altLang="zh-CN" sz="3600" b="1" dirty="0" smtClean="0"/>
              <a:t>Gaussian Super Vector Features: </a:t>
            </a:r>
            <a:r>
              <a:rPr lang="en-US" altLang="zh-CN" sz="3600" dirty="0" smtClean="0"/>
              <a:t>A GSV is constructed by stacking the means, diagonal </a:t>
            </a:r>
            <a:r>
              <a:rPr lang="en-US" altLang="zh-CN" sz="3600" dirty="0" err="1" smtClean="0"/>
              <a:t>covariances</a:t>
            </a:r>
            <a:r>
              <a:rPr lang="en-US" altLang="zh-CN" sz="3600" dirty="0" smtClean="0"/>
              <a:t>, and/or component weights of the mixture model. We first trained a universal background model (UBM) by sampling audio from the training set. To generate the GSV feature representation for each audio segment, we first MAP adapt to the UBM based on the MFCC features extracted from this segment and then create a super vector by concatenating the means of each Gaussian component in the adapted GMM.</a:t>
            </a:r>
            <a:endParaRPr lang="zh-CN" altLang="en-US" sz="3600" dirty="0"/>
          </a:p>
        </p:txBody>
      </p:sp>
      <p:graphicFrame>
        <p:nvGraphicFramePr>
          <p:cNvPr id="229" name="表格 228"/>
          <p:cNvGraphicFramePr>
            <a:graphicFrameLocks noGrp="1"/>
          </p:cNvGraphicFramePr>
          <p:nvPr>
            <p:extLst>
              <p:ext uri="{D42A27DB-BD31-4B8C-83A1-F6EECF244321}">
                <p14:modId xmlns:p14="http://schemas.microsoft.com/office/powerpoint/2010/main" val="1626389557"/>
              </p:ext>
            </p:extLst>
          </p:nvPr>
        </p:nvGraphicFramePr>
        <p:xfrm>
          <a:off x="13716001" y="22312312"/>
          <a:ext cx="13182597" cy="7788910"/>
        </p:xfrm>
        <a:graphic>
          <a:graphicData uri="http://schemas.openxmlformats.org/drawingml/2006/table">
            <a:tbl>
              <a:tblPr firstRow="1" firstCol="1" bandRow="1">
                <a:tableStyleId>{5C22544A-7EE6-4342-B048-85BDC9FD1C3A}</a:tableStyleId>
              </a:tblPr>
              <a:tblGrid>
                <a:gridCol w="1904999"/>
                <a:gridCol w="1600200"/>
                <a:gridCol w="1524000"/>
                <a:gridCol w="1447800"/>
                <a:gridCol w="1828800"/>
                <a:gridCol w="1371600"/>
                <a:gridCol w="1905000"/>
                <a:gridCol w="1600198"/>
              </a:tblGrid>
              <a:tr h="1446530">
                <a:tc>
                  <a:txBody>
                    <a:bodyPr/>
                    <a:lstStyle/>
                    <a:p>
                      <a:pPr algn="ctr">
                        <a:spcAft>
                          <a:spcPts val="0"/>
                        </a:spcAft>
                      </a:pPr>
                      <a:r>
                        <a:rPr lang="en-US" sz="3200" b="1" dirty="0">
                          <a:solidFill>
                            <a:srgbClr val="000000"/>
                          </a:solidFill>
                          <a:effectLst/>
                          <a:latin typeface="Times New Roman"/>
                          <a:ea typeface="宋体"/>
                          <a:cs typeface="Times New Roman"/>
                        </a:rPr>
                        <a:t>Concept</a:t>
                      </a:r>
                      <a:endParaRPr lang="zh-CN" sz="3200" dirty="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dirty="0" err="1">
                          <a:solidFill>
                            <a:srgbClr val="000000"/>
                          </a:solidFill>
                          <a:effectLst/>
                          <a:latin typeface="Times New Roman"/>
                          <a:ea typeface="宋体"/>
                          <a:cs typeface="Times New Roman"/>
                        </a:rPr>
                        <a:t>BoW</a:t>
                      </a:r>
                      <a:r>
                        <a:rPr lang="en-US" sz="3200" b="1" dirty="0">
                          <a:solidFill>
                            <a:srgbClr val="000000"/>
                          </a:solidFill>
                          <a:effectLst/>
                          <a:latin typeface="Times New Roman"/>
                          <a:ea typeface="宋体"/>
                          <a:cs typeface="Times New Roman"/>
                        </a:rPr>
                        <a:t> Audio Sys</a:t>
                      </a:r>
                      <a:endParaRPr lang="zh-CN" sz="3200" dirty="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Tf-idf Audio Sys </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GSV Audio Sys</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Audio Fusion</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dirty="0">
                          <a:solidFill>
                            <a:srgbClr val="000000"/>
                          </a:solidFill>
                          <a:effectLst/>
                          <a:latin typeface="Times New Roman"/>
                          <a:ea typeface="宋体"/>
                          <a:cs typeface="Times New Roman"/>
                        </a:rPr>
                        <a:t>Visual Sys</a:t>
                      </a:r>
                      <a:endParaRPr lang="zh-CN" sz="3200" dirty="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Audio &amp; Visual fusion</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dirty="0">
                          <a:solidFill>
                            <a:srgbClr val="000000"/>
                          </a:solidFill>
                          <a:effectLst/>
                          <a:latin typeface="Times New Roman"/>
                          <a:ea typeface="宋体"/>
                          <a:cs typeface="Times New Roman"/>
                        </a:rPr>
                        <a:t>Audio</a:t>
                      </a:r>
                      <a:br>
                        <a:rPr lang="en-US" sz="3200" b="1" dirty="0">
                          <a:solidFill>
                            <a:srgbClr val="000000"/>
                          </a:solidFill>
                          <a:effectLst/>
                          <a:latin typeface="Times New Roman"/>
                          <a:ea typeface="宋体"/>
                          <a:cs typeface="Times New Roman"/>
                        </a:rPr>
                      </a:br>
                      <a:r>
                        <a:rPr lang="en-US" sz="3200" b="1" dirty="0">
                          <a:solidFill>
                            <a:srgbClr val="000000"/>
                          </a:solidFill>
                          <a:effectLst/>
                          <a:latin typeface="Times New Roman"/>
                          <a:ea typeface="宋体"/>
                          <a:cs typeface="Times New Roman"/>
                        </a:rPr>
                        <a:t>fusion weight</a:t>
                      </a:r>
                      <a:endParaRPr lang="zh-CN" sz="3200" dirty="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beach</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12.2%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11.8%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14.8%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15.2%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60.3%</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61.9%</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0.2 </a:t>
                      </a:r>
                      <a:endParaRPr lang="zh-CN" sz="320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car</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25.9%</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26.0%</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dirty="0">
                          <a:solidFill>
                            <a:srgbClr val="000000"/>
                          </a:solidFill>
                          <a:effectLst/>
                          <a:latin typeface="Times New Roman"/>
                          <a:ea typeface="宋体"/>
                          <a:cs typeface="Times New Roman"/>
                        </a:rPr>
                        <a:t>26.0%</a:t>
                      </a:r>
                      <a:endParaRPr lang="zh-CN" sz="3200" dirty="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28.3%</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65.5%</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66.1%</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0.1 </a:t>
                      </a:r>
                      <a:endParaRPr lang="zh-CN" sz="320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ch-bldg</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18.4%</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17.1%</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16.7%</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dirty="0">
                          <a:solidFill>
                            <a:srgbClr val="000000"/>
                          </a:solidFill>
                          <a:effectLst/>
                          <a:latin typeface="Times New Roman"/>
                          <a:ea typeface="宋体"/>
                          <a:cs typeface="Times New Roman"/>
                        </a:rPr>
                        <a:t>22.2%</a:t>
                      </a:r>
                      <a:endParaRPr lang="zh-CN" sz="3200" dirty="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65.1%</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68.6%</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0.3 </a:t>
                      </a:r>
                      <a:endParaRPr lang="zh-CN" sz="320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cityview</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21.5%</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20.2%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18.8%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23.2%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57.2%</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60.5%</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0.3 </a:t>
                      </a:r>
                      <a:endParaRPr lang="zh-CN" sz="320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dog</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46.0%</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44.5%</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46.4%</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47.8%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49.7%</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66.3%</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0.5 </a:t>
                      </a:r>
                      <a:endParaRPr lang="zh-CN" sz="3200">
                        <a:solidFill>
                          <a:srgbClr val="000000"/>
                        </a:solidFill>
                        <a:effectLst/>
                        <a:latin typeface="Times New Roman"/>
                        <a:ea typeface="宋体"/>
                        <a:cs typeface="Times New Roman"/>
                      </a:endParaRPr>
                    </a:p>
                  </a:txBody>
                  <a:tcPr marL="68580" marR="68580" marT="0" marB="0" anchor="ctr"/>
                </a:tc>
              </a:tr>
              <a:tr h="604520">
                <a:tc>
                  <a:txBody>
                    <a:bodyPr/>
                    <a:lstStyle/>
                    <a:p>
                      <a:pPr algn="ctr">
                        <a:spcAft>
                          <a:spcPts val="0"/>
                        </a:spcAft>
                      </a:pPr>
                      <a:r>
                        <a:rPr lang="en-US" sz="3200">
                          <a:solidFill>
                            <a:srgbClr val="000000"/>
                          </a:solidFill>
                          <a:effectLst/>
                          <a:latin typeface="Times New Roman"/>
                          <a:ea typeface="宋体"/>
                          <a:cs typeface="Times New Roman"/>
                        </a:rPr>
                        <a:t>flower</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27.8%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27.2%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26.2%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31.8%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74.6%</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76.9%</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0.2 </a:t>
                      </a:r>
                      <a:endParaRPr lang="zh-CN" sz="3200">
                        <a:solidFill>
                          <a:srgbClr val="000000"/>
                        </a:solidFill>
                        <a:effectLst/>
                        <a:latin typeface="Times New Roman"/>
                        <a:ea typeface="宋体"/>
                        <a:cs typeface="Times New Roman"/>
                      </a:endParaRPr>
                    </a:p>
                  </a:txBody>
                  <a:tcPr marL="68580" marR="68580" marT="0" marB="0" anchor="ctr"/>
                </a:tc>
              </a:tr>
              <a:tr h="539750">
                <a:tc>
                  <a:txBody>
                    <a:bodyPr/>
                    <a:lstStyle/>
                    <a:p>
                      <a:pPr algn="ctr">
                        <a:spcAft>
                          <a:spcPts val="0"/>
                        </a:spcAft>
                      </a:pPr>
                      <a:r>
                        <a:rPr lang="en-US" sz="3200">
                          <a:solidFill>
                            <a:srgbClr val="000000"/>
                          </a:solidFill>
                          <a:effectLst/>
                          <a:latin typeface="Times New Roman"/>
                          <a:ea typeface="宋体"/>
                          <a:cs typeface="Times New Roman"/>
                        </a:rPr>
                        <a:t>food</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7.3%</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7.3%</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7.6%</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8.6%</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46.4%</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46.7%</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0.3 </a:t>
                      </a:r>
                      <a:endParaRPr lang="zh-CN" sz="3200">
                        <a:solidFill>
                          <a:srgbClr val="000000"/>
                        </a:solidFill>
                        <a:effectLst/>
                        <a:latin typeface="Times New Roman"/>
                        <a:ea typeface="宋体"/>
                        <a:cs typeface="Times New Roman"/>
                      </a:endParaRPr>
                    </a:p>
                  </a:txBody>
                  <a:tcPr marL="68580" marR="68580" marT="0" marB="0" anchor="ctr"/>
                </a:tc>
              </a:tr>
              <a:tr h="539750">
                <a:tc>
                  <a:txBody>
                    <a:bodyPr/>
                    <a:lstStyle/>
                    <a:p>
                      <a:pPr algn="ctr">
                        <a:spcAft>
                          <a:spcPts val="0"/>
                        </a:spcAft>
                      </a:pPr>
                      <a:r>
                        <a:rPr lang="en-US" sz="3200">
                          <a:solidFill>
                            <a:srgbClr val="000000"/>
                          </a:solidFill>
                          <a:effectLst/>
                          <a:latin typeface="Times New Roman"/>
                          <a:ea typeface="宋体"/>
                          <a:cs typeface="Times New Roman"/>
                        </a:rPr>
                        <a:t>fb-game</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71.5%</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71.3%</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69.4%</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75.3%</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97.3%</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97.9%</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0.3 </a:t>
                      </a:r>
                      <a:endParaRPr lang="zh-CN" sz="3200">
                        <a:solidFill>
                          <a:srgbClr val="000000"/>
                        </a:solidFill>
                        <a:effectLst/>
                        <a:latin typeface="Times New Roman"/>
                        <a:ea typeface="宋体"/>
                        <a:cs typeface="Times New Roman"/>
                      </a:endParaRPr>
                    </a:p>
                  </a:txBody>
                  <a:tcPr marL="68580" marR="68580" marT="0" marB="0" anchor="ctr"/>
                </a:tc>
              </a:tr>
              <a:tr h="539750">
                <a:tc>
                  <a:txBody>
                    <a:bodyPr/>
                    <a:lstStyle/>
                    <a:p>
                      <a:pPr algn="ctr">
                        <a:spcAft>
                          <a:spcPts val="0"/>
                        </a:spcAft>
                      </a:pPr>
                      <a:r>
                        <a:rPr lang="en-US" sz="3200">
                          <a:solidFill>
                            <a:srgbClr val="000000"/>
                          </a:solidFill>
                          <a:effectLst/>
                          <a:latin typeface="Times New Roman"/>
                          <a:ea typeface="宋体"/>
                          <a:cs typeface="Times New Roman"/>
                        </a:rPr>
                        <a:t>kids</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41.7%</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39.4%</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37.4%</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47.1%</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38.3%</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56.6%</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0.6 </a:t>
                      </a:r>
                      <a:endParaRPr lang="zh-CN" sz="3200">
                        <a:solidFill>
                          <a:srgbClr val="000000"/>
                        </a:solidFill>
                        <a:effectLst/>
                        <a:latin typeface="Times New Roman"/>
                        <a:ea typeface="宋体"/>
                        <a:cs typeface="Times New Roman"/>
                      </a:endParaRPr>
                    </a:p>
                  </a:txBody>
                  <a:tcPr marL="68580" marR="68580" marT="0" marB="0" anchor="ctr"/>
                </a:tc>
              </a:tr>
              <a:tr h="539750">
                <a:tc>
                  <a:txBody>
                    <a:bodyPr/>
                    <a:lstStyle/>
                    <a:p>
                      <a:pPr algn="ctr">
                        <a:spcAft>
                          <a:spcPts val="0"/>
                        </a:spcAft>
                      </a:pPr>
                      <a:r>
                        <a:rPr lang="en-US" sz="3200">
                          <a:solidFill>
                            <a:srgbClr val="000000"/>
                          </a:solidFill>
                          <a:effectLst/>
                          <a:latin typeface="Times New Roman"/>
                          <a:ea typeface="宋体"/>
                          <a:cs typeface="Times New Roman"/>
                        </a:rPr>
                        <a:t>party</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25.2%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23.2%</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33.5%</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36.9%</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a:solidFill>
                            <a:srgbClr val="000000"/>
                          </a:solidFill>
                          <a:effectLst/>
                          <a:latin typeface="Times New Roman"/>
                          <a:ea typeface="宋体"/>
                          <a:cs typeface="Times New Roman"/>
                        </a:rPr>
                        <a:t>77.5%</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80.9%</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a:solidFill>
                            <a:srgbClr val="000000"/>
                          </a:solidFill>
                          <a:effectLst/>
                          <a:latin typeface="Times New Roman"/>
                          <a:ea typeface="宋体"/>
                          <a:cs typeface="Times New Roman"/>
                        </a:rPr>
                        <a:t> 0.6 </a:t>
                      </a:r>
                      <a:endParaRPr lang="zh-CN" sz="3200">
                        <a:solidFill>
                          <a:srgbClr val="000000"/>
                        </a:solidFill>
                        <a:effectLst/>
                        <a:latin typeface="Times New Roman"/>
                        <a:ea typeface="宋体"/>
                        <a:cs typeface="Times New Roman"/>
                      </a:endParaRPr>
                    </a:p>
                  </a:txBody>
                  <a:tcPr marL="68580" marR="68580" marT="0" marB="0" anchor="ctr"/>
                </a:tc>
              </a:tr>
              <a:tr h="539750">
                <a:tc>
                  <a:txBody>
                    <a:bodyPr/>
                    <a:lstStyle/>
                    <a:p>
                      <a:pPr algn="ctr">
                        <a:spcAft>
                          <a:spcPts val="0"/>
                        </a:spcAft>
                      </a:pPr>
                      <a:r>
                        <a:rPr lang="en-US" sz="3200" b="1">
                          <a:solidFill>
                            <a:srgbClr val="000000"/>
                          </a:solidFill>
                          <a:effectLst/>
                          <a:latin typeface="Times New Roman"/>
                          <a:ea typeface="宋体"/>
                          <a:cs typeface="Times New Roman"/>
                        </a:rPr>
                        <a:t>Average</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29.8%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28.8%</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29.7%</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i="1">
                          <a:solidFill>
                            <a:srgbClr val="000000"/>
                          </a:solidFill>
                          <a:effectLst/>
                          <a:latin typeface="Times New Roman"/>
                          <a:ea typeface="宋体"/>
                          <a:cs typeface="Times New Roman"/>
                        </a:rPr>
                        <a:t>33.6%</a:t>
                      </a:r>
                      <a:endParaRPr lang="zh-CN" sz="3200">
                        <a:solidFill>
                          <a:srgbClr val="000000"/>
                        </a:solidFill>
                        <a:effectLst/>
                        <a:latin typeface="Times New Roman"/>
                        <a:ea typeface="宋体"/>
                        <a:cs typeface="Times New Roman"/>
                      </a:endParaRPr>
                    </a:p>
                  </a:txBody>
                  <a:tcPr marL="17780" marR="17780" marT="0" marB="0" anchor="ctr"/>
                </a:tc>
                <a:tc>
                  <a:txBody>
                    <a:bodyPr/>
                    <a:lstStyle/>
                    <a:p>
                      <a:pPr algn="ctr">
                        <a:spcAft>
                          <a:spcPts val="0"/>
                        </a:spcAft>
                      </a:pPr>
                      <a:r>
                        <a:rPr lang="en-US" sz="3200" b="1">
                          <a:solidFill>
                            <a:srgbClr val="000000"/>
                          </a:solidFill>
                          <a:effectLst/>
                          <a:latin typeface="Times New Roman"/>
                          <a:ea typeface="宋体"/>
                          <a:cs typeface="Times New Roman"/>
                        </a:rPr>
                        <a:t>63.2%</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b="1">
                          <a:solidFill>
                            <a:srgbClr val="000000"/>
                          </a:solidFill>
                          <a:effectLst/>
                          <a:latin typeface="Times New Roman"/>
                          <a:ea typeface="宋体"/>
                          <a:cs typeface="Times New Roman"/>
                        </a:rPr>
                        <a:t>68.2%</a:t>
                      </a:r>
                      <a:endParaRPr lang="zh-CN" sz="3200">
                        <a:solidFill>
                          <a:srgbClr val="000000"/>
                        </a:solidFill>
                        <a:effectLst/>
                        <a:latin typeface="Times New Roman"/>
                        <a:ea typeface="宋体"/>
                        <a:cs typeface="Times New Roman"/>
                      </a:endParaRPr>
                    </a:p>
                  </a:txBody>
                  <a:tcPr marL="68580" marR="68580" marT="0" marB="0" anchor="ctr"/>
                </a:tc>
                <a:tc>
                  <a:txBody>
                    <a:bodyPr/>
                    <a:lstStyle/>
                    <a:p>
                      <a:pPr algn="ctr">
                        <a:spcAft>
                          <a:spcPts val="0"/>
                        </a:spcAft>
                      </a:pPr>
                      <a:r>
                        <a:rPr lang="en-US" sz="3200" dirty="0">
                          <a:solidFill>
                            <a:srgbClr val="000000"/>
                          </a:solidFill>
                          <a:effectLst/>
                          <a:latin typeface="Times New Roman"/>
                          <a:ea typeface="宋体"/>
                          <a:cs typeface="Times New Roman"/>
                        </a:rPr>
                        <a:t>-</a:t>
                      </a:r>
                      <a:endParaRPr lang="zh-CN" sz="3200" dirty="0">
                        <a:solidFill>
                          <a:srgbClr val="000000"/>
                        </a:solidFill>
                        <a:effectLst/>
                        <a:latin typeface="Times New Roman"/>
                        <a:ea typeface="宋体"/>
                        <a:cs typeface="Times New Roman"/>
                      </a:endParaRPr>
                    </a:p>
                  </a:txBody>
                  <a:tcPr marL="68580" marR="68580" marT="0" marB="0" anchor="ctr"/>
                </a:tc>
              </a:tr>
            </a:tbl>
          </a:graphicData>
        </a:graphic>
      </p:graphicFrame>
      <p:sp>
        <p:nvSpPr>
          <p:cNvPr id="224" name="矩形 223"/>
          <p:cNvSpPr/>
          <p:nvPr/>
        </p:nvSpPr>
        <p:spPr>
          <a:xfrm>
            <a:off x="27508200" y="22312312"/>
            <a:ext cx="9753600" cy="1754327"/>
          </a:xfrm>
          <a:prstGeom prst="rect">
            <a:avLst/>
          </a:prstGeom>
        </p:spPr>
        <p:txBody>
          <a:bodyPr wrap="square">
            <a:spAutoFit/>
          </a:bodyPr>
          <a:lstStyle/>
          <a:p>
            <a:pPr algn="just"/>
            <a:r>
              <a:rPr lang="en-US" altLang="zh-CN" sz="3600" dirty="0"/>
              <a:t>We use the average precision to evaluate the concept annotation performance for each concept class:</a:t>
            </a:r>
            <a:endParaRPr lang="zh-CN" altLang="zh-CN" sz="3600" dirty="0"/>
          </a:p>
        </p:txBody>
      </p:sp>
      <p:graphicFrame>
        <p:nvGraphicFramePr>
          <p:cNvPr id="225" name="对象 224"/>
          <p:cNvGraphicFramePr>
            <a:graphicFrameLocks noChangeAspect="1"/>
          </p:cNvGraphicFramePr>
          <p:nvPr>
            <p:extLst>
              <p:ext uri="{D42A27DB-BD31-4B8C-83A1-F6EECF244321}">
                <p14:modId xmlns:p14="http://schemas.microsoft.com/office/powerpoint/2010/main" val="499349284"/>
              </p:ext>
            </p:extLst>
          </p:nvPr>
        </p:nvGraphicFramePr>
        <p:xfrm>
          <a:off x="30403800" y="24369713"/>
          <a:ext cx="6400800" cy="1384300"/>
        </p:xfrm>
        <a:graphic>
          <a:graphicData uri="http://schemas.openxmlformats.org/presentationml/2006/ole">
            <mc:AlternateContent xmlns:mc="http://schemas.openxmlformats.org/markup-compatibility/2006">
              <mc:Choice xmlns:v="urn:schemas-microsoft-com:vml" Requires="v">
                <p:oleObj spid="_x0000_s1101" name="文档" r:id="rId8" imgW="6400800" imgH="1384300" progId="Word.Document.12">
                  <p:embed/>
                </p:oleObj>
              </mc:Choice>
              <mc:Fallback>
                <p:oleObj name="文档" r:id="rId8" imgW="6400800" imgH="1384300" progId="Word.Document.12">
                  <p:embed/>
                  <p:pic>
                    <p:nvPicPr>
                      <p:cNvPr id="0" name=""/>
                      <p:cNvPicPr/>
                      <p:nvPr/>
                    </p:nvPicPr>
                    <p:blipFill>
                      <a:blip r:embed="rId9"/>
                      <a:stretch>
                        <a:fillRect/>
                      </a:stretch>
                    </p:blipFill>
                    <p:spPr>
                      <a:xfrm>
                        <a:off x="30403800" y="24369713"/>
                        <a:ext cx="6400800" cy="1384300"/>
                      </a:xfrm>
                      <a:prstGeom prst="rect">
                        <a:avLst/>
                      </a:prstGeom>
                    </p:spPr>
                  </p:pic>
                </p:oleObj>
              </mc:Fallback>
            </mc:AlternateContent>
          </a:graphicData>
        </a:graphic>
      </p:graphicFrame>
      <p:sp>
        <p:nvSpPr>
          <p:cNvPr id="227" name="矩形 226"/>
          <p:cNvSpPr/>
          <p:nvPr/>
        </p:nvSpPr>
        <p:spPr>
          <a:xfrm>
            <a:off x="27508200" y="26350912"/>
            <a:ext cx="9753600" cy="2862322"/>
          </a:xfrm>
          <a:prstGeom prst="rect">
            <a:avLst/>
          </a:prstGeom>
        </p:spPr>
        <p:txBody>
          <a:bodyPr wrap="square">
            <a:spAutoFit/>
          </a:bodyPr>
          <a:lstStyle/>
          <a:p>
            <a:pPr algn="just"/>
            <a:r>
              <a:rPr lang="en-US" altLang="zh-CN" sz="3600" dirty="0"/>
              <a:t>where </a:t>
            </a:r>
            <a:r>
              <a:rPr lang="en-US" altLang="zh-CN" sz="3600" i="1" dirty="0"/>
              <a:t>R</a:t>
            </a:r>
            <a:r>
              <a:rPr lang="en-US" altLang="zh-CN" sz="3600" dirty="0"/>
              <a:t> is total number of  relevant segments of that concept, </a:t>
            </a:r>
            <a:r>
              <a:rPr lang="en-US" altLang="zh-CN" sz="3600" i="1" dirty="0"/>
              <a:t>n</a:t>
            </a:r>
            <a:r>
              <a:rPr lang="en-US" altLang="zh-CN" sz="3600" dirty="0"/>
              <a:t> as the total amount of segments, </a:t>
            </a:r>
            <a:r>
              <a:rPr lang="en-US" altLang="zh-CN" sz="3600" i="1" dirty="0" err="1"/>
              <a:t>I</a:t>
            </a:r>
            <a:r>
              <a:rPr lang="en-US" altLang="zh-CN" sz="3600" i="1" baseline="-25000" dirty="0" err="1"/>
              <a:t>j</a:t>
            </a:r>
            <a:r>
              <a:rPr lang="en-US" altLang="zh-CN" sz="3600" i="1" dirty="0"/>
              <a:t>=1</a:t>
            </a:r>
            <a:r>
              <a:rPr lang="en-US" altLang="zh-CN" sz="3600" dirty="0"/>
              <a:t> when the</a:t>
            </a:r>
            <a:r>
              <a:rPr lang="en-US" altLang="zh-CN" sz="3600" i="1" dirty="0"/>
              <a:t> </a:t>
            </a:r>
            <a:r>
              <a:rPr lang="en-US" altLang="zh-CN" sz="3600" i="1" dirty="0" err="1"/>
              <a:t>j</a:t>
            </a:r>
            <a:r>
              <a:rPr lang="en-US" altLang="zh-CN" sz="3600" i="1" baseline="30000" dirty="0" err="1"/>
              <a:t>th</a:t>
            </a:r>
            <a:r>
              <a:rPr lang="en-US" altLang="zh-CN" sz="3600" dirty="0"/>
              <a:t> segment is relevant otherwise </a:t>
            </a:r>
            <a:r>
              <a:rPr lang="en-US" altLang="zh-CN" sz="3600" i="1" dirty="0" err="1"/>
              <a:t>I</a:t>
            </a:r>
            <a:r>
              <a:rPr lang="en-US" altLang="zh-CN" sz="3600" i="1" baseline="-25000" dirty="0" err="1"/>
              <a:t>j</a:t>
            </a:r>
            <a:r>
              <a:rPr lang="en-US" altLang="zh-CN" sz="3600" i="1" dirty="0"/>
              <a:t>=0</a:t>
            </a:r>
            <a:r>
              <a:rPr lang="en-US" altLang="zh-CN" sz="3600" dirty="0"/>
              <a:t>. </a:t>
            </a:r>
            <a:r>
              <a:rPr lang="en-US" altLang="zh-CN" sz="3600" i="1" dirty="0" err="1"/>
              <a:t>R</a:t>
            </a:r>
            <a:r>
              <a:rPr lang="en-US" altLang="zh-CN" sz="3600" i="1" baseline="-25000" dirty="0" err="1"/>
              <a:t>j</a:t>
            </a:r>
            <a:r>
              <a:rPr lang="en-US" altLang="zh-CN" sz="3600" dirty="0"/>
              <a:t> is the number of relevant segments in the first </a:t>
            </a:r>
            <a:r>
              <a:rPr lang="en-US" altLang="zh-CN" sz="3600" i="1" dirty="0"/>
              <a:t>j</a:t>
            </a:r>
            <a:r>
              <a:rPr lang="en-US" altLang="zh-CN" sz="3600" dirty="0"/>
              <a:t> segments. </a:t>
            </a:r>
            <a:endParaRPr lang="zh-CN" altLang="zh-CN" sz="3600" dirty="0"/>
          </a:p>
        </p:txBody>
      </p:sp>
      <p:graphicFrame>
        <p:nvGraphicFramePr>
          <p:cNvPr id="234" name="图表 233"/>
          <p:cNvGraphicFramePr/>
          <p:nvPr>
            <p:extLst>
              <p:ext uri="{D42A27DB-BD31-4B8C-83A1-F6EECF244321}">
                <p14:modId xmlns:p14="http://schemas.microsoft.com/office/powerpoint/2010/main" val="3767716641"/>
              </p:ext>
            </p:extLst>
          </p:nvPr>
        </p:nvGraphicFramePr>
        <p:xfrm>
          <a:off x="37795200" y="5014912"/>
          <a:ext cx="7925435" cy="6479858"/>
        </p:xfrm>
        <a:graphic>
          <a:graphicData uri="http://schemas.openxmlformats.org/drawingml/2006/chart">
            <c:chart xmlns:c="http://schemas.openxmlformats.org/drawingml/2006/chart" xmlns:r="http://schemas.openxmlformats.org/officeDocument/2006/relationships" r:id="rId10"/>
          </a:graphicData>
        </a:graphic>
      </p:graphicFrame>
      <p:sp>
        <p:nvSpPr>
          <p:cNvPr id="230" name="矩形 229"/>
          <p:cNvSpPr/>
          <p:nvPr/>
        </p:nvSpPr>
        <p:spPr>
          <a:xfrm>
            <a:off x="42900600" y="15443894"/>
            <a:ext cx="7924800" cy="1077218"/>
          </a:xfrm>
          <a:prstGeom prst="rect">
            <a:avLst/>
          </a:prstGeom>
        </p:spPr>
        <p:txBody>
          <a:bodyPr wrap="square">
            <a:spAutoFit/>
          </a:bodyPr>
          <a:lstStyle/>
          <a:p>
            <a:pPr algn="ctr"/>
            <a:r>
              <a:rPr lang="en-US" altLang="zh-CN" sz="3200" dirty="0"/>
              <a:t>Performance scored against intersection ground truth. </a:t>
            </a:r>
            <a:endParaRPr lang="zh-CN" altLang="en-US" sz="3200" dirty="0"/>
          </a:p>
        </p:txBody>
      </p:sp>
      <p:graphicFrame>
        <p:nvGraphicFramePr>
          <p:cNvPr id="237" name="表格 236"/>
          <p:cNvGraphicFramePr>
            <a:graphicFrameLocks noGrp="1"/>
          </p:cNvGraphicFramePr>
          <p:nvPr>
            <p:extLst>
              <p:ext uri="{D42A27DB-BD31-4B8C-83A1-F6EECF244321}">
                <p14:modId xmlns:p14="http://schemas.microsoft.com/office/powerpoint/2010/main" val="319417465"/>
              </p:ext>
            </p:extLst>
          </p:nvPr>
        </p:nvGraphicFramePr>
        <p:xfrm>
          <a:off x="42976800" y="16825912"/>
          <a:ext cx="7848601" cy="3845997"/>
        </p:xfrm>
        <a:graphic>
          <a:graphicData uri="http://schemas.openxmlformats.org/drawingml/2006/table">
            <a:tbl>
              <a:tblPr firstRow="1" firstCol="1" bandRow="1">
                <a:tableStyleId>{5C22544A-7EE6-4342-B048-85BDC9FD1C3A}</a:tableStyleId>
              </a:tblPr>
              <a:tblGrid>
                <a:gridCol w="1447800"/>
                <a:gridCol w="1600200"/>
                <a:gridCol w="1661160"/>
                <a:gridCol w="1662057"/>
                <a:gridCol w="1477384"/>
              </a:tblGrid>
              <a:tr h="752061">
                <a:tc>
                  <a:txBody>
                    <a:bodyPr/>
                    <a:lstStyle/>
                    <a:p>
                      <a:pPr algn="ctr">
                        <a:spcAft>
                          <a:spcPts val="0"/>
                        </a:spcAft>
                      </a:pPr>
                      <a:r>
                        <a:rPr lang="en-US" sz="2400" dirty="0">
                          <a:solidFill>
                            <a:srgbClr val="000000"/>
                          </a:solidFill>
                          <a:effectLst/>
                          <a:latin typeface="Times New Roman"/>
                          <a:ea typeface="宋体"/>
                        </a:rPr>
                        <a:t>Concept</a:t>
                      </a:r>
                      <a:endParaRPr lang="zh-CN" sz="2400" dirty="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dirty="0">
                          <a:solidFill>
                            <a:srgbClr val="000000"/>
                          </a:solidFill>
                          <a:effectLst/>
                          <a:latin typeface="Times New Roman"/>
                          <a:ea typeface="宋体"/>
                        </a:rPr>
                        <a:t>Fusion I</a:t>
                      </a:r>
                      <a:br>
                        <a:rPr lang="en-US" sz="2400" dirty="0">
                          <a:solidFill>
                            <a:srgbClr val="000000"/>
                          </a:solidFill>
                          <a:effectLst/>
                          <a:latin typeface="Times New Roman"/>
                          <a:ea typeface="宋体"/>
                        </a:rPr>
                      </a:br>
                      <a:r>
                        <a:rPr lang="en-US" sz="2400" dirty="0">
                          <a:solidFill>
                            <a:srgbClr val="000000"/>
                          </a:solidFill>
                          <a:effectLst/>
                          <a:latin typeface="Times New Roman"/>
                          <a:ea typeface="宋体"/>
                        </a:rPr>
                        <a:t>(A1+V1)</a:t>
                      </a:r>
                      <a:endParaRPr lang="zh-CN" sz="2400" dirty="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Fusion II</a:t>
                      </a:r>
                      <a:br>
                        <a:rPr lang="en-US" sz="2400">
                          <a:solidFill>
                            <a:srgbClr val="000000"/>
                          </a:solidFill>
                          <a:effectLst/>
                          <a:latin typeface="Times New Roman"/>
                          <a:ea typeface="宋体"/>
                        </a:rPr>
                      </a:br>
                      <a:r>
                        <a:rPr lang="en-US" sz="2400">
                          <a:solidFill>
                            <a:srgbClr val="000000"/>
                          </a:solidFill>
                          <a:effectLst/>
                          <a:latin typeface="Times New Roman"/>
                          <a:ea typeface="宋体"/>
                        </a:rPr>
                        <a:t>(A2+V1)</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Fusion III</a:t>
                      </a:r>
                      <a:br>
                        <a:rPr lang="en-US" sz="2400">
                          <a:solidFill>
                            <a:srgbClr val="000000"/>
                          </a:solidFill>
                          <a:effectLst/>
                          <a:latin typeface="Times New Roman"/>
                          <a:ea typeface="宋体"/>
                        </a:rPr>
                      </a:br>
                      <a:r>
                        <a:rPr lang="en-US" sz="2400">
                          <a:solidFill>
                            <a:srgbClr val="000000"/>
                          </a:solidFill>
                          <a:effectLst/>
                          <a:latin typeface="Times New Roman"/>
                          <a:ea typeface="宋体"/>
                        </a:rPr>
                        <a:t>(A2+V2)</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Fusion IV (A3+V2)</a:t>
                      </a:r>
                      <a:endParaRPr lang="zh-CN" sz="2400">
                        <a:solidFill>
                          <a:srgbClr val="000000"/>
                        </a:solidFill>
                        <a:effectLst/>
                        <a:latin typeface="Times New Roman"/>
                        <a:ea typeface="宋体"/>
                      </a:endParaRPr>
                    </a:p>
                  </a:txBody>
                  <a:tcPr marL="68580" marR="68580" marT="0" marB="0"/>
                </a:tc>
              </a:tr>
              <a:tr h="424182">
                <a:tc>
                  <a:txBody>
                    <a:bodyPr/>
                    <a:lstStyle/>
                    <a:p>
                      <a:pPr algn="ctr">
                        <a:spcAft>
                          <a:spcPts val="0"/>
                        </a:spcAft>
                      </a:pPr>
                      <a:r>
                        <a:rPr lang="en-US" sz="2400">
                          <a:solidFill>
                            <a:srgbClr val="000000"/>
                          </a:solidFill>
                          <a:effectLst/>
                          <a:latin typeface="Times New Roman"/>
                          <a:ea typeface="宋体"/>
                        </a:rPr>
                        <a:t>kids</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dirty="0">
                          <a:solidFill>
                            <a:srgbClr val="000000"/>
                          </a:solidFill>
                          <a:effectLst/>
                          <a:latin typeface="Times New Roman"/>
                          <a:ea typeface="宋体"/>
                        </a:rPr>
                        <a:t>47.9%</a:t>
                      </a:r>
                      <a:endParaRPr lang="zh-CN" sz="2400" dirty="0">
                        <a:solidFill>
                          <a:srgbClr val="000000"/>
                        </a:solidFill>
                        <a:effectLst/>
                        <a:latin typeface="Times New Roman"/>
                        <a:ea typeface="宋体"/>
                      </a:endParaRPr>
                    </a:p>
                  </a:txBody>
                  <a:tcPr marL="0" marR="0" marT="0" marB="0" anchor="ctr"/>
                </a:tc>
                <a:tc>
                  <a:txBody>
                    <a:bodyPr/>
                    <a:lstStyle/>
                    <a:p>
                      <a:pPr algn="ctr">
                        <a:spcAft>
                          <a:spcPts val="0"/>
                        </a:spcAft>
                      </a:pPr>
                      <a:r>
                        <a:rPr lang="en-US" sz="2400" dirty="0">
                          <a:solidFill>
                            <a:srgbClr val="000000"/>
                          </a:solidFill>
                          <a:effectLst/>
                          <a:latin typeface="Times New Roman"/>
                          <a:ea typeface="宋体"/>
                        </a:rPr>
                        <a:t>61.1%</a:t>
                      </a:r>
                      <a:endParaRPr lang="zh-CN" sz="2400" dirty="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59.6%</a:t>
                      </a:r>
                      <a:endParaRPr lang="zh-CN" sz="2400">
                        <a:solidFill>
                          <a:srgbClr val="000000"/>
                        </a:solidFill>
                        <a:effectLst/>
                        <a:latin typeface="Times New Roman"/>
                        <a:ea typeface="宋体"/>
                      </a:endParaRPr>
                    </a:p>
                  </a:txBody>
                  <a:tcPr marL="0" marR="0" marT="0" marB="0" anchor="b"/>
                </a:tc>
                <a:tc>
                  <a:txBody>
                    <a:bodyPr/>
                    <a:lstStyle/>
                    <a:p>
                      <a:pPr algn="ctr">
                        <a:spcAft>
                          <a:spcPts val="0"/>
                        </a:spcAft>
                      </a:pPr>
                      <a:r>
                        <a:rPr lang="en-US" sz="2400">
                          <a:solidFill>
                            <a:srgbClr val="000000"/>
                          </a:solidFill>
                          <a:effectLst/>
                          <a:latin typeface="Times New Roman"/>
                          <a:ea typeface="宋体"/>
                        </a:rPr>
                        <a:t>57.5%</a:t>
                      </a:r>
                      <a:endParaRPr lang="zh-CN" sz="2400">
                        <a:solidFill>
                          <a:srgbClr val="000000"/>
                        </a:solidFill>
                        <a:effectLst/>
                        <a:latin typeface="Times New Roman"/>
                        <a:ea typeface="宋体"/>
                      </a:endParaRPr>
                    </a:p>
                  </a:txBody>
                  <a:tcPr marL="68580" marR="68580" marT="0" marB="0" anchor="ctr"/>
                </a:tc>
              </a:tr>
              <a:tr h="424182">
                <a:tc>
                  <a:txBody>
                    <a:bodyPr/>
                    <a:lstStyle/>
                    <a:p>
                      <a:pPr algn="ctr">
                        <a:spcAft>
                          <a:spcPts val="0"/>
                        </a:spcAft>
                      </a:pPr>
                      <a:r>
                        <a:rPr lang="en-US" sz="2400">
                          <a:solidFill>
                            <a:srgbClr val="000000"/>
                          </a:solidFill>
                          <a:effectLst/>
                          <a:latin typeface="Times New Roman"/>
                          <a:ea typeface="宋体"/>
                        </a:rPr>
                        <a:t>party</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82.9%</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83.4%</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dirty="0">
                          <a:solidFill>
                            <a:srgbClr val="000000"/>
                          </a:solidFill>
                          <a:effectLst/>
                          <a:latin typeface="Times New Roman"/>
                          <a:ea typeface="宋体"/>
                        </a:rPr>
                        <a:t>82.9%</a:t>
                      </a:r>
                      <a:endParaRPr lang="zh-CN" sz="2400" dirty="0">
                        <a:solidFill>
                          <a:srgbClr val="000000"/>
                        </a:solidFill>
                        <a:effectLst/>
                        <a:latin typeface="Times New Roman"/>
                        <a:ea typeface="宋体"/>
                      </a:endParaRPr>
                    </a:p>
                  </a:txBody>
                  <a:tcPr marL="0" marR="0" marT="0" marB="0" anchor="b"/>
                </a:tc>
                <a:tc>
                  <a:txBody>
                    <a:bodyPr/>
                    <a:lstStyle/>
                    <a:p>
                      <a:pPr algn="ctr">
                        <a:spcAft>
                          <a:spcPts val="0"/>
                        </a:spcAft>
                      </a:pPr>
                      <a:r>
                        <a:rPr lang="en-US" sz="2400">
                          <a:solidFill>
                            <a:srgbClr val="000000"/>
                          </a:solidFill>
                          <a:effectLst/>
                          <a:latin typeface="Times New Roman"/>
                          <a:ea typeface="宋体"/>
                        </a:rPr>
                        <a:t>82.4%</a:t>
                      </a:r>
                      <a:endParaRPr lang="zh-CN" sz="2400">
                        <a:solidFill>
                          <a:srgbClr val="000000"/>
                        </a:solidFill>
                        <a:effectLst/>
                        <a:latin typeface="Times New Roman"/>
                        <a:ea typeface="宋体"/>
                      </a:endParaRPr>
                    </a:p>
                  </a:txBody>
                  <a:tcPr marL="68580" marR="68580" marT="0" marB="0" anchor="ctr"/>
                </a:tc>
              </a:tr>
              <a:tr h="424182">
                <a:tc>
                  <a:txBody>
                    <a:bodyPr/>
                    <a:lstStyle/>
                    <a:p>
                      <a:pPr algn="ctr">
                        <a:spcAft>
                          <a:spcPts val="0"/>
                        </a:spcAft>
                      </a:pPr>
                      <a:r>
                        <a:rPr lang="en-US" sz="2400">
                          <a:solidFill>
                            <a:srgbClr val="000000"/>
                          </a:solidFill>
                          <a:effectLst/>
                          <a:latin typeface="Times New Roman"/>
                          <a:ea typeface="宋体"/>
                        </a:rPr>
                        <a:t>car</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38.3%</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45.9%</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dirty="0">
                          <a:solidFill>
                            <a:srgbClr val="000000"/>
                          </a:solidFill>
                          <a:effectLst/>
                          <a:latin typeface="Times New Roman"/>
                          <a:ea typeface="宋体"/>
                        </a:rPr>
                        <a:t>46.6%</a:t>
                      </a:r>
                      <a:endParaRPr lang="zh-CN" sz="2400" dirty="0">
                        <a:solidFill>
                          <a:srgbClr val="000000"/>
                        </a:solidFill>
                        <a:effectLst/>
                        <a:latin typeface="Times New Roman"/>
                        <a:ea typeface="宋体"/>
                      </a:endParaRPr>
                    </a:p>
                  </a:txBody>
                  <a:tcPr marL="0" marR="0" marT="0" marB="0" anchor="b"/>
                </a:tc>
                <a:tc>
                  <a:txBody>
                    <a:bodyPr/>
                    <a:lstStyle/>
                    <a:p>
                      <a:pPr algn="ctr">
                        <a:spcAft>
                          <a:spcPts val="0"/>
                        </a:spcAft>
                      </a:pPr>
                      <a:r>
                        <a:rPr lang="en-US" sz="2400">
                          <a:solidFill>
                            <a:srgbClr val="000000"/>
                          </a:solidFill>
                          <a:effectLst/>
                          <a:latin typeface="Times New Roman"/>
                          <a:ea typeface="宋体"/>
                        </a:rPr>
                        <a:t>45.8%</a:t>
                      </a:r>
                      <a:endParaRPr lang="zh-CN" sz="2400">
                        <a:solidFill>
                          <a:srgbClr val="000000"/>
                        </a:solidFill>
                        <a:effectLst/>
                        <a:latin typeface="Times New Roman"/>
                        <a:ea typeface="宋体"/>
                      </a:endParaRPr>
                    </a:p>
                  </a:txBody>
                  <a:tcPr marL="68580" marR="68580" marT="0" marB="0" anchor="ctr"/>
                </a:tc>
              </a:tr>
              <a:tr h="424182">
                <a:tc>
                  <a:txBody>
                    <a:bodyPr/>
                    <a:lstStyle/>
                    <a:p>
                      <a:pPr algn="ctr">
                        <a:spcAft>
                          <a:spcPts val="0"/>
                        </a:spcAft>
                      </a:pPr>
                      <a:r>
                        <a:rPr lang="en-US" sz="2400">
                          <a:solidFill>
                            <a:srgbClr val="000000"/>
                          </a:solidFill>
                          <a:effectLst/>
                          <a:latin typeface="Times New Roman"/>
                          <a:ea typeface="宋体"/>
                        </a:rPr>
                        <a:t>fb-game</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95.7%</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97.0%</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dirty="0">
                          <a:solidFill>
                            <a:srgbClr val="000000"/>
                          </a:solidFill>
                          <a:effectLst/>
                          <a:latin typeface="Times New Roman"/>
                          <a:ea typeface="宋体"/>
                        </a:rPr>
                        <a:t>96.4%</a:t>
                      </a:r>
                      <a:endParaRPr lang="zh-CN" sz="2400" dirty="0">
                        <a:solidFill>
                          <a:srgbClr val="000000"/>
                        </a:solidFill>
                        <a:effectLst/>
                        <a:latin typeface="Times New Roman"/>
                        <a:ea typeface="宋体"/>
                      </a:endParaRPr>
                    </a:p>
                  </a:txBody>
                  <a:tcPr marL="0" marR="0" marT="0" marB="0" anchor="b"/>
                </a:tc>
                <a:tc>
                  <a:txBody>
                    <a:bodyPr/>
                    <a:lstStyle/>
                    <a:p>
                      <a:pPr algn="ctr">
                        <a:spcAft>
                          <a:spcPts val="0"/>
                        </a:spcAft>
                      </a:pPr>
                      <a:r>
                        <a:rPr lang="en-US" sz="2400">
                          <a:solidFill>
                            <a:srgbClr val="000000"/>
                          </a:solidFill>
                          <a:effectLst/>
                          <a:latin typeface="Times New Roman"/>
                          <a:ea typeface="宋体"/>
                        </a:rPr>
                        <a:t>96.3%</a:t>
                      </a:r>
                      <a:endParaRPr lang="zh-CN" sz="2400">
                        <a:solidFill>
                          <a:srgbClr val="000000"/>
                        </a:solidFill>
                        <a:effectLst/>
                        <a:latin typeface="Times New Roman"/>
                        <a:ea typeface="宋体"/>
                      </a:endParaRPr>
                    </a:p>
                  </a:txBody>
                  <a:tcPr marL="68580" marR="68580" marT="0" marB="0" anchor="ctr"/>
                </a:tc>
              </a:tr>
              <a:tr h="465736">
                <a:tc>
                  <a:txBody>
                    <a:bodyPr/>
                    <a:lstStyle/>
                    <a:p>
                      <a:pPr algn="ctr">
                        <a:spcAft>
                          <a:spcPts val="0"/>
                        </a:spcAft>
                      </a:pPr>
                      <a:r>
                        <a:rPr lang="en-US" sz="2400">
                          <a:solidFill>
                            <a:srgbClr val="000000"/>
                          </a:solidFill>
                          <a:effectLst/>
                          <a:latin typeface="Times New Roman"/>
                          <a:ea typeface="宋体"/>
                        </a:rPr>
                        <a:t>beach</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50.9%</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55.9%</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52.1%</a:t>
                      </a:r>
                      <a:endParaRPr lang="zh-CN" sz="2400">
                        <a:solidFill>
                          <a:srgbClr val="000000"/>
                        </a:solidFill>
                        <a:effectLst/>
                        <a:latin typeface="Times New Roman"/>
                        <a:ea typeface="宋体"/>
                      </a:endParaRPr>
                    </a:p>
                  </a:txBody>
                  <a:tcPr marL="0" marR="0" marT="0" marB="0" anchor="b"/>
                </a:tc>
                <a:tc>
                  <a:txBody>
                    <a:bodyPr/>
                    <a:lstStyle/>
                    <a:p>
                      <a:pPr algn="ctr">
                        <a:spcAft>
                          <a:spcPts val="0"/>
                        </a:spcAft>
                      </a:pPr>
                      <a:r>
                        <a:rPr lang="en-US" sz="2400" dirty="0">
                          <a:solidFill>
                            <a:srgbClr val="000000"/>
                          </a:solidFill>
                          <a:effectLst/>
                          <a:latin typeface="Times New Roman"/>
                          <a:ea typeface="宋体"/>
                        </a:rPr>
                        <a:t>51.7%</a:t>
                      </a:r>
                      <a:endParaRPr lang="zh-CN" sz="2400" dirty="0">
                        <a:solidFill>
                          <a:srgbClr val="000000"/>
                        </a:solidFill>
                        <a:effectLst/>
                        <a:latin typeface="Times New Roman"/>
                        <a:ea typeface="宋体"/>
                      </a:endParaRPr>
                    </a:p>
                  </a:txBody>
                  <a:tcPr marL="68580" marR="68580" marT="0" marB="0" anchor="ctr"/>
                </a:tc>
              </a:tr>
              <a:tr h="465736">
                <a:tc>
                  <a:txBody>
                    <a:bodyPr/>
                    <a:lstStyle/>
                    <a:p>
                      <a:pPr algn="ctr">
                        <a:spcAft>
                          <a:spcPts val="0"/>
                        </a:spcAft>
                      </a:pPr>
                      <a:r>
                        <a:rPr lang="en-US" sz="2400">
                          <a:solidFill>
                            <a:srgbClr val="000000"/>
                          </a:solidFill>
                          <a:effectLst/>
                          <a:latin typeface="Times New Roman"/>
                          <a:ea typeface="宋体"/>
                        </a:rPr>
                        <a:t>dog</a:t>
                      </a:r>
                      <a:endParaRPr lang="zh-CN" sz="240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a:solidFill>
                            <a:srgbClr val="000000"/>
                          </a:solidFill>
                          <a:effectLst/>
                          <a:latin typeface="Times New Roman"/>
                          <a:ea typeface="宋体"/>
                        </a:rPr>
                        <a:t>42.7%</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55.3%</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a:solidFill>
                            <a:srgbClr val="000000"/>
                          </a:solidFill>
                          <a:effectLst/>
                          <a:latin typeface="Times New Roman"/>
                          <a:ea typeface="宋体"/>
                        </a:rPr>
                        <a:t>51.6%</a:t>
                      </a:r>
                      <a:endParaRPr lang="zh-CN" sz="2400">
                        <a:solidFill>
                          <a:srgbClr val="000000"/>
                        </a:solidFill>
                        <a:effectLst/>
                        <a:latin typeface="Times New Roman"/>
                        <a:ea typeface="宋体"/>
                      </a:endParaRPr>
                    </a:p>
                  </a:txBody>
                  <a:tcPr marL="0" marR="0" marT="0" marB="0" anchor="b"/>
                </a:tc>
                <a:tc>
                  <a:txBody>
                    <a:bodyPr/>
                    <a:lstStyle/>
                    <a:p>
                      <a:pPr algn="ctr">
                        <a:spcAft>
                          <a:spcPts val="0"/>
                        </a:spcAft>
                      </a:pPr>
                      <a:r>
                        <a:rPr lang="en-US" sz="2400" dirty="0">
                          <a:solidFill>
                            <a:srgbClr val="000000"/>
                          </a:solidFill>
                          <a:effectLst/>
                          <a:latin typeface="Times New Roman"/>
                          <a:ea typeface="宋体"/>
                        </a:rPr>
                        <a:t>51.8%</a:t>
                      </a:r>
                      <a:endParaRPr lang="zh-CN" sz="2400" dirty="0">
                        <a:solidFill>
                          <a:srgbClr val="000000"/>
                        </a:solidFill>
                        <a:effectLst/>
                        <a:latin typeface="Times New Roman"/>
                        <a:ea typeface="宋体"/>
                      </a:endParaRPr>
                    </a:p>
                  </a:txBody>
                  <a:tcPr marL="68580" marR="68580" marT="0" marB="0" anchor="ctr"/>
                </a:tc>
              </a:tr>
              <a:tr h="465736">
                <a:tc>
                  <a:txBody>
                    <a:bodyPr/>
                    <a:lstStyle/>
                    <a:p>
                      <a:pPr algn="ctr">
                        <a:spcAft>
                          <a:spcPts val="0"/>
                        </a:spcAft>
                      </a:pPr>
                      <a:r>
                        <a:rPr lang="en-US" sz="2400" b="1" dirty="0">
                          <a:solidFill>
                            <a:srgbClr val="000000"/>
                          </a:solidFill>
                          <a:effectLst/>
                          <a:latin typeface="Times New Roman"/>
                          <a:ea typeface="宋体"/>
                        </a:rPr>
                        <a:t>Average</a:t>
                      </a:r>
                      <a:endParaRPr lang="zh-CN" sz="2400" dirty="0">
                        <a:solidFill>
                          <a:srgbClr val="000000"/>
                        </a:solidFill>
                        <a:effectLst/>
                        <a:latin typeface="Times New Roman"/>
                        <a:ea typeface="宋体"/>
                      </a:endParaRPr>
                    </a:p>
                  </a:txBody>
                  <a:tcPr marL="17780" marR="17780" marT="0" marB="0" anchor="ctr"/>
                </a:tc>
                <a:tc>
                  <a:txBody>
                    <a:bodyPr/>
                    <a:lstStyle/>
                    <a:p>
                      <a:pPr algn="ctr">
                        <a:spcAft>
                          <a:spcPts val="0"/>
                        </a:spcAft>
                      </a:pPr>
                      <a:r>
                        <a:rPr lang="en-US" sz="2400" b="1" dirty="0">
                          <a:solidFill>
                            <a:srgbClr val="000000"/>
                          </a:solidFill>
                          <a:effectLst/>
                          <a:latin typeface="Times New Roman"/>
                          <a:ea typeface="宋体"/>
                        </a:rPr>
                        <a:t>59.7%</a:t>
                      </a:r>
                      <a:endParaRPr lang="zh-CN" sz="2400" dirty="0">
                        <a:solidFill>
                          <a:srgbClr val="000000"/>
                        </a:solidFill>
                        <a:effectLst/>
                        <a:latin typeface="Times New Roman"/>
                        <a:ea typeface="宋体"/>
                      </a:endParaRPr>
                    </a:p>
                  </a:txBody>
                  <a:tcPr marL="0" marR="0" marT="0" marB="0" anchor="ctr"/>
                </a:tc>
                <a:tc>
                  <a:txBody>
                    <a:bodyPr/>
                    <a:lstStyle/>
                    <a:p>
                      <a:pPr algn="ctr">
                        <a:spcAft>
                          <a:spcPts val="0"/>
                        </a:spcAft>
                      </a:pPr>
                      <a:r>
                        <a:rPr lang="en-US" sz="2400" b="1">
                          <a:solidFill>
                            <a:srgbClr val="000000"/>
                          </a:solidFill>
                          <a:effectLst/>
                          <a:latin typeface="Times New Roman"/>
                          <a:ea typeface="宋体"/>
                        </a:rPr>
                        <a:t>66.4%</a:t>
                      </a:r>
                      <a:endParaRPr lang="zh-CN" sz="2400">
                        <a:solidFill>
                          <a:srgbClr val="000000"/>
                        </a:solidFill>
                        <a:effectLst/>
                        <a:latin typeface="Times New Roman"/>
                        <a:ea typeface="宋体"/>
                      </a:endParaRPr>
                    </a:p>
                  </a:txBody>
                  <a:tcPr marL="0" marR="0" marT="0" marB="0" anchor="ctr"/>
                </a:tc>
                <a:tc>
                  <a:txBody>
                    <a:bodyPr/>
                    <a:lstStyle/>
                    <a:p>
                      <a:pPr algn="ctr">
                        <a:spcAft>
                          <a:spcPts val="0"/>
                        </a:spcAft>
                      </a:pPr>
                      <a:r>
                        <a:rPr lang="en-US" sz="2400" b="1" dirty="0">
                          <a:solidFill>
                            <a:srgbClr val="000000"/>
                          </a:solidFill>
                          <a:effectLst/>
                          <a:latin typeface="Times New Roman"/>
                          <a:ea typeface="宋体"/>
                        </a:rPr>
                        <a:t>64.9%</a:t>
                      </a:r>
                      <a:endParaRPr lang="zh-CN" sz="2400" dirty="0">
                        <a:solidFill>
                          <a:srgbClr val="000000"/>
                        </a:solidFill>
                        <a:effectLst/>
                        <a:latin typeface="Times New Roman"/>
                        <a:ea typeface="宋体"/>
                      </a:endParaRPr>
                    </a:p>
                  </a:txBody>
                  <a:tcPr marL="0" marR="0" marT="0" marB="0" anchor="b"/>
                </a:tc>
                <a:tc>
                  <a:txBody>
                    <a:bodyPr/>
                    <a:lstStyle/>
                    <a:p>
                      <a:pPr algn="ctr">
                        <a:spcAft>
                          <a:spcPts val="0"/>
                        </a:spcAft>
                      </a:pPr>
                      <a:r>
                        <a:rPr lang="en-US" sz="2400" b="1" dirty="0">
                          <a:solidFill>
                            <a:srgbClr val="000000"/>
                          </a:solidFill>
                          <a:effectLst/>
                          <a:latin typeface="Times New Roman"/>
                          <a:ea typeface="宋体"/>
                        </a:rPr>
                        <a:t>64.3%</a:t>
                      </a:r>
                      <a:endParaRPr lang="zh-CN" sz="2400" dirty="0">
                        <a:solidFill>
                          <a:srgbClr val="000000"/>
                        </a:solidFill>
                        <a:effectLst/>
                        <a:latin typeface="Times New Roman"/>
                        <a:ea typeface="宋体"/>
                      </a:endParaRPr>
                    </a:p>
                  </a:txBody>
                  <a:tcPr marL="68580" marR="68580" marT="0" marB="0" anchor="ctr"/>
                </a:tc>
              </a:tr>
            </a:tbl>
          </a:graphicData>
        </a:graphic>
      </p:graphicFrame>
      <p:pic>
        <p:nvPicPr>
          <p:cNvPr id="238" name="图片 237" descr="Macintosh HD:Users:chunwaileong:Desktop:ICMR:fusion comparision:top20ByVideo:v_kid_video.pn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938200" y="21093112"/>
            <a:ext cx="4265930" cy="3518217"/>
          </a:xfrm>
          <a:prstGeom prst="rect">
            <a:avLst/>
          </a:prstGeom>
          <a:noFill/>
          <a:ln>
            <a:noFill/>
          </a:ln>
        </p:spPr>
      </p:pic>
      <p:pic>
        <p:nvPicPr>
          <p:cNvPr id="239" name="图片 238" descr="Macintosh HD:Users:chunwaileong:Desktop:ICMR:fusion comparision:top20ByVideo:v_t_kid_video.pn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034200" y="21016912"/>
            <a:ext cx="4495799" cy="3581400"/>
          </a:xfrm>
          <a:prstGeom prst="rect">
            <a:avLst/>
          </a:prstGeom>
          <a:noFill/>
          <a:ln>
            <a:noFill/>
          </a:ln>
        </p:spPr>
      </p:pic>
      <p:sp>
        <p:nvSpPr>
          <p:cNvPr id="231" name="矩形 230"/>
          <p:cNvSpPr/>
          <p:nvPr/>
        </p:nvSpPr>
        <p:spPr>
          <a:xfrm>
            <a:off x="37719000" y="24598312"/>
            <a:ext cx="6629400" cy="1077218"/>
          </a:xfrm>
          <a:prstGeom prst="rect">
            <a:avLst/>
          </a:prstGeom>
        </p:spPr>
        <p:txBody>
          <a:bodyPr wrap="square">
            <a:spAutoFit/>
          </a:bodyPr>
          <a:lstStyle/>
          <a:p>
            <a:pPr algn="ctr"/>
            <a:r>
              <a:rPr lang="en-US" altLang="zh-CN" sz="3200" dirty="0"/>
              <a:t>Top 20</a:t>
            </a:r>
            <a:r>
              <a:rPr lang="en-US" altLang="zh-CN" sz="3200" baseline="30000" dirty="0"/>
              <a:t> </a:t>
            </a:r>
            <a:r>
              <a:rPr lang="en-US" altLang="zh-CN" sz="3200" dirty="0"/>
              <a:t>ranked videos for “kids” </a:t>
            </a:r>
            <a:r>
              <a:rPr lang="en-US" altLang="zh-CN" sz="3200" dirty="0" smtClean="0"/>
              <a:t>( Visual </a:t>
            </a:r>
            <a:r>
              <a:rPr lang="en-US" altLang="zh-CN" sz="3200" dirty="0"/>
              <a:t>System</a:t>
            </a:r>
            <a:r>
              <a:rPr lang="zh-CN" altLang="zh-CN" sz="3200" dirty="0"/>
              <a:t> </a:t>
            </a:r>
            <a:r>
              <a:rPr lang="en-US" altLang="zh-CN" sz="3200" dirty="0" smtClean="0"/>
              <a:t>)</a:t>
            </a:r>
            <a:endParaRPr lang="zh-CN" altLang="en-US" sz="3200" dirty="0"/>
          </a:p>
        </p:txBody>
      </p:sp>
      <p:sp>
        <p:nvSpPr>
          <p:cNvPr id="241" name="矩形 240"/>
          <p:cNvSpPr/>
          <p:nvPr/>
        </p:nvSpPr>
        <p:spPr>
          <a:xfrm>
            <a:off x="44043600" y="24598312"/>
            <a:ext cx="6629400" cy="1077218"/>
          </a:xfrm>
          <a:prstGeom prst="rect">
            <a:avLst/>
          </a:prstGeom>
        </p:spPr>
        <p:txBody>
          <a:bodyPr wrap="square">
            <a:spAutoFit/>
          </a:bodyPr>
          <a:lstStyle/>
          <a:p>
            <a:pPr algn="ctr"/>
            <a:r>
              <a:rPr lang="en-US" altLang="zh-CN" sz="3200" dirty="0"/>
              <a:t>Top 20</a:t>
            </a:r>
            <a:r>
              <a:rPr lang="en-US" altLang="zh-CN" sz="3200" baseline="30000" dirty="0"/>
              <a:t> </a:t>
            </a:r>
            <a:r>
              <a:rPr lang="en-US" altLang="zh-CN" sz="3200" dirty="0"/>
              <a:t>ranked videos for “kids” </a:t>
            </a:r>
            <a:r>
              <a:rPr lang="en-US" altLang="zh-CN" sz="3200" dirty="0" smtClean="0"/>
              <a:t>( Fusion </a:t>
            </a:r>
            <a:r>
              <a:rPr lang="en-US" altLang="zh-CN" sz="3200" dirty="0"/>
              <a:t>System</a:t>
            </a:r>
            <a:r>
              <a:rPr lang="zh-CN" altLang="zh-CN" sz="3200" dirty="0"/>
              <a:t> </a:t>
            </a:r>
            <a:r>
              <a:rPr lang="en-US" altLang="zh-CN" sz="3200" dirty="0" smtClean="0"/>
              <a:t>)</a:t>
            </a:r>
            <a:endParaRPr lang="zh-CN" altLang="en-US" sz="32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6188</TotalTime>
  <Words>1100</Words>
  <Application>Microsoft Macintosh PowerPoint</Application>
  <PresentationFormat>自定义</PresentationFormat>
  <Paragraphs>237</Paragraphs>
  <Slides>1</Slides>
  <Notes>1</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1</vt:i4>
      </vt:variant>
    </vt:vector>
  </HeadingPairs>
  <TitlesOfParts>
    <vt:vector size="3" baseType="lpstr">
      <vt:lpstr>Default Design</vt:lpstr>
      <vt:lpstr>Microsoft Word 文档</vt:lpstr>
      <vt:lpstr>Detecting Semantic Concepts In Consumer Videos Using Audio  Junwei Liang, Qin Jin, Xixi He, Gang Yang, Jieping Xu, Xirong Li Multimedia Computing Lab, School of Information, Renmin University of China, Beijing, China {leongchunwai, qjin, xxlanmi, yanggang, xjieping，xirong}@ruc.edu.cn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leong</cp:lastModifiedBy>
  <cp:revision>106</cp:revision>
  <cp:lastPrinted>2015-04-16T18:09:40Z</cp:lastPrinted>
  <dcterms:created xsi:type="dcterms:W3CDTF">2009-04-04T16:44:14Z</dcterms:created>
  <dcterms:modified xsi:type="dcterms:W3CDTF">2015-04-16T18:11:04Z</dcterms:modified>
</cp:coreProperties>
</file>