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32461200" cy="51206400"/>
  <p:defaultTextStyle>
    <a:defPPr>
      <a:defRPr lang="en-US"/>
    </a:defPPr>
    <a:lvl1pPr algn="l" rtl="0" fontAlgn="base">
      <a:spcBef>
        <a:spcPct val="0"/>
      </a:spcBef>
      <a:spcAft>
        <a:spcPct val="0"/>
      </a:spcAft>
      <a:defRPr sz="6400" kern="1200">
        <a:solidFill>
          <a:schemeClr val="tx1"/>
        </a:solidFill>
        <a:latin typeface="Arial" charset="0"/>
        <a:ea typeface="+mn-ea"/>
        <a:cs typeface="+mn-cs"/>
      </a:defRPr>
    </a:lvl1pPr>
    <a:lvl2pPr marL="309307" algn="l" rtl="0" fontAlgn="base">
      <a:spcBef>
        <a:spcPct val="0"/>
      </a:spcBef>
      <a:spcAft>
        <a:spcPct val="0"/>
      </a:spcAft>
      <a:defRPr sz="6400" kern="1200">
        <a:solidFill>
          <a:schemeClr val="tx1"/>
        </a:solidFill>
        <a:latin typeface="Arial" charset="0"/>
        <a:ea typeface="+mn-ea"/>
        <a:cs typeface="+mn-cs"/>
      </a:defRPr>
    </a:lvl2pPr>
    <a:lvl3pPr marL="618614" algn="l" rtl="0" fontAlgn="base">
      <a:spcBef>
        <a:spcPct val="0"/>
      </a:spcBef>
      <a:spcAft>
        <a:spcPct val="0"/>
      </a:spcAft>
      <a:defRPr sz="6400" kern="1200">
        <a:solidFill>
          <a:schemeClr val="tx1"/>
        </a:solidFill>
        <a:latin typeface="Arial" charset="0"/>
        <a:ea typeface="+mn-ea"/>
        <a:cs typeface="+mn-cs"/>
      </a:defRPr>
    </a:lvl3pPr>
    <a:lvl4pPr marL="927921" algn="l" rtl="0" fontAlgn="base">
      <a:spcBef>
        <a:spcPct val="0"/>
      </a:spcBef>
      <a:spcAft>
        <a:spcPct val="0"/>
      </a:spcAft>
      <a:defRPr sz="6400" kern="1200">
        <a:solidFill>
          <a:schemeClr val="tx1"/>
        </a:solidFill>
        <a:latin typeface="Arial" charset="0"/>
        <a:ea typeface="+mn-ea"/>
        <a:cs typeface="+mn-cs"/>
      </a:defRPr>
    </a:lvl4pPr>
    <a:lvl5pPr marL="1237227" algn="l" rtl="0" fontAlgn="base">
      <a:spcBef>
        <a:spcPct val="0"/>
      </a:spcBef>
      <a:spcAft>
        <a:spcPct val="0"/>
      </a:spcAft>
      <a:defRPr sz="6400" kern="1200">
        <a:solidFill>
          <a:schemeClr val="tx1"/>
        </a:solidFill>
        <a:latin typeface="Arial" charset="0"/>
        <a:ea typeface="+mn-ea"/>
        <a:cs typeface="+mn-cs"/>
      </a:defRPr>
    </a:lvl5pPr>
    <a:lvl6pPr marL="1546534" algn="l" defTabSz="618614" rtl="0" eaLnBrk="1" latinLnBrk="0" hangingPunct="1">
      <a:defRPr sz="6400" kern="1200">
        <a:solidFill>
          <a:schemeClr val="tx1"/>
        </a:solidFill>
        <a:latin typeface="Arial" charset="0"/>
        <a:ea typeface="+mn-ea"/>
        <a:cs typeface="+mn-cs"/>
      </a:defRPr>
    </a:lvl6pPr>
    <a:lvl7pPr marL="1855841" algn="l" defTabSz="618614" rtl="0" eaLnBrk="1" latinLnBrk="0" hangingPunct="1">
      <a:defRPr sz="6400" kern="1200">
        <a:solidFill>
          <a:schemeClr val="tx1"/>
        </a:solidFill>
        <a:latin typeface="Arial" charset="0"/>
        <a:ea typeface="+mn-ea"/>
        <a:cs typeface="+mn-cs"/>
      </a:defRPr>
    </a:lvl7pPr>
    <a:lvl8pPr marL="2165148" algn="l" defTabSz="618614" rtl="0" eaLnBrk="1" latinLnBrk="0" hangingPunct="1">
      <a:defRPr sz="6400" kern="1200">
        <a:solidFill>
          <a:schemeClr val="tx1"/>
        </a:solidFill>
        <a:latin typeface="Arial" charset="0"/>
        <a:ea typeface="+mn-ea"/>
        <a:cs typeface="+mn-cs"/>
      </a:defRPr>
    </a:lvl8pPr>
    <a:lvl9pPr marL="2474454" algn="l" defTabSz="618614" rtl="0" eaLnBrk="1" latinLnBrk="0" hangingPunct="1">
      <a:defRPr sz="6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FFE8"/>
    <a:srgbClr val="FFFF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9675" autoAdjust="0"/>
  </p:normalViewPr>
  <p:slideViewPr>
    <p:cSldViewPr>
      <p:cViewPr>
        <p:scale>
          <a:sx n="59" d="100"/>
          <a:sy n="59" d="100"/>
        </p:scale>
        <p:origin x="-944" y="-280"/>
      </p:cViewPr>
      <p:guideLst>
        <p:guide orient="horz" pos="10369"/>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4066838" cy="25606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8386425" y="0"/>
            <a:ext cx="14066838" cy="2560638"/>
          </a:xfrm>
          <a:prstGeom prst="rect">
            <a:avLst/>
          </a:prstGeom>
        </p:spPr>
        <p:txBody>
          <a:bodyPr vert="horz" lIns="91440" tIns="45720" rIns="91440" bIns="45720" rtlCol="0"/>
          <a:lstStyle>
            <a:lvl1pPr algn="r">
              <a:defRPr sz="1200"/>
            </a:lvl1pPr>
          </a:lstStyle>
          <a:p>
            <a:fld id="{D5BF79A1-5026-4F95-AE17-3DF0F7C0FECD}" type="datetimeFigureOut">
              <a:rPr lang="zh-CN" altLang="en-US" smtClean="0"/>
              <a:t>17/3/1</a:t>
            </a:fld>
            <a:endParaRPr lang="zh-CN" altLang="en-US"/>
          </a:p>
        </p:txBody>
      </p:sp>
      <p:sp>
        <p:nvSpPr>
          <p:cNvPr id="4" name="幻灯片图像占位符 3"/>
          <p:cNvSpPr>
            <a:spLocks noGrp="1" noRot="1" noChangeAspect="1"/>
          </p:cNvSpPr>
          <p:nvPr>
            <p:ph type="sldImg" idx="2"/>
          </p:nvPr>
        </p:nvSpPr>
        <p:spPr>
          <a:xfrm>
            <a:off x="9829800" y="3840163"/>
            <a:ext cx="12801600" cy="19202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3246438" y="24323675"/>
            <a:ext cx="25968325" cy="23042563"/>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48637825"/>
            <a:ext cx="14066838" cy="25590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8386425" y="48637825"/>
            <a:ext cx="14066838" cy="2559050"/>
          </a:xfrm>
          <a:prstGeom prst="rect">
            <a:avLst/>
          </a:prstGeom>
        </p:spPr>
        <p:txBody>
          <a:bodyPr vert="horz" lIns="91440" tIns="45720" rIns="91440" bIns="45720" rtlCol="0" anchor="b"/>
          <a:lstStyle>
            <a:lvl1pPr algn="r">
              <a:defRPr sz="1200"/>
            </a:lvl1pPr>
          </a:lstStyle>
          <a:p>
            <a:fld id="{41D6FCD6-B3B9-46BA-BB70-0D7E4711ED59}" type="slidenum">
              <a:rPr lang="zh-CN" altLang="en-US" smtClean="0"/>
              <a:t>‹#›</a:t>
            </a:fld>
            <a:endParaRPr lang="zh-CN" altLang="en-US"/>
          </a:p>
        </p:txBody>
      </p:sp>
    </p:spTree>
    <p:extLst>
      <p:ext uri="{BB962C8B-B14F-4D97-AF65-F5344CB8AC3E}">
        <p14:creationId xmlns:p14="http://schemas.microsoft.com/office/powerpoint/2010/main" val="128373560"/>
      </p:ext>
    </p:extLst>
  </p:cSld>
  <p:clrMap bg1="lt1" tx1="dk1" bg2="lt2" tx2="dk2" accent1="accent1" accent2="accent2" accent3="accent3" accent4="accent4" accent5="accent5" accent6="accent6" hlink="hlink" folHlink="folHlink"/>
  <p:notesStyle>
    <a:lvl1pPr marL="0" algn="l" defTabSz="618614" rtl="0" eaLnBrk="1" latinLnBrk="0" hangingPunct="1">
      <a:defRPr sz="700" kern="1200">
        <a:solidFill>
          <a:schemeClr val="tx1"/>
        </a:solidFill>
        <a:latin typeface="+mn-lt"/>
        <a:ea typeface="+mn-ea"/>
        <a:cs typeface="+mn-cs"/>
      </a:defRPr>
    </a:lvl1pPr>
    <a:lvl2pPr marL="309307" algn="l" defTabSz="618614" rtl="0" eaLnBrk="1" latinLnBrk="0" hangingPunct="1">
      <a:defRPr sz="700" kern="1200">
        <a:solidFill>
          <a:schemeClr val="tx1"/>
        </a:solidFill>
        <a:latin typeface="+mn-lt"/>
        <a:ea typeface="+mn-ea"/>
        <a:cs typeface="+mn-cs"/>
      </a:defRPr>
    </a:lvl2pPr>
    <a:lvl3pPr marL="618614" algn="l" defTabSz="618614" rtl="0" eaLnBrk="1" latinLnBrk="0" hangingPunct="1">
      <a:defRPr sz="700" kern="1200">
        <a:solidFill>
          <a:schemeClr val="tx1"/>
        </a:solidFill>
        <a:latin typeface="+mn-lt"/>
        <a:ea typeface="+mn-ea"/>
        <a:cs typeface="+mn-cs"/>
      </a:defRPr>
    </a:lvl3pPr>
    <a:lvl4pPr marL="927921" algn="l" defTabSz="618614" rtl="0" eaLnBrk="1" latinLnBrk="0" hangingPunct="1">
      <a:defRPr sz="700" kern="1200">
        <a:solidFill>
          <a:schemeClr val="tx1"/>
        </a:solidFill>
        <a:latin typeface="+mn-lt"/>
        <a:ea typeface="+mn-ea"/>
        <a:cs typeface="+mn-cs"/>
      </a:defRPr>
    </a:lvl4pPr>
    <a:lvl5pPr marL="1237227" algn="l" defTabSz="618614" rtl="0" eaLnBrk="1" latinLnBrk="0" hangingPunct="1">
      <a:defRPr sz="700" kern="1200">
        <a:solidFill>
          <a:schemeClr val="tx1"/>
        </a:solidFill>
        <a:latin typeface="+mn-lt"/>
        <a:ea typeface="+mn-ea"/>
        <a:cs typeface="+mn-cs"/>
      </a:defRPr>
    </a:lvl5pPr>
    <a:lvl6pPr marL="1546534" algn="l" defTabSz="618614" rtl="0" eaLnBrk="1" latinLnBrk="0" hangingPunct="1">
      <a:defRPr sz="700" kern="1200">
        <a:solidFill>
          <a:schemeClr val="tx1"/>
        </a:solidFill>
        <a:latin typeface="+mn-lt"/>
        <a:ea typeface="+mn-ea"/>
        <a:cs typeface="+mn-cs"/>
      </a:defRPr>
    </a:lvl6pPr>
    <a:lvl7pPr marL="1855841" algn="l" defTabSz="618614" rtl="0" eaLnBrk="1" latinLnBrk="0" hangingPunct="1">
      <a:defRPr sz="700" kern="1200">
        <a:solidFill>
          <a:schemeClr val="tx1"/>
        </a:solidFill>
        <a:latin typeface="+mn-lt"/>
        <a:ea typeface="+mn-ea"/>
        <a:cs typeface="+mn-cs"/>
      </a:defRPr>
    </a:lvl7pPr>
    <a:lvl8pPr marL="2165148" algn="l" defTabSz="618614" rtl="0" eaLnBrk="1" latinLnBrk="0" hangingPunct="1">
      <a:defRPr sz="700" kern="1200">
        <a:solidFill>
          <a:schemeClr val="tx1"/>
        </a:solidFill>
        <a:latin typeface="+mn-lt"/>
        <a:ea typeface="+mn-ea"/>
        <a:cs typeface="+mn-cs"/>
      </a:defRPr>
    </a:lvl8pPr>
    <a:lvl9pPr marL="2474454" algn="l" defTabSz="618614"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829800" y="3840163"/>
            <a:ext cx="12801600" cy="19202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D6FCD6-B3B9-46BA-BB70-0D7E4711ED59}" type="slidenum">
              <a:rPr lang="zh-CN" altLang="en-US" smtClean="0"/>
              <a:t>1</a:t>
            </a:fld>
            <a:endParaRPr lang="zh-CN" altLang="en-US"/>
          </a:p>
        </p:txBody>
      </p:sp>
    </p:spTree>
    <p:extLst>
      <p:ext uri="{BB962C8B-B14F-4D97-AF65-F5344CB8AC3E}">
        <p14:creationId xmlns:p14="http://schemas.microsoft.com/office/powerpoint/2010/main" val="263925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787" y="10226676"/>
            <a:ext cx="18654032"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569" y="18653126"/>
            <a:ext cx="15362464" cy="8413750"/>
          </a:xfrm>
        </p:spPr>
        <p:txBody>
          <a:bodyPr/>
          <a:lstStyle>
            <a:lvl1pPr marL="0" indent="0" algn="ctr">
              <a:buNone/>
              <a:defRPr/>
            </a:lvl1pPr>
            <a:lvl2pPr marL="309307" indent="0" algn="ctr">
              <a:buNone/>
              <a:defRPr/>
            </a:lvl2pPr>
            <a:lvl3pPr marL="618614" indent="0" algn="ctr">
              <a:buNone/>
              <a:defRPr/>
            </a:lvl3pPr>
            <a:lvl4pPr marL="927921" indent="0" algn="ctr">
              <a:buNone/>
              <a:defRPr/>
            </a:lvl4pPr>
            <a:lvl5pPr marL="1237227" indent="0" algn="ctr">
              <a:buNone/>
              <a:defRPr/>
            </a:lvl5pPr>
            <a:lvl6pPr marL="1546534" indent="0" algn="ctr">
              <a:buNone/>
              <a:defRPr/>
            </a:lvl6pPr>
            <a:lvl7pPr marL="1855841" indent="0" algn="ctr">
              <a:buNone/>
              <a:defRPr/>
            </a:lvl7pPr>
            <a:lvl8pPr marL="2165148" indent="0" algn="ctr">
              <a:buNone/>
              <a:defRPr/>
            </a:lvl8pPr>
            <a:lvl9pPr marL="2474454"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D150679E-AA74-45A7-912C-B9B730243482}" type="slidenum">
              <a:rPr lang="en-US" altLang="zh-CN"/>
              <a:pPr>
                <a:defRPr/>
              </a:pPr>
              <a:t>‹#›</a:t>
            </a:fld>
            <a:endParaRPr lang="en-US" altLang="zh-CN"/>
          </a:p>
        </p:txBody>
      </p:sp>
    </p:spTree>
    <p:extLst>
      <p:ext uri="{BB962C8B-B14F-4D97-AF65-F5344CB8AC3E}">
        <p14:creationId xmlns:p14="http://schemas.microsoft.com/office/powerpoint/2010/main" val="8413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B3493B-0506-4A87-B7D0-0B37BE39919A}" type="slidenum">
              <a:rPr lang="en-US" altLang="zh-CN"/>
              <a:pPr>
                <a:defRPr/>
              </a:pPr>
              <a:t>‹#›</a:t>
            </a:fld>
            <a:endParaRPr lang="en-US" altLang="zh-CN"/>
          </a:p>
        </p:txBody>
      </p:sp>
    </p:spTree>
    <p:extLst>
      <p:ext uri="{BB962C8B-B14F-4D97-AF65-F5344CB8AC3E}">
        <p14:creationId xmlns:p14="http://schemas.microsoft.com/office/powerpoint/2010/main" val="9736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832" y="1317627"/>
            <a:ext cx="4937352" cy="280892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418" y="1317627"/>
            <a:ext cx="14748102" cy="280892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FABEDB-85C3-4BDC-AF5B-9797E00F59A0}" type="slidenum">
              <a:rPr lang="en-US" altLang="zh-CN"/>
              <a:pPr>
                <a:defRPr/>
              </a:pPr>
              <a:t>‹#›</a:t>
            </a:fld>
            <a:endParaRPr lang="en-US" altLang="zh-CN"/>
          </a:p>
        </p:txBody>
      </p:sp>
    </p:spTree>
    <p:extLst>
      <p:ext uri="{BB962C8B-B14F-4D97-AF65-F5344CB8AC3E}">
        <p14:creationId xmlns:p14="http://schemas.microsoft.com/office/powerpoint/2010/main" val="295197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50EA2B-B9D0-4322-8F4F-0FD3A6D0E765}" type="slidenum">
              <a:rPr lang="en-US" altLang="zh-CN"/>
              <a:pPr>
                <a:defRPr/>
              </a:pPr>
              <a:t>‹#›</a:t>
            </a:fld>
            <a:endParaRPr lang="en-US" altLang="zh-CN"/>
          </a:p>
        </p:txBody>
      </p:sp>
    </p:spTree>
    <p:extLst>
      <p:ext uri="{BB962C8B-B14F-4D97-AF65-F5344CB8AC3E}">
        <p14:creationId xmlns:p14="http://schemas.microsoft.com/office/powerpoint/2010/main" val="38625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21153444"/>
            <a:ext cx="18654032" cy="6537325"/>
          </a:xfr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2" y="13952539"/>
            <a:ext cx="18654032" cy="7200900"/>
          </a:xfrm>
        </p:spPr>
        <p:txBody>
          <a:bodyPr anchor="b"/>
          <a:lstStyle>
            <a:lvl1pPr marL="0" indent="0">
              <a:buNone/>
              <a:defRPr sz="1400"/>
            </a:lvl1pPr>
            <a:lvl2pPr marL="309307" indent="0">
              <a:buNone/>
              <a:defRPr sz="1200"/>
            </a:lvl2pPr>
            <a:lvl3pPr marL="618614" indent="0">
              <a:buNone/>
              <a:defRPr sz="1100"/>
            </a:lvl3pPr>
            <a:lvl4pPr marL="927921" indent="0">
              <a:buNone/>
              <a:defRPr sz="900"/>
            </a:lvl4pPr>
            <a:lvl5pPr marL="1237227" indent="0">
              <a:buNone/>
              <a:defRPr sz="900"/>
            </a:lvl5pPr>
            <a:lvl6pPr marL="1546534" indent="0">
              <a:buNone/>
              <a:defRPr sz="900"/>
            </a:lvl6pPr>
            <a:lvl7pPr marL="1855841" indent="0">
              <a:buNone/>
              <a:defRPr sz="900"/>
            </a:lvl7pPr>
            <a:lvl8pPr marL="2165148" indent="0">
              <a:buNone/>
              <a:defRPr sz="900"/>
            </a:lvl8pPr>
            <a:lvl9pPr marL="2474454" indent="0">
              <a:buNone/>
              <a:defRPr sz="9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A87AD6-D32A-4C24-A385-890632781191}" type="slidenum">
              <a:rPr lang="en-US" altLang="zh-CN"/>
              <a:pPr>
                <a:defRPr/>
              </a:pPr>
              <a:t>‹#›</a:t>
            </a:fld>
            <a:endParaRPr lang="en-US" altLang="zh-CN"/>
          </a:p>
        </p:txBody>
      </p:sp>
    </p:spTree>
    <p:extLst>
      <p:ext uri="{BB962C8B-B14F-4D97-AF65-F5344CB8AC3E}">
        <p14:creationId xmlns:p14="http://schemas.microsoft.com/office/powerpoint/2010/main" val="171860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417" y="7680330"/>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05459" y="7680330"/>
            <a:ext cx="9842727" cy="21726525"/>
          </a:xfrm>
        </p:spPr>
        <p:txBody>
          <a:bodyPr/>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D202AF-6CCD-4AC8-BE25-E2640642CBF0}" type="slidenum">
              <a:rPr lang="en-US" altLang="zh-CN"/>
              <a:pPr>
                <a:defRPr/>
              </a:pPr>
              <a:t>‹#›</a:t>
            </a:fld>
            <a:endParaRPr lang="en-US" altLang="zh-CN"/>
          </a:p>
        </p:txBody>
      </p:sp>
    </p:spTree>
    <p:extLst>
      <p:ext uri="{BB962C8B-B14F-4D97-AF65-F5344CB8AC3E}">
        <p14:creationId xmlns:p14="http://schemas.microsoft.com/office/powerpoint/2010/main" val="25544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417" y="7369179"/>
            <a:ext cx="9696449"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1097417" y="10439402"/>
            <a:ext cx="9696449"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332" y="7369179"/>
            <a:ext cx="9699852" cy="3070225"/>
          </a:xfrm>
        </p:spPr>
        <p:txBody>
          <a:bodyPr anchor="b"/>
          <a:lstStyle>
            <a:lvl1pPr marL="0" indent="0">
              <a:buNone/>
              <a:defRPr sz="1600" b="1"/>
            </a:lvl1pPr>
            <a:lvl2pPr marL="309307" indent="0">
              <a:buNone/>
              <a:defRPr sz="1400" b="1"/>
            </a:lvl2pPr>
            <a:lvl3pPr marL="618614" indent="0">
              <a:buNone/>
              <a:defRPr sz="1200" b="1"/>
            </a:lvl3pPr>
            <a:lvl4pPr marL="927921" indent="0">
              <a:buNone/>
              <a:defRPr sz="1100" b="1"/>
            </a:lvl4pPr>
            <a:lvl5pPr marL="1237227" indent="0">
              <a:buNone/>
              <a:defRPr sz="1100" b="1"/>
            </a:lvl5pPr>
            <a:lvl6pPr marL="1546534" indent="0">
              <a:buNone/>
              <a:defRPr sz="1100" b="1"/>
            </a:lvl6pPr>
            <a:lvl7pPr marL="1855841" indent="0">
              <a:buNone/>
              <a:defRPr sz="1100" b="1"/>
            </a:lvl7pPr>
            <a:lvl8pPr marL="2165148" indent="0">
              <a:buNone/>
              <a:defRPr sz="1100" b="1"/>
            </a:lvl8pPr>
            <a:lvl9pPr marL="2474454"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11148332" y="10439402"/>
            <a:ext cx="9699852" cy="18965862"/>
          </a:xfrm>
        </p:spPr>
        <p:txBody>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052BCC3D-072E-42F6-94D9-13A59BC09208}" type="slidenum">
              <a:rPr lang="en-US" altLang="zh-CN"/>
              <a:pPr>
                <a:defRPr/>
              </a:pPr>
              <a:t>‹#›</a:t>
            </a:fld>
            <a:endParaRPr lang="en-US" altLang="zh-CN"/>
          </a:p>
        </p:txBody>
      </p:sp>
    </p:spTree>
    <p:extLst>
      <p:ext uri="{BB962C8B-B14F-4D97-AF65-F5344CB8AC3E}">
        <p14:creationId xmlns:p14="http://schemas.microsoft.com/office/powerpoint/2010/main" val="217511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F89F86EC-0BD6-432B-A884-6FA4FFE7210A}" type="slidenum">
              <a:rPr lang="en-US" altLang="zh-CN"/>
              <a:pPr>
                <a:defRPr/>
              </a:pPr>
              <a:t>‹#›</a:t>
            </a:fld>
            <a:endParaRPr lang="en-US" altLang="zh-CN"/>
          </a:p>
        </p:txBody>
      </p:sp>
    </p:spTree>
    <p:extLst>
      <p:ext uri="{BB962C8B-B14F-4D97-AF65-F5344CB8AC3E}">
        <p14:creationId xmlns:p14="http://schemas.microsoft.com/office/powerpoint/2010/main" val="248214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C8ADA0-149F-4803-B9F4-53AFE0E1F3AD}" type="slidenum">
              <a:rPr lang="en-US" altLang="zh-CN"/>
              <a:pPr>
                <a:defRPr/>
              </a:pPr>
              <a:t>‹#›</a:t>
            </a:fld>
            <a:endParaRPr lang="en-US" altLang="zh-CN"/>
          </a:p>
        </p:txBody>
      </p:sp>
    </p:spTree>
    <p:extLst>
      <p:ext uri="{BB962C8B-B14F-4D97-AF65-F5344CB8AC3E}">
        <p14:creationId xmlns:p14="http://schemas.microsoft.com/office/powerpoint/2010/main" val="295938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416" y="1311277"/>
            <a:ext cx="7219950" cy="5576888"/>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8579986" y="1311278"/>
            <a:ext cx="12268199" cy="28093988"/>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416" y="6888169"/>
            <a:ext cx="7219950" cy="22517099"/>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56C119-9B32-412B-9842-9758095C7753}" type="slidenum">
              <a:rPr lang="en-US" altLang="zh-CN"/>
              <a:pPr>
                <a:defRPr/>
              </a:pPr>
              <a:t>‹#›</a:t>
            </a:fld>
            <a:endParaRPr lang="en-US" altLang="zh-CN"/>
          </a:p>
        </p:txBody>
      </p:sp>
    </p:spTree>
    <p:extLst>
      <p:ext uri="{BB962C8B-B14F-4D97-AF65-F5344CB8AC3E}">
        <p14:creationId xmlns:p14="http://schemas.microsoft.com/office/powerpoint/2010/main" val="249938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219" y="23042564"/>
            <a:ext cx="13167632" cy="2720976"/>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4301219" y="2941642"/>
            <a:ext cx="13167632" cy="19750087"/>
          </a:xfrm>
        </p:spPr>
        <p:txBody>
          <a:bodyPr/>
          <a:lstStyle>
            <a:lvl1pPr marL="0" indent="0">
              <a:buNone/>
              <a:defRPr sz="2200"/>
            </a:lvl1pPr>
            <a:lvl2pPr marL="309307" indent="0">
              <a:buNone/>
              <a:defRPr sz="1900"/>
            </a:lvl2pPr>
            <a:lvl3pPr marL="618614" indent="0">
              <a:buNone/>
              <a:defRPr sz="1600"/>
            </a:lvl3pPr>
            <a:lvl4pPr marL="927921" indent="0">
              <a:buNone/>
              <a:defRPr sz="1400"/>
            </a:lvl4pPr>
            <a:lvl5pPr marL="1237227" indent="0">
              <a:buNone/>
              <a:defRPr sz="1400"/>
            </a:lvl5pPr>
            <a:lvl6pPr marL="1546534" indent="0">
              <a:buNone/>
              <a:defRPr sz="1400"/>
            </a:lvl6pPr>
            <a:lvl7pPr marL="1855841" indent="0">
              <a:buNone/>
              <a:defRPr sz="1400"/>
            </a:lvl7pPr>
            <a:lvl8pPr marL="2165148" indent="0">
              <a:buNone/>
              <a:defRPr sz="1400"/>
            </a:lvl8pPr>
            <a:lvl9pPr marL="2474454" indent="0">
              <a:buNone/>
              <a:defRPr sz="1400"/>
            </a:lvl9pPr>
          </a:lstStyle>
          <a:p>
            <a:pPr lvl="0"/>
            <a:endParaRPr lang="en-US" noProof="0" smtClean="0"/>
          </a:p>
        </p:txBody>
      </p:sp>
      <p:sp>
        <p:nvSpPr>
          <p:cNvPr id="4" name="Text Placeholder 3"/>
          <p:cNvSpPr>
            <a:spLocks noGrp="1"/>
          </p:cNvSpPr>
          <p:nvPr>
            <p:ph type="body" sz="half" idx="2"/>
          </p:nvPr>
        </p:nvSpPr>
        <p:spPr>
          <a:xfrm>
            <a:off x="4301219" y="25763544"/>
            <a:ext cx="13167632" cy="3862387"/>
          </a:xfrm>
        </p:spPr>
        <p:txBody>
          <a:bodyPr/>
          <a:lstStyle>
            <a:lvl1pPr marL="0" indent="0">
              <a:buNone/>
              <a:defRPr sz="900"/>
            </a:lvl1pPr>
            <a:lvl2pPr marL="309307" indent="0">
              <a:buNone/>
              <a:defRPr sz="700"/>
            </a:lvl2pPr>
            <a:lvl3pPr marL="618614" indent="0">
              <a:buNone/>
              <a:defRPr sz="700"/>
            </a:lvl3pPr>
            <a:lvl4pPr marL="927921" indent="0">
              <a:buNone/>
              <a:defRPr sz="600"/>
            </a:lvl4pPr>
            <a:lvl5pPr marL="1237227" indent="0">
              <a:buNone/>
              <a:defRPr sz="600"/>
            </a:lvl5pPr>
            <a:lvl6pPr marL="1546534" indent="0">
              <a:buNone/>
              <a:defRPr sz="600"/>
            </a:lvl6pPr>
            <a:lvl7pPr marL="1855841" indent="0">
              <a:buNone/>
              <a:defRPr sz="600"/>
            </a:lvl7pPr>
            <a:lvl8pPr marL="2165148" indent="0">
              <a:buNone/>
              <a:defRPr sz="600"/>
            </a:lvl8pPr>
            <a:lvl9pPr marL="2474454"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4EF4C4-4857-4073-AF4D-D63D4FAB9B30}" type="slidenum">
              <a:rPr lang="en-US" altLang="zh-CN"/>
              <a:pPr>
                <a:defRPr/>
              </a:pPr>
              <a:t>‹#›</a:t>
            </a:fld>
            <a:endParaRPr lang="en-US" altLang="zh-CN"/>
          </a:p>
        </p:txBody>
      </p:sp>
    </p:spTree>
    <p:extLst>
      <p:ext uri="{BB962C8B-B14F-4D97-AF65-F5344CB8AC3E}">
        <p14:creationId xmlns:p14="http://schemas.microsoft.com/office/powerpoint/2010/main" val="39052478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7418" y="1317577"/>
            <a:ext cx="1975076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097418" y="7679671"/>
            <a:ext cx="19750768" cy="2172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5196" tIns="162599" rIns="325196" bIns="162599"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1097418" y="29978455"/>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defRPr sz="4900">
                <a:ea typeface="宋体" pitchFamily="2" charset="-122"/>
              </a:defRPr>
            </a:lvl1pPr>
          </a:lstStyle>
          <a:p>
            <a:endParaRPr lang="zh-CN" altLang="zh-CN"/>
          </a:p>
        </p:txBody>
      </p:sp>
      <p:sp>
        <p:nvSpPr>
          <p:cNvPr id="1029" name="Rectangle 5"/>
          <p:cNvSpPr>
            <a:spLocks noGrp="1" noChangeArrowheads="1"/>
          </p:cNvSpPr>
          <p:nvPr>
            <p:ph type="ftr" sz="quarter" idx="3"/>
          </p:nvPr>
        </p:nvSpPr>
        <p:spPr bwMode="auto">
          <a:xfrm>
            <a:off x="7498218" y="29978455"/>
            <a:ext cx="69491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ctr">
              <a:defRPr sz="4900">
                <a:ea typeface="宋体" pitchFamily="2" charset="-122"/>
              </a:defRPr>
            </a:lvl1pPr>
          </a:lstStyle>
          <a:p>
            <a:endParaRPr lang="zh-CN" altLang="zh-CN"/>
          </a:p>
        </p:txBody>
      </p:sp>
      <p:sp>
        <p:nvSpPr>
          <p:cNvPr id="1030" name="Rectangle 6"/>
          <p:cNvSpPr>
            <a:spLocks noGrp="1" noChangeArrowheads="1"/>
          </p:cNvSpPr>
          <p:nvPr>
            <p:ph type="sldNum" sz="quarter" idx="4"/>
          </p:nvPr>
        </p:nvSpPr>
        <p:spPr bwMode="auto">
          <a:xfrm>
            <a:off x="15727817" y="29978455"/>
            <a:ext cx="5120368" cy="2285193"/>
          </a:xfrm>
          <a:prstGeom prst="rect">
            <a:avLst/>
          </a:prstGeom>
          <a:noFill/>
          <a:ln w="9525">
            <a:noFill/>
            <a:miter lim="800000"/>
            <a:headEnd/>
            <a:tailEnd/>
          </a:ln>
          <a:effectLst/>
        </p:spPr>
        <p:txBody>
          <a:bodyPr vert="horz" wrap="square" lIns="325196" tIns="162599" rIns="325196" bIns="162599" numCol="1" anchor="t" anchorCtr="0" compatLnSpc="1">
            <a:prstTxWarp prst="textNoShape">
              <a:avLst/>
            </a:prstTxWarp>
          </a:bodyPr>
          <a:lstStyle>
            <a:lvl1pPr algn="r">
              <a:defRPr sz="4900" smtClean="0">
                <a:ea typeface="宋体" charset="-122"/>
              </a:defRPr>
            </a:lvl1pPr>
          </a:lstStyle>
          <a:p>
            <a:pPr>
              <a:defRPr/>
            </a:pPr>
            <a:fld id="{419E641B-526D-4929-BAA0-B5E77F50D6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52018" rtl="0" eaLnBrk="0" fontAlgn="base" hangingPunct="0">
        <a:spcBef>
          <a:spcPct val="0"/>
        </a:spcBef>
        <a:spcAft>
          <a:spcPct val="0"/>
        </a:spcAft>
        <a:defRPr sz="15700">
          <a:solidFill>
            <a:schemeClr val="tx2"/>
          </a:solidFill>
          <a:latin typeface="+mj-lt"/>
          <a:ea typeface="+mj-ea"/>
          <a:cs typeface="+mj-cs"/>
        </a:defRPr>
      </a:lvl1pPr>
      <a:lvl2pPr algn="ctr" defTabSz="3252018" rtl="0" eaLnBrk="0" fontAlgn="base" hangingPunct="0">
        <a:spcBef>
          <a:spcPct val="0"/>
        </a:spcBef>
        <a:spcAft>
          <a:spcPct val="0"/>
        </a:spcAft>
        <a:defRPr sz="15700">
          <a:solidFill>
            <a:schemeClr val="tx2"/>
          </a:solidFill>
          <a:latin typeface="Arial" charset="0"/>
        </a:defRPr>
      </a:lvl2pPr>
      <a:lvl3pPr algn="ctr" defTabSz="3252018" rtl="0" eaLnBrk="0" fontAlgn="base" hangingPunct="0">
        <a:spcBef>
          <a:spcPct val="0"/>
        </a:spcBef>
        <a:spcAft>
          <a:spcPct val="0"/>
        </a:spcAft>
        <a:defRPr sz="15700">
          <a:solidFill>
            <a:schemeClr val="tx2"/>
          </a:solidFill>
          <a:latin typeface="Arial" charset="0"/>
        </a:defRPr>
      </a:lvl3pPr>
      <a:lvl4pPr algn="ctr" defTabSz="3252018" rtl="0" eaLnBrk="0" fontAlgn="base" hangingPunct="0">
        <a:spcBef>
          <a:spcPct val="0"/>
        </a:spcBef>
        <a:spcAft>
          <a:spcPct val="0"/>
        </a:spcAft>
        <a:defRPr sz="15700">
          <a:solidFill>
            <a:schemeClr val="tx2"/>
          </a:solidFill>
          <a:latin typeface="Arial" charset="0"/>
        </a:defRPr>
      </a:lvl4pPr>
      <a:lvl5pPr algn="ctr" defTabSz="3252018" rtl="0" eaLnBrk="0" fontAlgn="base" hangingPunct="0">
        <a:spcBef>
          <a:spcPct val="0"/>
        </a:spcBef>
        <a:spcAft>
          <a:spcPct val="0"/>
        </a:spcAft>
        <a:defRPr sz="15700">
          <a:solidFill>
            <a:schemeClr val="tx2"/>
          </a:solidFill>
          <a:latin typeface="Arial" charset="0"/>
        </a:defRPr>
      </a:lvl5pPr>
      <a:lvl6pPr marL="309307" algn="ctr" defTabSz="3252018" rtl="0" fontAlgn="base">
        <a:spcBef>
          <a:spcPct val="0"/>
        </a:spcBef>
        <a:spcAft>
          <a:spcPct val="0"/>
        </a:spcAft>
        <a:defRPr sz="15700">
          <a:solidFill>
            <a:schemeClr val="tx2"/>
          </a:solidFill>
          <a:latin typeface="Arial" charset="0"/>
        </a:defRPr>
      </a:lvl6pPr>
      <a:lvl7pPr marL="618614" algn="ctr" defTabSz="3252018" rtl="0" fontAlgn="base">
        <a:spcBef>
          <a:spcPct val="0"/>
        </a:spcBef>
        <a:spcAft>
          <a:spcPct val="0"/>
        </a:spcAft>
        <a:defRPr sz="15700">
          <a:solidFill>
            <a:schemeClr val="tx2"/>
          </a:solidFill>
          <a:latin typeface="Arial" charset="0"/>
        </a:defRPr>
      </a:lvl7pPr>
      <a:lvl8pPr marL="927921" algn="ctr" defTabSz="3252018" rtl="0" fontAlgn="base">
        <a:spcBef>
          <a:spcPct val="0"/>
        </a:spcBef>
        <a:spcAft>
          <a:spcPct val="0"/>
        </a:spcAft>
        <a:defRPr sz="15700">
          <a:solidFill>
            <a:schemeClr val="tx2"/>
          </a:solidFill>
          <a:latin typeface="Arial" charset="0"/>
        </a:defRPr>
      </a:lvl8pPr>
      <a:lvl9pPr marL="1237227" algn="ctr" defTabSz="3252018" rtl="0" fontAlgn="base">
        <a:spcBef>
          <a:spcPct val="0"/>
        </a:spcBef>
        <a:spcAft>
          <a:spcPct val="0"/>
        </a:spcAft>
        <a:defRPr sz="15700">
          <a:solidFill>
            <a:schemeClr val="tx2"/>
          </a:solidFill>
          <a:latin typeface="Arial" charset="0"/>
        </a:defRPr>
      </a:lvl9pPr>
    </p:titleStyle>
    <p:bodyStyle>
      <a:lvl1pPr marL="1218971" indent="-1218971" algn="l" defTabSz="3252018" rtl="0" eaLnBrk="0" fontAlgn="base" hangingPunct="0">
        <a:spcBef>
          <a:spcPct val="20000"/>
        </a:spcBef>
        <a:spcAft>
          <a:spcPct val="0"/>
        </a:spcAft>
        <a:buChar char="•"/>
        <a:defRPr sz="11500">
          <a:solidFill>
            <a:schemeClr val="tx1"/>
          </a:solidFill>
          <a:latin typeface="+mn-lt"/>
          <a:ea typeface="+mn-ea"/>
          <a:cs typeface="+mn-cs"/>
        </a:defRPr>
      </a:lvl1pPr>
      <a:lvl2pPr marL="2643071" indent="-1017061" algn="l" defTabSz="3252018" rtl="0" eaLnBrk="0" fontAlgn="base" hangingPunct="0">
        <a:spcBef>
          <a:spcPct val="20000"/>
        </a:spcBef>
        <a:spcAft>
          <a:spcPct val="0"/>
        </a:spcAft>
        <a:buChar char="–"/>
        <a:defRPr sz="10000">
          <a:solidFill>
            <a:schemeClr val="tx1"/>
          </a:solidFill>
          <a:latin typeface="+mn-lt"/>
        </a:defRPr>
      </a:lvl2pPr>
      <a:lvl3pPr marL="4065022" indent="-813005" algn="l" defTabSz="3252018" rtl="0" eaLnBrk="0" fontAlgn="base" hangingPunct="0">
        <a:spcBef>
          <a:spcPct val="20000"/>
        </a:spcBef>
        <a:spcAft>
          <a:spcPct val="0"/>
        </a:spcAft>
        <a:buChar char="•"/>
        <a:defRPr sz="8500">
          <a:solidFill>
            <a:schemeClr val="tx1"/>
          </a:solidFill>
          <a:latin typeface="+mn-lt"/>
        </a:defRPr>
      </a:lvl3pPr>
      <a:lvl4pPr marL="5691030" indent="-813005" algn="l" defTabSz="3252018" rtl="0" eaLnBrk="0" fontAlgn="base" hangingPunct="0">
        <a:spcBef>
          <a:spcPct val="20000"/>
        </a:spcBef>
        <a:spcAft>
          <a:spcPct val="0"/>
        </a:spcAft>
        <a:buChar char="–"/>
        <a:defRPr sz="7100">
          <a:solidFill>
            <a:schemeClr val="tx1"/>
          </a:solidFill>
          <a:latin typeface="+mn-lt"/>
        </a:defRPr>
      </a:lvl4pPr>
      <a:lvl5pPr marL="7318113" indent="-814079" algn="l" defTabSz="3252018" rtl="0" eaLnBrk="0" fontAlgn="base" hangingPunct="0">
        <a:spcBef>
          <a:spcPct val="20000"/>
        </a:spcBef>
        <a:spcAft>
          <a:spcPct val="0"/>
        </a:spcAft>
        <a:buChar char="»"/>
        <a:defRPr sz="7100">
          <a:solidFill>
            <a:schemeClr val="tx1"/>
          </a:solidFill>
          <a:latin typeface="+mn-lt"/>
        </a:defRPr>
      </a:lvl5pPr>
      <a:lvl6pPr marL="7627420" indent="-814079" algn="l" defTabSz="3252018" rtl="0" fontAlgn="base">
        <a:spcBef>
          <a:spcPct val="20000"/>
        </a:spcBef>
        <a:spcAft>
          <a:spcPct val="0"/>
        </a:spcAft>
        <a:buChar char="»"/>
        <a:defRPr sz="7100">
          <a:solidFill>
            <a:schemeClr val="tx1"/>
          </a:solidFill>
          <a:latin typeface="+mn-lt"/>
        </a:defRPr>
      </a:lvl6pPr>
      <a:lvl7pPr marL="7936727" indent="-814079" algn="l" defTabSz="3252018" rtl="0" fontAlgn="base">
        <a:spcBef>
          <a:spcPct val="20000"/>
        </a:spcBef>
        <a:spcAft>
          <a:spcPct val="0"/>
        </a:spcAft>
        <a:buChar char="»"/>
        <a:defRPr sz="7100">
          <a:solidFill>
            <a:schemeClr val="tx1"/>
          </a:solidFill>
          <a:latin typeface="+mn-lt"/>
        </a:defRPr>
      </a:lvl7pPr>
      <a:lvl8pPr marL="8246034" indent="-814079" algn="l" defTabSz="3252018" rtl="0" fontAlgn="base">
        <a:spcBef>
          <a:spcPct val="20000"/>
        </a:spcBef>
        <a:spcAft>
          <a:spcPct val="0"/>
        </a:spcAft>
        <a:buChar char="»"/>
        <a:defRPr sz="7100">
          <a:solidFill>
            <a:schemeClr val="tx1"/>
          </a:solidFill>
          <a:latin typeface="+mn-lt"/>
        </a:defRPr>
      </a:lvl8pPr>
      <a:lvl9pPr marL="8555341" indent="-814079" algn="l" defTabSz="3252018" rtl="0" fontAlgn="base">
        <a:spcBef>
          <a:spcPct val="20000"/>
        </a:spcBef>
        <a:spcAft>
          <a:spcPct val="0"/>
        </a:spcAft>
        <a:buChar char="»"/>
        <a:defRPr sz="7100">
          <a:solidFill>
            <a:schemeClr val="tx1"/>
          </a:solidFill>
          <a:latin typeface="+mn-lt"/>
        </a:defRPr>
      </a:lvl9pPr>
    </p:bodyStyle>
    <p:otherStyle>
      <a:defPPr>
        <a:defRPr lang="en-US"/>
      </a:defPPr>
      <a:lvl1pPr marL="0" algn="l" defTabSz="618614" rtl="0" eaLnBrk="1" latinLnBrk="0" hangingPunct="1">
        <a:defRPr sz="1200" kern="1200">
          <a:solidFill>
            <a:schemeClr val="tx1"/>
          </a:solidFill>
          <a:latin typeface="+mn-lt"/>
          <a:ea typeface="+mn-ea"/>
          <a:cs typeface="+mn-cs"/>
        </a:defRPr>
      </a:lvl1pPr>
      <a:lvl2pPr marL="309307" algn="l" defTabSz="618614" rtl="0" eaLnBrk="1" latinLnBrk="0" hangingPunct="1">
        <a:defRPr sz="1200" kern="1200">
          <a:solidFill>
            <a:schemeClr val="tx1"/>
          </a:solidFill>
          <a:latin typeface="+mn-lt"/>
          <a:ea typeface="+mn-ea"/>
          <a:cs typeface="+mn-cs"/>
        </a:defRPr>
      </a:lvl2pPr>
      <a:lvl3pPr marL="618614" algn="l" defTabSz="618614" rtl="0" eaLnBrk="1" latinLnBrk="0" hangingPunct="1">
        <a:defRPr sz="1200" kern="1200">
          <a:solidFill>
            <a:schemeClr val="tx1"/>
          </a:solidFill>
          <a:latin typeface="+mn-lt"/>
          <a:ea typeface="+mn-ea"/>
          <a:cs typeface="+mn-cs"/>
        </a:defRPr>
      </a:lvl3pPr>
      <a:lvl4pPr marL="927921" algn="l" defTabSz="618614" rtl="0" eaLnBrk="1" latinLnBrk="0" hangingPunct="1">
        <a:defRPr sz="1200" kern="1200">
          <a:solidFill>
            <a:schemeClr val="tx1"/>
          </a:solidFill>
          <a:latin typeface="+mn-lt"/>
          <a:ea typeface="+mn-ea"/>
          <a:cs typeface="+mn-cs"/>
        </a:defRPr>
      </a:lvl4pPr>
      <a:lvl5pPr marL="1237227" algn="l" defTabSz="618614" rtl="0" eaLnBrk="1" latinLnBrk="0" hangingPunct="1">
        <a:defRPr sz="1200" kern="1200">
          <a:solidFill>
            <a:schemeClr val="tx1"/>
          </a:solidFill>
          <a:latin typeface="+mn-lt"/>
          <a:ea typeface="+mn-ea"/>
          <a:cs typeface="+mn-cs"/>
        </a:defRPr>
      </a:lvl5pPr>
      <a:lvl6pPr marL="1546534" algn="l" defTabSz="618614" rtl="0" eaLnBrk="1" latinLnBrk="0" hangingPunct="1">
        <a:defRPr sz="1200" kern="1200">
          <a:solidFill>
            <a:schemeClr val="tx1"/>
          </a:solidFill>
          <a:latin typeface="+mn-lt"/>
          <a:ea typeface="+mn-ea"/>
          <a:cs typeface="+mn-cs"/>
        </a:defRPr>
      </a:lvl6pPr>
      <a:lvl7pPr marL="1855841" algn="l" defTabSz="618614" rtl="0" eaLnBrk="1" latinLnBrk="0" hangingPunct="1">
        <a:defRPr sz="1200" kern="1200">
          <a:solidFill>
            <a:schemeClr val="tx1"/>
          </a:solidFill>
          <a:latin typeface="+mn-lt"/>
          <a:ea typeface="+mn-ea"/>
          <a:cs typeface="+mn-cs"/>
        </a:defRPr>
      </a:lvl7pPr>
      <a:lvl8pPr marL="2165148" algn="l" defTabSz="618614" rtl="0" eaLnBrk="1" latinLnBrk="0" hangingPunct="1">
        <a:defRPr sz="1200" kern="1200">
          <a:solidFill>
            <a:schemeClr val="tx1"/>
          </a:solidFill>
          <a:latin typeface="+mn-lt"/>
          <a:ea typeface="+mn-ea"/>
          <a:cs typeface="+mn-cs"/>
        </a:defRPr>
      </a:lvl8pPr>
      <a:lvl9pPr marL="2474454" algn="l" defTabSz="618614"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3"/>
          <p:cNvSpPr>
            <a:spLocks noChangeArrowheads="1"/>
          </p:cNvSpPr>
          <p:nvPr/>
        </p:nvSpPr>
        <p:spPr bwMode="auto">
          <a:xfrm>
            <a:off x="5480490" y="3733802"/>
            <a:ext cx="104453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Temporal Localization of Audio Events</a:t>
            </a:r>
            <a:endParaRPr lang="en-US" altLang="zh-CN" sz="3200" b="1" dirty="0">
              <a:latin typeface="Century Schoolbook" pitchFamily="18" charset="0"/>
              <a:ea typeface="宋体" pitchFamily="2" charset="-122"/>
            </a:endParaRPr>
          </a:p>
        </p:txBody>
      </p:sp>
      <p:sp>
        <p:nvSpPr>
          <p:cNvPr id="2057" name="Rectangle 35"/>
          <p:cNvSpPr>
            <a:spLocks noChangeArrowheads="1"/>
          </p:cNvSpPr>
          <p:nvPr/>
        </p:nvSpPr>
        <p:spPr bwMode="auto">
          <a:xfrm>
            <a:off x="385978" y="3695383"/>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a:latin typeface="Century Schoolbook" pitchFamily="18" charset="0"/>
                <a:ea typeface="宋体" pitchFamily="2" charset="-122"/>
              </a:rPr>
              <a:t>Abstract</a:t>
            </a:r>
          </a:p>
        </p:txBody>
      </p:sp>
      <p:sp>
        <p:nvSpPr>
          <p:cNvPr id="2058" name="Rectangle 36"/>
          <p:cNvSpPr>
            <a:spLocks noChangeArrowheads="1"/>
          </p:cNvSpPr>
          <p:nvPr/>
        </p:nvSpPr>
        <p:spPr bwMode="auto">
          <a:xfrm>
            <a:off x="304800" y="13410797"/>
            <a:ext cx="5290457"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2800" b="1" dirty="0" smtClean="0">
                <a:latin typeface="Century Schoolbook" pitchFamily="18" charset="0"/>
                <a:ea typeface="宋体" pitchFamily="2" charset="-122"/>
              </a:rPr>
              <a:t>Introduction</a:t>
            </a:r>
            <a:endParaRPr lang="en-US" altLang="zh-CN" sz="2800" b="1" dirty="0">
              <a:latin typeface="Century Schoolbook" pitchFamily="18" charset="0"/>
              <a:ea typeface="宋体" pitchFamily="2" charset="-122"/>
            </a:endParaRPr>
          </a:p>
        </p:txBody>
      </p:sp>
      <p:sp>
        <p:nvSpPr>
          <p:cNvPr id="2061" name="Rectangle 51"/>
          <p:cNvSpPr>
            <a:spLocks noChangeArrowheads="1"/>
          </p:cNvSpPr>
          <p:nvPr/>
        </p:nvSpPr>
        <p:spPr bwMode="auto">
          <a:xfrm>
            <a:off x="15925800" y="3733802"/>
            <a:ext cx="563880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Demo System</a:t>
            </a:r>
            <a:endParaRPr lang="en-US" altLang="zh-CN" sz="3200" b="1" dirty="0">
              <a:latin typeface="Century Schoolbook" pitchFamily="18" charset="0"/>
              <a:ea typeface="宋体" pitchFamily="2" charset="-122"/>
            </a:endParaRPr>
          </a:p>
        </p:txBody>
      </p:sp>
      <p:sp>
        <p:nvSpPr>
          <p:cNvPr id="2060" name="Line 8"/>
          <p:cNvSpPr>
            <a:spLocks noChangeShapeType="1"/>
          </p:cNvSpPr>
          <p:nvPr/>
        </p:nvSpPr>
        <p:spPr bwMode="auto">
          <a:xfrm>
            <a:off x="5676433" y="3695384"/>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a:p>
        </p:txBody>
      </p:sp>
      <p:sp>
        <p:nvSpPr>
          <p:cNvPr id="2064" name="Line 10"/>
          <p:cNvSpPr>
            <a:spLocks noChangeShapeType="1"/>
          </p:cNvSpPr>
          <p:nvPr/>
        </p:nvSpPr>
        <p:spPr bwMode="auto">
          <a:xfrm>
            <a:off x="15925800" y="3695384"/>
            <a:ext cx="0" cy="289559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61861" tIns="30931" rIns="61861" bIns="30931"/>
          <a:lstStyle/>
          <a:p>
            <a:endParaRPr lang="zh-CN" altLang="en-US" dirty="0"/>
          </a:p>
        </p:txBody>
      </p:sp>
      <p:sp>
        <p:nvSpPr>
          <p:cNvPr id="273" name="Rectangle 4"/>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77" name="Rectangle 6"/>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0" name="Rectangle 9"/>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284" name="Rectangle 15"/>
          <p:cNvSpPr>
            <a:spLocks noChangeArrowheads="1"/>
          </p:cNvSpPr>
          <p:nvPr/>
        </p:nvSpPr>
        <p:spPr bwMode="auto">
          <a:xfrm>
            <a:off x="0" y="-523674"/>
            <a:ext cx="124930" cy="104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1861" tIns="30931" rIns="61861" bIns="30931" numCol="1" anchor="ctr" anchorCtr="0" compatLnSpc="1">
            <a:prstTxWarp prst="textNoShape">
              <a:avLst/>
            </a:prstTxWarp>
            <a:spAutoFit/>
          </a:bodyPr>
          <a:lstStyle/>
          <a:p>
            <a:endParaRPr lang="zh-CN" altLang="en-US"/>
          </a:p>
        </p:txBody>
      </p:sp>
      <p:sp>
        <p:nvSpPr>
          <p:cNvPr id="58" name="矩形 57"/>
          <p:cNvSpPr/>
          <p:nvPr/>
        </p:nvSpPr>
        <p:spPr>
          <a:xfrm>
            <a:off x="5715000" y="17830800"/>
            <a:ext cx="10058400" cy="4125116"/>
          </a:xfrm>
          <a:prstGeom prst="rect">
            <a:avLst/>
          </a:prstGeom>
        </p:spPr>
        <p:txBody>
          <a:bodyPr wrap="square" lIns="61861" tIns="30931" rIns="61861" bIns="30931">
            <a:spAutoFit/>
          </a:bodyPr>
          <a:lstStyle/>
          <a:p>
            <a:pPr algn="just"/>
            <a:r>
              <a:rPr lang="en-US" altLang="zh-CN" sz="2400" b="1" dirty="0" smtClean="0"/>
              <a:t>Objective Function. </a:t>
            </a:r>
            <a:r>
              <a:rPr lang="en-US" altLang="zh-CN" sz="2400" dirty="0" smtClean="0"/>
              <a:t>To </a:t>
            </a:r>
            <a:r>
              <a:rPr lang="en-US" altLang="zh-CN" sz="2400" dirty="0"/>
              <a:t>overcome the noise of the initial detection result, we propose Localized Self-Paced </a:t>
            </a:r>
            <a:r>
              <a:rPr lang="en-US" altLang="zh-CN" sz="2400" dirty="0" err="1"/>
              <a:t>Reraning</a:t>
            </a:r>
            <a:r>
              <a:rPr lang="en-US" altLang="zh-CN" sz="2400" dirty="0"/>
              <a:t> (</a:t>
            </a:r>
            <a:r>
              <a:rPr lang="en-US" altLang="zh-CN" sz="2400" dirty="0" err="1"/>
              <a:t>LSPaR</a:t>
            </a:r>
            <a:r>
              <a:rPr lang="en-US" altLang="zh-CN" sz="2400" dirty="0"/>
              <a:t>). Formally, given a set of </a:t>
            </a:r>
            <a:r>
              <a:rPr lang="en-US" altLang="zh-CN" sz="2400" dirty="0" smtClean="0"/>
              <a:t>D of </a:t>
            </a:r>
            <a:r>
              <a:rPr lang="en-US" altLang="zh-CN" sz="2400" dirty="0"/>
              <a:t>n video segments,  Let </a:t>
            </a:r>
            <a:r>
              <a:rPr lang="en-US" altLang="zh-CN" sz="2400" dirty="0" smtClean="0"/>
              <a:t>L(</a:t>
            </a:r>
            <a:r>
              <a:rPr lang="en-US" altLang="zh-CN" sz="2400" dirty="0" err="1" smtClean="0"/>
              <a:t>y_i,</a:t>
            </a:r>
            <a:r>
              <a:rPr lang="en-US" altLang="zh-CN" sz="2400" dirty="0" err="1"/>
              <a:t>g</a:t>
            </a:r>
            <a:r>
              <a:rPr lang="en-US" altLang="zh-CN" sz="2400" dirty="0" smtClean="0"/>
              <a:t>(</a:t>
            </a:r>
            <a:r>
              <a:rPr lang="en-US" altLang="zh-CN" sz="2400" dirty="0" err="1" smtClean="0"/>
              <a:t>x_i,</a:t>
            </a:r>
            <a:r>
              <a:rPr lang="en-US" altLang="zh-CN" sz="2400" dirty="0" err="1"/>
              <a:t>w</a:t>
            </a:r>
            <a:r>
              <a:rPr lang="en-US" altLang="zh-CN" sz="2400" dirty="0" smtClean="0"/>
              <a:t>)), </a:t>
            </a:r>
            <a:r>
              <a:rPr lang="en-US" altLang="zh-CN" sz="2400" dirty="0"/>
              <a:t>or </a:t>
            </a:r>
            <a:r>
              <a:rPr lang="en-US" altLang="zh-CN" sz="2400" dirty="0" err="1" smtClean="0"/>
              <a:t>l_i</a:t>
            </a:r>
            <a:r>
              <a:rPr lang="en-US" altLang="zh-CN" sz="2400" dirty="0" smtClean="0"/>
              <a:t> </a:t>
            </a:r>
            <a:r>
              <a:rPr lang="en-US" altLang="zh-CN" sz="2400" dirty="0"/>
              <a:t>for short, denote the loss function which calculates the cost between the pseudo label </a:t>
            </a:r>
            <a:r>
              <a:rPr lang="en-US" altLang="zh-CN" sz="2400" dirty="0" err="1" smtClean="0"/>
              <a:t>y_i</a:t>
            </a:r>
            <a:r>
              <a:rPr lang="en-US" altLang="zh-CN" sz="2400" dirty="0" smtClean="0"/>
              <a:t> </a:t>
            </a:r>
            <a:r>
              <a:rPr lang="en-US" altLang="zh-CN" sz="2400" dirty="0"/>
              <a:t>and the estimated label ,g(</a:t>
            </a:r>
            <a:r>
              <a:rPr lang="en-US" altLang="zh-CN" sz="2400" dirty="0" err="1"/>
              <a:t>x_i,w</a:t>
            </a:r>
            <a:r>
              <a:rPr lang="en-US" altLang="zh-CN" sz="2400" dirty="0"/>
              <a:t>)</a:t>
            </a:r>
            <a:r>
              <a:rPr lang="en-US" altLang="zh-CN" sz="2400" dirty="0" smtClean="0"/>
              <a:t>. </a:t>
            </a:r>
            <a:r>
              <a:rPr lang="en-US" altLang="zh-CN" sz="2400" dirty="0" err="1"/>
              <a:t>y</a:t>
            </a:r>
            <a:r>
              <a:rPr lang="en-US" altLang="zh-CN" sz="2400" dirty="0" err="1" smtClean="0"/>
              <a:t>_i</a:t>
            </a:r>
            <a:r>
              <a:rPr lang="en-US" altLang="zh-CN" sz="2400" dirty="0" smtClean="0"/>
              <a:t> in {</a:t>
            </a:r>
            <a:r>
              <a:rPr lang="en-US" altLang="zh-CN" sz="2400" dirty="0"/>
              <a:t>-</a:t>
            </a:r>
            <a:r>
              <a:rPr lang="en-US" altLang="zh-CN" sz="2400" dirty="0" smtClean="0"/>
              <a:t>1,1} </a:t>
            </a:r>
            <a:r>
              <a:rPr lang="en-US" altLang="zh-CN" sz="2400" dirty="0"/>
              <a:t>is the pseudo label for the </a:t>
            </a:r>
            <a:r>
              <a:rPr lang="en-US" altLang="zh-CN" sz="2400" dirty="0" err="1" smtClean="0"/>
              <a:t>i-th</a:t>
            </a:r>
            <a:r>
              <a:rPr lang="en-US" altLang="zh-CN" sz="2400" dirty="0" smtClean="0"/>
              <a:t> </a:t>
            </a:r>
            <a:r>
              <a:rPr lang="en-US" altLang="zh-CN" sz="2400" dirty="0"/>
              <a:t>video segment whose value is assumed since the true labels are unknown. Here </a:t>
            </a:r>
            <a:r>
              <a:rPr lang="en-US" altLang="zh-CN" sz="2400" dirty="0" smtClean="0"/>
              <a:t>w </a:t>
            </a:r>
            <a:r>
              <a:rPr lang="en-US" altLang="zh-CN" sz="2400" dirty="0"/>
              <a:t>represents the model parameter inside the decision function g</a:t>
            </a:r>
            <a:r>
              <a:rPr lang="en-US" altLang="zh-CN" sz="2400" dirty="0" smtClean="0"/>
              <a:t>. </a:t>
            </a:r>
            <a:r>
              <a:rPr lang="en-US" altLang="zh-CN" sz="2400" dirty="0"/>
              <a:t>For example, in our paper, w</a:t>
            </a:r>
            <a:r>
              <a:rPr lang="en-US" altLang="zh-CN" sz="2400" dirty="0" smtClean="0"/>
              <a:t> </a:t>
            </a:r>
            <a:r>
              <a:rPr lang="en-US" altLang="zh-CN" sz="2400" dirty="0"/>
              <a:t>represents the weight parameters in the Support Vector Machine (SVM). Our objective function is to jointly learn the model parameter w</a:t>
            </a:r>
            <a:r>
              <a:rPr lang="en-US" altLang="zh-CN" sz="2400" dirty="0" smtClean="0"/>
              <a:t>, </a:t>
            </a:r>
            <a:r>
              <a:rPr lang="en-US" altLang="zh-CN" sz="2400" dirty="0"/>
              <a:t>the pseudo label </a:t>
            </a:r>
            <a:r>
              <a:rPr lang="en-US" altLang="zh-CN" sz="2400" dirty="0" smtClean="0"/>
              <a:t>y </a:t>
            </a:r>
            <a:r>
              <a:rPr lang="en-US" altLang="zh-CN" sz="2400" dirty="0"/>
              <a:t>and the latent weight </a:t>
            </a:r>
            <a:r>
              <a:rPr lang="en-US" altLang="zh-CN" sz="2400" dirty="0" smtClean="0"/>
              <a:t>variable v= </a:t>
            </a:r>
            <a:r>
              <a:rPr lang="en-US" altLang="zh-CN" sz="2400" dirty="0"/>
              <a:t>[v_1</a:t>
            </a:r>
            <a:r>
              <a:rPr lang="en-US" altLang="zh-CN" sz="2400" dirty="0" smtClean="0"/>
              <a:t>,..,</a:t>
            </a:r>
            <a:r>
              <a:rPr lang="en-US" altLang="zh-CN" sz="2400" dirty="0"/>
              <a:t>v_n]^</a:t>
            </a:r>
            <a:r>
              <a:rPr lang="en-US" altLang="zh-CN" sz="2400" dirty="0" smtClean="0"/>
              <a:t>T </a:t>
            </a:r>
            <a:r>
              <a:rPr lang="en-US" altLang="zh-CN" sz="2400" dirty="0"/>
              <a:t>for the video segments by:</a:t>
            </a:r>
            <a:endParaRPr lang="zh-CN" altLang="en-US" sz="2400" dirty="0"/>
          </a:p>
        </p:txBody>
      </p:sp>
      <p:sp>
        <p:nvSpPr>
          <p:cNvPr id="44" name="Rectangle 43"/>
          <p:cNvSpPr>
            <a:spLocks noChangeArrowheads="1"/>
          </p:cNvSpPr>
          <p:nvPr/>
        </p:nvSpPr>
        <p:spPr bwMode="auto">
          <a:xfrm>
            <a:off x="5715000" y="16534997"/>
            <a:ext cx="1014051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Localized Self-Paced </a:t>
            </a:r>
            <a:r>
              <a:rPr lang="en-US" altLang="zh-CN" sz="3200" b="1" dirty="0" err="1" smtClean="0">
                <a:latin typeface="Century Schoolbook" pitchFamily="18" charset="0"/>
                <a:ea typeface="宋体" pitchFamily="2" charset="-122"/>
              </a:rPr>
              <a:t>Reranking</a:t>
            </a:r>
            <a:endParaRPr lang="en-US" altLang="zh-CN" sz="3200" b="1" dirty="0">
              <a:latin typeface="Century Schoolbook" pitchFamily="18" charset="0"/>
              <a:ea typeface="宋体" pitchFamily="2" charset="-122"/>
            </a:endParaRPr>
          </a:p>
        </p:txBody>
      </p:sp>
      <p:pic>
        <p:nvPicPr>
          <p:cNvPr id="13" name="图片 12" descr="屏幕快照 2016-06-03 PM12.50.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8200" y="8458200"/>
            <a:ext cx="5486400" cy="2895600"/>
          </a:xfrm>
          <a:prstGeom prst="rect">
            <a:avLst/>
          </a:prstGeom>
        </p:spPr>
      </p:pic>
      <p:pic>
        <p:nvPicPr>
          <p:cNvPr id="16" name="图片 15" descr="屏幕快照 2016-06-03 PM12.50.3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78200" y="11430000"/>
            <a:ext cx="5715000" cy="4572000"/>
          </a:xfrm>
          <a:prstGeom prst="rect">
            <a:avLst/>
          </a:prstGeom>
        </p:spPr>
      </p:pic>
      <p:sp>
        <p:nvSpPr>
          <p:cNvPr id="57" name="矩形 56"/>
          <p:cNvSpPr/>
          <p:nvPr/>
        </p:nvSpPr>
        <p:spPr>
          <a:xfrm>
            <a:off x="5791200" y="10591800"/>
            <a:ext cx="9982200" cy="5879443"/>
          </a:xfrm>
          <a:prstGeom prst="rect">
            <a:avLst/>
          </a:prstGeom>
        </p:spPr>
        <p:txBody>
          <a:bodyPr wrap="square" lIns="61861" tIns="30931" rIns="61861" bIns="30931">
            <a:spAutoFit/>
          </a:bodyPr>
          <a:lstStyle/>
          <a:p>
            <a:pPr lvl="0" algn="just"/>
            <a:r>
              <a:rPr lang="en-US" altLang="zh-CN" sz="2400" dirty="0"/>
              <a:t>The proposed audio event temporal localization framework contains the following key components as shown in </a:t>
            </a:r>
            <a:r>
              <a:rPr lang="en-US" altLang="zh-CN" sz="2400" dirty="0" smtClean="0"/>
              <a:t>the figure above.</a:t>
            </a:r>
          </a:p>
          <a:p>
            <a:pPr lvl="0" algn="just"/>
            <a:r>
              <a:rPr lang="en-US" altLang="zh-CN" sz="2200" b="1" dirty="0"/>
              <a:t>Audio Feature Representation</a:t>
            </a:r>
            <a:r>
              <a:rPr lang="en-US" altLang="zh-CN" sz="2200" dirty="0" smtClean="0"/>
              <a:t>. </a:t>
            </a:r>
            <a:r>
              <a:rPr lang="en-US" altLang="zh-CN" sz="2200" dirty="0"/>
              <a:t>In order to temporally localize audio event within a video, we first extract soundtrack from the videos and chunk the audio stream into small segments with overlap (exp. 3-sec window and 1-sec shift). We incorporate the widely used Bag-of-Words (</a:t>
            </a:r>
            <a:r>
              <a:rPr lang="en-US" altLang="zh-CN" sz="2200" dirty="0" err="1"/>
              <a:t>BoW</a:t>
            </a:r>
            <a:r>
              <a:rPr lang="en-US" altLang="zh-CN" sz="2200" dirty="0"/>
              <a:t>) </a:t>
            </a:r>
            <a:r>
              <a:rPr lang="en-US" altLang="zh-CN" sz="2200" dirty="0" smtClean="0"/>
              <a:t>features </a:t>
            </a:r>
            <a:r>
              <a:rPr lang="en-US" altLang="zh-CN" sz="2200" dirty="0"/>
              <a:t>in our system. In this paper we apply this model to the low level MFCC features. </a:t>
            </a:r>
            <a:endParaRPr lang="en-US" altLang="zh-CN" sz="2200" dirty="0" smtClean="0"/>
          </a:p>
          <a:p>
            <a:pPr lvl="0" algn="just"/>
            <a:r>
              <a:rPr lang="en-US" altLang="zh-CN" sz="2200" b="1" dirty="0" smtClean="0"/>
              <a:t>Event </a:t>
            </a:r>
            <a:r>
              <a:rPr lang="en-US" altLang="zh-CN" sz="2200" b="1" dirty="0"/>
              <a:t>Detector </a:t>
            </a:r>
            <a:r>
              <a:rPr lang="en-US" altLang="zh-CN" sz="2200" b="1" dirty="0" smtClean="0"/>
              <a:t>Model</a:t>
            </a:r>
            <a:r>
              <a:rPr lang="en-US" altLang="zh-CN" sz="2200" b="1" dirty="0"/>
              <a:t>.</a:t>
            </a:r>
            <a:r>
              <a:rPr lang="en-US" altLang="zh-CN" sz="2200" b="1" dirty="0" smtClean="0"/>
              <a:t> </a:t>
            </a:r>
            <a:r>
              <a:rPr lang="en-US" altLang="zh-CN" sz="2200" dirty="0"/>
              <a:t>After we extract audio features, we train two-class SVM classifiers for each audio events and then apply them to the video segments from test </a:t>
            </a:r>
            <a:r>
              <a:rPr lang="en-US" altLang="zh-CN" sz="2200" dirty="0" smtClean="0"/>
              <a:t>videos. However</a:t>
            </a:r>
            <a:r>
              <a:rPr lang="en-US" altLang="zh-CN" sz="2200" dirty="0"/>
              <a:t>, because of the nature of the user-generated videos, the initial detection results have low accuracy due to noise</a:t>
            </a:r>
            <a:r>
              <a:rPr lang="en-US" altLang="zh-CN" sz="2200" dirty="0" smtClean="0"/>
              <a:t>.</a:t>
            </a:r>
          </a:p>
          <a:p>
            <a:pPr lvl="0" algn="just"/>
            <a:r>
              <a:rPr lang="en-US" altLang="zh-CN" sz="2200" b="1" dirty="0"/>
              <a:t>Localized Self-Paced </a:t>
            </a:r>
            <a:r>
              <a:rPr lang="en-US" altLang="zh-CN" sz="2200" b="1" dirty="0" err="1"/>
              <a:t>Reranking</a:t>
            </a:r>
            <a:r>
              <a:rPr lang="en-US" altLang="zh-CN" sz="2200" dirty="0" smtClean="0"/>
              <a:t>. </a:t>
            </a:r>
            <a:r>
              <a:rPr lang="en-US" altLang="zh-CN" sz="2200" dirty="0"/>
              <a:t>For the test videos, after the detector model produces an initial ranked list of video segments, we utilize </a:t>
            </a:r>
            <a:r>
              <a:rPr lang="en-US" altLang="zh-CN" sz="2200" dirty="0" err="1"/>
              <a:t>LSPaR</a:t>
            </a:r>
            <a:r>
              <a:rPr lang="en-US" altLang="zh-CN" sz="2200" dirty="0"/>
              <a:t> to learn a </a:t>
            </a:r>
            <a:r>
              <a:rPr lang="en-US" altLang="zh-CN" sz="2200" dirty="0" err="1"/>
              <a:t>reranking</a:t>
            </a:r>
            <a:r>
              <a:rPr lang="en-US" altLang="zh-CN" sz="2200" dirty="0"/>
              <a:t> model iteratively from first using a few video segments with more confident scores at the top of the list, then incorporates more noisy segments. Detailed algorithm is described in the following section. Finally after smoothing we merge the segment results and output the final localization result. </a:t>
            </a:r>
          </a:p>
        </p:txBody>
      </p:sp>
      <p:sp>
        <p:nvSpPr>
          <p:cNvPr id="63" name="矩形 62"/>
          <p:cNvSpPr/>
          <p:nvPr/>
        </p:nvSpPr>
        <p:spPr>
          <a:xfrm>
            <a:off x="16078200" y="5029200"/>
            <a:ext cx="5562600" cy="3755785"/>
          </a:xfrm>
          <a:prstGeom prst="rect">
            <a:avLst/>
          </a:prstGeom>
        </p:spPr>
        <p:txBody>
          <a:bodyPr wrap="square" lIns="61861" tIns="30931" rIns="61861" bIns="30931">
            <a:spAutoFit/>
          </a:bodyPr>
          <a:lstStyle/>
          <a:p>
            <a:pPr algn="just"/>
            <a:r>
              <a:rPr lang="en-US" altLang="zh-CN" sz="2400" dirty="0" smtClean="0"/>
              <a:t>We use </a:t>
            </a:r>
            <a:r>
              <a:rPr lang="en-US" altLang="zh-CN" sz="2400" dirty="0" err="1" smtClean="0"/>
              <a:t>LSPaR</a:t>
            </a:r>
            <a:r>
              <a:rPr lang="en-US" altLang="zh-CN" sz="2400" dirty="0" smtClean="0"/>
              <a:t> to develop a tool for temporal localization of gunshots in videos. The </a:t>
            </a:r>
            <a:r>
              <a:rPr lang="en-US" altLang="zh-CN" sz="2400" dirty="0"/>
              <a:t>gunshot detection tool can show users which segments within the videos contain gunshots. A pre-trained bag-of</a:t>
            </a:r>
            <a:r>
              <a:rPr lang="en-US" altLang="zh-CN" sz="2400" dirty="0" smtClean="0"/>
              <a:t>-audio</a:t>
            </a:r>
            <a:r>
              <a:rPr lang="en-US" altLang="zh-CN" sz="2400" dirty="0"/>
              <a:t>-words gunshot model is used to detect gunshot on </a:t>
            </a:r>
            <a:r>
              <a:rPr lang="en-US" altLang="zh-CN" sz="2400" dirty="0" smtClean="0"/>
              <a:t>segments </a:t>
            </a:r>
            <a:r>
              <a:rPr lang="en-US" altLang="zh-CN" sz="2400" dirty="0"/>
              <a:t>of each video and positive segments above a certain threshold are combined.</a:t>
            </a:r>
          </a:p>
          <a:p>
            <a:pPr lvl="0" algn="just"/>
            <a:endParaRPr lang="en-US" altLang="zh-CN" sz="2400" b="1" dirty="0"/>
          </a:p>
        </p:txBody>
      </p:sp>
      <p:sp>
        <p:nvSpPr>
          <p:cNvPr id="66" name="矩形 65"/>
          <p:cNvSpPr/>
          <p:nvPr/>
        </p:nvSpPr>
        <p:spPr>
          <a:xfrm>
            <a:off x="304800" y="14771822"/>
            <a:ext cx="5290457" cy="18375178"/>
          </a:xfrm>
          <a:prstGeom prst="rect">
            <a:avLst/>
          </a:prstGeom>
        </p:spPr>
        <p:txBody>
          <a:bodyPr wrap="square" lIns="61861" tIns="30931" rIns="61861" bIns="30931">
            <a:spAutoFit/>
          </a:bodyPr>
          <a:lstStyle/>
          <a:p>
            <a:pPr lvl="0" algn="just"/>
            <a:r>
              <a:rPr lang="en-US" altLang="zh-CN" sz="2400" b="1" dirty="0"/>
              <a:t>Intuition. </a:t>
            </a:r>
            <a:r>
              <a:rPr lang="en-US" altLang="zh-CN" sz="2400" dirty="0"/>
              <a:t>Tremendous amount of videos is being uploaded to social network sites every minute, documenting every aspect of our lives and events all over the world. This boom of ever-increasing video data has resulted in an explosion in the availability of documentation and visual evidence for any unexpected conflicts events or wrong-doing, such as the Boston Marathon Bombing in 2013 and the Shooting of Dallas police in 2016. Such incidents usually happen during a major event where a large crowd of people are gathered and recording the surroundings with personal devices. As audio-visual surveillance data are often unavailable at the scene, such huge volume of user-generated videos are probably the only source for researchers and analysts to investigate the situation</a:t>
            </a:r>
            <a:r>
              <a:rPr lang="en-US" altLang="zh-CN" sz="2400" dirty="0" smtClean="0"/>
              <a:t>.</a:t>
            </a:r>
          </a:p>
          <a:p>
            <a:pPr lvl="0" algn="just"/>
            <a:r>
              <a:rPr lang="en-US" altLang="zh-CN" sz="2200" dirty="0" smtClean="0"/>
              <a:t>	To </a:t>
            </a:r>
            <a:r>
              <a:rPr lang="en-US" altLang="zh-CN" sz="2200" dirty="0"/>
              <a:t>address this challenge, this paper proposes a novel method called Localized Self-Paced </a:t>
            </a:r>
            <a:r>
              <a:rPr lang="en-US" altLang="zh-CN" sz="2200" dirty="0" err="1"/>
              <a:t>Reranking</a:t>
            </a:r>
            <a:r>
              <a:rPr lang="en-US" altLang="zh-CN" sz="2200" dirty="0"/>
              <a:t> (</a:t>
            </a:r>
            <a:r>
              <a:rPr lang="en-US" altLang="zh-CN" sz="2200" dirty="0" err="1"/>
              <a:t>LSPaR</a:t>
            </a:r>
            <a:r>
              <a:rPr lang="en-US" altLang="zh-CN" sz="2200" dirty="0"/>
              <a:t>). </a:t>
            </a:r>
            <a:r>
              <a:rPr lang="en-US" altLang="zh-CN" sz="2200" dirty="0" err="1"/>
              <a:t>Reranking</a:t>
            </a:r>
            <a:r>
              <a:rPr lang="en-US" altLang="zh-CN" sz="2200" dirty="0"/>
              <a:t> has been an important technique in retrieval to improve initial search results, and has proven to be effective in a variety of </a:t>
            </a:r>
            <a:r>
              <a:rPr lang="en-US" altLang="zh-CN" sz="2200" dirty="0" smtClean="0"/>
              <a:t>problems. </a:t>
            </a:r>
            <a:r>
              <a:rPr lang="en-US" altLang="zh-CN" sz="2200" dirty="0"/>
              <a:t>The proposed </a:t>
            </a:r>
            <a:r>
              <a:rPr lang="en-US" altLang="zh-CN" sz="2200" dirty="0" err="1"/>
              <a:t>LSPaR</a:t>
            </a:r>
            <a:r>
              <a:rPr lang="en-US" altLang="zh-CN" sz="2200" dirty="0"/>
              <a:t> advances the state-of-the-art </a:t>
            </a:r>
            <a:r>
              <a:rPr lang="en-US" altLang="zh-CN" sz="2200" dirty="0" err="1"/>
              <a:t>reranking</a:t>
            </a:r>
            <a:r>
              <a:rPr lang="en-US" altLang="zh-CN" sz="2200" dirty="0"/>
              <a:t> method by allowing it to temporally localize audio events within a video clip. </a:t>
            </a:r>
          </a:p>
          <a:p>
            <a:pPr lvl="0" algn="just"/>
            <a:r>
              <a:rPr lang="en-US" altLang="zh-CN" sz="2200" dirty="0" smtClean="0"/>
              <a:t>	Since </a:t>
            </a:r>
            <a:r>
              <a:rPr lang="en-US" altLang="zh-CN" sz="2200" dirty="0"/>
              <a:t>the initial ranked list is noisy, </a:t>
            </a:r>
            <a:r>
              <a:rPr lang="en-US" altLang="zh-CN" sz="2200" dirty="0" err="1"/>
              <a:t>LSPaR</a:t>
            </a:r>
            <a:r>
              <a:rPr lang="en-US" altLang="zh-CN" sz="2200" dirty="0"/>
              <a:t> trains a </a:t>
            </a:r>
            <a:r>
              <a:rPr lang="en-US" altLang="zh-CN" sz="2200" dirty="0" err="1"/>
              <a:t>reranking</a:t>
            </a:r>
            <a:r>
              <a:rPr lang="en-US" altLang="zh-CN" sz="2200" dirty="0"/>
              <a:t> model starting from easy samples with more confidence score from the top of the list and then gradually incorporates noisier samples later. Such easy to noisy strategy has proven to be efficient in the learning of noisy </a:t>
            </a:r>
            <a:r>
              <a:rPr lang="en-US" altLang="zh-CN" sz="2200" dirty="0" smtClean="0"/>
              <a:t>data.</a:t>
            </a:r>
            <a:endParaRPr lang="en-US" altLang="zh-CN" sz="2200" dirty="0"/>
          </a:p>
          <a:p>
            <a:pPr lvl="0" algn="just"/>
            <a:r>
              <a:rPr lang="en-US" altLang="zh-CN" sz="2200" dirty="0" smtClean="0"/>
              <a:t>	To </a:t>
            </a:r>
            <a:r>
              <a:rPr lang="en-US" altLang="zh-CN" sz="2200" dirty="0"/>
              <a:t>verify its efficacy and robustness, we conduct experiments on three datasets for localizing the gunshot event, where </a:t>
            </a:r>
            <a:r>
              <a:rPr lang="en-US" altLang="zh-CN" sz="2200" dirty="0" err="1"/>
              <a:t>LSPaR</a:t>
            </a:r>
            <a:r>
              <a:rPr lang="en-US" altLang="zh-CN" sz="2200" dirty="0"/>
              <a:t> significantly outperforms existing baseline methods. We also experiment on other common audio events and demonstrate that </a:t>
            </a:r>
            <a:r>
              <a:rPr lang="en-US" altLang="zh-CN" sz="2200" dirty="0" err="1"/>
              <a:t>LSPaR</a:t>
            </a:r>
            <a:r>
              <a:rPr lang="en-US" altLang="zh-CN" sz="2200" dirty="0"/>
              <a:t> can generalize to discover general audio event in videos.</a:t>
            </a:r>
          </a:p>
        </p:txBody>
      </p:sp>
      <p:sp>
        <p:nvSpPr>
          <p:cNvPr id="75" name="矩形 74"/>
          <p:cNvSpPr/>
          <p:nvPr/>
        </p:nvSpPr>
        <p:spPr>
          <a:xfrm>
            <a:off x="304800" y="5030234"/>
            <a:ext cx="5290457" cy="8433985"/>
          </a:xfrm>
          <a:prstGeom prst="rect">
            <a:avLst/>
          </a:prstGeom>
        </p:spPr>
        <p:txBody>
          <a:bodyPr wrap="square" lIns="61861" tIns="30931" rIns="61861" bIns="30931">
            <a:spAutoFit/>
          </a:bodyPr>
          <a:lstStyle/>
          <a:p>
            <a:pPr algn="just"/>
            <a:r>
              <a:rPr lang="en-US" altLang="zh-CN" sz="3400" baseline="30000" dirty="0"/>
              <a:t>With the explosion in the availability of user-generated videos documenting any conflicts and human rights abuses around the world, analysts and researchers increasingly find themselves overwhelmed with massive amounts of video data to acquire and analyze useful information. In this paper, we develop a temporal localization framework for intense audio events in videos which addresses the problem. The proposed method utilizes Localized Self-Paced </a:t>
            </a:r>
            <a:r>
              <a:rPr lang="en-US" altLang="zh-CN" sz="3400" baseline="30000" dirty="0" err="1"/>
              <a:t>Reranking</a:t>
            </a:r>
            <a:r>
              <a:rPr lang="en-US" altLang="zh-CN" sz="3400" baseline="30000" dirty="0"/>
              <a:t> (</a:t>
            </a:r>
            <a:r>
              <a:rPr lang="en-US" altLang="zh-CN" sz="3400" baseline="30000" dirty="0" err="1"/>
              <a:t>LSPaR</a:t>
            </a:r>
            <a:r>
              <a:rPr lang="en-US" altLang="zh-CN" sz="3400" baseline="30000" dirty="0"/>
              <a:t>) to refine the localization results. </a:t>
            </a:r>
            <a:r>
              <a:rPr lang="en-US" altLang="zh-CN" sz="3400" baseline="30000" dirty="0" err="1"/>
              <a:t>LSPaR</a:t>
            </a:r>
            <a:r>
              <a:rPr lang="en-US" altLang="zh-CN" sz="3400" baseline="30000" dirty="0"/>
              <a:t> utilizes samples from easy to noisier ones so that it can overcome the noisiness of the initial retrieval results from user-generated videos. We show our framework's efficacy on localizing intense audio event like gunshot, and further experiments also indicate that our methods can be generalized to localizing other audio events in noisy videos.</a:t>
            </a:r>
          </a:p>
        </p:txBody>
      </p:sp>
      <p:sp>
        <p:nvSpPr>
          <p:cNvPr id="2" name="矩形 1"/>
          <p:cNvSpPr/>
          <p:nvPr/>
        </p:nvSpPr>
        <p:spPr>
          <a:xfrm>
            <a:off x="76200" y="871478"/>
            <a:ext cx="21717000" cy="2862322"/>
          </a:xfrm>
          <a:prstGeom prst="rect">
            <a:avLst/>
          </a:prstGeom>
        </p:spPr>
        <p:txBody>
          <a:bodyPr wrap="square">
            <a:spAutoFit/>
          </a:bodyPr>
          <a:lstStyle/>
          <a:p>
            <a:pPr algn="ctr"/>
            <a:r>
              <a:rPr lang="en-US" altLang="zh-CN" sz="4800" dirty="0"/>
              <a:t>Temporal Localization of Audio Events for Conflict Monitoring in Social Media </a:t>
            </a:r>
            <a:endParaRPr lang="en-US" altLang="zh-CN" sz="4800" b="1" dirty="0" smtClean="0"/>
          </a:p>
          <a:p>
            <a:pPr algn="ctr"/>
            <a:r>
              <a:rPr lang="en-US" altLang="zh-CN" sz="3200" b="1" dirty="0" err="1"/>
              <a:t>Junwei</a:t>
            </a:r>
            <a:r>
              <a:rPr lang="en-US" altLang="zh-CN" sz="3200" b="1" dirty="0"/>
              <a:t> Liang, Lu Jiang and Alexander Hauptmann</a:t>
            </a:r>
            <a:endParaRPr lang="en-US" altLang="zh-CN" sz="3200" b="1" dirty="0" smtClean="0"/>
          </a:p>
          <a:p>
            <a:pPr algn="ctr"/>
            <a:r>
              <a:rPr lang="en-US" altLang="zh-CN" sz="3200" dirty="0"/>
              <a:t>Carnegie Mellon University</a:t>
            </a:r>
          </a:p>
          <a:p>
            <a:pPr algn="ctr"/>
            <a:r>
              <a:rPr lang="en-US" altLang="zh-CN" sz="3200" dirty="0"/>
              <a:t>{</a:t>
            </a:r>
            <a:r>
              <a:rPr lang="en-US" altLang="zh-CN" sz="3200" dirty="0" err="1"/>
              <a:t>junweil</a:t>
            </a:r>
            <a:r>
              <a:rPr lang="en-US" altLang="zh-CN" sz="3200" dirty="0" smtClean="0"/>
              <a:t>, </a:t>
            </a:r>
            <a:r>
              <a:rPr lang="en-US" altLang="zh-CN" sz="3200" dirty="0" err="1" smtClean="0"/>
              <a:t>lujiang</a:t>
            </a:r>
            <a:r>
              <a:rPr lang="en-US" altLang="zh-CN" sz="3200" dirty="0"/>
              <a:t>, </a:t>
            </a:r>
            <a:r>
              <a:rPr lang="en-US" altLang="zh-CN" sz="3200" dirty="0" err="1"/>
              <a:t>alex</a:t>
            </a:r>
            <a:r>
              <a:rPr lang="en-US" altLang="zh-CN" sz="3200" dirty="0"/>
              <a:t>}@</a:t>
            </a:r>
            <a:r>
              <a:rPr lang="en-US" altLang="zh-CN" sz="3200" dirty="0" err="1"/>
              <a:t>cs.cmu.edu</a:t>
            </a:r>
            <a:endParaRPr lang="zh-CN" altLang="en-US" sz="3200" dirty="0"/>
          </a:p>
          <a:p>
            <a:pPr algn="ctr"/>
            <a:endParaRPr lang="zh-CN" altLang="en-US" sz="3600" b="1" dirty="0"/>
          </a:p>
        </p:txBody>
      </p:sp>
      <p:sp>
        <p:nvSpPr>
          <p:cNvPr id="54" name="Rectangle 67"/>
          <p:cNvSpPr>
            <a:spLocks noChangeArrowheads="1"/>
          </p:cNvSpPr>
          <p:nvPr/>
        </p:nvSpPr>
        <p:spPr bwMode="auto">
          <a:xfrm>
            <a:off x="16012886" y="28345998"/>
            <a:ext cx="5551714" cy="1143402"/>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Acknowledgement</a:t>
            </a:r>
            <a:endParaRPr lang="en-US" altLang="zh-CN" sz="3200" b="1" dirty="0">
              <a:latin typeface="Century Schoolbook" pitchFamily="18" charset="0"/>
              <a:ea typeface="宋体" pitchFamily="2" charset="-122"/>
            </a:endParaRPr>
          </a:p>
        </p:txBody>
      </p:sp>
      <p:sp>
        <p:nvSpPr>
          <p:cNvPr id="25" name="矩形 24"/>
          <p:cNvSpPr/>
          <p:nvPr/>
        </p:nvSpPr>
        <p:spPr>
          <a:xfrm>
            <a:off x="16002000" y="29578280"/>
            <a:ext cx="5486400" cy="3416320"/>
          </a:xfrm>
          <a:prstGeom prst="rect">
            <a:avLst/>
          </a:prstGeom>
        </p:spPr>
        <p:txBody>
          <a:bodyPr wrap="square">
            <a:spAutoFit/>
          </a:bodyPr>
          <a:lstStyle/>
          <a:p>
            <a:pPr algn="just"/>
            <a:r>
              <a:rPr lang="en-US" altLang="zh-CN" sz="3600" baseline="30000" dirty="0"/>
              <a:t>This project was conducted in partnership with Carnegie Mellon’s Center for Human Rights Science (http://</a:t>
            </a:r>
            <a:r>
              <a:rPr lang="en-US" altLang="zh-CN" sz="3600" baseline="30000" dirty="0" err="1"/>
              <a:t>www.cmu.edu</a:t>
            </a:r>
            <a:r>
              <a:rPr lang="en-US" altLang="zh-CN" sz="3600" baseline="30000" dirty="0"/>
              <a:t>/</a:t>
            </a:r>
            <a:r>
              <a:rPr lang="en-US" altLang="zh-CN" sz="3600" baseline="30000" dirty="0" err="1"/>
              <a:t>chrs</a:t>
            </a:r>
            <a:r>
              <a:rPr lang="en-US" altLang="zh-CN" sz="3600" baseline="30000" dirty="0"/>
              <a:t>). The authors would like to thank the MacArthur Foundation, Oak Foundation, and Humanity United for their generous support of this collaboration.</a:t>
            </a:r>
            <a:endParaRPr lang="zh-CN" altLang="en-US" sz="3600" dirty="0"/>
          </a:p>
        </p:txBody>
      </p:sp>
      <p:pic>
        <p:nvPicPr>
          <p:cNvPr id="4" name="图片 3" descr="屏幕快照 2017-03-01 PM2.47.1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0200" y="5105400"/>
            <a:ext cx="8483600" cy="5600700"/>
          </a:xfrm>
          <a:prstGeom prst="rect">
            <a:avLst/>
          </a:prstGeom>
        </p:spPr>
      </p:pic>
      <p:pic>
        <p:nvPicPr>
          <p:cNvPr id="6" name="图片 5" descr="屏幕快照 2017-03-01 PM3.25.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800" y="22021800"/>
            <a:ext cx="9449880" cy="1834252"/>
          </a:xfrm>
          <a:prstGeom prst="rect">
            <a:avLst/>
          </a:prstGeom>
        </p:spPr>
      </p:pic>
      <p:pic>
        <p:nvPicPr>
          <p:cNvPr id="12" name="图片 11" descr="屏幕快照 2017-03-01 PM3.27.58.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9000" y="24688800"/>
            <a:ext cx="6934200" cy="572193"/>
          </a:xfrm>
          <a:prstGeom prst="rect">
            <a:avLst/>
          </a:prstGeom>
        </p:spPr>
      </p:pic>
      <p:sp>
        <p:nvSpPr>
          <p:cNvPr id="14" name="矩形 13"/>
          <p:cNvSpPr/>
          <p:nvPr/>
        </p:nvSpPr>
        <p:spPr>
          <a:xfrm>
            <a:off x="5867400" y="24079200"/>
            <a:ext cx="10972800" cy="461665"/>
          </a:xfrm>
          <a:prstGeom prst="rect">
            <a:avLst/>
          </a:prstGeom>
        </p:spPr>
        <p:txBody>
          <a:bodyPr>
            <a:spAutoFit/>
          </a:bodyPr>
          <a:lstStyle/>
          <a:p>
            <a:r>
              <a:rPr lang="en-US" altLang="zh-CN" sz="2400" dirty="0"/>
              <a:t>where L is the standard hinge loss, calculated from:</a:t>
            </a:r>
            <a:endParaRPr lang="zh-CN" altLang="en-US" sz="2400" dirty="0"/>
          </a:p>
        </p:txBody>
      </p:sp>
      <p:sp>
        <p:nvSpPr>
          <p:cNvPr id="17" name="矩形 16"/>
          <p:cNvSpPr/>
          <p:nvPr/>
        </p:nvSpPr>
        <p:spPr>
          <a:xfrm>
            <a:off x="5791200" y="25374600"/>
            <a:ext cx="10058400" cy="3046988"/>
          </a:xfrm>
          <a:prstGeom prst="rect">
            <a:avLst/>
          </a:prstGeom>
        </p:spPr>
        <p:txBody>
          <a:bodyPr wrap="square">
            <a:spAutoFit/>
          </a:bodyPr>
          <a:lstStyle/>
          <a:p>
            <a:pPr algn="just"/>
            <a:r>
              <a:rPr lang="en-US" altLang="zh-CN" sz="2400" dirty="0"/>
              <a:t>v ∈ [0,1]</a:t>
            </a:r>
            <a:r>
              <a:rPr lang="en-US" altLang="zh-CN" sz="2400" baseline="-25000" dirty="0"/>
              <a:t>n</a:t>
            </a:r>
            <a:r>
              <a:rPr lang="en-US" altLang="zh-CN" sz="2400" dirty="0"/>
              <a:t> denote the latent weight variables reflecting the pseudo labels’ confidence, which determine a learning </a:t>
            </a:r>
            <a:r>
              <a:rPr lang="en-US" altLang="zh-CN" sz="2400" dirty="0" smtClean="0"/>
              <a:t>sequence </a:t>
            </a:r>
            <a:r>
              <a:rPr lang="en-US" altLang="zh-CN" sz="2400" dirty="0"/>
              <a:t>for the video segments. Video segments with greater weights tend to be learned earlier. Our goal is to assign greater weights to the segments with more confident labels whereas smaller or zero weights to the segments with noisy labels. To this end, we employ the self-paced </a:t>
            </a:r>
            <a:r>
              <a:rPr lang="en-US" altLang="zh-CN" sz="2400" dirty="0" err="1"/>
              <a:t>regularizer</a:t>
            </a:r>
            <a:r>
              <a:rPr lang="en-US" altLang="zh-CN" sz="2400" dirty="0"/>
              <a:t> f, which </a:t>
            </a:r>
            <a:r>
              <a:rPr lang="en-US" altLang="zh-CN" sz="2400" dirty="0" smtClean="0"/>
              <a:t>controls </a:t>
            </a:r>
            <a:r>
              <a:rPr lang="en-US" altLang="zh-CN" sz="2400" dirty="0"/>
              <a:t>the learning process of the </a:t>
            </a:r>
            <a:r>
              <a:rPr lang="en-US" altLang="zh-CN" sz="2400" dirty="0" smtClean="0"/>
              <a:t>model.</a:t>
            </a:r>
          </a:p>
          <a:p>
            <a:pPr algn="just"/>
            <a:endParaRPr lang="zh-CN" altLang="en-US" sz="2400" dirty="0"/>
          </a:p>
        </p:txBody>
      </p:sp>
      <p:pic>
        <p:nvPicPr>
          <p:cNvPr id="20" name="图片 19" descr="屏幕快照 2017-03-01 PM3.37.4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67600" y="30717805"/>
            <a:ext cx="5785995" cy="1819595"/>
          </a:xfrm>
          <a:prstGeom prst="rect">
            <a:avLst/>
          </a:prstGeom>
        </p:spPr>
      </p:pic>
      <p:sp>
        <p:nvSpPr>
          <p:cNvPr id="55" name="Rectangle 51"/>
          <p:cNvSpPr>
            <a:spLocks noChangeArrowheads="1"/>
          </p:cNvSpPr>
          <p:nvPr/>
        </p:nvSpPr>
        <p:spPr bwMode="auto">
          <a:xfrm>
            <a:off x="16002000" y="21640800"/>
            <a:ext cx="5638800" cy="1143403"/>
          </a:xfrm>
          <a:prstGeom prst="rect">
            <a:avLst/>
          </a:prstGeom>
          <a:gradFill rotWithShape="1">
            <a:gsLst>
              <a:gs pos="0">
                <a:srgbClr val="FFFFE8"/>
              </a:gs>
              <a:gs pos="50000">
                <a:srgbClr val="FFFFCC"/>
              </a:gs>
              <a:gs pos="100000">
                <a:srgbClr val="FFFF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1861" tIns="30931" rIns="61861" bIns="30931" anchor="ctr"/>
          <a:lstStyle>
            <a:lvl1pPr defTabSz="4806950" eaLnBrk="0" hangingPunct="0">
              <a:spcBef>
                <a:spcPct val="20000"/>
              </a:spcBef>
              <a:buChar char="•"/>
              <a:defRPr sz="16900">
                <a:solidFill>
                  <a:schemeClr val="tx1"/>
                </a:solidFill>
                <a:latin typeface="Arial" charset="0"/>
              </a:defRPr>
            </a:lvl1pPr>
            <a:lvl2pPr marL="742950" indent="-285750" defTabSz="4806950" eaLnBrk="0" hangingPunct="0">
              <a:spcBef>
                <a:spcPct val="20000"/>
              </a:spcBef>
              <a:buChar char="–"/>
              <a:defRPr sz="14800">
                <a:solidFill>
                  <a:schemeClr val="tx1"/>
                </a:solidFill>
                <a:latin typeface="Arial" charset="0"/>
              </a:defRPr>
            </a:lvl2pPr>
            <a:lvl3pPr marL="1143000" indent="-228600" defTabSz="4806950" eaLnBrk="0" hangingPunct="0">
              <a:spcBef>
                <a:spcPct val="20000"/>
              </a:spcBef>
              <a:buChar char="•"/>
              <a:defRPr sz="12600">
                <a:solidFill>
                  <a:schemeClr val="tx1"/>
                </a:solidFill>
                <a:latin typeface="Arial" charset="0"/>
              </a:defRPr>
            </a:lvl3pPr>
            <a:lvl4pPr marL="1600200" indent="-228600" defTabSz="4806950" eaLnBrk="0" hangingPunct="0">
              <a:spcBef>
                <a:spcPct val="20000"/>
              </a:spcBef>
              <a:buChar char="–"/>
              <a:defRPr sz="10500">
                <a:solidFill>
                  <a:schemeClr val="tx1"/>
                </a:solidFill>
                <a:latin typeface="Arial" charset="0"/>
              </a:defRPr>
            </a:lvl4pPr>
            <a:lvl5pPr marL="2057400" indent="-228600" defTabSz="4806950" eaLnBrk="0" hangingPunct="0">
              <a:spcBef>
                <a:spcPct val="20000"/>
              </a:spcBef>
              <a:buChar char="»"/>
              <a:defRPr sz="10500">
                <a:solidFill>
                  <a:schemeClr val="tx1"/>
                </a:solidFill>
                <a:latin typeface="Arial" charset="0"/>
              </a:defRPr>
            </a:lvl5pPr>
            <a:lvl6pPr marL="2514600" indent="-228600" defTabSz="4806950" eaLnBrk="0" fontAlgn="base" hangingPunct="0">
              <a:spcBef>
                <a:spcPct val="20000"/>
              </a:spcBef>
              <a:spcAft>
                <a:spcPct val="0"/>
              </a:spcAft>
              <a:buChar char="»"/>
              <a:defRPr sz="10500">
                <a:solidFill>
                  <a:schemeClr val="tx1"/>
                </a:solidFill>
                <a:latin typeface="Arial" charset="0"/>
              </a:defRPr>
            </a:lvl6pPr>
            <a:lvl7pPr marL="2971800" indent="-228600" defTabSz="4806950" eaLnBrk="0" fontAlgn="base" hangingPunct="0">
              <a:spcBef>
                <a:spcPct val="20000"/>
              </a:spcBef>
              <a:spcAft>
                <a:spcPct val="0"/>
              </a:spcAft>
              <a:buChar char="»"/>
              <a:defRPr sz="10500">
                <a:solidFill>
                  <a:schemeClr val="tx1"/>
                </a:solidFill>
                <a:latin typeface="Arial" charset="0"/>
              </a:defRPr>
            </a:lvl7pPr>
            <a:lvl8pPr marL="3429000" indent="-228600" defTabSz="4806950" eaLnBrk="0" fontAlgn="base" hangingPunct="0">
              <a:spcBef>
                <a:spcPct val="20000"/>
              </a:spcBef>
              <a:spcAft>
                <a:spcPct val="0"/>
              </a:spcAft>
              <a:buChar char="»"/>
              <a:defRPr sz="10500">
                <a:solidFill>
                  <a:schemeClr val="tx1"/>
                </a:solidFill>
                <a:latin typeface="Arial" charset="0"/>
              </a:defRPr>
            </a:lvl8pPr>
            <a:lvl9pPr marL="3886200" indent="-228600" defTabSz="4806950" eaLnBrk="0" fontAlgn="base" hangingPunct="0">
              <a:spcBef>
                <a:spcPct val="20000"/>
              </a:spcBef>
              <a:spcAft>
                <a:spcPct val="0"/>
              </a:spcAft>
              <a:buChar char="»"/>
              <a:defRPr sz="10500">
                <a:solidFill>
                  <a:schemeClr val="tx1"/>
                </a:solidFill>
                <a:latin typeface="Arial" charset="0"/>
              </a:defRPr>
            </a:lvl9pPr>
          </a:lstStyle>
          <a:p>
            <a:pPr algn="ctr" eaLnBrk="1" hangingPunct="1">
              <a:spcBef>
                <a:spcPct val="0"/>
              </a:spcBef>
              <a:buFontTx/>
              <a:buNone/>
            </a:pPr>
            <a:r>
              <a:rPr lang="en-US" altLang="zh-CN" sz="3200" b="1" dirty="0" smtClean="0">
                <a:latin typeface="Century Schoolbook" pitchFamily="18" charset="0"/>
                <a:ea typeface="宋体" pitchFamily="2" charset="-122"/>
              </a:rPr>
              <a:t>Experiments</a:t>
            </a:r>
            <a:endParaRPr lang="en-US" altLang="zh-CN" sz="3200" b="1" dirty="0">
              <a:latin typeface="Century Schoolbook" pitchFamily="18" charset="0"/>
              <a:ea typeface="宋体" pitchFamily="2" charset="-122"/>
            </a:endParaRPr>
          </a:p>
        </p:txBody>
      </p:sp>
      <p:sp>
        <p:nvSpPr>
          <p:cNvPr id="24" name="矩形 23"/>
          <p:cNvSpPr/>
          <p:nvPr/>
        </p:nvSpPr>
        <p:spPr>
          <a:xfrm>
            <a:off x="5791200" y="28117800"/>
            <a:ext cx="10058400" cy="2462212"/>
          </a:xfrm>
          <a:prstGeom prst="rect">
            <a:avLst/>
          </a:prstGeom>
        </p:spPr>
        <p:txBody>
          <a:bodyPr wrap="square">
            <a:spAutoFit/>
          </a:bodyPr>
          <a:lstStyle/>
          <a:p>
            <a:pPr algn="just"/>
            <a:r>
              <a:rPr lang="en-US" altLang="zh-CN" sz="2200" dirty="0" err="1"/>
              <a:t>Ψ</a:t>
            </a:r>
            <a:r>
              <a:rPr lang="en-US" altLang="zh-CN" sz="2200" dirty="0"/>
              <a:t> </a:t>
            </a:r>
            <a:r>
              <a:rPr lang="en-US" altLang="zh-CN" sz="2200" dirty="0" smtClean="0"/>
              <a:t>is </a:t>
            </a:r>
            <a:r>
              <a:rPr lang="en-US" altLang="zh-CN" sz="2200" dirty="0"/>
              <a:t>a curriculum region [20] that incorporates the localization knowledge extracted from the initial detection result as a convex feasible region for the weight variables. The shape of the region indicates a prior learning sequence for the segments, where favored segments have greater expected </a:t>
            </a:r>
            <a:r>
              <a:rPr lang="en-US" altLang="zh-CN" sz="2200" dirty="0" smtClean="0"/>
              <a:t>values</a:t>
            </a:r>
            <a:r>
              <a:rPr lang="en-US" altLang="zh-CN" sz="2200" dirty="0"/>
              <a:t>. The region is derived based on initial detection results, i.e. video segments in videos that have greater </a:t>
            </a:r>
            <a:r>
              <a:rPr lang="en-US" altLang="zh-CN" sz="2200"/>
              <a:t>initial </a:t>
            </a:r>
            <a:r>
              <a:rPr lang="en-US" altLang="zh-CN" sz="2200" smtClean="0"/>
              <a:t>detection </a:t>
            </a:r>
            <a:r>
              <a:rPr lang="en-US" altLang="zh-CN" sz="2200" dirty="0"/>
              <a:t>scores have greater expected values. For simplicity, in this paper, </a:t>
            </a:r>
            <a:r>
              <a:rPr lang="en-US" altLang="zh-CN" sz="2200" dirty="0" err="1"/>
              <a:t>Ψ</a:t>
            </a:r>
            <a:r>
              <a:rPr lang="en-US" altLang="zh-CN" sz="2200" dirty="0"/>
              <a:t> is only used in the initialization of v.</a:t>
            </a:r>
            <a:endParaRPr lang="zh-CN" altLang="en-US" sz="2200" dirty="0"/>
          </a:p>
        </p:txBody>
      </p:sp>
      <p:pic>
        <p:nvPicPr>
          <p:cNvPr id="30" name="图片 29" descr="屏幕快照 2017-03-01 PM4.18.2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02000" y="16154400"/>
            <a:ext cx="5812818" cy="4561765"/>
          </a:xfrm>
          <a:prstGeom prst="rect">
            <a:avLst/>
          </a:prstGeom>
        </p:spPr>
      </p:pic>
      <p:sp>
        <p:nvSpPr>
          <p:cNvPr id="59" name="矩形 58"/>
          <p:cNvSpPr/>
          <p:nvPr/>
        </p:nvSpPr>
        <p:spPr>
          <a:xfrm>
            <a:off x="16306800" y="20726400"/>
            <a:ext cx="5715000" cy="830997"/>
          </a:xfrm>
          <a:prstGeom prst="rect">
            <a:avLst/>
          </a:prstGeom>
        </p:spPr>
        <p:txBody>
          <a:bodyPr wrap="square">
            <a:spAutoFit/>
          </a:bodyPr>
          <a:lstStyle/>
          <a:p>
            <a:r>
              <a:rPr lang="en-US" altLang="zh-CN" sz="2400" dirty="0" smtClean="0"/>
              <a:t>Gunshot Counting for a predicted gunshot segment.</a:t>
            </a:r>
            <a:endParaRPr lang="zh-CN" altLang="en-US" sz="2400" dirty="0"/>
          </a:p>
        </p:txBody>
      </p:sp>
      <p:pic>
        <p:nvPicPr>
          <p:cNvPr id="225" name="图片 224" descr="屏幕快照 2017-03-01 PM4.20.3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75122" y="22936200"/>
            <a:ext cx="5970478" cy="2209800"/>
          </a:xfrm>
          <a:prstGeom prst="rect">
            <a:avLst/>
          </a:prstGeom>
        </p:spPr>
      </p:pic>
      <p:pic>
        <p:nvPicPr>
          <p:cNvPr id="226" name="图片 225" descr="屏幕快照 2017-03-01 PM4.21.1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002000" y="25146000"/>
            <a:ext cx="5870411" cy="2211189"/>
          </a:xfrm>
          <a:prstGeom prst="rect">
            <a:avLst/>
          </a:prstGeom>
        </p:spPr>
      </p:pic>
      <p:sp>
        <p:nvSpPr>
          <p:cNvPr id="60" name="矩形 59"/>
          <p:cNvSpPr/>
          <p:nvPr/>
        </p:nvSpPr>
        <p:spPr>
          <a:xfrm>
            <a:off x="16002000" y="27279600"/>
            <a:ext cx="5791200" cy="1015663"/>
          </a:xfrm>
          <a:prstGeom prst="rect">
            <a:avLst/>
          </a:prstGeom>
        </p:spPr>
        <p:txBody>
          <a:bodyPr wrap="square">
            <a:spAutoFit/>
          </a:bodyPr>
          <a:lstStyle/>
          <a:p>
            <a:r>
              <a:rPr lang="en-US" altLang="zh-CN" sz="2000" dirty="0" err="1" smtClean="0"/>
              <a:t>air_conditioner</a:t>
            </a:r>
            <a:r>
              <a:rPr lang="en-US" altLang="zh-CN" sz="2000" dirty="0" smtClean="0"/>
              <a:t>, </a:t>
            </a:r>
            <a:r>
              <a:rPr lang="en-US" altLang="zh-CN" sz="2000" dirty="0" err="1" smtClean="0"/>
              <a:t>car_horn</a:t>
            </a:r>
            <a:r>
              <a:rPr lang="en-US" altLang="zh-CN" sz="2000" dirty="0" smtClean="0"/>
              <a:t>, </a:t>
            </a:r>
            <a:r>
              <a:rPr lang="en-US" altLang="zh-CN" sz="2000" dirty="0" err="1" smtClean="0"/>
              <a:t>children_playing</a:t>
            </a:r>
            <a:r>
              <a:rPr lang="en-US" altLang="zh-CN" sz="2000" dirty="0" smtClean="0"/>
              <a:t>, </a:t>
            </a:r>
            <a:r>
              <a:rPr lang="en-US" altLang="zh-CN" sz="2000" dirty="0" err="1" smtClean="0"/>
              <a:t>dog_bark</a:t>
            </a:r>
            <a:r>
              <a:rPr lang="en-US" altLang="zh-CN" sz="2000" dirty="0" smtClean="0"/>
              <a:t>, drilling, </a:t>
            </a:r>
            <a:r>
              <a:rPr lang="en-US" altLang="zh-CN" sz="2000" dirty="0" err="1" smtClean="0"/>
              <a:t>engine_idling</a:t>
            </a:r>
            <a:r>
              <a:rPr lang="en-US" altLang="zh-CN" sz="2000" dirty="0" smtClean="0"/>
              <a:t>, jackhammer, siren, </a:t>
            </a:r>
            <a:r>
              <a:rPr lang="en-US" altLang="zh-CN" sz="2000" dirty="0" err="1" smtClean="0"/>
              <a:t>street_music</a:t>
            </a:r>
            <a:endParaRPr lang="zh-CN" altLang="en-US" sz="2000"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9227</TotalTime>
  <Words>1067</Words>
  <Application>Microsoft Macintosh PowerPoint</Application>
  <PresentationFormat>自定义</PresentationFormat>
  <Paragraphs>29</Paragraphs>
  <Slides>1</Slides>
  <Notes>1</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paco</dc:creator>
  <cp:lastModifiedBy>leong</cp:lastModifiedBy>
  <cp:revision>200</cp:revision>
  <cp:lastPrinted>2015-12-09T21:16:19Z</cp:lastPrinted>
  <dcterms:created xsi:type="dcterms:W3CDTF">2009-04-04T16:44:14Z</dcterms:created>
  <dcterms:modified xsi:type="dcterms:W3CDTF">2017-03-02T03:39:09Z</dcterms:modified>
</cp:coreProperties>
</file>