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32918400"/>
  <p:notesSz cx="32461200" cy="51206400"/>
  <p:defaultTextStyle>
    <a:defPPr>
      <a:defRPr lang="en-US"/>
    </a:defPPr>
    <a:lvl1pPr algn="l" rtl="0" fontAlgn="base">
      <a:spcBef>
        <a:spcPct val="0"/>
      </a:spcBef>
      <a:spcAft>
        <a:spcPct val="0"/>
      </a:spcAft>
      <a:defRPr sz="6400" kern="1200">
        <a:solidFill>
          <a:schemeClr val="tx1"/>
        </a:solidFill>
        <a:latin typeface="Arial" charset="0"/>
        <a:ea typeface="+mn-ea"/>
        <a:cs typeface="+mn-cs"/>
      </a:defRPr>
    </a:lvl1pPr>
    <a:lvl2pPr marL="309307" algn="l" rtl="0" fontAlgn="base">
      <a:spcBef>
        <a:spcPct val="0"/>
      </a:spcBef>
      <a:spcAft>
        <a:spcPct val="0"/>
      </a:spcAft>
      <a:defRPr sz="6400" kern="1200">
        <a:solidFill>
          <a:schemeClr val="tx1"/>
        </a:solidFill>
        <a:latin typeface="Arial" charset="0"/>
        <a:ea typeface="+mn-ea"/>
        <a:cs typeface="+mn-cs"/>
      </a:defRPr>
    </a:lvl2pPr>
    <a:lvl3pPr marL="618614" algn="l" rtl="0" fontAlgn="base">
      <a:spcBef>
        <a:spcPct val="0"/>
      </a:spcBef>
      <a:spcAft>
        <a:spcPct val="0"/>
      </a:spcAft>
      <a:defRPr sz="6400" kern="1200">
        <a:solidFill>
          <a:schemeClr val="tx1"/>
        </a:solidFill>
        <a:latin typeface="Arial" charset="0"/>
        <a:ea typeface="+mn-ea"/>
        <a:cs typeface="+mn-cs"/>
      </a:defRPr>
    </a:lvl3pPr>
    <a:lvl4pPr marL="927921" algn="l" rtl="0" fontAlgn="base">
      <a:spcBef>
        <a:spcPct val="0"/>
      </a:spcBef>
      <a:spcAft>
        <a:spcPct val="0"/>
      </a:spcAft>
      <a:defRPr sz="6400" kern="1200">
        <a:solidFill>
          <a:schemeClr val="tx1"/>
        </a:solidFill>
        <a:latin typeface="Arial" charset="0"/>
        <a:ea typeface="+mn-ea"/>
        <a:cs typeface="+mn-cs"/>
      </a:defRPr>
    </a:lvl4pPr>
    <a:lvl5pPr marL="1237227" algn="l" rtl="0" fontAlgn="base">
      <a:spcBef>
        <a:spcPct val="0"/>
      </a:spcBef>
      <a:spcAft>
        <a:spcPct val="0"/>
      </a:spcAft>
      <a:defRPr sz="6400" kern="1200">
        <a:solidFill>
          <a:schemeClr val="tx1"/>
        </a:solidFill>
        <a:latin typeface="Arial" charset="0"/>
        <a:ea typeface="+mn-ea"/>
        <a:cs typeface="+mn-cs"/>
      </a:defRPr>
    </a:lvl5pPr>
    <a:lvl6pPr marL="1546534" algn="l" defTabSz="618614" rtl="0" eaLnBrk="1" latinLnBrk="0" hangingPunct="1">
      <a:defRPr sz="6400" kern="1200">
        <a:solidFill>
          <a:schemeClr val="tx1"/>
        </a:solidFill>
        <a:latin typeface="Arial" charset="0"/>
        <a:ea typeface="+mn-ea"/>
        <a:cs typeface="+mn-cs"/>
      </a:defRPr>
    </a:lvl6pPr>
    <a:lvl7pPr marL="1855841" algn="l" defTabSz="618614" rtl="0" eaLnBrk="1" latinLnBrk="0" hangingPunct="1">
      <a:defRPr sz="6400" kern="1200">
        <a:solidFill>
          <a:schemeClr val="tx1"/>
        </a:solidFill>
        <a:latin typeface="Arial" charset="0"/>
        <a:ea typeface="+mn-ea"/>
        <a:cs typeface="+mn-cs"/>
      </a:defRPr>
    </a:lvl7pPr>
    <a:lvl8pPr marL="2165148" algn="l" defTabSz="618614" rtl="0" eaLnBrk="1" latinLnBrk="0" hangingPunct="1">
      <a:defRPr sz="6400" kern="1200">
        <a:solidFill>
          <a:schemeClr val="tx1"/>
        </a:solidFill>
        <a:latin typeface="Arial" charset="0"/>
        <a:ea typeface="+mn-ea"/>
        <a:cs typeface="+mn-cs"/>
      </a:defRPr>
    </a:lvl8pPr>
    <a:lvl9pPr marL="2474454" algn="l" defTabSz="618614" rtl="0" eaLnBrk="1" latinLnBrk="0" hangingPunct="1">
      <a:defRPr sz="6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FFE8"/>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675" autoAdjust="0"/>
  </p:normalViewPr>
  <p:slideViewPr>
    <p:cSldViewPr>
      <p:cViewPr>
        <p:scale>
          <a:sx n="45" d="100"/>
          <a:sy n="45" d="100"/>
        </p:scale>
        <p:origin x="-1912" y="4128"/>
      </p:cViewPr>
      <p:guideLst>
        <p:guide orient="horz" pos="10369"/>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4066838" cy="25606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8386425" y="0"/>
            <a:ext cx="14066838" cy="2560638"/>
          </a:xfrm>
          <a:prstGeom prst="rect">
            <a:avLst/>
          </a:prstGeom>
        </p:spPr>
        <p:txBody>
          <a:bodyPr vert="horz" lIns="91440" tIns="45720" rIns="91440" bIns="45720" rtlCol="0"/>
          <a:lstStyle>
            <a:lvl1pPr algn="r">
              <a:defRPr sz="1200"/>
            </a:lvl1pPr>
          </a:lstStyle>
          <a:p>
            <a:fld id="{D5BF79A1-5026-4F95-AE17-3DF0F7C0FECD}" type="datetimeFigureOut">
              <a:rPr lang="zh-CN" altLang="en-US" smtClean="0"/>
              <a:t>17/3/1</a:t>
            </a:fld>
            <a:endParaRPr lang="zh-CN" altLang="en-US"/>
          </a:p>
        </p:txBody>
      </p:sp>
      <p:sp>
        <p:nvSpPr>
          <p:cNvPr id="4" name="幻灯片图像占位符 3"/>
          <p:cNvSpPr>
            <a:spLocks noGrp="1" noRot="1" noChangeAspect="1"/>
          </p:cNvSpPr>
          <p:nvPr>
            <p:ph type="sldImg" idx="2"/>
          </p:nvPr>
        </p:nvSpPr>
        <p:spPr>
          <a:xfrm>
            <a:off x="9829800" y="3840163"/>
            <a:ext cx="12801600" cy="19202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3246438" y="24323675"/>
            <a:ext cx="25968325" cy="23042563"/>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48637825"/>
            <a:ext cx="14066838" cy="25590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8386425" y="48637825"/>
            <a:ext cx="14066838" cy="2559050"/>
          </a:xfrm>
          <a:prstGeom prst="rect">
            <a:avLst/>
          </a:prstGeom>
        </p:spPr>
        <p:txBody>
          <a:bodyPr vert="horz" lIns="91440" tIns="45720" rIns="91440" bIns="45720" rtlCol="0" anchor="b"/>
          <a:lstStyle>
            <a:lvl1pPr algn="r">
              <a:defRPr sz="1200"/>
            </a:lvl1pPr>
          </a:lstStyle>
          <a:p>
            <a:fld id="{41D6FCD6-B3B9-46BA-BB70-0D7E4711ED59}" type="slidenum">
              <a:rPr lang="zh-CN" altLang="en-US" smtClean="0"/>
              <a:t>‹#›</a:t>
            </a:fld>
            <a:endParaRPr lang="zh-CN" altLang="en-US"/>
          </a:p>
        </p:txBody>
      </p:sp>
    </p:spTree>
    <p:extLst>
      <p:ext uri="{BB962C8B-B14F-4D97-AF65-F5344CB8AC3E}">
        <p14:creationId xmlns:p14="http://schemas.microsoft.com/office/powerpoint/2010/main" val="128373560"/>
      </p:ext>
    </p:extLst>
  </p:cSld>
  <p:clrMap bg1="lt1" tx1="dk1" bg2="lt2" tx2="dk2" accent1="accent1" accent2="accent2" accent3="accent3" accent4="accent4" accent5="accent5" accent6="accent6" hlink="hlink" folHlink="folHlink"/>
  <p:notesStyle>
    <a:lvl1pPr marL="0" algn="l" defTabSz="618614" rtl="0" eaLnBrk="1" latinLnBrk="0" hangingPunct="1">
      <a:defRPr sz="700" kern="1200">
        <a:solidFill>
          <a:schemeClr val="tx1"/>
        </a:solidFill>
        <a:latin typeface="+mn-lt"/>
        <a:ea typeface="+mn-ea"/>
        <a:cs typeface="+mn-cs"/>
      </a:defRPr>
    </a:lvl1pPr>
    <a:lvl2pPr marL="309307" algn="l" defTabSz="618614" rtl="0" eaLnBrk="1" latinLnBrk="0" hangingPunct="1">
      <a:defRPr sz="700" kern="1200">
        <a:solidFill>
          <a:schemeClr val="tx1"/>
        </a:solidFill>
        <a:latin typeface="+mn-lt"/>
        <a:ea typeface="+mn-ea"/>
        <a:cs typeface="+mn-cs"/>
      </a:defRPr>
    </a:lvl2pPr>
    <a:lvl3pPr marL="618614" algn="l" defTabSz="618614" rtl="0" eaLnBrk="1" latinLnBrk="0" hangingPunct="1">
      <a:defRPr sz="700" kern="1200">
        <a:solidFill>
          <a:schemeClr val="tx1"/>
        </a:solidFill>
        <a:latin typeface="+mn-lt"/>
        <a:ea typeface="+mn-ea"/>
        <a:cs typeface="+mn-cs"/>
      </a:defRPr>
    </a:lvl3pPr>
    <a:lvl4pPr marL="927921" algn="l" defTabSz="618614" rtl="0" eaLnBrk="1" latinLnBrk="0" hangingPunct="1">
      <a:defRPr sz="700" kern="1200">
        <a:solidFill>
          <a:schemeClr val="tx1"/>
        </a:solidFill>
        <a:latin typeface="+mn-lt"/>
        <a:ea typeface="+mn-ea"/>
        <a:cs typeface="+mn-cs"/>
      </a:defRPr>
    </a:lvl4pPr>
    <a:lvl5pPr marL="1237227" algn="l" defTabSz="618614" rtl="0" eaLnBrk="1" latinLnBrk="0" hangingPunct="1">
      <a:defRPr sz="700" kern="1200">
        <a:solidFill>
          <a:schemeClr val="tx1"/>
        </a:solidFill>
        <a:latin typeface="+mn-lt"/>
        <a:ea typeface="+mn-ea"/>
        <a:cs typeface="+mn-cs"/>
      </a:defRPr>
    </a:lvl5pPr>
    <a:lvl6pPr marL="1546534" algn="l" defTabSz="618614" rtl="0" eaLnBrk="1" latinLnBrk="0" hangingPunct="1">
      <a:defRPr sz="700" kern="1200">
        <a:solidFill>
          <a:schemeClr val="tx1"/>
        </a:solidFill>
        <a:latin typeface="+mn-lt"/>
        <a:ea typeface="+mn-ea"/>
        <a:cs typeface="+mn-cs"/>
      </a:defRPr>
    </a:lvl6pPr>
    <a:lvl7pPr marL="1855841" algn="l" defTabSz="618614" rtl="0" eaLnBrk="1" latinLnBrk="0" hangingPunct="1">
      <a:defRPr sz="700" kern="1200">
        <a:solidFill>
          <a:schemeClr val="tx1"/>
        </a:solidFill>
        <a:latin typeface="+mn-lt"/>
        <a:ea typeface="+mn-ea"/>
        <a:cs typeface="+mn-cs"/>
      </a:defRPr>
    </a:lvl7pPr>
    <a:lvl8pPr marL="2165148" algn="l" defTabSz="618614" rtl="0" eaLnBrk="1" latinLnBrk="0" hangingPunct="1">
      <a:defRPr sz="700" kern="1200">
        <a:solidFill>
          <a:schemeClr val="tx1"/>
        </a:solidFill>
        <a:latin typeface="+mn-lt"/>
        <a:ea typeface="+mn-ea"/>
        <a:cs typeface="+mn-cs"/>
      </a:defRPr>
    </a:lvl8pPr>
    <a:lvl9pPr marL="2474454" algn="l" defTabSz="618614"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29800" y="3840163"/>
            <a:ext cx="12801600" cy="19202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D6FCD6-B3B9-46BA-BB70-0D7E4711ED59}" type="slidenum">
              <a:rPr lang="zh-CN" altLang="en-US" smtClean="0"/>
              <a:t>1</a:t>
            </a:fld>
            <a:endParaRPr lang="zh-CN" altLang="en-US"/>
          </a:p>
        </p:txBody>
      </p:sp>
    </p:spTree>
    <p:extLst>
      <p:ext uri="{BB962C8B-B14F-4D97-AF65-F5344CB8AC3E}">
        <p14:creationId xmlns:p14="http://schemas.microsoft.com/office/powerpoint/2010/main" val="263925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87" y="10226676"/>
            <a:ext cx="18654032"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569" y="18653126"/>
            <a:ext cx="15362464" cy="8413750"/>
          </a:xfrm>
        </p:spPr>
        <p:txBody>
          <a:bodyPr/>
          <a:lstStyle>
            <a:lvl1pPr marL="0" indent="0" algn="ctr">
              <a:buNone/>
              <a:defRPr/>
            </a:lvl1pPr>
            <a:lvl2pPr marL="309307" indent="0" algn="ctr">
              <a:buNone/>
              <a:defRPr/>
            </a:lvl2pPr>
            <a:lvl3pPr marL="618614" indent="0" algn="ctr">
              <a:buNone/>
              <a:defRPr/>
            </a:lvl3pPr>
            <a:lvl4pPr marL="927921" indent="0" algn="ctr">
              <a:buNone/>
              <a:defRPr/>
            </a:lvl4pPr>
            <a:lvl5pPr marL="1237227" indent="0" algn="ctr">
              <a:buNone/>
              <a:defRPr/>
            </a:lvl5pPr>
            <a:lvl6pPr marL="1546534" indent="0" algn="ctr">
              <a:buNone/>
              <a:defRPr/>
            </a:lvl6pPr>
            <a:lvl7pPr marL="1855841" indent="0" algn="ctr">
              <a:buNone/>
              <a:defRPr/>
            </a:lvl7pPr>
            <a:lvl8pPr marL="2165148" indent="0" algn="ctr">
              <a:buNone/>
              <a:defRPr/>
            </a:lvl8pPr>
            <a:lvl9pPr marL="247445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50679E-AA74-45A7-912C-B9B730243482}" type="slidenum">
              <a:rPr lang="en-US" altLang="zh-CN"/>
              <a:pPr>
                <a:defRPr/>
              </a:pPr>
              <a:t>‹#›</a:t>
            </a:fld>
            <a:endParaRPr lang="en-US" altLang="zh-CN"/>
          </a:p>
        </p:txBody>
      </p:sp>
    </p:spTree>
    <p:extLst>
      <p:ext uri="{BB962C8B-B14F-4D97-AF65-F5344CB8AC3E}">
        <p14:creationId xmlns:p14="http://schemas.microsoft.com/office/powerpoint/2010/main" val="8413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B3493B-0506-4A87-B7D0-0B37BE39919A}" type="slidenum">
              <a:rPr lang="en-US" altLang="zh-CN"/>
              <a:pPr>
                <a:defRPr/>
              </a:pPr>
              <a:t>‹#›</a:t>
            </a:fld>
            <a:endParaRPr lang="en-US" altLang="zh-CN"/>
          </a:p>
        </p:txBody>
      </p:sp>
    </p:spTree>
    <p:extLst>
      <p:ext uri="{BB962C8B-B14F-4D97-AF65-F5344CB8AC3E}">
        <p14:creationId xmlns:p14="http://schemas.microsoft.com/office/powerpoint/2010/main" val="9736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832" y="1317627"/>
            <a:ext cx="4937352" cy="280892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18" y="1317627"/>
            <a:ext cx="14748102" cy="280892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FABEDB-85C3-4BDC-AF5B-9797E00F59A0}" type="slidenum">
              <a:rPr lang="en-US" altLang="zh-CN"/>
              <a:pPr>
                <a:defRPr/>
              </a:pPr>
              <a:t>‹#›</a:t>
            </a:fld>
            <a:endParaRPr lang="en-US" altLang="zh-CN"/>
          </a:p>
        </p:txBody>
      </p:sp>
    </p:spTree>
    <p:extLst>
      <p:ext uri="{BB962C8B-B14F-4D97-AF65-F5344CB8AC3E}">
        <p14:creationId xmlns:p14="http://schemas.microsoft.com/office/powerpoint/2010/main" val="295197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50EA2B-B9D0-4322-8F4F-0FD3A6D0E765}" type="slidenum">
              <a:rPr lang="en-US" altLang="zh-CN"/>
              <a:pPr>
                <a:defRPr/>
              </a:pPr>
              <a:t>‹#›</a:t>
            </a:fld>
            <a:endParaRPr lang="en-US" altLang="zh-CN"/>
          </a:p>
        </p:txBody>
      </p:sp>
    </p:spTree>
    <p:extLst>
      <p:ext uri="{BB962C8B-B14F-4D97-AF65-F5344CB8AC3E}">
        <p14:creationId xmlns:p14="http://schemas.microsoft.com/office/powerpoint/2010/main" val="38625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21153444"/>
            <a:ext cx="18654032" cy="6537325"/>
          </a:xfr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2" y="13952539"/>
            <a:ext cx="18654032" cy="7200900"/>
          </a:xfrm>
        </p:spPr>
        <p:txBody>
          <a:bodyPr anchor="b"/>
          <a:lstStyle>
            <a:lvl1pPr marL="0" indent="0">
              <a:buNone/>
              <a:defRPr sz="1400"/>
            </a:lvl1pPr>
            <a:lvl2pPr marL="309307" indent="0">
              <a:buNone/>
              <a:defRPr sz="1200"/>
            </a:lvl2pPr>
            <a:lvl3pPr marL="618614" indent="0">
              <a:buNone/>
              <a:defRPr sz="1100"/>
            </a:lvl3pPr>
            <a:lvl4pPr marL="927921" indent="0">
              <a:buNone/>
              <a:defRPr sz="900"/>
            </a:lvl4pPr>
            <a:lvl5pPr marL="1237227" indent="0">
              <a:buNone/>
              <a:defRPr sz="900"/>
            </a:lvl5pPr>
            <a:lvl6pPr marL="1546534" indent="0">
              <a:buNone/>
              <a:defRPr sz="900"/>
            </a:lvl6pPr>
            <a:lvl7pPr marL="1855841" indent="0">
              <a:buNone/>
              <a:defRPr sz="900"/>
            </a:lvl7pPr>
            <a:lvl8pPr marL="2165148" indent="0">
              <a:buNone/>
              <a:defRPr sz="900"/>
            </a:lvl8pPr>
            <a:lvl9pPr marL="2474454" indent="0">
              <a:buNone/>
              <a:defRPr sz="9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A87AD6-D32A-4C24-A385-890632781191}" type="slidenum">
              <a:rPr lang="en-US" altLang="zh-CN"/>
              <a:pPr>
                <a:defRPr/>
              </a:pPr>
              <a:t>‹#›</a:t>
            </a:fld>
            <a:endParaRPr lang="en-US" altLang="zh-CN"/>
          </a:p>
        </p:txBody>
      </p:sp>
    </p:spTree>
    <p:extLst>
      <p:ext uri="{BB962C8B-B14F-4D97-AF65-F5344CB8AC3E}">
        <p14:creationId xmlns:p14="http://schemas.microsoft.com/office/powerpoint/2010/main" val="171860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417" y="7680330"/>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05459" y="7680330"/>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D202AF-6CCD-4AC8-BE25-E2640642CBF0}" type="slidenum">
              <a:rPr lang="en-US" altLang="zh-CN"/>
              <a:pPr>
                <a:defRPr/>
              </a:pPr>
              <a:t>‹#›</a:t>
            </a:fld>
            <a:endParaRPr lang="en-US" altLang="zh-CN"/>
          </a:p>
        </p:txBody>
      </p:sp>
    </p:spTree>
    <p:extLst>
      <p:ext uri="{BB962C8B-B14F-4D97-AF65-F5344CB8AC3E}">
        <p14:creationId xmlns:p14="http://schemas.microsoft.com/office/powerpoint/2010/main" val="25544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17" y="7369179"/>
            <a:ext cx="9696449"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097417" y="10439402"/>
            <a:ext cx="9696449"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332" y="7369179"/>
            <a:ext cx="9699852"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1148332" y="10439402"/>
            <a:ext cx="9699852"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052BCC3D-072E-42F6-94D9-13A59BC09208}" type="slidenum">
              <a:rPr lang="en-US" altLang="zh-CN"/>
              <a:pPr>
                <a:defRPr/>
              </a:pPr>
              <a:t>‹#›</a:t>
            </a:fld>
            <a:endParaRPr lang="en-US" altLang="zh-CN"/>
          </a:p>
        </p:txBody>
      </p:sp>
    </p:spTree>
    <p:extLst>
      <p:ext uri="{BB962C8B-B14F-4D97-AF65-F5344CB8AC3E}">
        <p14:creationId xmlns:p14="http://schemas.microsoft.com/office/powerpoint/2010/main" val="217511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9F86EC-0BD6-432B-A884-6FA4FFE7210A}" type="slidenum">
              <a:rPr lang="en-US" altLang="zh-CN"/>
              <a:pPr>
                <a:defRPr/>
              </a:pPr>
              <a:t>‹#›</a:t>
            </a:fld>
            <a:endParaRPr lang="en-US" altLang="zh-CN"/>
          </a:p>
        </p:txBody>
      </p:sp>
    </p:spTree>
    <p:extLst>
      <p:ext uri="{BB962C8B-B14F-4D97-AF65-F5344CB8AC3E}">
        <p14:creationId xmlns:p14="http://schemas.microsoft.com/office/powerpoint/2010/main" val="248214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1DC8ADA0-149F-4803-B9F4-53AFE0E1F3AD}" type="slidenum">
              <a:rPr lang="en-US" altLang="zh-CN"/>
              <a:pPr>
                <a:defRPr/>
              </a:pPr>
              <a:t>‹#›</a:t>
            </a:fld>
            <a:endParaRPr lang="en-US" altLang="zh-CN"/>
          </a:p>
        </p:txBody>
      </p:sp>
    </p:spTree>
    <p:extLst>
      <p:ext uri="{BB962C8B-B14F-4D97-AF65-F5344CB8AC3E}">
        <p14:creationId xmlns:p14="http://schemas.microsoft.com/office/powerpoint/2010/main" val="295938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16" y="1311277"/>
            <a:ext cx="7219950" cy="5576888"/>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8579986" y="1311278"/>
            <a:ext cx="12268199" cy="28093988"/>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16" y="6888169"/>
            <a:ext cx="7219950" cy="22517099"/>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56C119-9B32-412B-9842-9758095C7753}" type="slidenum">
              <a:rPr lang="en-US" altLang="zh-CN"/>
              <a:pPr>
                <a:defRPr/>
              </a:pPr>
              <a:t>‹#›</a:t>
            </a:fld>
            <a:endParaRPr lang="en-US" altLang="zh-CN"/>
          </a:p>
        </p:txBody>
      </p:sp>
    </p:spTree>
    <p:extLst>
      <p:ext uri="{BB962C8B-B14F-4D97-AF65-F5344CB8AC3E}">
        <p14:creationId xmlns:p14="http://schemas.microsoft.com/office/powerpoint/2010/main" val="249938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219" y="23042564"/>
            <a:ext cx="13167632" cy="2720976"/>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4301219" y="2941642"/>
            <a:ext cx="13167632" cy="19750087"/>
          </a:xfrm>
        </p:spPr>
        <p:txBody>
          <a:bodyPr/>
          <a:lstStyle>
            <a:lvl1pPr marL="0" indent="0">
              <a:buNone/>
              <a:defRPr sz="2200"/>
            </a:lvl1pPr>
            <a:lvl2pPr marL="309307" indent="0">
              <a:buNone/>
              <a:defRPr sz="1900"/>
            </a:lvl2pPr>
            <a:lvl3pPr marL="618614" indent="0">
              <a:buNone/>
              <a:defRPr sz="1600"/>
            </a:lvl3pPr>
            <a:lvl4pPr marL="927921" indent="0">
              <a:buNone/>
              <a:defRPr sz="1400"/>
            </a:lvl4pPr>
            <a:lvl5pPr marL="1237227" indent="0">
              <a:buNone/>
              <a:defRPr sz="1400"/>
            </a:lvl5pPr>
            <a:lvl6pPr marL="1546534" indent="0">
              <a:buNone/>
              <a:defRPr sz="1400"/>
            </a:lvl6pPr>
            <a:lvl7pPr marL="1855841" indent="0">
              <a:buNone/>
              <a:defRPr sz="1400"/>
            </a:lvl7pPr>
            <a:lvl8pPr marL="2165148" indent="0">
              <a:buNone/>
              <a:defRPr sz="1400"/>
            </a:lvl8pPr>
            <a:lvl9pPr marL="2474454" indent="0">
              <a:buNone/>
              <a:defRPr sz="1400"/>
            </a:lvl9pPr>
          </a:lstStyle>
          <a:p>
            <a:pPr lvl="0"/>
            <a:endParaRPr lang="en-US" noProof="0" smtClean="0"/>
          </a:p>
        </p:txBody>
      </p:sp>
      <p:sp>
        <p:nvSpPr>
          <p:cNvPr id="4" name="Text Placeholder 3"/>
          <p:cNvSpPr>
            <a:spLocks noGrp="1"/>
          </p:cNvSpPr>
          <p:nvPr>
            <p:ph type="body" sz="half" idx="2"/>
          </p:nvPr>
        </p:nvSpPr>
        <p:spPr>
          <a:xfrm>
            <a:off x="4301219" y="25763544"/>
            <a:ext cx="13167632" cy="3862387"/>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4EF4C4-4857-4073-AF4D-D63D4FAB9B30}" type="slidenum">
              <a:rPr lang="en-US" altLang="zh-CN"/>
              <a:pPr>
                <a:defRPr/>
              </a:pPr>
              <a:t>‹#›</a:t>
            </a:fld>
            <a:endParaRPr lang="en-US" altLang="zh-CN"/>
          </a:p>
        </p:txBody>
      </p:sp>
    </p:spTree>
    <p:extLst>
      <p:ext uri="{BB962C8B-B14F-4D97-AF65-F5344CB8AC3E}">
        <p14:creationId xmlns:p14="http://schemas.microsoft.com/office/powerpoint/2010/main" val="3905247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7418" y="1317577"/>
            <a:ext cx="1975076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097418" y="7679671"/>
            <a:ext cx="19750768" cy="2172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1097418" y="29978455"/>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defRPr sz="4900">
                <a:ea typeface="宋体" pitchFamily="2" charset="-122"/>
              </a:defRPr>
            </a:lvl1pPr>
          </a:lstStyle>
          <a:p>
            <a:endParaRPr lang="zh-CN" altLang="zh-CN"/>
          </a:p>
        </p:txBody>
      </p:sp>
      <p:sp>
        <p:nvSpPr>
          <p:cNvPr id="1029" name="Rectangle 5"/>
          <p:cNvSpPr>
            <a:spLocks noGrp="1" noChangeArrowheads="1"/>
          </p:cNvSpPr>
          <p:nvPr>
            <p:ph type="ftr" sz="quarter" idx="3"/>
          </p:nvPr>
        </p:nvSpPr>
        <p:spPr bwMode="auto">
          <a:xfrm>
            <a:off x="7498218" y="29978455"/>
            <a:ext cx="69491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ctr">
              <a:defRPr sz="4900">
                <a:ea typeface="宋体" pitchFamily="2" charset="-122"/>
              </a:defRPr>
            </a:lvl1pPr>
          </a:lstStyle>
          <a:p>
            <a:endParaRPr lang="zh-CN" altLang="zh-CN"/>
          </a:p>
        </p:txBody>
      </p:sp>
      <p:sp>
        <p:nvSpPr>
          <p:cNvPr id="1030" name="Rectangle 6"/>
          <p:cNvSpPr>
            <a:spLocks noGrp="1" noChangeArrowheads="1"/>
          </p:cNvSpPr>
          <p:nvPr>
            <p:ph type="sldNum" sz="quarter" idx="4"/>
          </p:nvPr>
        </p:nvSpPr>
        <p:spPr bwMode="auto">
          <a:xfrm>
            <a:off x="15727817" y="29978455"/>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r">
              <a:defRPr sz="4900" smtClean="0">
                <a:ea typeface="宋体" charset="-122"/>
              </a:defRPr>
            </a:lvl1pPr>
          </a:lstStyle>
          <a:p>
            <a:pPr>
              <a:defRPr/>
            </a:pPr>
            <a:fld id="{419E641B-526D-4929-BAA0-B5E77F50D6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52018" rtl="0" eaLnBrk="0" fontAlgn="base" hangingPunct="0">
        <a:spcBef>
          <a:spcPct val="0"/>
        </a:spcBef>
        <a:spcAft>
          <a:spcPct val="0"/>
        </a:spcAft>
        <a:defRPr sz="15700">
          <a:solidFill>
            <a:schemeClr val="tx2"/>
          </a:solidFill>
          <a:latin typeface="+mj-lt"/>
          <a:ea typeface="+mj-ea"/>
          <a:cs typeface="+mj-cs"/>
        </a:defRPr>
      </a:lvl1pPr>
      <a:lvl2pPr algn="ctr" defTabSz="3252018" rtl="0" eaLnBrk="0" fontAlgn="base" hangingPunct="0">
        <a:spcBef>
          <a:spcPct val="0"/>
        </a:spcBef>
        <a:spcAft>
          <a:spcPct val="0"/>
        </a:spcAft>
        <a:defRPr sz="15700">
          <a:solidFill>
            <a:schemeClr val="tx2"/>
          </a:solidFill>
          <a:latin typeface="Arial" charset="0"/>
        </a:defRPr>
      </a:lvl2pPr>
      <a:lvl3pPr algn="ctr" defTabSz="3252018" rtl="0" eaLnBrk="0" fontAlgn="base" hangingPunct="0">
        <a:spcBef>
          <a:spcPct val="0"/>
        </a:spcBef>
        <a:spcAft>
          <a:spcPct val="0"/>
        </a:spcAft>
        <a:defRPr sz="15700">
          <a:solidFill>
            <a:schemeClr val="tx2"/>
          </a:solidFill>
          <a:latin typeface="Arial" charset="0"/>
        </a:defRPr>
      </a:lvl3pPr>
      <a:lvl4pPr algn="ctr" defTabSz="3252018" rtl="0" eaLnBrk="0" fontAlgn="base" hangingPunct="0">
        <a:spcBef>
          <a:spcPct val="0"/>
        </a:spcBef>
        <a:spcAft>
          <a:spcPct val="0"/>
        </a:spcAft>
        <a:defRPr sz="15700">
          <a:solidFill>
            <a:schemeClr val="tx2"/>
          </a:solidFill>
          <a:latin typeface="Arial" charset="0"/>
        </a:defRPr>
      </a:lvl4pPr>
      <a:lvl5pPr algn="ctr" defTabSz="3252018" rtl="0" eaLnBrk="0" fontAlgn="base" hangingPunct="0">
        <a:spcBef>
          <a:spcPct val="0"/>
        </a:spcBef>
        <a:spcAft>
          <a:spcPct val="0"/>
        </a:spcAft>
        <a:defRPr sz="15700">
          <a:solidFill>
            <a:schemeClr val="tx2"/>
          </a:solidFill>
          <a:latin typeface="Arial" charset="0"/>
        </a:defRPr>
      </a:lvl5pPr>
      <a:lvl6pPr marL="309307" algn="ctr" defTabSz="3252018" rtl="0" fontAlgn="base">
        <a:spcBef>
          <a:spcPct val="0"/>
        </a:spcBef>
        <a:spcAft>
          <a:spcPct val="0"/>
        </a:spcAft>
        <a:defRPr sz="15700">
          <a:solidFill>
            <a:schemeClr val="tx2"/>
          </a:solidFill>
          <a:latin typeface="Arial" charset="0"/>
        </a:defRPr>
      </a:lvl6pPr>
      <a:lvl7pPr marL="618614" algn="ctr" defTabSz="3252018" rtl="0" fontAlgn="base">
        <a:spcBef>
          <a:spcPct val="0"/>
        </a:spcBef>
        <a:spcAft>
          <a:spcPct val="0"/>
        </a:spcAft>
        <a:defRPr sz="15700">
          <a:solidFill>
            <a:schemeClr val="tx2"/>
          </a:solidFill>
          <a:latin typeface="Arial" charset="0"/>
        </a:defRPr>
      </a:lvl7pPr>
      <a:lvl8pPr marL="927921" algn="ctr" defTabSz="3252018" rtl="0" fontAlgn="base">
        <a:spcBef>
          <a:spcPct val="0"/>
        </a:spcBef>
        <a:spcAft>
          <a:spcPct val="0"/>
        </a:spcAft>
        <a:defRPr sz="15700">
          <a:solidFill>
            <a:schemeClr val="tx2"/>
          </a:solidFill>
          <a:latin typeface="Arial" charset="0"/>
        </a:defRPr>
      </a:lvl8pPr>
      <a:lvl9pPr marL="1237227" algn="ctr" defTabSz="3252018" rtl="0" fontAlgn="base">
        <a:spcBef>
          <a:spcPct val="0"/>
        </a:spcBef>
        <a:spcAft>
          <a:spcPct val="0"/>
        </a:spcAft>
        <a:defRPr sz="15700">
          <a:solidFill>
            <a:schemeClr val="tx2"/>
          </a:solidFill>
          <a:latin typeface="Arial" charset="0"/>
        </a:defRPr>
      </a:lvl9pPr>
    </p:titleStyle>
    <p:bodyStyle>
      <a:lvl1pPr marL="1218971" indent="-1218971" algn="l" defTabSz="3252018" rtl="0" eaLnBrk="0" fontAlgn="base" hangingPunct="0">
        <a:spcBef>
          <a:spcPct val="20000"/>
        </a:spcBef>
        <a:spcAft>
          <a:spcPct val="0"/>
        </a:spcAft>
        <a:buChar char="•"/>
        <a:defRPr sz="11500">
          <a:solidFill>
            <a:schemeClr val="tx1"/>
          </a:solidFill>
          <a:latin typeface="+mn-lt"/>
          <a:ea typeface="+mn-ea"/>
          <a:cs typeface="+mn-cs"/>
        </a:defRPr>
      </a:lvl1pPr>
      <a:lvl2pPr marL="2643071" indent="-1017061" algn="l" defTabSz="3252018" rtl="0" eaLnBrk="0" fontAlgn="base" hangingPunct="0">
        <a:spcBef>
          <a:spcPct val="20000"/>
        </a:spcBef>
        <a:spcAft>
          <a:spcPct val="0"/>
        </a:spcAft>
        <a:buChar char="–"/>
        <a:defRPr sz="10000">
          <a:solidFill>
            <a:schemeClr val="tx1"/>
          </a:solidFill>
          <a:latin typeface="+mn-lt"/>
        </a:defRPr>
      </a:lvl2pPr>
      <a:lvl3pPr marL="4065022" indent="-813005" algn="l" defTabSz="3252018" rtl="0" eaLnBrk="0" fontAlgn="base" hangingPunct="0">
        <a:spcBef>
          <a:spcPct val="20000"/>
        </a:spcBef>
        <a:spcAft>
          <a:spcPct val="0"/>
        </a:spcAft>
        <a:buChar char="•"/>
        <a:defRPr sz="8500">
          <a:solidFill>
            <a:schemeClr val="tx1"/>
          </a:solidFill>
          <a:latin typeface="+mn-lt"/>
        </a:defRPr>
      </a:lvl3pPr>
      <a:lvl4pPr marL="5691030" indent="-813005" algn="l" defTabSz="3252018" rtl="0" eaLnBrk="0" fontAlgn="base" hangingPunct="0">
        <a:spcBef>
          <a:spcPct val="20000"/>
        </a:spcBef>
        <a:spcAft>
          <a:spcPct val="0"/>
        </a:spcAft>
        <a:buChar char="–"/>
        <a:defRPr sz="7100">
          <a:solidFill>
            <a:schemeClr val="tx1"/>
          </a:solidFill>
          <a:latin typeface="+mn-lt"/>
        </a:defRPr>
      </a:lvl4pPr>
      <a:lvl5pPr marL="7318113" indent="-814079" algn="l" defTabSz="3252018" rtl="0" eaLnBrk="0" fontAlgn="base" hangingPunct="0">
        <a:spcBef>
          <a:spcPct val="20000"/>
        </a:spcBef>
        <a:spcAft>
          <a:spcPct val="0"/>
        </a:spcAft>
        <a:buChar char="»"/>
        <a:defRPr sz="7100">
          <a:solidFill>
            <a:schemeClr val="tx1"/>
          </a:solidFill>
          <a:latin typeface="+mn-lt"/>
        </a:defRPr>
      </a:lvl5pPr>
      <a:lvl6pPr marL="7627420" indent="-814079" algn="l" defTabSz="3252018" rtl="0" fontAlgn="base">
        <a:spcBef>
          <a:spcPct val="20000"/>
        </a:spcBef>
        <a:spcAft>
          <a:spcPct val="0"/>
        </a:spcAft>
        <a:buChar char="»"/>
        <a:defRPr sz="7100">
          <a:solidFill>
            <a:schemeClr val="tx1"/>
          </a:solidFill>
          <a:latin typeface="+mn-lt"/>
        </a:defRPr>
      </a:lvl6pPr>
      <a:lvl7pPr marL="7936727" indent="-814079" algn="l" defTabSz="3252018" rtl="0" fontAlgn="base">
        <a:spcBef>
          <a:spcPct val="20000"/>
        </a:spcBef>
        <a:spcAft>
          <a:spcPct val="0"/>
        </a:spcAft>
        <a:buChar char="»"/>
        <a:defRPr sz="7100">
          <a:solidFill>
            <a:schemeClr val="tx1"/>
          </a:solidFill>
          <a:latin typeface="+mn-lt"/>
        </a:defRPr>
      </a:lvl7pPr>
      <a:lvl8pPr marL="8246034" indent="-814079" algn="l" defTabSz="3252018" rtl="0" fontAlgn="base">
        <a:spcBef>
          <a:spcPct val="20000"/>
        </a:spcBef>
        <a:spcAft>
          <a:spcPct val="0"/>
        </a:spcAft>
        <a:buChar char="»"/>
        <a:defRPr sz="7100">
          <a:solidFill>
            <a:schemeClr val="tx1"/>
          </a:solidFill>
          <a:latin typeface="+mn-lt"/>
        </a:defRPr>
      </a:lvl8pPr>
      <a:lvl9pPr marL="8555341" indent="-814079" algn="l" defTabSz="3252018" rtl="0" fontAlgn="base">
        <a:spcBef>
          <a:spcPct val="20000"/>
        </a:spcBef>
        <a:spcAft>
          <a:spcPct val="0"/>
        </a:spcAft>
        <a:buChar char="»"/>
        <a:defRPr sz="7100">
          <a:solidFill>
            <a:schemeClr val="tx1"/>
          </a:solidFill>
          <a:latin typeface="+mn-lt"/>
        </a:defRPr>
      </a:lvl9pPr>
    </p:bodyStyle>
    <p:otherStyle>
      <a:defPPr>
        <a:defRPr lang="en-US"/>
      </a:defPPr>
      <a:lvl1pPr marL="0" algn="l" defTabSz="618614" rtl="0" eaLnBrk="1" latinLnBrk="0" hangingPunct="1">
        <a:defRPr sz="1200" kern="1200">
          <a:solidFill>
            <a:schemeClr val="tx1"/>
          </a:solidFill>
          <a:latin typeface="+mn-lt"/>
          <a:ea typeface="+mn-ea"/>
          <a:cs typeface="+mn-cs"/>
        </a:defRPr>
      </a:lvl1pPr>
      <a:lvl2pPr marL="309307" algn="l" defTabSz="618614" rtl="0" eaLnBrk="1" latinLnBrk="0" hangingPunct="1">
        <a:defRPr sz="1200" kern="1200">
          <a:solidFill>
            <a:schemeClr val="tx1"/>
          </a:solidFill>
          <a:latin typeface="+mn-lt"/>
          <a:ea typeface="+mn-ea"/>
          <a:cs typeface="+mn-cs"/>
        </a:defRPr>
      </a:lvl2pPr>
      <a:lvl3pPr marL="618614" algn="l" defTabSz="618614" rtl="0" eaLnBrk="1" latinLnBrk="0" hangingPunct="1">
        <a:defRPr sz="1200" kern="1200">
          <a:solidFill>
            <a:schemeClr val="tx1"/>
          </a:solidFill>
          <a:latin typeface="+mn-lt"/>
          <a:ea typeface="+mn-ea"/>
          <a:cs typeface="+mn-cs"/>
        </a:defRPr>
      </a:lvl3pPr>
      <a:lvl4pPr marL="927921" algn="l" defTabSz="618614" rtl="0" eaLnBrk="1" latinLnBrk="0" hangingPunct="1">
        <a:defRPr sz="1200" kern="1200">
          <a:solidFill>
            <a:schemeClr val="tx1"/>
          </a:solidFill>
          <a:latin typeface="+mn-lt"/>
          <a:ea typeface="+mn-ea"/>
          <a:cs typeface="+mn-cs"/>
        </a:defRPr>
      </a:lvl4pPr>
      <a:lvl5pPr marL="1237227" algn="l" defTabSz="618614" rtl="0" eaLnBrk="1" latinLnBrk="0" hangingPunct="1">
        <a:defRPr sz="1200" kern="1200">
          <a:solidFill>
            <a:schemeClr val="tx1"/>
          </a:solidFill>
          <a:latin typeface="+mn-lt"/>
          <a:ea typeface="+mn-ea"/>
          <a:cs typeface="+mn-cs"/>
        </a:defRPr>
      </a:lvl5pPr>
      <a:lvl6pPr marL="1546534" algn="l" defTabSz="618614" rtl="0" eaLnBrk="1" latinLnBrk="0" hangingPunct="1">
        <a:defRPr sz="1200" kern="1200">
          <a:solidFill>
            <a:schemeClr val="tx1"/>
          </a:solidFill>
          <a:latin typeface="+mn-lt"/>
          <a:ea typeface="+mn-ea"/>
          <a:cs typeface="+mn-cs"/>
        </a:defRPr>
      </a:lvl6pPr>
      <a:lvl7pPr marL="1855841" algn="l" defTabSz="618614" rtl="0" eaLnBrk="1" latinLnBrk="0" hangingPunct="1">
        <a:defRPr sz="1200" kern="1200">
          <a:solidFill>
            <a:schemeClr val="tx1"/>
          </a:solidFill>
          <a:latin typeface="+mn-lt"/>
          <a:ea typeface="+mn-ea"/>
          <a:cs typeface="+mn-cs"/>
        </a:defRPr>
      </a:lvl7pPr>
      <a:lvl8pPr marL="2165148" algn="l" defTabSz="618614" rtl="0" eaLnBrk="1" latinLnBrk="0" hangingPunct="1">
        <a:defRPr sz="1200" kern="1200">
          <a:solidFill>
            <a:schemeClr val="tx1"/>
          </a:solidFill>
          <a:latin typeface="+mn-lt"/>
          <a:ea typeface="+mn-ea"/>
          <a:cs typeface="+mn-cs"/>
        </a:defRPr>
      </a:lvl8pPr>
      <a:lvl9pPr marL="2474454" algn="l" defTabSz="618614"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3"/>
          <p:cNvSpPr>
            <a:spLocks noChangeArrowheads="1"/>
          </p:cNvSpPr>
          <p:nvPr/>
        </p:nvSpPr>
        <p:spPr bwMode="auto">
          <a:xfrm>
            <a:off x="5480490" y="3733802"/>
            <a:ext cx="1044531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Video Synchronization</a:t>
            </a:r>
            <a:endParaRPr lang="en-US" altLang="zh-CN" sz="3200" b="1" dirty="0">
              <a:latin typeface="Century Schoolbook" pitchFamily="18" charset="0"/>
              <a:ea typeface="宋体" pitchFamily="2" charset="-122"/>
            </a:endParaRPr>
          </a:p>
        </p:txBody>
      </p:sp>
      <p:sp>
        <p:nvSpPr>
          <p:cNvPr id="2057" name="Rectangle 35"/>
          <p:cNvSpPr>
            <a:spLocks noChangeArrowheads="1"/>
          </p:cNvSpPr>
          <p:nvPr/>
        </p:nvSpPr>
        <p:spPr bwMode="auto">
          <a:xfrm>
            <a:off x="385978" y="3695383"/>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a:latin typeface="Century Schoolbook" pitchFamily="18" charset="0"/>
                <a:ea typeface="宋体" pitchFamily="2" charset="-122"/>
              </a:rPr>
              <a:t>Abstract</a:t>
            </a:r>
          </a:p>
        </p:txBody>
      </p:sp>
      <p:sp>
        <p:nvSpPr>
          <p:cNvPr id="2058" name="Rectangle 36"/>
          <p:cNvSpPr>
            <a:spLocks noChangeArrowheads="1"/>
          </p:cNvSpPr>
          <p:nvPr/>
        </p:nvSpPr>
        <p:spPr bwMode="auto">
          <a:xfrm>
            <a:off x="348343" y="13335000"/>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2800" b="1" dirty="0" smtClean="0">
                <a:latin typeface="Century Schoolbook" pitchFamily="18" charset="0"/>
                <a:ea typeface="宋体" pitchFamily="2" charset="-122"/>
              </a:rPr>
              <a:t>Introduction</a:t>
            </a:r>
            <a:endParaRPr lang="en-US" altLang="zh-CN" sz="2800" b="1" dirty="0">
              <a:latin typeface="Century Schoolbook" pitchFamily="18" charset="0"/>
              <a:ea typeface="宋体" pitchFamily="2" charset="-122"/>
            </a:endParaRPr>
          </a:p>
        </p:txBody>
      </p:sp>
      <p:sp>
        <p:nvSpPr>
          <p:cNvPr id="2061" name="Rectangle 51"/>
          <p:cNvSpPr>
            <a:spLocks noChangeArrowheads="1"/>
          </p:cNvSpPr>
          <p:nvPr/>
        </p:nvSpPr>
        <p:spPr bwMode="auto">
          <a:xfrm>
            <a:off x="15925800" y="3733802"/>
            <a:ext cx="563880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The Boston Dataset</a:t>
            </a:r>
            <a:endParaRPr lang="en-US" altLang="zh-CN" sz="3200" b="1" dirty="0">
              <a:latin typeface="Century Schoolbook" pitchFamily="18" charset="0"/>
              <a:ea typeface="宋体" pitchFamily="2" charset="-122"/>
            </a:endParaRPr>
          </a:p>
        </p:txBody>
      </p:sp>
      <p:sp>
        <p:nvSpPr>
          <p:cNvPr id="2060" name="Line 8"/>
          <p:cNvSpPr>
            <a:spLocks noChangeShapeType="1"/>
          </p:cNvSpPr>
          <p:nvPr/>
        </p:nvSpPr>
        <p:spPr bwMode="auto">
          <a:xfrm>
            <a:off x="5676433" y="3695384"/>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a:p>
        </p:txBody>
      </p:sp>
      <p:sp>
        <p:nvSpPr>
          <p:cNvPr id="2064" name="Line 10"/>
          <p:cNvSpPr>
            <a:spLocks noChangeShapeType="1"/>
          </p:cNvSpPr>
          <p:nvPr/>
        </p:nvSpPr>
        <p:spPr bwMode="auto">
          <a:xfrm>
            <a:off x="15925800" y="3695384"/>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dirty="0"/>
          </a:p>
        </p:txBody>
      </p:sp>
      <p:sp>
        <p:nvSpPr>
          <p:cNvPr id="273" name="Rectangle 4"/>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77" name="Rectangle 6"/>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0" name="Rectangle 9"/>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4" name="Rectangle 15"/>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44" name="Rectangle 43"/>
          <p:cNvSpPr>
            <a:spLocks noChangeArrowheads="1"/>
          </p:cNvSpPr>
          <p:nvPr/>
        </p:nvSpPr>
        <p:spPr bwMode="auto">
          <a:xfrm>
            <a:off x="5715000" y="23926397"/>
            <a:ext cx="1014051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Video Synchronization Demo System</a:t>
            </a:r>
            <a:endParaRPr lang="en-US" altLang="zh-CN" sz="3200" b="1" dirty="0">
              <a:latin typeface="Century Schoolbook" pitchFamily="18" charset="0"/>
              <a:ea typeface="宋体" pitchFamily="2" charset="-122"/>
            </a:endParaRPr>
          </a:p>
        </p:txBody>
      </p:sp>
      <p:pic>
        <p:nvPicPr>
          <p:cNvPr id="18" name="图片 17" descr="屏幕快照 2016-06-03 PM12.57.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5146000"/>
            <a:ext cx="10058400" cy="3810000"/>
          </a:xfrm>
          <a:prstGeom prst="rect">
            <a:avLst/>
          </a:prstGeom>
        </p:spPr>
      </p:pic>
      <p:pic>
        <p:nvPicPr>
          <p:cNvPr id="19" name="图片 18" descr="屏幕快照 2016-06-03 PM12.59.5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28879800"/>
            <a:ext cx="10058400" cy="3657600"/>
          </a:xfrm>
          <a:prstGeom prst="rect">
            <a:avLst/>
          </a:prstGeom>
        </p:spPr>
      </p:pic>
      <p:sp>
        <p:nvSpPr>
          <p:cNvPr id="56" name="矩形 55"/>
          <p:cNvSpPr/>
          <p:nvPr/>
        </p:nvSpPr>
        <p:spPr>
          <a:xfrm>
            <a:off x="5791200" y="9067800"/>
            <a:ext cx="9982200" cy="6679661"/>
          </a:xfrm>
          <a:prstGeom prst="rect">
            <a:avLst/>
          </a:prstGeom>
        </p:spPr>
        <p:txBody>
          <a:bodyPr wrap="square" lIns="61861" tIns="30931" rIns="61861" bIns="30931">
            <a:spAutoFit/>
          </a:bodyPr>
          <a:lstStyle/>
          <a:p>
            <a:pPr lvl="0" algn="just"/>
            <a:r>
              <a:rPr lang="en-US" altLang="zh-CN" sz="2400" b="1" dirty="0"/>
              <a:t>Pre-processing and Feature Extraction</a:t>
            </a:r>
            <a:r>
              <a:rPr lang="en-US" altLang="zh-CN" sz="2400" b="1" dirty="0" smtClean="0"/>
              <a:t>. </a:t>
            </a:r>
            <a:r>
              <a:rPr lang="en-US" altLang="zh-CN" sz="2400" dirty="0"/>
              <a:t>Since many user-generated videos are edited before uploading to social media, our system first chunk videos into time-continuous segments based on the shot boundary detection. In an unexpected violent event, people are scared and the video quality may be low and too blurry to see any useful visual evidence. Therefore in this system we focus on the audio modality for synchronization. We extract low-level audio features from the audios, leaving out the videos with no sound</a:t>
            </a:r>
            <a:r>
              <a:rPr lang="en-US" altLang="zh-CN" sz="2400" dirty="0" smtClean="0"/>
              <a:t>.</a:t>
            </a:r>
          </a:p>
          <a:p>
            <a:pPr algn="just"/>
            <a:r>
              <a:rPr lang="en-US" altLang="zh-CN" sz="2400" b="1" dirty="0"/>
              <a:t>Audio Temporal Signature Extraction</a:t>
            </a:r>
            <a:r>
              <a:rPr lang="en-US" altLang="zh-CN" sz="2400" dirty="0" smtClean="0"/>
              <a:t>. </a:t>
            </a:r>
            <a:r>
              <a:rPr lang="en-US" altLang="zh-CN" sz="2400" dirty="0"/>
              <a:t>Most user-generate videos are very noisy. In order to extract useful audio signature at each given time frame, our system first conducts an unsupervised clustering to get an audio signature dictionary, and then assigns each time frame of the video segments to the closest </a:t>
            </a:r>
            <a:r>
              <a:rPr lang="en-US" altLang="zh-CN" sz="2400" dirty="0" smtClean="0"/>
              <a:t>k </a:t>
            </a:r>
            <a:r>
              <a:rPr lang="en-US" altLang="zh-CN" sz="2400" dirty="0"/>
              <a:t>centers.</a:t>
            </a:r>
            <a:endParaRPr lang="zh-CN" altLang="en-US" sz="2400" dirty="0"/>
          </a:p>
          <a:p>
            <a:pPr lvl="0" algn="just"/>
            <a:r>
              <a:rPr lang="en-US" altLang="zh-CN" sz="2400" b="1" dirty="0" err="1"/>
              <a:t>Pariwise</a:t>
            </a:r>
            <a:r>
              <a:rPr lang="en-US" altLang="zh-CN" sz="2400" b="1" dirty="0"/>
              <a:t> Matching Matrix Computing</a:t>
            </a:r>
            <a:r>
              <a:rPr lang="en-US" altLang="zh-CN" sz="2400" b="1" dirty="0" smtClean="0"/>
              <a:t>. </a:t>
            </a:r>
            <a:r>
              <a:rPr lang="en-US" altLang="zh-CN" sz="2400" dirty="0"/>
              <a:t>After assigning each time frame, our system computes the matching matrix $m_{</a:t>
            </a:r>
            <a:r>
              <a:rPr lang="en-US" altLang="zh-CN" sz="2400" dirty="0" err="1"/>
              <a:t>ij</a:t>
            </a:r>
            <a:r>
              <a:rPr lang="en-US" altLang="zh-CN" sz="2400" dirty="0"/>
              <a:t>}$ for each video segment pairs $</a:t>
            </a:r>
            <a:r>
              <a:rPr lang="en-US" altLang="zh-CN" sz="2400" dirty="0" err="1"/>
              <a:t>v_i</a:t>
            </a:r>
            <a:r>
              <a:rPr lang="en-US" altLang="zh-CN" sz="2400" dirty="0"/>
              <a:t>$ and $</a:t>
            </a:r>
            <a:r>
              <a:rPr lang="en-US" altLang="zh-CN" sz="2400" dirty="0" err="1"/>
              <a:t>v_j</a:t>
            </a:r>
            <a:r>
              <a:rPr lang="en-US" altLang="zh-CN" sz="2400" dirty="0"/>
              <a:t>$. Each element of the matching matrix for each pair of video segments is calculated by a </a:t>
            </a:r>
            <a:r>
              <a:rPr lang="en-US" altLang="zh-CN" sz="2400" dirty="0" smtClean="0"/>
              <a:t>function:</a:t>
            </a:r>
            <a:endParaRPr lang="en-US" altLang="zh-CN" sz="2400" dirty="0"/>
          </a:p>
          <a:p>
            <a:pPr lvl="0" algn="just"/>
            <a:endParaRPr lang="en-US" altLang="zh-CN" sz="2200" dirty="0"/>
          </a:p>
        </p:txBody>
      </p:sp>
      <p:sp>
        <p:nvSpPr>
          <p:cNvPr id="63" name="矩形 62"/>
          <p:cNvSpPr/>
          <p:nvPr/>
        </p:nvSpPr>
        <p:spPr>
          <a:xfrm>
            <a:off x="16078200" y="5029200"/>
            <a:ext cx="5562600" cy="10403756"/>
          </a:xfrm>
          <a:prstGeom prst="rect">
            <a:avLst/>
          </a:prstGeom>
        </p:spPr>
        <p:txBody>
          <a:bodyPr wrap="square" lIns="61861" tIns="30931" rIns="61861" bIns="30931">
            <a:spAutoFit/>
          </a:bodyPr>
          <a:lstStyle/>
          <a:p>
            <a:pPr algn="just"/>
            <a:r>
              <a:rPr lang="en-US" altLang="zh-CN" sz="2400" dirty="0"/>
              <a:t>We collect a real-world event synchronization dataset “Boston Marathon 2013”, in which two consecutive explosions </a:t>
            </a:r>
            <a:r>
              <a:rPr lang="en-US" altLang="zh-CN" sz="2400" dirty="0" smtClean="0"/>
              <a:t>happened </a:t>
            </a:r>
            <a:r>
              <a:rPr lang="en-US" altLang="zh-CN" sz="2400" dirty="0"/>
              <a:t>on the sidewalk near the finish line of a traditional city marathon in Boston in 2013. This event received widespread international media attention and synchronizing videos of such event is very useful to event reconstruction and analysis. We constructed the queries “Boston marathon 2013 </a:t>
            </a:r>
            <a:r>
              <a:rPr lang="en-US" altLang="zh-CN" sz="2400" dirty="0" smtClean="0"/>
              <a:t>explosion</a:t>
            </a:r>
            <a:r>
              <a:rPr lang="en-US" altLang="zh-CN" sz="2400" dirty="0"/>
              <a:t>”, “Boston marathon 2013 bomb”, “Boston marathon 2013 after explosion”, “Boston marathon 2013 after bomb” to crawl videos from </a:t>
            </a:r>
            <a:r>
              <a:rPr lang="en-US" altLang="zh-CN" sz="2400" dirty="0" err="1"/>
              <a:t>Youtube</a:t>
            </a:r>
            <a:r>
              <a:rPr lang="en-US" altLang="zh-CN" sz="2400" dirty="0"/>
              <a:t> and </a:t>
            </a:r>
            <a:r>
              <a:rPr lang="en-US" altLang="zh-CN" sz="2400" dirty="0" err="1"/>
              <a:t>Dailymotion</a:t>
            </a:r>
            <a:r>
              <a:rPr lang="en-US" altLang="zh-CN" sz="2400" dirty="0"/>
              <a:t>, two of the most popular video sharing websites. We crawled the top 500 search results from each query on </a:t>
            </a:r>
            <a:r>
              <a:rPr lang="en-US" altLang="zh-CN" sz="2400" dirty="0" err="1"/>
              <a:t>Youtube</a:t>
            </a:r>
            <a:r>
              <a:rPr lang="en-US" altLang="zh-CN" sz="2400" dirty="0"/>
              <a:t>, and all the search results from </a:t>
            </a:r>
            <a:r>
              <a:rPr lang="en-US" altLang="zh-CN" sz="2400" dirty="0" err="1"/>
              <a:t>Dailymotion</a:t>
            </a:r>
            <a:r>
              <a:rPr lang="en-US" altLang="zh-CN" sz="2400" dirty="0"/>
              <a:t>. We manually refined the relevance of all the crawled search results by removing </a:t>
            </a:r>
            <a:r>
              <a:rPr lang="en-US" altLang="zh-CN" sz="2400" dirty="0" smtClean="0"/>
              <a:t>irrelevant </a:t>
            </a:r>
            <a:r>
              <a:rPr lang="en-US" altLang="zh-CN" sz="2400" dirty="0"/>
              <a:t>videos, resulting in 347 relevant videos. The relevant video is defined as on-site videos of the “Boston Marathon 2013” event</a:t>
            </a:r>
            <a:r>
              <a:rPr lang="en-US" altLang="zh-CN" sz="2400" dirty="0" smtClean="0"/>
              <a:t>.</a:t>
            </a:r>
            <a:endParaRPr lang="en-US" altLang="zh-CN" sz="2400" dirty="0"/>
          </a:p>
        </p:txBody>
      </p:sp>
      <p:sp>
        <p:nvSpPr>
          <p:cNvPr id="74" name="矩形 73"/>
          <p:cNvSpPr/>
          <p:nvPr/>
        </p:nvSpPr>
        <p:spPr>
          <a:xfrm>
            <a:off x="381000" y="14554200"/>
            <a:ext cx="5138057" cy="18159732"/>
          </a:xfrm>
          <a:prstGeom prst="rect">
            <a:avLst/>
          </a:prstGeom>
        </p:spPr>
        <p:txBody>
          <a:bodyPr wrap="square" lIns="61861" tIns="30931" rIns="61861" bIns="30931">
            <a:spAutoFit/>
          </a:bodyPr>
          <a:lstStyle/>
          <a:p>
            <a:pPr lvl="0" algn="just"/>
            <a:r>
              <a:rPr lang="en-US" altLang="zh-CN" sz="2400" dirty="0"/>
              <a:t>With the growing world-wide connectivity and popularity of camera-embedded smart devices, events around the world can now be captured and rapidly shared via social media. When an event happens, especially those with a large crowd of people, different videos would record different moments of the same event at different positions from different perspectives. </a:t>
            </a:r>
            <a:r>
              <a:rPr lang="en-US" altLang="zh-CN" sz="2400" dirty="0" smtClean="0"/>
              <a:t>For </a:t>
            </a:r>
            <a:r>
              <a:rPr lang="en-US" altLang="zh-CN" sz="2400" dirty="0"/>
              <a:t>example, New Year's Eve at NYC, Carnival in Brazil, and Boston Marathon bombing all have hundreds or even thousands of attendees upload videos of the event. </a:t>
            </a:r>
            <a:r>
              <a:rPr lang="en-US" altLang="zh-CN" sz="2400" dirty="0" smtClean="0"/>
              <a:t>The </a:t>
            </a:r>
            <a:r>
              <a:rPr lang="en-US" altLang="zh-CN" sz="2400" dirty="0"/>
              <a:t>collection of these user-generated recordings not only enable new applications such as free-view </a:t>
            </a:r>
            <a:r>
              <a:rPr lang="en-US" altLang="zh-CN" sz="2400" dirty="0" smtClean="0"/>
              <a:t>video and </a:t>
            </a:r>
            <a:r>
              <a:rPr lang="en-US" altLang="zh-CN" sz="2400" dirty="0"/>
              <a:t>3D-</a:t>
            </a:r>
            <a:r>
              <a:rPr lang="en-US" altLang="zh-CN" sz="2400" dirty="0" smtClean="0"/>
              <a:t>reconstruction, but </a:t>
            </a:r>
            <a:r>
              <a:rPr lang="en-US" altLang="zh-CN" sz="2400" dirty="0"/>
              <a:t>it may also help our society achieve a more unbiased understanding of the event </a:t>
            </a:r>
            <a:r>
              <a:rPr lang="en-US" altLang="zh-CN" sz="2400" dirty="0" smtClean="0"/>
              <a:t>truth. </a:t>
            </a:r>
            <a:r>
              <a:rPr lang="en-US" altLang="zh-CN" sz="2400" dirty="0"/>
              <a:t>Such information would particularly important for conflict or violence events, in which the truth of what happened is critical to the general public and for law enforcement to take action.</a:t>
            </a:r>
          </a:p>
          <a:p>
            <a:pPr lvl="0" algn="just"/>
            <a:r>
              <a:rPr lang="en-US" altLang="zh-CN" sz="2400" b="1" dirty="0" smtClean="0"/>
              <a:t>Video In the Wild</a:t>
            </a:r>
            <a:r>
              <a:rPr lang="en-US" altLang="zh-CN" sz="2400" dirty="0" smtClean="0"/>
              <a:t>. Unlike </a:t>
            </a:r>
            <a:r>
              <a:rPr lang="en-US" altLang="zh-CN" sz="2400" dirty="0"/>
              <a:t>videos captured by fixed, calibrated surveillance cameras, consumer videos are captured ``in the wild" (i.e., at varying time, location, perspectives, with different devices such as smart phones, watches or camcorders.) </a:t>
            </a:r>
            <a:r>
              <a:rPr lang="en-US" altLang="zh-CN" sz="2400" dirty="0" smtClean="0"/>
              <a:t>These </a:t>
            </a:r>
            <a:r>
              <a:rPr lang="en-US" altLang="zh-CN" sz="2400" dirty="0"/>
              <a:t>videos are noisy and sometimes with low quality. In an unexpected violent event, people are often scared and the videos may be too blurry or shaky to see.</a:t>
            </a:r>
          </a:p>
          <a:p>
            <a:pPr lvl="0" algn="just"/>
            <a:r>
              <a:rPr lang="en-US" altLang="zh-CN" sz="2400" dirty="0" smtClean="0"/>
              <a:t>Useful </a:t>
            </a:r>
            <a:r>
              <a:rPr lang="en-US" altLang="zh-CN" sz="2400" dirty="0"/>
              <a:t>information about the event may spread across different time segments of different videos. Therefore, To properly process and analyze a video collection, one main problem that must be solved is to synchronize these video and put them into a global timeline.</a:t>
            </a:r>
            <a:endParaRPr lang="en-US" altLang="zh-CN" sz="2200" dirty="0"/>
          </a:p>
        </p:txBody>
      </p:sp>
      <p:sp>
        <p:nvSpPr>
          <p:cNvPr id="75" name="矩形 74"/>
          <p:cNvSpPr/>
          <p:nvPr/>
        </p:nvSpPr>
        <p:spPr>
          <a:xfrm>
            <a:off x="381000" y="5029200"/>
            <a:ext cx="5290457" cy="8187765"/>
          </a:xfrm>
          <a:prstGeom prst="rect">
            <a:avLst/>
          </a:prstGeom>
        </p:spPr>
        <p:txBody>
          <a:bodyPr wrap="square" lIns="61861" tIns="30931" rIns="61861" bIns="30931">
            <a:spAutoFit/>
          </a:bodyPr>
          <a:lstStyle/>
          <a:p>
            <a:pPr algn="just"/>
            <a:r>
              <a:rPr lang="en-US" altLang="zh-CN" sz="2400" dirty="0"/>
              <a:t>In the era of social media, a large number of user-generated videos are uploaded to the Internet every day, capturing events all over the world. Reconstructing the event truth based on information mined from these videos has been an emerging challenging task. Temporal alignment of videos ``in the wild" which capture different moments at different positions with different perspectives is the critical step. In this paper, we propose a hierarchical approach to synchronize </a:t>
            </a:r>
            <a:r>
              <a:rPr lang="en-US" altLang="zh-CN" sz="2400" dirty="0" err="1"/>
              <a:t>videos.Our</a:t>
            </a:r>
            <a:r>
              <a:rPr lang="en-US" altLang="zh-CN" sz="2400" dirty="0"/>
              <a:t> system utilizes clustered audio-signatures to align video pairs. Global alignment for all videos is then achieved via forming </a:t>
            </a:r>
            <a:r>
              <a:rPr lang="en-US" altLang="zh-CN" sz="2400" dirty="0" err="1"/>
              <a:t>alignable</a:t>
            </a:r>
            <a:r>
              <a:rPr lang="en-US" altLang="zh-CN" sz="2400" dirty="0"/>
              <a:t> video groups with self-paced learning. Experiments on the Boston Marathon dataset show that the proposed method achieves excellent precision and robustness.</a:t>
            </a:r>
          </a:p>
        </p:txBody>
      </p:sp>
      <p:sp>
        <p:nvSpPr>
          <p:cNvPr id="2" name="矩形 1"/>
          <p:cNvSpPr/>
          <p:nvPr/>
        </p:nvSpPr>
        <p:spPr>
          <a:xfrm>
            <a:off x="76200" y="871478"/>
            <a:ext cx="21717000" cy="2862322"/>
          </a:xfrm>
          <a:prstGeom prst="rect">
            <a:avLst/>
          </a:prstGeom>
        </p:spPr>
        <p:txBody>
          <a:bodyPr wrap="square">
            <a:spAutoFit/>
          </a:bodyPr>
          <a:lstStyle/>
          <a:p>
            <a:pPr algn="ctr"/>
            <a:r>
              <a:rPr lang="en-US" altLang="zh-CN" sz="4800" dirty="0"/>
              <a:t>Synchronization for Multi-Perspective Videos in the Wild </a:t>
            </a:r>
            <a:endParaRPr lang="en-US" altLang="zh-CN" sz="4800" b="1" dirty="0" smtClean="0"/>
          </a:p>
          <a:p>
            <a:pPr algn="ctr"/>
            <a:r>
              <a:rPr lang="en-US" altLang="zh-CN" sz="3200" b="1" dirty="0" err="1"/>
              <a:t>Junwei</a:t>
            </a:r>
            <a:r>
              <a:rPr lang="en-US" altLang="zh-CN" sz="3200" b="1" dirty="0"/>
              <a:t> Liang, </a:t>
            </a:r>
            <a:r>
              <a:rPr lang="en-US" altLang="zh-CN" sz="3200" b="1" dirty="0" err="1"/>
              <a:t>Poyao</a:t>
            </a:r>
            <a:r>
              <a:rPr lang="en-US" altLang="zh-CN" sz="3200" b="1" dirty="0"/>
              <a:t> Huang, </a:t>
            </a:r>
            <a:r>
              <a:rPr lang="en-US" altLang="zh-CN" sz="3200" b="1" dirty="0" err="1"/>
              <a:t>Jia</a:t>
            </a:r>
            <a:r>
              <a:rPr lang="en-US" altLang="zh-CN" sz="3200" b="1" dirty="0"/>
              <a:t> Chen and Alexander Hauptmann</a:t>
            </a:r>
            <a:endParaRPr lang="en-US" altLang="zh-CN" sz="3200" b="1" dirty="0" smtClean="0"/>
          </a:p>
          <a:p>
            <a:pPr algn="ctr"/>
            <a:r>
              <a:rPr lang="en-US" altLang="zh-CN" sz="3200" dirty="0"/>
              <a:t>Carnegie Mellon University</a:t>
            </a:r>
          </a:p>
          <a:p>
            <a:pPr algn="ctr"/>
            <a:r>
              <a:rPr lang="en-US" altLang="zh-CN" sz="3200" dirty="0"/>
              <a:t>{</a:t>
            </a:r>
            <a:r>
              <a:rPr lang="en-US" altLang="zh-CN" sz="3200" dirty="0" err="1"/>
              <a:t>junweil</a:t>
            </a:r>
            <a:r>
              <a:rPr lang="en-US" altLang="zh-CN" sz="3200" dirty="0"/>
              <a:t>, </a:t>
            </a:r>
            <a:r>
              <a:rPr lang="en-US" altLang="zh-CN" sz="3200" dirty="0" err="1" smtClean="0"/>
              <a:t>poyaoh</a:t>
            </a:r>
            <a:r>
              <a:rPr lang="en-US" altLang="zh-CN" sz="3200" dirty="0"/>
              <a:t>, </a:t>
            </a:r>
            <a:r>
              <a:rPr lang="en-US" altLang="zh-CN" sz="3200" dirty="0" err="1"/>
              <a:t>jiac</a:t>
            </a:r>
            <a:r>
              <a:rPr lang="en-US" altLang="zh-CN" sz="3200" dirty="0" smtClean="0"/>
              <a:t>, </a:t>
            </a:r>
            <a:r>
              <a:rPr lang="en-US" altLang="zh-CN" sz="3200" dirty="0" err="1"/>
              <a:t>alex</a:t>
            </a:r>
            <a:r>
              <a:rPr lang="en-US" altLang="zh-CN" sz="3200" dirty="0"/>
              <a:t>}@</a:t>
            </a:r>
            <a:r>
              <a:rPr lang="en-US" altLang="zh-CN" sz="3200" dirty="0" err="1"/>
              <a:t>cs.cmu.edu</a:t>
            </a:r>
            <a:endParaRPr lang="zh-CN" altLang="en-US" sz="3200" dirty="0"/>
          </a:p>
          <a:p>
            <a:pPr algn="ctr"/>
            <a:endParaRPr lang="zh-CN" altLang="en-US" sz="3600" b="1" dirty="0"/>
          </a:p>
        </p:txBody>
      </p:sp>
      <p:sp>
        <p:nvSpPr>
          <p:cNvPr id="54" name="Rectangle 67"/>
          <p:cNvSpPr>
            <a:spLocks noChangeArrowheads="1"/>
          </p:cNvSpPr>
          <p:nvPr/>
        </p:nvSpPr>
        <p:spPr bwMode="auto">
          <a:xfrm>
            <a:off x="16012886" y="27965400"/>
            <a:ext cx="5551714" cy="1143402"/>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Acknowledgement</a:t>
            </a:r>
            <a:endParaRPr lang="en-US" altLang="zh-CN" sz="3200" b="1" dirty="0">
              <a:latin typeface="Century Schoolbook" pitchFamily="18" charset="0"/>
              <a:ea typeface="宋体" pitchFamily="2" charset="-122"/>
            </a:endParaRPr>
          </a:p>
        </p:txBody>
      </p:sp>
      <p:sp>
        <p:nvSpPr>
          <p:cNvPr id="25" name="矩形 24"/>
          <p:cNvSpPr/>
          <p:nvPr/>
        </p:nvSpPr>
        <p:spPr>
          <a:xfrm>
            <a:off x="16002000" y="29425880"/>
            <a:ext cx="5486400" cy="3416320"/>
          </a:xfrm>
          <a:prstGeom prst="rect">
            <a:avLst/>
          </a:prstGeom>
        </p:spPr>
        <p:txBody>
          <a:bodyPr wrap="square">
            <a:spAutoFit/>
          </a:bodyPr>
          <a:lstStyle/>
          <a:p>
            <a:pPr algn="just"/>
            <a:r>
              <a:rPr lang="en-US" altLang="zh-CN" sz="3600" baseline="30000" dirty="0"/>
              <a:t>This project was conducted in partnership with Carnegie Mellon’s Center for Human Rights Science (http://</a:t>
            </a:r>
            <a:r>
              <a:rPr lang="en-US" altLang="zh-CN" sz="3600" baseline="30000" dirty="0" err="1"/>
              <a:t>www.cmu.edu</a:t>
            </a:r>
            <a:r>
              <a:rPr lang="en-US" altLang="zh-CN" sz="3600" baseline="30000" dirty="0"/>
              <a:t>/</a:t>
            </a:r>
            <a:r>
              <a:rPr lang="en-US" altLang="zh-CN" sz="3600" baseline="30000" dirty="0" err="1"/>
              <a:t>chrs</a:t>
            </a:r>
            <a:r>
              <a:rPr lang="en-US" altLang="zh-CN" sz="3600" baseline="30000" dirty="0"/>
              <a:t>). The authors would like to thank the MacArthur Foundation, Oak Foundation, and Humanity United for their generous support of this collaboration.</a:t>
            </a:r>
            <a:endParaRPr lang="zh-CN" altLang="en-US" sz="3600" dirty="0"/>
          </a:p>
        </p:txBody>
      </p:sp>
      <p:pic>
        <p:nvPicPr>
          <p:cNvPr id="4" name="图片 3" descr="屏幕快照 2017-03-01 PM8.10.2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400" y="4876800"/>
            <a:ext cx="9906000" cy="4212896"/>
          </a:xfrm>
          <a:prstGeom prst="rect">
            <a:avLst/>
          </a:prstGeom>
        </p:spPr>
      </p:pic>
      <p:pic>
        <p:nvPicPr>
          <p:cNvPr id="11" name="图片 10" descr="屏幕快照 2017-03-01 PM8.25.5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36285" y="11049000"/>
            <a:ext cx="1727515" cy="356258"/>
          </a:xfrm>
          <a:prstGeom prst="rect">
            <a:avLst/>
          </a:prstGeom>
        </p:spPr>
      </p:pic>
      <p:pic>
        <p:nvPicPr>
          <p:cNvPr id="12" name="图片 11" descr="屏幕快照 2017-03-01 PM8.29.0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6200" y="15423963"/>
            <a:ext cx="6049760" cy="2864037"/>
          </a:xfrm>
          <a:prstGeom prst="rect">
            <a:avLst/>
          </a:prstGeom>
        </p:spPr>
      </p:pic>
      <p:sp>
        <p:nvSpPr>
          <p:cNvPr id="14" name="矩形 13"/>
          <p:cNvSpPr/>
          <p:nvPr/>
        </p:nvSpPr>
        <p:spPr>
          <a:xfrm>
            <a:off x="5715000" y="18025408"/>
            <a:ext cx="10210800" cy="1938992"/>
          </a:xfrm>
          <a:prstGeom prst="rect">
            <a:avLst/>
          </a:prstGeom>
        </p:spPr>
        <p:txBody>
          <a:bodyPr wrap="square">
            <a:spAutoFit/>
          </a:bodyPr>
          <a:lstStyle/>
          <a:p>
            <a:pPr algn="just"/>
            <a:r>
              <a:rPr lang="en-US" altLang="zh-CN" sz="2400" dirty="0"/>
              <a:t>w</a:t>
            </a:r>
            <a:r>
              <a:rPr lang="en-US" altLang="zh-CN" sz="2400" dirty="0" smtClean="0"/>
              <a:t>here s in </a:t>
            </a:r>
            <a:r>
              <a:rPr lang="en-US" altLang="zh-CN" sz="2400" dirty="0"/>
              <a:t>[1,</a:t>
            </a:r>
            <a:r>
              <a:rPr lang="en-US" altLang="zh-CN" sz="2400" dirty="0" smtClean="0"/>
              <a:t>c_i] and t in </a:t>
            </a:r>
            <a:r>
              <a:rPr lang="en-US" altLang="zh-CN" sz="2400" dirty="0"/>
              <a:t>[1,c_j</a:t>
            </a:r>
            <a:r>
              <a:rPr lang="en-US" altLang="zh-CN" sz="2400" dirty="0" smtClean="0"/>
              <a:t>] </a:t>
            </a:r>
            <a:r>
              <a:rPr lang="en-US" altLang="zh-CN" sz="2400" dirty="0"/>
              <a:t>give the time frame number of video segment </a:t>
            </a:r>
            <a:r>
              <a:rPr lang="en-US" altLang="zh-CN" sz="2400" dirty="0" err="1" smtClean="0"/>
              <a:t>v_i</a:t>
            </a:r>
            <a:r>
              <a:rPr lang="en-US" altLang="zh-CN" sz="2400" dirty="0" smtClean="0"/>
              <a:t> </a:t>
            </a:r>
            <a:r>
              <a:rPr lang="en-US" altLang="zh-CN" sz="2400" dirty="0"/>
              <a:t>and </a:t>
            </a:r>
            <a:r>
              <a:rPr lang="en-US" altLang="zh-CN" sz="2400" dirty="0" err="1" smtClean="0"/>
              <a:t>v_j</a:t>
            </a:r>
            <a:r>
              <a:rPr lang="en-US" altLang="zh-CN" sz="2400" dirty="0" smtClean="0"/>
              <a:t>. </a:t>
            </a:r>
            <a:r>
              <a:rPr lang="en-US" altLang="zh-CN" sz="2400" dirty="0" err="1" smtClean="0"/>
              <a:t>v</a:t>
            </a:r>
            <a:r>
              <a:rPr lang="en-US" altLang="zh-CN" sz="2400" dirty="0" err="1"/>
              <a:t>^</a:t>
            </a:r>
            <a:r>
              <a:rPr lang="en-US" altLang="zh-CN" sz="2400" dirty="0" err="1" smtClean="0"/>
              <a:t>s_i</a:t>
            </a:r>
            <a:r>
              <a:rPr lang="en-US" altLang="zh-CN" sz="2400" dirty="0" smtClean="0"/>
              <a:t> </a:t>
            </a:r>
            <a:r>
              <a:rPr lang="en-US" altLang="zh-CN" sz="2400" dirty="0"/>
              <a:t>is a vector of center numbers for the </a:t>
            </a:r>
            <a:r>
              <a:rPr lang="en-US" altLang="zh-CN" sz="2400" dirty="0" smtClean="0"/>
              <a:t>s</a:t>
            </a:r>
            <a:r>
              <a:rPr lang="en-US" altLang="zh-CN" sz="2400" dirty="0"/>
              <a:t>-</a:t>
            </a:r>
            <a:r>
              <a:rPr lang="en-US" altLang="zh-CN" sz="2400" dirty="0" err="1" smtClean="0"/>
              <a:t>th</a:t>
            </a:r>
            <a:r>
              <a:rPr lang="en-US" altLang="zh-CN" sz="2400" dirty="0" smtClean="0"/>
              <a:t> </a:t>
            </a:r>
            <a:r>
              <a:rPr lang="en-US" altLang="zh-CN" sz="2400" dirty="0"/>
              <a:t>frame of </a:t>
            </a:r>
            <a:r>
              <a:rPr lang="en-US" altLang="zh-CN" sz="2400" dirty="0" err="1" smtClean="0"/>
              <a:t>v_i</a:t>
            </a:r>
            <a:r>
              <a:rPr lang="en-US" altLang="zh-CN" sz="2400" dirty="0" smtClean="0"/>
              <a:t>. </a:t>
            </a:r>
            <a:r>
              <a:rPr lang="en-US" altLang="zh-CN" sz="2400" dirty="0"/>
              <a:t>For each time frame in the video segment pair, our system checks through the center number vectors and adds a matching score </a:t>
            </a:r>
            <a:r>
              <a:rPr lang="en-US" altLang="zh-CN" sz="2400" dirty="0" smtClean="0"/>
              <a:t>p </a:t>
            </a:r>
            <a:r>
              <a:rPr lang="en-US" altLang="zh-CN" sz="2400" dirty="0"/>
              <a:t>to </a:t>
            </a:r>
            <a:r>
              <a:rPr lang="en-US" altLang="zh-CN" sz="2400" dirty="0" smtClean="0"/>
              <a:t>m</a:t>
            </a:r>
            <a:r>
              <a:rPr lang="en-US" altLang="zh-CN" sz="2400" dirty="0"/>
              <a:t>^{</a:t>
            </a:r>
            <a:r>
              <a:rPr lang="en-US" altLang="zh-CN" sz="2400" dirty="0" err="1"/>
              <a:t>st</a:t>
            </a:r>
            <a:r>
              <a:rPr lang="en-US" altLang="zh-CN" sz="2400" dirty="0"/>
              <a:t>}_{</a:t>
            </a:r>
            <a:r>
              <a:rPr lang="en-US" altLang="zh-CN" sz="2400" dirty="0" err="1"/>
              <a:t>ij</a:t>
            </a:r>
            <a:r>
              <a:rPr lang="en-US" altLang="zh-CN" sz="2400" dirty="0" smtClean="0"/>
              <a:t>} </a:t>
            </a:r>
            <a:r>
              <a:rPr lang="en-US" altLang="zh-CN" sz="2400" dirty="0"/>
              <a:t>if the center numbers are the </a:t>
            </a:r>
            <a:r>
              <a:rPr lang="en-US" altLang="zh-CN" sz="2400" dirty="0" smtClean="0"/>
              <a:t>same.</a:t>
            </a:r>
            <a:endParaRPr lang="zh-CN" altLang="en-US" sz="2400" dirty="0"/>
          </a:p>
        </p:txBody>
      </p:sp>
      <p:pic>
        <p:nvPicPr>
          <p:cNvPr id="17" name="图片 16" descr="屏幕快照 2017-03-01 PM8.34.2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9964400"/>
            <a:ext cx="9296400" cy="3737484"/>
          </a:xfrm>
          <a:prstGeom prst="rect">
            <a:avLst/>
          </a:prstGeom>
        </p:spPr>
      </p:pic>
      <p:sp>
        <p:nvSpPr>
          <p:cNvPr id="51" name="Rectangle 51"/>
          <p:cNvSpPr>
            <a:spLocks noChangeArrowheads="1"/>
          </p:cNvSpPr>
          <p:nvPr/>
        </p:nvSpPr>
        <p:spPr bwMode="auto">
          <a:xfrm>
            <a:off x="16002000" y="21564197"/>
            <a:ext cx="563880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Experiments</a:t>
            </a:r>
            <a:endParaRPr lang="en-US" altLang="zh-CN" sz="3200" b="1" dirty="0">
              <a:latin typeface="Century Schoolbook" pitchFamily="18" charset="0"/>
              <a:ea typeface="宋体" pitchFamily="2" charset="-122"/>
            </a:endParaRPr>
          </a:p>
        </p:txBody>
      </p:sp>
      <p:pic>
        <p:nvPicPr>
          <p:cNvPr id="24" name="图片 23" descr="屏幕快照 2017-03-01 PM8.43.1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69880" y="15011400"/>
            <a:ext cx="5647120" cy="4038600"/>
          </a:xfrm>
          <a:prstGeom prst="rect">
            <a:avLst/>
          </a:prstGeom>
        </p:spPr>
      </p:pic>
      <p:sp>
        <p:nvSpPr>
          <p:cNvPr id="29" name="矩形 28"/>
          <p:cNvSpPr/>
          <p:nvPr/>
        </p:nvSpPr>
        <p:spPr>
          <a:xfrm>
            <a:off x="16078200" y="19103876"/>
            <a:ext cx="5867400" cy="2308324"/>
          </a:xfrm>
          <a:prstGeom prst="rect">
            <a:avLst/>
          </a:prstGeom>
        </p:spPr>
        <p:txBody>
          <a:bodyPr wrap="square">
            <a:spAutoFit/>
          </a:bodyPr>
          <a:lstStyle/>
          <a:p>
            <a:r>
              <a:rPr lang="en-US" altLang="zh-CN" sz="2400" dirty="0" smtClean="0"/>
              <a:t>The Boston Dataset link:</a:t>
            </a:r>
          </a:p>
          <a:p>
            <a:r>
              <a:rPr lang="en-US" altLang="zh-CN" sz="2400" dirty="0" smtClean="0"/>
              <a:t>http</a:t>
            </a:r>
            <a:r>
              <a:rPr lang="en-US" altLang="zh-CN" sz="2400" dirty="0"/>
              <a:t>://aladdin1.inf.cs.cmu.edu:8081/boston</a:t>
            </a:r>
            <a:r>
              <a:rPr lang="en-US" altLang="zh-CN" sz="2400" dirty="0" smtClean="0"/>
              <a:t>/</a:t>
            </a:r>
          </a:p>
          <a:p>
            <a:r>
              <a:rPr lang="en-US" altLang="zh-CN" sz="2400" dirty="0" smtClean="0"/>
              <a:t>Technical Report:</a:t>
            </a:r>
          </a:p>
          <a:p>
            <a:r>
              <a:rPr lang="en-US" altLang="zh-CN" sz="2400" dirty="0"/>
              <a:t>http://</a:t>
            </a:r>
            <a:r>
              <a:rPr lang="en-US" altLang="zh-CN" sz="2400" dirty="0" err="1"/>
              <a:t>www.cmu.edu</a:t>
            </a:r>
            <a:r>
              <a:rPr lang="en-US" altLang="zh-CN" sz="2400" dirty="0"/>
              <a:t>/</a:t>
            </a:r>
            <a:r>
              <a:rPr lang="en-US" altLang="zh-CN" sz="2400" dirty="0" err="1"/>
              <a:t>chrs</a:t>
            </a:r>
            <a:r>
              <a:rPr lang="en-US" altLang="zh-CN" sz="2400" dirty="0"/>
              <a:t>/documents/Videos-Boston-</a:t>
            </a:r>
            <a:r>
              <a:rPr lang="en-US" altLang="zh-CN" sz="2400" dirty="0" err="1"/>
              <a:t>Marathon.pdf</a:t>
            </a:r>
            <a:endParaRPr lang="zh-CN" altLang="en-US" sz="2400" dirty="0"/>
          </a:p>
        </p:txBody>
      </p:sp>
      <p:pic>
        <p:nvPicPr>
          <p:cNvPr id="30" name="图片 29" descr="屏幕快照 2017-03-01 PM8.47.1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02000" y="22823122"/>
            <a:ext cx="5680629" cy="2170478"/>
          </a:xfrm>
          <a:prstGeom prst="rect">
            <a:avLst/>
          </a:prstGeom>
        </p:spPr>
      </p:pic>
      <p:pic>
        <p:nvPicPr>
          <p:cNvPr id="31" name="图片 30" descr="屏幕快照 2017-03-01 PM8.47.36.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02000" y="25136873"/>
            <a:ext cx="5638800" cy="2523727"/>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9210</TotalTime>
  <Words>1024</Words>
  <Application>Microsoft Macintosh PowerPoint</Application>
  <PresentationFormat>自定义</PresentationFormat>
  <Paragraphs>26</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paco</dc:creator>
  <cp:lastModifiedBy>leong</cp:lastModifiedBy>
  <cp:revision>197</cp:revision>
  <cp:lastPrinted>2015-12-09T21:16:19Z</cp:lastPrinted>
  <dcterms:created xsi:type="dcterms:W3CDTF">2009-04-04T16:44:14Z</dcterms:created>
  <dcterms:modified xsi:type="dcterms:W3CDTF">2017-03-02T03:39:28Z</dcterms:modified>
</cp:coreProperties>
</file>