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945600" cy="32918400"/>
  <p:notesSz cx="32461200" cy="51206400"/>
  <p:defaultTextStyle>
    <a:defPPr>
      <a:defRPr lang="en-US"/>
    </a:defPPr>
    <a:lvl1pPr algn="l" rtl="0" fontAlgn="base">
      <a:spcBef>
        <a:spcPct val="0"/>
      </a:spcBef>
      <a:spcAft>
        <a:spcPct val="0"/>
      </a:spcAft>
      <a:defRPr sz="6400" kern="1200">
        <a:solidFill>
          <a:schemeClr val="tx1"/>
        </a:solidFill>
        <a:latin typeface="Arial" charset="0"/>
        <a:ea typeface="+mn-ea"/>
        <a:cs typeface="+mn-cs"/>
      </a:defRPr>
    </a:lvl1pPr>
    <a:lvl2pPr marL="309307" algn="l" rtl="0" fontAlgn="base">
      <a:spcBef>
        <a:spcPct val="0"/>
      </a:spcBef>
      <a:spcAft>
        <a:spcPct val="0"/>
      </a:spcAft>
      <a:defRPr sz="6400" kern="1200">
        <a:solidFill>
          <a:schemeClr val="tx1"/>
        </a:solidFill>
        <a:latin typeface="Arial" charset="0"/>
        <a:ea typeface="+mn-ea"/>
        <a:cs typeface="+mn-cs"/>
      </a:defRPr>
    </a:lvl2pPr>
    <a:lvl3pPr marL="618614" algn="l" rtl="0" fontAlgn="base">
      <a:spcBef>
        <a:spcPct val="0"/>
      </a:spcBef>
      <a:spcAft>
        <a:spcPct val="0"/>
      </a:spcAft>
      <a:defRPr sz="6400" kern="1200">
        <a:solidFill>
          <a:schemeClr val="tx1"/>
        </a:solidFill>
        <a:latin typeface="Arial" charset="0"/>
        <a:ea typeface="+mn-ea"/>
        <a:cs typeface="+mn-cs"/>
      </a:defRPr>
    </a:lvl3pPr>
    <a:lvl4pPr marL="927921" algn="l" rtl="0" fontAlgn="base">
      <a:spcBef>
        <a:spcPct val="0"/>
      </a:spcBef>
      <a:spcAft>
        <a:spcPct val="0"/>
      </a:spcAft>
      <a:defRPr sz="6400" kern="1200">
        <a:solidFill>
          <a:schemeClr val="tx1"/>
        </a:solidFill>
        <a:latin typeface="Arial" charset="0"/>
        <a:ea typeface="+mn-ea"/>
        <a:cs typeface="+mn-cs"/>
      </a:defRPr>
    </a:lvl4pPr>
    <a:lvl5pPr marL="1237227" algn="l" rtl="0" fontAlgn="base">
      <a:spcBef>
        <a:spcPct val="0"/>
      </a:spcBef>
      <a:spcAft>
        <a:spcPct val="0"/>
      </a:spcAft>
      <a:defRPr sz="6400" kern="1200">
        <a:solidFill>
          <a:schemeClr val="tx1"/>
        </a:solidFill>
        <a:latin typeface="Arial" charset="0"/>
        <a:ea typeface="+mn-ea"/>
        <a:cs typeface="+mn-cs"/>
      </a:defRPr>
    </a:lvl5pPr>
    <a:lvl6pPr marL="1546534" algn="l" defTabSz="618614" rtl="0" eaLnBrk="1" latinLnBrk="0" hangingPunct="1">
      <a:defRPr sz="6400" kern="1200">
        <a:solidFill>
          <a:schemeClr val="tx1"/>
        </a:solidFill>
        <a:latin typeface="Arial" charset="0"/>
        <a:ea typeface="+mn-ea"/>
        <a:cs typeface="+mn-cs"/>
      </a:defRPr>
    </a:lvl6pPr>
    <a:lvl7pPr marL="1855841" algn="l" defTabSz="618614" rtl="0" eaLnBrk="1" latinLnBrk="0" hangingPunct="1">
      <a:defRPr sz="6400" kern="1200">
        <a:solidFill>
          <a:schemeClr val="tx1"/>
        </a:solidFill>
        <a:latin typeface="Arial" charset="0"/>
        <a:ea typeface="+mn-ea"/>
        <a:cs typeface="+mn-cs"/>
      </a:defRPr>
    </a:lvl7pPr>
    <a:lvl8pPr marL="2165148" algn="l" defTabSz="618614" rtl="0" eaLnBrk="1" latinLnBrk="0" hangingPunct="1">
      <a:defRPr sz="6400" kern="1200">
        <a:solidFill>
          <a:schemeClr val="tx1"/>
        </a:solidFill>
        <a:latin typeface="Arial" charset="0"/>
        <a:ea typeface="+mn-ea"/>
        <a:cs typeface="+mn-cs"/>
      </a:defRPr>
    </a:lvl8pPr>
    <a:lvl9pPr marL="2474454" algn="l" defTabSz="618614" rtl="0" eaLnBrk="1" latinLnBrk="0" hangingPunct="1">
      <a:defRPr sz="6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FFE8"/>
    <a:srgbClr val="FF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9675" autoAdjust="0"/>
  </p:normalViewPr>
  <p:slideViewPr>
    <p:cSldViewPr>
      <p:cViewPr>
        <p:scale>
          <a:sx n="54" d="100"/>
          <a:sy n="54" d="100"/>
        </p:scale>
        <p:origin x="-1160" y="-264"/>
      </p:cViewPr>
      <p:guideLst>
        <p:guide orient="horz" pos="10369"/>
        <p:guide pos="691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14066838" cy="25606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8386425" y="0"/>
            <a:ext cx="14066838" cy="2560638"/>
          </a:xfrm>
          <a:prstGeom prst="rect">
            <a:avLst/>
          </a:prstGeom>
        </p:spPr>
        <p:txBody>
          <a:bodyPr vert="horz" lIns="91440" tIns="45720" rIns="91440" bIns="45720" rtlCol="0"/>
          <a:lstStyle>
            <a:lvl1pPr algn="r">
              <a:defRPr sz="1200"/>
            </a:lvl1pPr>
          </a:lstStyle>
          <a:p>
            <a:fld id="{D5BF79A1-5026-4F95-AE17-3DF0F7C0FECD}" type="datetimeFigureOut">
              <a:rPr lang="zh-CN" altLang="en-US" smtClean="0"/>
              <a:t>17/1/30</a:t>
            </a:fld>
            <a:endParaRPr lang="zh-CN" altLang="en-US"/>
          </a:p>
        </p:txBody>
      </p:sp>
      <p:sp>
        <p:nvSpPr>
          <p:cNvPr id="4" name="幻灯片图像占位符 3"/>
          <p:cNvSpPr>
            <a:spLocks noGrp="1" noRot="1" noChangeAspect="1"/>
          </p:cNvSpPr>
          <p:nvPr>
            <p:ph type="sldImg" idx="2"/>
          </p:nvPr>
        </p:nvSpPr>
        <p:spPr>
          <a:xfrm>
            <a:off x="9829800" y="3840163"/>
            <a:ext cx="12801600" cy="19202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3246438" y="24323675"/>
            <a:ext cx="25968325" cy="23042563"/>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48637825"/>
            <a:ext cx="14066838" cy="255905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8386425" y="48637825"/>
            <a:ext cx="14066838" cy="2559050"/>
          </a:xfrm>
          <a:prstGeom prst="rect">
            <a:avLst/>
          </a:prstGeom>
        </p:spPr>
        <p:txBody>
          <a:bodyPr vert="horz" lIns="91440" tIns="45720" rIns="91440" bIns="45720" rtlCol="0" anchor="b"/>
          <a:lstStyle>
            <a:lvl1pPr algn="r">
              <a:defRPr sz="1200"/>
            </a:lvl1pPr>
          </a:lstStyle>
          <a:p>
            <a:fld id="{41D6FCD6-B3B9-46BA-BB70-0D7E4711ED59}" type="slidenum">
              <a:rPr lang="zh-CN" altLang="en-US" smtClean="0"/>
              <a:t>‹#›</a:t>
            </a:fld>
            <a:endParaRPr lang="zh-CN" altLang="en-US"/>
          </a:p>
        </p:txBody>
      </p:sp>
    </p:spTree>
    <p:extLst>
      <p:ext uri="{BB962C8B-B14F-4D97-AF65-F5344CB8AC3E}">
        <p14:creationId xmlns:p14="http://schemas.microsoft.com/office/powerpoint/2010/main" val="128373560"/>
      </p:ext>
    </p:extLst>
  </p:cSld>
  <p:clrMap bg1="lt1" tx1="dk1" bg2="lt2" tx2="dk2" accent1="accent1" accent2="accent2" accent3="accent3" accent4="accent4" accent5="accent5" accent6="accent6" hlink="hlink" folHlink="folHlink"/>
  <p:notesStyle>
    <a:lvl1pPr marL="0" algn="l" defTabSz="618614" rtl="0" eaLnBrk="1" latinLnBrk="0" hangingPunct="1">
      <a:defRPr sz="700" kern="1200">
        <a:solidFill>
          <a:schemeClr val="tx1"/>
        </a:solidFill>
        <a:latin typeface="+mn-lt"/>
        <a:ea typeface="+mn-ea"/>
        <a:cs typeface="+mn-cs"/>
      </a:defRPr>
    </a:lvl1pPr>
    <a:lvl2pPr marL="309307" algn="l" defTabSz="618614" rtl="0" eaLnBrk="1" latinLnBrk="0" hangingPunct="1">
      <a:defRPr sz="700" kern="1200">
        <a:solidFill>
          <a:schemeClr val="tx1"/>
        </a:solidFill>
        <a:latin typeface="+mn-lt"/>
        <a:ea typeface="+mn-ea"/>
        <a:cs typeface="+mn-cs"/>
      </a:defRPr>
    </a:lvl2pPr>
    <a:lvl3pPr marL="618614" algn="l" defTabSz="618614" rtl="0" eaLnBrk="1" latinLnBrk="0" hangingPunct="1">
      <a:defRPr sz="700" kern="1200">
        <a:solidFill>
          <a:schemeClr val="tx1"/>
        </a:solidFill>
        <a:latin typeface="+mn-lt"/>
        <a:ea typeface="+mn-ea"/>
        <a:cs typeface="+mn-cs"/>
      </a:defRPr>
    </a:lvl3pPr>
    <a:lvl4pPr marL="927921" algn="l" defTabSz="618614" rtl="0" eaLnBrk="1" latinLnBrk="0" hangingPunct="1">
      <a:defRPr sz="700" kern="1200">
        <a:solidFill>
          <a:schemeClr val="tx1"/>
        </a:solidFill>
        <a:latin typeface="+mn-lt"/>
        <a:ea typeface="+mn-ea"/>
        <a:cs typeface="+mn-cs"/>
      </a:defRPr>
    </a:lvl4pPr>
    <a:lvl5pPr marL="1237227" algn="l" defTabSz="618614" rtl="0" eaLnBrk="1" latinLnBrk="0" hangingPunct="1">
      <a:defRPr sz="700" kern="1200">
        <a:solidFill>
          <a:schemeClr val="tx1"/>
        </a:solidFill>
        <a:latin typeface="+mn-lt"/>
        <a:ea typeface="+mn-ea"/>
        <a:cs typeface="+mn-cs"/>
      </a:defRPr>
    </a:lvl5pPr>
    <a:lvl6pPr marL="1546534" algn="l" defTabSz="618614" rtl="0" eaLnBrk="1" latinLnBrk="0" hangingPunct="1">
      <a:defRPr sz="700" kern="1200">
        <a:solidFill>
          <a:schemeClr val="tx1"/>
        </a:solidFill>
        <a:latin typeface="+mn-lt"/>
        <a:ea typeface="+mn-ea"/>
        <a:cs typeface="+mn-cs"/>
      </a:defRPr>
    </a:lvl6pPr>
    <a:lvl7pPr marL="1855841" algn="l" defTabSz="618614" rtl="0" eaLnBrk="1" latinLnBrk="0" hangingPunct="1">
      <a:defRPr sz="700" kern="1200">
        <a:solidFill>
          <a:schemeClr val="tx1"/>
        </a:solidFill>
        <a:latin typeface="+mn-lt"/>
        <a:ea typeface="+mn-ea"/>
        <a:cs typeface="+mn-cs"/>
      </a:defRPr>
    </a:lvl7pPr>
    <a:lvl8pPr marL="2165148" algn="l" defTabSz="618614" rtl="0" eaLnBrk="1" latinLnBrk="0" hangingPunct="1">
      <a:defRPr sz="700" kern="1200">
        <a:solidFill>
          <a:schemeClr val="tx1"/>
        </a:solidFill>
        <a:latin typeface="+mn-lt"/>
        <a:ea typeface="+mn-ea"/>
        <a:cs typeface="+mn-cs"/>
      </a:defRPr>
    </a:lvl8pPr>
    <a:lvl9pPr marL="2474454" algn="l" defTabSz="618614"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829800" y="3840163"/>
            <a:ext cx="12801600" cy="19202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D6FCD6-B3B9-46BA-BB70-0D7E4711ED59}" type="slidenum">
              <a:rPr lang="zh-CN" altLang="en-US" smtClean="0"/>
              <a:t>1</a:t>
            </a:fld>
            <a:endParaRPr lang="zh-CN" altLang="en-US"/>
          </a:p>
        </p:txBody>
      </p:sp>
    </p:spTree>
    <p:extLst>
      <p:ext uri="{BB962C8B-B14F-4D97-AF65-F5344CB8AC3E}">
        <p14:creationId xmlns:p14="http://schemas.microsoft.com/office/powerpoint/2010/main" val="2639252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787" y="10226676"/>
            <a:ext cx="18654032"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1569" y="18653126"/>
            <a:ext cx="15362464" cy="8413750"/>
          </a:xfrm>
        </p:spPr>
        <p:txBody>
          <a:bodyPr/>
          <a:lstStyle>
            <a:lvl1pPr marL="0" indent="0" algn="ctr">
              <a:buNone/>
              <a:defRPr/>
            </a:lvl1pPr>
            <a:lvl2pPr marL="309307" indent="0" algn="ctr">
              <a:buNone/>
              <a:defRPr/>
            </a:lvl2pPr>
            <a:lvl3pPr marL="618614" indent="0" algn="ctr">
              <a:buNone/>
              <a:defRPr/>
            </a:lvl3pPr>
            <a:lvl4pPr marL="927921" indent="0" algn="ctr">
              <a:buNone/>
              <a:defRPr/>
            </a:lvl4pPr>
            <a:lvl5pPr marL="1237227" indent="0" algn="ctr">
              <a:buNone/>
              <a:defRPr/>
            </a:lvl5pPr>
            <a:lvl6pPr marL="1546534" indent="0" algn="ctr">
              <a:buNone/>
              <a:defRPr/>
            </a:lvl6pPr>
            <a:lvl7pPr marL="1855841" indent="0" algn="ctr">
              <a:buNone/>
              <a:defRPr/>
            </a:lvl7pPr>
            <a:lvl8pPr marL="2165148" indent="0" algn="ctr">
              <a:buNone/>
              <a:defRPr/>
            </a:lvl8pPr>
            <a:lvl9pPr marL="2474454"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D150679E-AA74-45A7-912C-B9B730243482}" type="slidenum">
              <a:rPr lang="en-US" altLang="zh-CN"/>
              <a:pPr>
                <a:defRPr/>
              </a:pPr>
              <a:t>‹#›</a:t>
            </a:fld>
            <a:endParaRPr lang="en-US" altLang="zh-CN"/>
          </a:p>
        </p:txBody>
      </p:sp>
    </p:spTree>
    <p:extLst>
      <p:ext uri="{BB962C8B-B14F-4D97-AF65-F5344CB8AC3E}">
        <p14:creationId xmlns:p14="http://schemas.microsoft.com/office/powerpoint/2010/main" val="841329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B3493B-0506-4A87-B7D0-0B37BE39919A}" type="slidenum">
              <a:rPr lang="en-US" altLang="zh-CN"/>
              <a:pPr>
                <a:defRPr/>
              </a:pPr>
              <a:t>‹#›</a:t>
            </a:fld>
            <a:endParaRPr lang="en-US" altLang="zh-CN"/>
          </a:p>
        </p:txBody>
      </p:sp>
    </p:spTree>
    <p:extLst>
      <p:ext uri="{BB962C8B-B14F-4D97-AF65-F5344CB8AC3E}">
        <p14:creationId xmlns:p14="http://schemas.microsoft.com/office/powerpoint/2010/main" val="9736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0832" y="1317627"/>
            <a:ext cx="4937352" cy="2808922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7418" y="1317627"/>
            <a:ext cx="14748102" cy="280892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E7FABEDB-85C3-4BDC-AF5B-9797E00F59A0}" type="slidenum">
              <a:rPr lang="en-US" altLang="zh-CN"/>
              <a:pPr>
                <a:defRPr/>
              </a:pPr>
              <a:t>‹#›</a:t>
            </a:fld>
            <a:endParaRPr lang="en-US" altLang="zh-CN"/>
          </a:p>
        </p:txBody>
      </p:sp>
    </p:spTree>
    <p:extLst>
      <p:ext uri="{BB962C8B-B14F-4D97-AF65-F5344CB8AC3E}">
        <p14:creationId xmlns:p14="http://schemas.microsoft.com/office/powerpoint/2010/main" val="295197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50EA2B-B9D0-4322-8F4F-0FD3A6D0E765}" type="slidenum">
              <a:rPr lang="en-US" altLang="zh-CN"/>
              <a:pPr>
                <a:defRPr/>
              </a:pPr>
              <a:t>‹#›</a:t>
            </a:fld>
            <a:endParaRPr lang="en-US" altLang="zh-CN"/>
          </a:p>
        </p:txBody>
      </p:sp>
    </p:spTree>
    <p:extLst>
      <p:ext uri="{BB962C8B-B14F-4D97-AF65-F5344CB8AC3E}">
        <p14:creationId xmlns:p14="http://schemas.microsoft.com/office/powerpoint/2010/main" val="386251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2" y="21153442"/>
            <a:ext cx="18654032" cy="6537325"/>
          </a:xfrm>
        </p:spPr>
        <p:txBody>
          <a:bodyPr anchor="t"/>
          <a:lstStyle>
            <a:lvl1pPr algn="l">
              <a:defRPr sz="27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2" y="13952539"/>
            <a:ext cx="18654032" cy="7200900"/>
          </a:xfrm>
        </p:spPr>
        <p:txBody>
          <a:bodyPr anchor="b"/>
          <a:lstStyle>
            <a:lvl1pPr marL="0" indent="0">
              <a:buNone/>
              <a:defRPr sz="1400"/>
            </a:lvl1pPr>
            <a:lvl2pPr marL="309307" indent="0">
              <a:buNone/>
              <a:defRPr sz="1200"/>
            </a:lvl2pPr>
            <a:lvl3pPr marL="618614" indent="0">
              <a:buNone/>
              <a:defRPr sz="1100"/>
            </a:lvl3pPr>
            <a:lvl4pPr marL="927921" indent="0">
              <a:buNone/>
              <a:defRPr sz="900"/>
            </a:lvl4pPr>
            <a:lvl5pPr marL="1237227" indent="0">
              <a:buNone/>
              <a:defRPr sz="900"/>
            </a:lvl5pPr>
            <a:lvl6pPr marL="1546534" indent="0">
              <a:buNone/>
              <a:defRPr sz="900"/>
            </a:lvl6pPr>
            <a:lvl7pPr marL="1855841" indent="0">
              <a:buNone/>
              <a:defRPr sz="900"/>
            </a:lvl7pPr>
            <a:lvl8pPr marL="2165148" indent="0">
              <a:buNone/>
              <a:defRPr sz="900"/>
            </a:lvl8pPr>
            <a:lvl9pPr marL="2474454" indent="0">
              <a:buNone/>
              <a:defRPr sz="9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43A87AD6-D32A-4C24-A385-890632781191}" type="slidenum">
              <a:rPr lang="en-US" altLang="zh-CN"/>
              <a:pPr>
                <a:defRPr/>
              </a:pPr>
              <a:t>‹#›</a:t>
            </a:fld>
            <a:endParaRPr lang="en-US" altLang="zh-CN"/>
          </a:p>
        </p:txBody>
      </p:sp>
    </p:spTree>
    <p:extLst>
      <p:ext uri="{BB962C8B-B14F-4D97-AF65-F5344CB8AC3E}">
        <p14:creationId xmlns:p14="http://schemas.microsoft.com/office/powerpoint/2010/main" val="1718600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97416" y="7680328"/>
            <a:ext cx="9842727" cy="21726525"/>
          </a:xfrm>
        </p:spPr>
        <p:txBody>
          <a:bodyPr/>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05458" y="7680328"/>
            <a:ext cx="9842727" cy="21726525"/>
          </a:xfrm>
        </p:spPr>
        <p:txBody>
          <a:bodyPr/>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DCD202AF-6CCD-4AC8-BE25-E2640642CBF0}" type="slidenum">
              <a:rPr lang="en-US" altLang="zh-CN"/>
              <a:pPr>
                <a:defRPr/>
              </a:pPr>
              <a:t>‹#›</a:t>
            </a:fld>
            <a:endParaRPr lang="en-US" altLang="zh-CN"/>
          </a:p>
        </p:txBody>
      </p:sp>
    </p:spTree>
    <p:extLst>
      <p:ext uri="{BB962C8B-B14F-4D97-AF65-F5344CB8AC3E}">
        <p14:creationId xmlns:p14="http://schemas.microsoft.com/office/powerpoint/2010/main" val="255447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416" y="7369177"/>
            <a:ext cx="9696449" cy="3070225"/>
          </a:xfrm>
        </p:spPr>
        <p:txBody>
          <a:bodyPr anchor="b"/>
          <a:lstStyle>
            <a:lvl1pPr marL="0" indent="0">
              <a:buNone/>
              <a:defRPr sz="1600" b="1"/>
            </a:lvl1pPr>
            <a:lvl2pPr marL="309307" indent="0">
              <a:buNone/>
              <a:defRPr sz="1400" b="1"/>
            </a:lvl2pPr>
            <a:lvl3pPr marL="618614" indent="0">
              <a:buNone/>
              <a:defRPr sz="1200" b="1"/>
            </a:lvl3pPr>
            <a:lvl4pPr marL="927921" indent="0">
              <a:buNone/>
              <a:defRPr sz="1100" b="1"/>
            </a:lvl4pPr>
            <a:lvl5pPr marL="1237227" indent="0">
              <a:buNone/>
              <a:defRPr sz="1100" b="1"/>
            </a:lvl5pPr>
            <a:lvl6pPr marL="1546534" indent="0">
              <a:buNone/>
              <a:defRPr sz="1100" b="1"/>
            </a:lvl6pPr>
            <a:lvl7pPr marL="1855841" indent="0">
              <a:buNone/>
              <a:defRPr sz="1100" b="1"/>
            </a:lvl7pPr>
            <a:lvl8pPr marL="2165148" indent="0">
              <a:buNone/>
              <a:defRPr sz="1100" b="1"/>
            </a:lvl8pPr>
            <a:lvl9pPr marL="2474454"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1097416" y="10439402"/>
            <a:ext cx="9696449" cy="18965862"/>
          </a:xfrm>
        </p:spPr>
        <p:txBody>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8332" y="7369177"/>
            <a:ext cx="9699852" cy="3070225"/>
          </a:xfrm>
        </p:spPr>
        <p:txBody>
          <a:bodyPr anchor="b"/>
          <a:lstStyle>
            <a:lvl1pPr marL="0" indent="0">
              <a:buNone/>
              <a:defRPr sz="1600" b="1"/>
            </a:lvl1pPr>
            <a:lvl2pPr marL="309307" indent="0">
              <a:buNone/>
              <a:defRPr sz="1400" b="1"/>
            </a:lvl2pPr>
            <a:lvl3pPr marL="618614" indent="0">
              <a:buNone/>
              <a:defRPr sz="1200" b="1"/>
            </a:lvl3pPr>
            <a:lvl4pPr marL="927921" indent="0">
              <a:buNone/>
              <a:defRPr sz="1100" b="1"/>
            </a:lvl4pPr>
            <a:lvl5pPr marL="1237227" indent="0">
              <a:buNone/>
              <a:defRPr sz="1100" b="1"/>
            </a:lvl5pPr>
            <a:lvl6pPr marL="1546534" indent="0">
              <a:buNone/>
              <a:defRPr sz="1100" b="1"/>
            </a:lvl6pPr>
            <a:lvl7pPr marL="1855841" indent="0">
              <a:buNone/>
              <a:defRPr sz="1100" b="1"/>
            </a:lvl7pPr>
            <a:lvl8pPr marL="2165148" indent="0">
              <a:buNone/>
              <a:defRPr sz="1100" b="1"/>
            </a:lvl8pPr>
            <a:lvl9pPr marL="2474454"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11148332" y="10439402"/>
            <a:ext cx="9699852" cy="18965862"/>
          </a:xfrm>
        </p:spPr>
        <p:txBody>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zh-CN" altLang="zh-CN"/>
          </a:p>
        </p:txBody>
      </p:sp>
      <p:sp>
        <p:nvSpPr>
          <p:cNvPr id="8" name="Rectangle 5"/>
          <p:cNvSpPr>
            <a:spLocks noGrp="1" noChangeArrowheads="1"/>
          </p:cNvSpPr>
          <p:nvPr>
            <p:ph type="ftr" sz="quarter" idx="11"/>
          </p:nvPr>
        </p:nvSpPr>
        <p:spPr>
          <a:ln/>
        </p:spPr>
        <p:txBody>
          <a:bodyPr/>
          <a:lstStyle>
            <a:lvl1pPr>
              <a:defRPr/>
            </a:lvl1pPr>
          </a:lstStyle>
          <a:p>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052BCC3D-072E-42F6-94D9-13A59BC09208}" type="slidenum">
              <a:rPr lang="en-US" altLang="zh-CN"/>
              <a:pPr>
                <a:defRPr/>
              </a:pPr>
              <a:t>‹#›</a:t>
            </a:fld>
            <a:endParaRPr lang="en-US" altLang="zh-CN"/>
          </a:p>
        </p:txBody>
      </p:sp>
    </p:spTree>
    <p:extLst>
      <p:ext uri="{BB962C8B-B14F-4D97-AF65-F5344CB8AC3E}">
        <p14:creationId xmlns:p14="http://schemas.microsoft.com/office/powerpoint/2010/main" val="2175115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zh-CN" altLang="zh-CN"/>
          </a:p>
        </p:txBody>
      </p:sp>
      <p:sp>
        <p:nvSpPr>
          <p:cNvPr id="4" name="Rectangle 5"/>
          <p:cNvSpPr>
            <a:spLocks noGrp="1" noChangeArrowheads="1"/>
          </p:cNvSpPr>
          <p:nvPr>
            <p:ph type="ftr" sz="quarter" idx="11"/>
          </p:nvPr>
        </p:nvSpPr>
        <p:spPr>
          <a:ln/>
        </p:spPr>
        <p:txBody>
          <a:bodyPr/>
          <a:lstStyle>
            <a:lvl1pPr>
              <a:defRPr/>
            </a:lvl1pPr>
          </a:lstStyle>
          <a:p>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F89F86EC-0BD6-432B-A884-6FA4FFE7210A}" type="slidenum">
              <a:rPr lang="en-US" altLang="zh-CN"/>
              <a:pPr>
                <a:defRPr/>
              </a:pPr>
              <a:t>‹#›</a:t>
            </a:fld>
            <a:endParaRPr lang="en-US" altLang="zh-CN"/>
          </a:p>
        </p:txBody>
      </p:sp>
    </p:spTree>
    <p:extLst>
      <p:ext uri="{BB962C8B-B14F-4D97-AF65-F5344CB8AC3E}">
        <p14:creationId xmlns:p14="http://schemas.microsoft.com/office/powerpoint/2010/main" val="2482140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zh-CN" altLang="zh-CN"/>
          </a:p>
        </p:txBody>
      </p:sp>
      <p:sp>
        <p:nvSpPr>
          <p:cNvPr id="3" name="Rectangle 5"/>
          <p:cNvSpPr>
            <a:spLocks noGrp="1" noChangeArrowheads="1"/>
          </p:cNvSpPr>
          <p:nvPr>
            <p:ph type="ftr" sz="quarter" idx="11"/>
          </p:nvPr>
        </p:nvSpPr>
        <p:spPr>
          <a:ln/>
        </p:spPr>
        <p:txBody>
          <a:bodyPr/>
          <a:lstStyle>
            <a:lvl1pPr>
              <a:defRPr/>
            </a:lvl1pPr>
          </a:lstStyle>
          <a:p>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1DC8ADA0-149F-4803-B9F4-53AFE0E1F3AD}" type="slidenum">
              <a:rPr lang="en-US" altLang="zh-CN"/>
              <a:pPr>
                <a:defRPr/>
              </a:pPr>
              <a:t>‹#›</a:t>
            </a:fld>
            <a:endParaRPr lang="en-US" altLang="zh-CN"/>
          </a:p>
        </p:txBody>
      </p:sp>
    </p:spTree>
    <p:extLst>
      <p:ext uri="{BB962C8B-B14F-4D97-AF65-F5344CB8AC3E}">
        <p14:creationId xmlns:p14="http://schemas.microsoft.com/office/powerpoint/2010/main" val="2959387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416" y="1311277"/>
            <a:ext cx="7219950" cy="5576888"/>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8579985" y="1311278"/>
            <a:ext cx="12268199" cy="28093988"/>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7416" y="6888167"/>
            <a:ext cx="7219950" cy="22517099"/>
          </a:xfrm>
        </p:spPr>
        <p:txBody>
          <a:bodyPr/>
          <a:lstStyle>
            <a:lvl1pPr marL="0" indent="0">
              <a:buNone/>
              <a:defRPr sz="900"/>
            </a:lvl1pPr>
            <a:lvl2pPr marL="309307" indent="0">
              <a:buNone/>
              <a:defRPr sz="700"/>
            </a:lvl2pPr>
            <a:lvl3pPr marL="618614" indent="0">
              <a:buNone/>
              <a:defRPr sz="700"/>
            </a:lvl3pPr>
            <a:lvl4pPr marL="927921" indent="0">
              <a:buNone/>
              <a:defRPr sz="600"/>
            </a:lvl4pPr>
            <a:lvl5pPr marL="1237227" indent="0">
              <a:buNone/>
              <a:defRPr sz="600"/>
            </a:lvl5pPr>
            <a:lvl6pPr marL="1546534" indent="0">
              <a:buNone/>
              <a:defRPr sz="600"/>
            </a:lvl6pPr>
            <a:lvl7pPr marL="1855841" indent="0">
              <a:buNone/>
              <a:defRPr sz="600"/>
            </a:lvl7pPr>
            <a:lvl8pPr marL="2165148" indent="0">
              <a:buNone/>
              <a:defRPr sz="600"/>
            </a:lvl8pPr>
            <a:lvl9pPr marL="2474454" indent="0">
              <a:buNone/>
              <a:defRPr sz="6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6756C119-9B32-412B-9842-9758095C7753}" type="slidenum">
              <a:rPr lang="en-US" altLang="zh-CN"/>
              <a:pPr>
                <a:defRPr/>
              </a:pPr>
              <a:t>‹#›</a:t>
            </a:fld>
            <a:endParaRPr lang="en-US" altLang="zh-CN"/>
          </a:p>
        </p:txBody>
      </p:sp>
    </p:spTree>
    <p:extLst>
      <p:ext uri="{BB962C8B-B14F-4D97-AF65-F5344CB8AC3E}">
        <p14:creationId xmlns:p14="http://schemas.microsoft.com/office/powerpoint/2010/main" val="2499383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219" y="23042564"/>
            <a:ext cx="13167632" cy="2720976"/>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4301219" y="2941640"/>
            <a:ext cx="13167632" cy="19750087"/>
          </a:xfrm>
        </p:spPr>
        <p:txBody>
          <a:bodyPr/>
          <a:lstStyle>
            <a:lvl1pPr marL="0" indent="0">
              <a:buNone/>
              <a:defRPr sz="2200"/>
            </a:lvl1pPr>
            <a:lvl2pPr marL="309307" indent="0">
              <a:buNone/>
              <a:defRPr sz="1900"/>
            </a:lvl2pPr>
            <a:lvl3pPr marL="618614" indent="0">
              <a:buNone/>
              <a:defRPr sz="1600"/>
            </a:lvl3pPr>
            <a:lvl4pPr marL="927921" indent="0">
              <a:buNone/>
              <a:defRPr sz="1400"/>
            </a:lvl4pPr>
            <a:lvl5pPr marL="1237227" indent="0">
              <a:buNone/>
              <a:defRPr sz="1400"/>
            </a:lvl5pPr>
            <a:lvl6pPr marL="1546534" indent="0">
              <a:buNone/>
              <a:defRPr sz="1400"/>
            </a:lvl6pPr>
            <a:lvl7pPr marL="1855841" indent="0">
              <a:buNone/>
              <a:defRPr sz="1400"/>
            </a:lvl7pPr>
            <a:lvl8pPr marL="2165148" indent="0">
              <a:buNone/>
              <a:defRPr sz="1400"/>
            </a:lvl8pPr>
            <a:lvl9pPr marL="2474454" indent="0">
              <a:buNone/>
              <a:defRPr sz="1400"/>
            </a:lvl9pPr>
          </a:lstStyle>
          <a:p>
            <a:pPr lvl="0"/>
            <a:endParaRPr lang="en-US" noProof="0" smtClean="0"/>
          </a:p>
        </p:txBody>
      </p:sp>
      <p:sp>
        <p:nvSpPr>
          <p:cNvPr id="4" name="Text Placeholder 3"/>
          <p:cNvSpPr>
            <a:spLocks noGrp="1"/>
          </p:cNvSpPr>
          <p:nvPr>
            <p:ph type="body" sz="half" idx="2"/>
          </p:nvPr>
        </p:nvSpPr>
        <p:spPr>
          <a:xfrm>
            <a:off x="4301219" y="25763542"/>
            <a:ext cx="13167632" cy="3862387"/>
          </a:xfrm>
        </p:spPr>
        <p:txBody>
          <a:bodyPr/>
          <a:lstStyle>
            <a:lvl1pPr marL="0" indent="0">
              <a:buNone/>
              <a:defRPr sz="900"/>
            </a:lvl1pPr>
            <a:lvl2pPr marL="309307" indent="0">
              <a:buNone/>
              <a:defRPr sz="700"/>
            </a:lvl2pPr>
            <a:lvl3pPr marL="618614" indent="0">
              <a:buNone/>
              <a:defRPr sz="700"/>
            </a:lvl3pPr>
            <a:lvl4pPr marL="927921" indent="0">
              <a:buNone/>
              <a:defRPr sz="600"/>
            </a:lvl4pPr>
            <a:lvl5pPr marL="1237227" indent="0">
              <a:buNone/>
              <a:defRPr sz="600"/>
            </a:lvl5pPr>
            <a:lvl6pPr marL="1546534" indent="0">
              <a:buNone/>
              <a:defRPr sz="600"/>
            </a:lvl6pPr>
            <a:lvl7pPr marL="1855841" indent="0">
              <a:buNone/>
              <a:defRPr sz="600"/>
            </a:lvl7pPr>
            <a:lvl8pPr marL="2165148" indent="0">
              <a:buNone/>
              <a:defRPr sz="600"/>
            </a:lvl8pPr>
            <a:lvl9pPr marL="2474454" indent="0">
              <a:buNone/>
              <a:defRPr sz="6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AD4EF4C4-4857-4073-AF4D-D63D4FAB9B30}" type="slidenum">
              <a:rPr lang="en-US" altLang="zh-CN"/>
              <a:pPr>
                <a:defRPr/>
              </a:pPr>
              <a:t>‹#›</a:t>
            </a:fld>
            <a:endParaRPr lang="en-US" altLang="zh-CN"/>
          </a:p>
        </p:txBody>
      </p:sp>
    </p:spTree>
    <p:extLst>
      <p:ext uri="{BB962C8B-B14F-4D97-AF65-F5344CB8AC3E}">
        <p14:creationId xmlns:p14="http://schemas.microsoft.com/office/powerpoint/2010/main" val="39052478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97418" y="1317577"/>
            <a:ext cx="1975076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25196" tIns="162599" rIns="325196" bIns="162599"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1097418" y="7679671"/>
            <a:ext cx="19750768" cy="2172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25196" tIns="162599" rIns="325196" bIns="162599"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1097418" y="29978453"/>
            <a:ext cx="5120368" cy="2285193"/>
          </a:xfrm>
          <a:prstGeom prst="rect">
            <a:avLst/>
          </a:prstGeom>
          <a:noFill/>
          <a:ln w="9525">
            <a:noFill/>
            <a:miter lim="800000"/>
            <a:headEnd/>
            <a:tailEnd/>
          </a:ln>
          <a:effectLst/>
        </p:spPr>
        <p:txBody>
          <a:bodyPr vert="horz" wrap="square" lIns="325196" tIns="162599" rIns="325196" bIns="162599" numCol="1" anchor="t" anchorCtr="0" compatLnSpc="1">
            <a:prstTxWarp prst="textNoShape">
              <a:avLst/>
            </a:prstTxWarp>
          </a:bodyPr>
          <a:lstStyle>
            <a:lvl1pPr>
              <a:defRPr sz="4900">
                <a:ea typeface="宋体" pitchFamily="2" charset="-122"/>
              </a:defRPr>
            </a:lvl1pPr>
          </a:lstStyle>
          <a:p>
            <a:endParaRPr lang="zh-CN" altLang="zh-CN"/>
          </a:p>
        </p:txBody>
      </p:sp>
      <p:sp>
        <p:nvSpPr>
          <p:cNvPr id="1029" name="Rectangle 5"/>
          <p:cNvSpPr>
            <a:spLocks noGrp="1" noChangeArrowheads="1"/>
          </p:cNvSpPr>
          <p:nvPr>
            <p:ph type="ftr" sz="quarter" idx="3"/>
          </p:nvPr>
        </p:nvSpPr>
        <p:spPr bwMode="auto">
          <a:xfrm>
            <a:off x="7498218" y="29978453"/>
            <a:ext cx="6949168" cy="2285193"/>
          </a:xfrm>
          <a:prstGeom prst="rect">
            <a:avLst/>
          </a:prstGeom>
          <a:noFill/>
          <a:ln w="9525">
            <a:noFill/>
            <a:miter lim="800000"/>
            <a:headEnd/>
            <a:tailEnd/>
          </a:ln>
          <a:effectLst/>
        </p:spPr>
        <p:txBody>
          <a:bodyPr vert="horz" wrap="square" lIns="325196" tIns="162599" rIns="325196" bIns="162599" numCol="1" anchor="t" anchorCtr="0" compatLnSpc="1">
            <a:prstTxWarp prst="textNoShape">
              <a:avLst/>
            </a:prstTxWarp>
          </a:bodyPr>
          <a:lstStyle>
            <a:lvl1pPr algn="ctr">
              <a:defRPr sz="4900">
                <a:ea typeface="宋体" pitchFamily="2" charset="-122"/>
              </a:defRPr>
            </a:lvl1pPr>
          </a:lstStyle>
          <a:p>
            <a:endParaRPr lang="zh-CN" altLang="zh-CN"/>
          </a:p>
        </p:txBody>
      </p:sp>
      <p:sp>
        <p:nvSpPr>
          <p:cNvPr id="1030" name="Rectangle 6"/>
          <p:cNvSpPr>
            <a:spLocks noGrp="1" noChangeArrowheads="1"/>
          </p:cNvSpPr>
          <p:nvPr>
            <p:ph type="sldNum" sz="quarter" idx="4"/>
          </p:nvPr>
        </p:nvSpPr>
        <p:spPr bwMode="auto">
          <a:xfrm>
            <a:off x="15727817" y="29978453"/>
            <a:ext cx="5120368" cy="2285193"/>
          </a:xfrm>
          <a:prstGeom prst="rect">
            <a:avLst/>
          </a:prstGeom>
          <a:noFill/>
          <a:ln w="9525">
            <a:noFill/>
            <a:miter lim="800000"/>
            <a:headEnd/>
            <a:tailEnd/>
          </a:ln>
          <a:effectLst/>
        </p:spPr>
        <p:txBody>
          <a:bodyPr vert="horz" wrap="square" lIns="325196" tIns="162599" rIns="325196" bIns="162599" numCol="1" anchor="t" anchorCtr="0" compatLnSpc="1">
            <a:prstTxWarp prst="textNoShape">
              <a:avLst/>
            </a:prstTxWarp>
          </a:bodyPr>
          <a:lstStyle>
            <a:lvl1pPr algn="r">
              <a:defRPr sz="4900" smtClean="0">
                <a:ea typeface="宋体" charset="-122"/>
              </a:defRPr>
            </a:lvl1pPr>
          </a:lstStyle>
          <a:p>
            <a:pPr>
              <a:defRPr/>
            </a:pPr>
            <a:fld id="{419E641B-526D-4929-BAA0-B5E77F50D6A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52018" rtl="0" eaLnBrk="0" fontAlgn="base" hangingPunct="0">
        <a:spcBef>
          <a:spcPct val="0"/>
        </a:spcBef>
        <a:spcAft>
          <a:spcPct val="0"/>
        </a:spcAft>
        <a:defRPr sz="15700">
          <a:solidFill>
            <a:schemeClr val="tx2"/>
          </a:solidFill>
          <a:latin typeface="+mj-lt"/>
          <a:ea typeface="+mj-ea"/>
          <a:cs typeface="+mj-cs"/>
        </a:defRPr>
      </a:lvl1pPr>
      <a:lvl2pPr algn="ctr" defTabSz="3252018" rtl="0" eaLnBrk="0" fontAlgn="base" hangingPunct="0">
        <a:spcBef>
          <a:spcPct val="0"/>
        </a:spcBef>
        <a:spcAft>
          <a:spcPct val="0"/>
        </a:spcAft>
        <a:defRPr sz="15700">
          <a:solidFill>
            <a:schemeClr val="tx2"/>
          </a:solidFill>
          <a:latin typeface="Arial" charset="0"/>
        </a:defRPr>
      </a:lvl2pPr>
      <a:lvl3pPr algn="ctr" defTabSz="3252018" rtl="0" eaLnBrk="0" fontAlgn="base" hangingPunct="0">
        <a:spcBef>
          <a:spcPct val="0"/>
        </a:spcBef>
        <a:spcAft>
          <a:spcPct val="0"/>
        </a:spcAft>
        <a:defRPr sz="15700">
          <a:solidFill>
            <a:schemeClr val="tx2"/>
          </a:solidFill>
          <a:latin typeface="Arial" charset="0"/>
        </a:defRPr>
      </a:lvl3pPr>
      <a:lvl4pPr algn="ctr" defTabSz="3252018" rtl="0" eaLnBrk="0" fontAlgn="base" hangingPunct="0">
        <a:spcBef>
          <a:spcPct val="0"/>
        </a:spcBef>
        <a:spcAft>
          <a:spcPct val="0"/>
        </a:spcAft>
        <a:defRPr sz="15700">
          <a:solidFill>
            <a:schemeClr val="tx2"/>
          </a:solidFill>
          <a:latin typeface="Arial" charset="0"/>
        </a:defRPr>
      </a:lvl4pPr>
      <a:lvl5pPr algn="ctr" defTabSz="3252018" rtl="0" eaLnBrk="0" fontAlgn="base" hangingPunct="0">
        <a:spcBef>
          <a:spcPct val="0"/>
        </a:spcBef>
        <a:spcAft>
          <a:spcPct val="0"/>
        </a:spcAft>
        <a:defRPr sz="15700">
          <a:solidFill>
            <a:schemeClr val="tx2"/>
          </a:solidFill>
          <a:latin typeface="Arial" charset="0"/>
        </a:defRPr>
      </a:lvl5pPr>
      <a:lvl6pPr marL="309307" algn="ctr" defTabSz="3252018" rtl="0" fontAlgn="base">
        <a:spcBef>
          <a:spcPct val="0"/>
        </a:spcBef>
        <a:spcAft>
          <a:spcPct val="0"/>
        </a:spcAft>
        <a:defRPr sz="15700">
          <a:solidFill>
            <a:schemeClr val="tx2"/>
          </a:solidFill>
          <a:latin typeface="Arial" charset="0"/>
        </a:defRPr>
      </a:lvl6pPr>
      <a:lvl7pPr marL="618614" algn="ctr" defTabSz="3252018" rtl="0" fontAlgn="base">
        <a:spcBef>
          <a:spcPct val="0"/>
        </a:spcBef>
        <a:spcAft>
          <a:spcPct val="0"/>
        </a:spcAft>
        <a:defRPr sz="15700">
          <a:solidFill>
            <a:schemeClr val="tx2"/>
          </a:solidFill>
          <a:latin typeface="Arial" charset="0"/>
        </a:defRPr>
      </a:lvl7pPr>
      <a:lvl8pPr marL="927921" algn="ctr" defTabSz="3252018" rtl="0" fontAlgn="base">
        <a:spcBef>
          <a:spcPct val="0"/>
        </a:spcBef>
        <a:spcAft>
          <a:spcPct val="0"/>
        </a:spcAft>
        <a:defRPr sz="15700">
          <a:solidFill>
            <a:schemeClr val="tx2"/>
          </a:solidFill>
          <a:latin typeface="Arial" charset="0"/>
        </a:defRPr>
      </a:lvl8pPr>
      <a:lvl9pPr marL="1237227" algn="ctr" defTabSz="3252018" rtl="0" fontAlgn="base">
        <a:spcBef>
          <a:spcPct val="0"/>
        </a:spcBef>
        <a:spcAft>
          <a:spcPct val="0"/>
        </a:spcAft>
        <a:defRPr sz="15700">
          <a:solidFill>
            <a:schemeClr val="tx2"/>
          </a:solidFill>
          <a:latin typeface="Arial" charset="0"/>
        </a:defRPr>
      </a:lvl9pPr>
    </p:titleStyle>
    <p:bodyStyle>
      <a:lvl1pPr marL="1218971" indent="-1218971" algn="l" defTabSz="3252018" rtl="0" eaLnBrk="0" fontAlgn="base" hangingPunct="0">
        <a:spcBef>
          <a:spcPct val="20000"/>
        </a:spcBef>
        <a:spcAft>
          <a:spcPct val="0"/>
        </a:spcAft>
        <a:buChar char="•"/>
        <a:defRPr sz="11500">
          <a:solidFill>
            <a:schemeClr val="tx1"/>
          </a:solidFill>
          <a:latin typeface="+mn-lt"/>
          <a:ea typeface="+mn-ea"/>
          <a:cs typeface="+mn-cs"/>
        </a:defRPr>
      </a:lvl1pPr>
      <a:lvl2pPr marL="2643071" indent="-1017061" algn="l" defTabSz="3252018" rtl="0" eaLnBrk="0" fontAlgn="base" hangingPunct="0">
        <a:spcBef>
          <a:spcPct val="20000"/>
        </a:spcBef>
        <a:spcAft>
          <a:spcPct val="0"/>
        </a:spcAft>
        <a:buChar char="–"/>
        <a:defRPr sz="10000">
          <a:solidFill>
            <a:schemeClr val="tx1"/>
          </a:solidFill>
          <a:latin typeface="+mn-lt"/>
        </a:defRPr>
      </a:lvl2pPr>
      <a:lvl3pPr marL="4065022" indent="-813005" algn="l" defTabSz="3252018" rtl="0" eaLnBrk="0" fontAlgn="base" hangingPunct="0">
        <a:spcBef>
          <a:spcPct val="20000"/>
        </a:spcBef>
        <a:spcAft>
          <a:spcPct val="0"/>
        </a:spcAft>
        <a:buChar char="•"/>
        <a:defRPr sz="8500">
          <a:solidFill>
            <a:schemeClr val="tx1"/>
          </a:solidFill>
          <a:latin typeface="+mn-lt"/>
        </a:defRPr>
      </a:lvl3pPr>
      <a:lvl4pPr marL="5691030" indent="-813005" algn="l" defTabSz="3252018" rtl="0" eaLnBrk="0" fontAlgn="base" hangingPunct="0">
        <a:spcBef>
          <a:spcPct val="20000"/>
        </a:spcBef>
        <a:spcAft>
          <a:spcPct val="0"/>
        </a:spcAft>
        <a:buChar char="–"/>
        <a:defRPr sz="7100">
          <a:solidFill>
            <a:schemeClr val="tx1"/>
          </a:solidFill>
          <a:latin typeface="+mn-lt"/>
        </a:defRPr>
      </a:lvl4pPr>
      <a:lvl5pPr marL="7318113" indent="-814079" algn="l" defTabSz="3252018" rtl="0" eaLnBrk="0" fontAlgn="base" hangingPunct="0">
        <a:spcBef>
          <a:spcPct val="20000"/>
        </a:spcBef>
        <a:spcAft>
          <a:spcPct val="0"/>
        </a:spcAft>
        <a:buChar char="»"/>
        <a:defRPr sz="7100">
          <a:solidFill>
            <a:schemeClr val="tx1"/>
          </a:solidFill>
          <a:latin typeface="+mn-lt"/>
        </a:defRPr>
      </a:lvl5pPr>
      <a:lvl6pPr marL="7627420" indent="-814079" algn="l" defTabSz="3252018" rtl="0" fontAlgn="base">
        <a:spcBef>
          <a:spcPct val="20000"/>
        </a:spcBef>
        <a:spcAft>
          <a:spcPct val="0"/>
        </a:spcAft>
        <a:buChar char="»"/>
        <a:defRPr sz="7100">
          <a:solidFill>
            <a:schemeClr val="tx1"/>
          </a:solidFill>
          <a:latin typeface="+mn-lt"/>
        </a:defRPr>
      </a:lvl6pPr>
      <a:lvl7pPr marL="7936727" indent="-814079" algn="l" defTabSz="3252018" rtl="0" fontAlgn="base">
        <a:spcBef>
          <a:spcPct val="20000"/>
        </a:spcBef>
        <a:spcAft>
          <a:spcPct val="0"/>
        </a:spcAft>
        <a:buChar char="»"/>
        <a:defRPr sz="7100">
          <a:solidFill>
            <a:schemeClr val="tx1"/>
          </a:solidFill>
          <a:latin typeface="+mn-lt"/>
        </a:defRPr>
      </a:lvl7pPr>
      <a:lvl8pPr marL="8246034" indent="-814079" algn="l" defTabSz="3252018" rtl="0" fontAlgn="base">
        <a:spcBef>
          <a:spcPct val="20000"/>
        </a:spcBef>
        <a:spcAft>
          <a:spcPct val="0"/>
        </a:spcAft>
        <a:buChar char="»"/>
        <a:defRPr sz="7100">
          <a:solidFill>
            <a:schemeClr val="tx1"/>
          </a:solidFill>
          <a:latin typeface="+mn-lt"/>
        </a:defRPr>
      </a:lvl8pPr>
      <a:lvl9pPr marL="8555341" indent="-814079" algn="l" defTabSz="3252018" rtl="0" fontAlgn="base">
        <a:spcBef>
          <a:spcPct val="20000"/>
        </a:spcBef>
        <a:spcAft>
          <a:spcPct val="0"/>
        </a:spcAft>
        <a:buChar char="»"/>
        <a:defRPr sz="7100">
          <a:solidFill>
            <a:schemeClr val="tx1"/>
          </a:solidFill>
          <a:latin typeface="+mn-lt"/>
        </a:defRPr>
      </a:lvl9pPr>
    </p:bodyStyle>
    <p:otherStyle>
      <a:defPPr>
        <a:defRPr lang="en-US"/>
      </a:defPPr>
      <a:lvl1pPr marL="0" algn="l" defTabSz="618614" rtl="0" eaLnBrk="1" latinLnBrk="0" hangingPunct="1">
        <a:defRPr sz="1200" kern="1200">
          <a:solidFill>
            <a:schemeClr val="tx1"/>
          </a:solidFill>
          <a:latin typeface="+mn-lt"/>
          <a:ea typeface="+mn-ea"/>
          <a:cs typeface="+mn-cs"/>
        </a:defRPr>
      </a:lvl1pPr>
      <a:lvl2pPr marL="309307" algn="l" defTabSz="618614" rtl="0" eaLnBrk="1" latinLnBrk="0" hangingPunct="1">
        <a:defRPr sz="1200" kern="1200">
          <a:solidFill>
            <a:schemeClr val="tx1"/>
          </a:solidFill>
          <a:latin typeface="+mn-lt"/>
          <a:ea typeface="+mn-ea"/>
          <a:cs typeface="+mn-cs"/>
        </a:defRPr>
      </a:lvl2pPr>
      <a:lvl3pPr marL="618614" algn="l" defTabSz="618614" rtl="0" eaLnBrk="1" latinLnBrk="0" hangingPunct="1">
        <a:defRPr sz="1200" kern="1200">
          <a:solidFill>
            <a:schemeClr val="tx1"/>
          </a:solidFill>
          <a:latin typeface="+mn-lt"/>
          <a:ea typeface="+mn-ea"/>
          <a:cs typeface="+mn-cs"/>
        </a:defRPr>
      </a:lvl3pPr>
      <a:lvl4pPr marL="927921" algn="l" defTabSz="618614" rtl="0" eaLnBrk="1" latinLnBrk="0" hangingPunct="1">
        <a:defRPr sz="1200" kern="1200">
          <a:solidFill>
            <a:schemeClr val="tx1"/>
          </a:solidFill>
          <a:latin typeface="+mn-lt"/>
          <a:ea typeface="+mn-ea"/>
          <a:cs typeface="+mn-cs"/>
        </a:defRPr>
      </a:lvl4pPr>
      <a:lvl5pPr marL="1237227" algn="l" defTabSz="618614" rtl="0" eaLnBrk="1" latinLnBrk="0" hangingPunct="1">
        <a:defRPr sz="1200" kern="1200">
          <a:solidFill>
            <a:schemeClr val="tx1"/>
          </a:solidFill>
          <a:latin typeface="+mn-lt"/>
          <a:ea typeface="+mn-ea"/>
          <a:cs typeface="+mn-cs"/>
        </a:defRPr>
      </a:lvl5pPr>
      <a:lvl6pPr marL="1546534" algn="l" defTabSz="618614" rtl="0" eaLnBrk="1" latinLnBrk="0" hangingPunct="1">
        <a:defRPr sz="1200" kern="1200">
          <a:solidFill>
            <a:schemeClr val="tx1"/>
          </a:solidFill>
          <a:latin typeface="+mn-lt"/>
          <a:ea typeface="+mn-ea"/>
          <a:cs typeface="+mn-cs"/>
        </a:defRPr>
      </a:lvl6pPr>
      <a:lvl7pPr marL="1855841" algn="l" defTabSz="618614" rtl="0" eaLnBrk="1" latinLnBrk="0" hangingPunct="1">
        <a:defRPr sz="1200" kern="1200">
          <a:solidFill>
            <a:schemeClr val="tx1"/>
          </a:solidFill>
          <a:latin typeface="+mn-lt"/>
          <a:ea typeface="+mn-ea"/>
          <a:cs typeface="+mn-cs"/>
        </a:defRPr>
      </a:lvl7pPr>
      <a:lvl8pPr marL="2165148" algn="l" defTabSz="618614" rtl="0" eaLnBrk="1" latinLnBrk="0" hangingPunct="1">
        <a:defRPr sz="1200" kern="1200">
          <a:solidFill>
            <a:schemeClr val="tx1"/>
          </a:solidFill>
          <a:latin typeface="+mn-lt"/>
          <a:ea typeface="+mn-ea"/>
          <a:cs typeface="+mn-cs"/>
        </a:defRPr>
      </a:lvl8pPr>
      <a:lvl9pPr marL="2474454" algn="l" defTabSz="618614"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43"/>
          <p:cNvSpPr>
            <a:spLocks noChangeArrowheads="1"/>
          </p:cNvSpPr>
          <p:nvPr/>
        </p:nvSpPr>
        <p:spPr bwMode="auto">
          <a:xfrm>
            <a:off x="5720909" y="12954000"/>
            <a:ext cx="10204891"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dirty="0" err="1" smtClean="0">
                <a:latin typeface="Century Schoolbook" pitchFamily="18" charset="0"/>
                <a:ea typeface="宋体" pitchFamily="2" charset="-122"/>
              </a:rPr>
              <a:t>Webly</a:t>
            </a:r>
            <a:r>
              <a:rPr lang="en-US" altLang="zh-CN" sz="3200" b="1" dirty="0" smtClean="0">
                <a:latin typeface="Century Schoolbook" pitchFamily="18" charset="0"/>
                <a:ea typeface="宋体" pitchFamily="2" charset="-122"/>
              </a:rPr>
              <a:t>-Labeled Learning (WELL)</a:t>
            </a:r>
            <a:endParaRPr lang="en-US" altLang="zh-CN" sz="3200" b="1" dirty="0">
              <a:latin typeface="Century Schoolbook" pitchFamily="18" charset="0"/>
              <a:ea typeface="宋体" pitchFamily="2" charset="-122"/>
            </a:endParaRPr>
          </a:p>
        </p:txBody>
      </p:sp>
      <p:sp>
        <p:nvSpPr>
          <p:cNvPr id="2050" name="Rectangle 43"/>
          <p:cNvSpPr>
            <a:spLocks noChangeArrowheads="1"/>
          </p:cNvSpPr>
          <p:nvPr/>
        </p:nvSpPr>
        <p:spPr bwMode="auto">
          <a:xfrm>
            <a:off x="5480490" y="3733800"/>
            <a:ext cx="10445310"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dirty="0">
                <a:latin typeface="Century Schoolbook" pitchFamily="18" charset="0"/>
                <a:ea typeface="宋体" pitchFamily="2" charset="-122"/>
              </a:rPr>
              <a:t>System Overview</a:t>
            </a:r>
          </a:p>
        </p:txBody>
      </p:sp>
      <p:sp>
        <p:nvSpPr>
          <p:cNvPr id="2052" name="Rectangle 2"/>
          <p:cNvSpPr>
            <a:spLocks noGrp="1" noChangeArrowheads="1"/>
          </p:cNvSpPr>
          <p:nvPr>
            <p:ph type="ctrTitle"/>
          </p:nvPr>
        </p:nvSpPr>
        <p:spPr>
          <a:xfrm>
            <a:off x="1" y="609600"/>
            <a:ext cx="21945600" cy="3125007"/>
          </a:xfrm>
        </p:spPr>
        <p:txBody>
          <a:bodyPr/>
          <a:lstStyle/>
          <a:p>
            <a:r>
              <a:rPr lang="en-US" altLang="zh-CN" sz="6000" dirty="0" err="1"/>
              <a:t>Webly</a:t>
            </a:r>
            <a:r>
              <a:rPr lang="en-US" altLang="zh-CN" sz="6000" dirty="0"/>
              <a:t>-Supervised Learning of Multimodal Video </a:t>
            </a:r>
            <a:r>
              <a:rPr lang="en-US" altLang="zh-CN" sz="6000" dirty="0" smtClean="0"/>
              <a:t>Detectors</a:t>
            </a:r>
            <a:br>
              <a:rPr lang="en-US" altLang="zh-CN" sz="6000" dirty="0" smtClean="0"/>
            </a:br>
            <a:r>
              <a:rPr lang="en-US" altLang="zh-CN" sz="3600" b="1" dirty="0" err="1" smtClean="0"/>
              <a:t>Junwei</a:t>
            </a:r>
            <a:r>
              <a:rPr lang="en-US" altLang="zh-CN" sz="3600" b="1" dirty="0" smtClean="0"/>
              <a:t> Liang, Lu Jiang</a:t>
            </a:r>
            <a:r>
              <a:rPr lang="en-US" altLang="zh-CN" sz="3600" b="1" dirty="0"/>
              <a:t> </a:t>
            </a:r>
            <a:r>
              <a:rPr lang="en-US" altLang="zh-CN" sz="3600" b="1" dirty="0" smtClean="0"/>
              <a:t>and Alexander Hauptmann </a:t>
            </a:r>
            <a:r>
              <a:rPr lang="en-US" altLang="zh-CN" sz="3600" dirty="0" smtClean="0"/>
              <a:t/>
            </a:r>
            <a:br>
              <a:rPr lang="en-US" altLang="zh-CN" sz="3600" dirty="0" smtClean="0"/>
            </a:br>
            <a:r>
              <a:rPr lang="en-US" altLang="zh-CN" sz="3600" dirty="0" smtClean="0"/>
              <a:t>Carnegie </a:t>
            </a:r>
            <a:r>
              <a:rPr lang="en-US" altLang="zh-CN" sz="3600" dirty="0"/>
              <a:t>Mellon </a:t>
            </a:r>
            <a:r>
              <a:rPr lang="en-US" altLang="zh-CN" sz="3600" dirty="0" smtClean="0"/>
              <a:t>University</a:t>
            </a:r>
            <a:br>
              <a:rPr lang="en-US" altLang="zh-CN" sz="3600" dirty="0" smtClean="0"/>
            </a:br>
            <a:r>
              <a:rPr lang="en-US" altLang="zh-CN" sz="3600" dirty="0" smtClean="0"/>
              <a:t> </a:t>
            </a:r>
            <a:r>
              <a:rPr lang="en-US" altLang="zh-CN" sz="3600" dirty="0"/>
              <a:t>{</a:t>
            </a:r>
            <a:r>
              <a:rPr lang="en-US" altLang="zh-CN" sz="3600" dirty="0" err="1"/>
              <a:t>junweil</a:t>
            </a:r>
            <a:r>
              <a:rPr lang="en-US" altLang="zh-CN" sz="3600" dirty="0"/>
              <a:t>, </a:t>
            </a:r>
            <a:r>
              <a:rPr lang="en-US" altLang="zh-CN" sz="3600" dirty="0" err="1"/>
              <a:t>lujiang</a:t>
            </a:r>
            <a:r>
              <a:rPr lang="en-US" altLang="zh-CN" sz="3600" dirty="0"/>
              <a:t>, </a:t>
            </a:r>
            <a:r>
              <a:rPr lang="en-US" altLang="zh-CN" sz="3600" dirty="0" err="1" smtClean="0"/>
              <a:t>alex</a:t>
            </a:r>
            <a:r>
              <a:rPr lang="en-US" altLang="zh-CN" sz="3600" dirty="0" smtClean="0"/>
              <a:t>}</a:t>
            </a:r>
            <a:r>
              <a:rPr lang="en-US" altLang="zh-CN" sz="3600" dirty="0"/>
              <a:t>@</a:t>
            </a:r>
            <a:r>
              <a:rPr lang="en-US" altLang="zh-CN" sz="3600" dirty="0" err="1"/>
              <a:t>cs.cmu.edu</a:t>
            </a:r>
            <a:endParaRPr lang="zh-CN" altLang="en-US" sz="3600" dirty="0"/>
          </a:p>
        </p:txBody>
      </p:sp>
      <p:sp>
        <p:nvSpPr>
          <p:cNvPr id="2057" name="Rectangle 35"/>
          <p:cNvSpPr>
            <a:spLocks noChangeArrowheads="1"/>
          </p:cNvSpPr>
          <p:nvPr/>
        </p:nvSpPr>
        <p:spPr bwMode="auto">
          <a:xfrm>
            <a:off x="385977" y="3695381"/>
            <a:ext cx="5290457"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a:latin typeface="Century Schoolbook" pitchFamily="18" charset="0"/>
                <a:ea typeface="宋体" pitchFamily="2" charset="-122"/>
              </a:rPr>
              <a:t>Abstract</a:t>
            </a:r>
          </a:p>
        </p:txBody>
      </p:sp>
      <p:sp>
        <p:nvSpPr>
          <p:cNvPr id="2058" name="Rectangle 36"/>
          <p:cNvSpPr>
            <a:spLocks noChangeArrowheads="1"/>
          </p:cNvSpPr>
          <p:nvPr/>
        </p:nvSpPr>
        <p:spPr bwMode="auto">
          <a:xfrm>
            <a:off x="348343" y="26099732"/>
            <a:ext cx="5290457"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2800" b="1" dirty="0" smtClean="0">
                <a:latin typeface="Century Schoolbook" pitchFamily="18" charset="0"/>
                <a:ea typeface="宋体" pitchFamily="2" charset="-122"/>
              </a:rPr>
              <a:t>Data Description</a:t>
            </a:r>
            <a:endParaRPr lang="en-US" altLang="zh-CN" sz="2800" b="1" dirty="0">
              <a:latin typeface="Century Schoolbook" pitchFamily="18" charset="0"/>
              <a:ea typeface="宋体" pitchFamily="2" charset="-122"/>
            </a:endParaRPr>
          </a:p>
        </p:txBody>
      </p:sp>
      <p:sp>
        <p:nvSpPr>
          <p:cNvPr id="2061" name="Rectangle 51"/>
          <p:cNvSpPr>
            <a:spLocks noChangeArrowheads="1"/>
          </p:cNvSpPr>
          <p:nvPr/>
        </p:nvSpPr>
        <p:spPr bwMode="auto">
          <a:xfrm>
            <a:off x="15925800" y="3733800"/>
            <a:ext cx="5638800"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2800" b="1" dirty="0" smtClean="0">
                <a:latin typeface="Century Schoolbook" pitchFamily="18" charset="0"/>
                <a:ea typeface="宋体" pitchFamily="2" charset="-122"/>
              </a:rPr>
              <a:t>Curriculum Region Design</a:t>
            </a:r>
            <a:endParaRPr lang="en-US" altLang="zh-CN" sz="2800" b="1" dirty="0">
              <a:latin typeface="Century Schoolbook" pitchFamily="18" charset="0"/>
              <a:ea typeface="宋体" pitchFamily="2" charset="-122"/>
            </a:endParaRPr>
          </a:p>
        </p:txBody>
      </p:sp>
      <p:grpSp>
        <p:nvGrpSpPr>
          <p:cNvPr id="12" name="组合 11"/>
          <p:cNvGrpSpPr/>
          <p:nvPr/>
        </p:nvGrpSpPr>
        <p:grpSpPr>
          <a:xfrm>
            <a:off x="16002000" y="25069396"/>
            <a:ext cx="5551715" cy="4343805"/>
            <a:chOff x="38117031" y="11506128"/>
            <a:chExt cx="12344402" cy="4275930"/>
          </a:xfrm>
        </p:grpSpPr>
        <p:sp>
          <p:nvSpPr>
            <p:cNvPr id="2063" name="Rectangle 67"/>
            <p:cNvSpPr>
              <a:spLocks noChangeArrowheads="1"/>
            </p:cNvSpPr>
            <p:nvPr/>
          </p:nvSpPr>
          <p:spPr bwMode="auto">
            <a:xfrm>
              <a:off x="38117033" y="11506128"/>
              <a:ext cx="12344400" cy="1125536"/>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dirty="0">
                  <a:latin typeface="Century Schoolbook" pitchFamily="18" charset="0"/>
                  <a:ea typeface="宋体" pitchFamily="2" charset="-122"/>
                </a:rPr>
                <a:t>Conclusions</a:t>
              </a:r>
            </a:p>
          </p:txBody>
        </p:sp>
        <p:sp>
          <p:nvSpPr>
            <p:cNvPr id="11" name="矩形 10"/>
            <p:cNvSpPr/>
            <p:nvPr/>
          </p:nvSpPr>
          <p:spPr>
            <a:xfrm>
              <a:off x="38117031" y="12964461"/>
              <a:ext cx="12330870" cy="2817597"/>
            </a:xfrm>
            <a:prstGeom prst="rect">
              <a:avLst/>
            </a:prstGeom>
          </p:spPr>
          <p:txBody>
            <a:bodyPr wrap="square">
              <a:spAutoFit/>
            </a:bodyPr>
            <a:lstStyle/>
            <a:p>
              <a:pPr algn="just"/>
              <a:r>
                <a:rPr lang="en-US" altLang="zh-CN" sz="2000" dirty="0"/>
                <a:t>In this </a:t>
              </a:r>
              <a:r>
                <a:rPr lang="en-US" altLang="zh-CN" sz="2000" dirty="0" smtClean="0"/>
                <a:t>demo</a:t>
              </a:r>
              <a:r>
                <a:rPr lang="en-US" altLang="zh-CN" sz="2000" dirty="0" smtClean="0"/>
                <a:t>, </a:t>
              </a:r>
              <a:r>
                <a:rPr lang="en-US" altLang="zh-CN" sz="2000" dirty="0"/>
                <a:t>we </a:t>
              </a:r>
              <a:r>
                <a:rPr lang="en-US" altLang="zh-CN" sz="2000" dirty="0" smtClean="0"/>
                <a:t>demonstrate </a:t>
              </a:r>
              <a:r>
                <a:rPr lang="en-US" altLang="zh-CN" sz="2000" dirty="0"/>
                <a:t>a novel method called WELL for </a:t>
              </a:r>
              <a:r>
                <a:rPr lang="en-US" altLang="zh-CN" sz="2000" dirty="0" err="1"/>
                <a:t>webly</a:t>
              </a:r>
              <a:r>
                <a:rPr lang="en-US" altLang="zh-CN" sz="2000" dirty="0"/>
                <a:t> labeled video data learning. WELL extracts </a:t>
              </a:r>
              <a:r>
                <a:rPr lang="en-US" altLang="zh-CN" sz="2000" dirty="0" smtClean="0"/>
                <a:t>informative </a:t>
              </a:r>
              <a:r>
                <a:rPr lang="en-US" altLang="zh-CN" sz="2000" dirty="0"/>
                <a:t>knowledge from noisy weakly labeled video data from the web through a general framework with solid theoretical </a:t>
              </a:r>
              <a:r>
                <a:rPr lang="en-US" altLang="zh-CN" sz="2000" dirty="0" smtClean="0"/>
                <a:t>justifications. WELL is able to train accurate detectors automatically from Internet video data.</a:t>
              </a:r>
              <a:endParaRPr lang="en-US" altLang="zh-CN" sz="2000" dirty="0"/>
            </a:p>
            <a:p>
              <a:pPr algn="just"/>
              <a:endParaRPr lang="en-US" altLang="zh-CN" sz="2000" dirty="0"/>
            </a:p>
          </p:txBody>
        </p:sp>
      </p:grpSp>
      <p:sp>
        <p:nvSpPr>
          <p:cNvPr id="275" name="Rectangle 43"/>
          <p:cNvSpPr>
            <a:spLocks noChangeArrowheads="1"/>
          </p:cNvSpPr>
          <p:nvPr/>
        </p:nvSpPr>
        <p:spPr bwMode="auto">
          <a:xfrm>
            <a:off x="5715000" y="26137209"/>
            <a:ext cx="10178143"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dirty="0" err="1" smtClean="0">
                <a:latin typeface="Century Schoolbook" pitchFamily="18" charset="0"/>
                <a:ea typeface="宋体" pitchFamily="2" charset="-122"/>
              </a:rPr>
              <a:t>Webly</a:t>
            </a:r>
            <a:r>
              <a:rPr lang="en-US" altLang="zh-CN" sz="3200" b="1" dirty="0" smtClean="0">
                <a:latin typeface="Century Schoolbook" pitchFamily="18" charset="0"/>
                <a:ea typeface="宋体" pitchFamily="2" charset="-122"/>
              </a:rPr>
              <a:t> Learning Experiments on FCVID</a:t>
            </a:r>
            <a:endParaRPr lang="en-US" altLang="zh-CN" sz="3200" b="1" dirty="0">
              <a:latin typeface="Century Schoolbook" pitchFamily="18" charset="0"/>
              <a:ea typeface="宋体" pitchFamily="2" charset="-122"/>
            </a:endParaRPr>
          </a:p>
        </p:txBody>
      </p:sp>
      <p:sp>
        <p:nvSpPr>
          <p:cNvPr id="2060" name="Line 8"/>
          <p:cNvSpPr>
            <a:spLocks noChangeShapeType="1"/>
          </p:cNvSpPr>
          <p:nvPr/>
        </p:nvSpPr>
        <p:spPr bwMode="auto">
          <a:xfrm>
            <a:off x="5676433" y="3695382"/>
            <a:ext cx="0" cy="289559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61861" tIns="30931" rIns="61861" bIns="30931"/>
          <a:lstStyle/>
          <a:p>
            <a:endParaRPr lang="zh-CN" altLang="en-US"/>
          </a:p>
        </p:txBody>
      </p:sp>
      <p:sp>
        <p:nvSpPr>
          <p:cNvPr id="2064" name="Line 10"/>
          <p:cNvSpPr>
            <a:spLocks noChangeShapeType="1"/>
          </p:cNvSpPr>
          <p:nvPr/>
        </p:nvSpPr>
        <p:spPr bwMode="auto">
          <a:xfrm>
            <a:off x="15925800" y="3695382"/>
            <a:ext cx="0" cy="289559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61861" tIns="30931" rIns="61861" bIns="30931"/>
          <a:lstStyle/>
          <a:p>
            <a:endParaRPr lang="zh-CN" altLang="en-US" dirty="0"/>
          </a:p>
        </p:txBody>
      </p:sp>
      <p:sp>
        <p:nvSpPr>
          <p:cNvPr id="273" name="Rectangle 4"/>
          <p:cNvSpPr>
            <a:spLocks noChangeArrowheads="1"/>
          </p:cNvSpPr>
          <p:nvPr/>
        </p:nvSpPr>
        <p:spPr bwMode="auto">
          <a:xfrm>
            <a:off x="0" y="-523677"/>
            <a:ext cx="124944" cy="1047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1861" tIns="30931" rIns="61861" bIns="30931" numCol="1" anchor="ctr" anchorCtr="0" compatLnSpc="1">
            <a:prstTxWarp prst="textNoShape">
              <a:avLst/>
            </a:prstTxWarp>
            <a:spAutoFit/>
          </a:bodyPr>
          <a:lstStyle/>
          <a:p>
            <a:endParaRPr lang="zh-CN" altLang="en-US"/>
          </a:p>
        </p:txBody>
      </p:sp>
      <p:sp>
        <p:nvSpPr>
          <p:cNvPr id="277" name="Rectangle 6"/>
          <p:cNvSpPr>
            <a:spLocks noChangeArrowheads="1"/>
          </p:cNvSpPr>
          <p:nvPr/>
        </p:nvSpPr>
        <p:spPr bwMode="auto">
          <a:xfrm>
            <a:off x="0" y="-523677"/>
            <a:ext cx="124944" cy="1047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1861" tIns="30931" rIns="61861" bIns="30931" numCol="1" anchor="ctr" anchorCtr="0" compatLnSpc="1">
            <a:prstTxWarp prst="textNoShape">
              <a:avLst/>
            </a:prstTxWarp>
            <a:spAutoFit/>
          </a:bodyPr>
          <a:lstStyle/>
          <a:p>
            <a:endParaRPr lang="zh-CN" altLang="en-US"/>
          </a:p>
        </p:txBody>
      </p:sp>
      <p:sp>
        <p:nvSpPr>
          <p:cNvPr id="280" name="Rectangle 9"/>
          <p:cNvSpPr>
            <a:spLocks noChangeArrowheads="1"/>
          </p:cNvSpPr>
          <p:nvPr/>
        </p:nvSpPr>
        <p:spPr bwMode="auto">
          <a:xfrm>
            <a:off x="0" y="-523677"/>
            <a:ext cx="124944" cy="1047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1861" tIns="30931" rIns="61861" bIns="30931" numCol="1" anchor="ctr" anchorCtr="0" compatLnSpc="1">
            <a:prstTxWarp prst="textNoShape">
              <a:avLst/>
            </a:prstTxWarp>
            <a:spAutoFit/>
          </a:bodyPr>
          <a:lstStyle/>
          <a:p>
            <a:endParaRPr lang="zh-CN" altLang="en-US"/>
          </a:p>
        </p:txBody>
      </p:sp>
      <p:sp>
        <p:nvSpPr>
          <p:cNvPr id="284" name="Rectangle 15"/>
          <p:cNvSpPr>
            <a:spLocks noChangeArrowheads="1"/>
          </p:cNvSpPr>
          <p:nvPr/>
        </p:nvSpPr>
        <p:spPr bwMode="auto">
          <a:xfrm>
            <a:off x="0" y="-523677"/>
            <a:ext cx="124944" cy="1047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1861" tIns="30931" rIns="61861" bIns="30931" numCol="1" anchor="ctr" anchorCtr="0" compatLnSpc="1">
            <a:prstTxWarp prst="textNoShape">
              <a:avLst/>
            </a:prstTxWarp>
            <a:spAutoFit/>
          </a:bodyPr>
          <a:lstStyle/>
          <a:p>
            <a:endParaRPr lang="zh-CN" altLang="en-US"/>
          </a:p>
        </p:txBody>
      </p:sp>
      <p:sp>
        <p:nvSpPr>
          <p:cNvPr id="15" name="矩形 14"/>
          <p:cNvSpPr/>
          <p:nvPr/>
        </p:nvSpPr>
        <p:spPr>
          <a:xfrm>
            <a:off x="381000" y="27471332"/>
            <a:ext cx="5159829" cy="5140778"/>
          </a:xfrm>
          <a:prstGeom prst="rect">
            <a:avLst/>
          </a:prstGeom>
        </p:spPr>
        <p:txBody>
          <a:bodyPr wrap="square" lIns="61861" tIns="30931" rIns="61861" bIns="30931">
            <a:spAutoFit/>
          </a:bodyPr>
          <a:lstStyle/>
          <a:p>
            <a:pPr algn="just"/>
            <a:r>
              <a:rPr lang="en-US" altLang="zh-CN" sz="2200" b="1" dirty="0" smtClean="0"/>
              <a:t>FCVID. </a:t>
            </a:r>
            <a:r>
              <a:rPr lang="en-US" altLang="zh-CN" sz="2200" dirty="0" err="1"/>
              <a:t>Fudan-columbia</a:t>
            </a:r>
            <a:r>
              <a:rPr lang="en-US" altLang="zh-CN" sz="2200" dirty="0"/>
              <a:t> Video Dataset (FCVID) contains 91,223 YouTube videos (4,232 hours) from 239 categories. It covers a wide range of concepts like activities, objects, scenes, sports, etc. [Jiang </a:t>
            </a:r>
            <a:r>
              <a:rPr lang="en-US" altLang="zh-CN" sz="2200" i="1" dirty="0"/>
              <a:t>et al.</a:t>
            </a:r>
            <a:r>
              <a:rPr lang="en-US" altLang="zh-CN" sz="2200" dirty="0"/>
              <a:t>, 2015d]. Each video is manually labeled to one or more categories. In our experiments, we do not use the manual labels in </a:t>
            </a:r>
            <a:r>
              <a:rPr lang="en-US" altLang="zh-CN" sz="2200" dirty="0" smtClean="0"/>
              <a:t>training</a:t>
            </a:r>
            <a:r>
              <a:rPr lang="en-US" altLang="zh-CN" sz="2200" dirty="0"/>
              <a:t>, but instead we automatically generate the web labels </a:t>
            </a:r>
            <a:r>
              <a:rPr lang="en-US" altLang="zh-CN" sz="2200" dirty="0" smtClean="0"/>
              <a:t>according </a:t>
            </a:r>
            <a:r>
              <a:rPr lang="en-US" altLang="zh-CN" sz="2200" dirty="0"/>
              <a:t>to the concept name appearance in the video </a:t>
            </a:r>
            <a:r>
              <a:rPr lang="en-US" altLang="zh-CN" sz="2200" dirty="0" smtClean="0"/>
              <a:t>metadata</a:t>
            </a:r>
            <a:r>
              <a:rPr lang="en-US" altLang="zh-CN" sz="2200" dirty="0"/>
              <a:t>. The manual labels are used only in testing to evaluate our and baseline methods. </a:t>
            </a:r>
          </a:p>
        </p:txBody>
      </p:sp>
      <p:sp>
        <p:nvSpPr>
          <p:cNvPr id="42" name="矩形 41"/>
          <p:cNvSpPr/>
          <p:nvPr/>
        </p:nvSpPr>
        <p:spPr>
          <a:xfrm>
            <a:off x="5867400" y="10287000"/>
            <a:ext cx="9906000" cy="2647789"/>
          </a:xfrm>
          <a:prstGeom prst="rect">
            <a:avLst/>
          </a:prstGeom>
        </p:spPr>
        <p:txBody>
          <a:bodyPr wrap="square" lIns="61861" tIns="30931" rIns="61861" bIns="30931">
            <a:spAutoFit/>
          </a:bodyPr>
          <a:lstStyle/>
          <a:p>
            <a:pPr algn="just"/>
            <a:r>
              <a:rPr lang="en-US" altLang="zh-CN" sz="2400" dirty="0"/>
              <a:t>In our demo system, users can provide arbitrary text to query for videos in a target video collection. Figure </a:t>
            </a:r>
            <a:r>
              <a:rPr lang="en-US" altLang="zh-CN" sz="2400" dirty="0" smtClean="0"/>
              <a:t>above </a:t>
            </a:r>
            <a:r>
              <a:rPr lang="en-US" altLang="zh-CN" sz="2400" dirty="0"/>
              <a:t>shows the workflow of our system. Our system will first collect related videos from popular video hosting sites like </a:t>
            </a:r>
            <a:r>
              <a:rPr lang="en-US" altLang="zh-CN" sz="2400" dirty="0" err="1"/>
              <a:t>Youtube</a:t>
            </a:r>
            <a:r>
              <a:rPr lang="en-US" altLang="zh-CN" sz="2400" dirty="0"/>
              <a:t> by </a:t>
            </a:r>
            <a:r>
              <a:rPr lang="en-US" altLang="zh-CN" sz="2400" dirty="0" smtClean="0"/>
              <a:t>using </a:t>
            </a:r>
            <a:r>
              <a:rPr lang="en-US" altLang="zh-CN" sz="2400" dirty="0"/>
              <a:t>their text search engine and combine these videos to our own video dataset. Then it mainly involves two procedures, curriculum design and model training, to learn multimodal video detectors. </a:t>
            </a:r>
          </a:p>
        </p:txBody>
      </p:sp>
      <p:sp>
        <p:nvSpPr>
          <p:cNvPr id="53" name="矩形 52"/>
          <p:cNvSpPr/>
          <p:nvPr/>
        </p:nvSpPr>
        <p:spPr>
          <a:xfrm>
            <a:off x="12268201" y="14173200"/>
            <a:ext cx="3505200" cy="7141327"/>
          </a:xfrm>
          <a:prstGeom prst="rect">
            <a:avLst/>
          </a:prstGeom>
        </p:spPr>
        <p:txBody>
          <a:bodyPr wrap="square" lIns="61861" tIns="30931" rIns="61861" bIns="30931">
            <a:spAutoFit/>
          </a:bodyPr>
          <a:lstStyle/>
          <a:p>
            <a:pPr algn="just"/>
            <a:r>
              <a:rPr lang="en-US" altLang="zh-CN" sz="2000" dirty="0"/>
              <a:t>Let L(</a:t>
            </a:r>
            <a:r>
              <a:rPr lang="en-US" altLang="zh-CN" sz="2000" dirty="0" err="1"/>
              <a:t>y</a:t>
            </a:r>
            <a:r>
              <a:rPr lang="en-US" altLang="zh-CN" sz="2000" baseline="-25000" dirty="0" err="1"/>
              <a:t>i</a:t>
            </a:r>
            <a:r>
              <a:rPr lang="en-US" altLang="zh-CN" sz="2000" dirty="0"/>
              <a:t>, g(x</a:t>
            </a:r>
            <a:r>
              <a:rPr lang="en-US" altLang="zh-CN" sz="2000" baseline="-25000" dirty="0"/>
              <a:t>i</a:t>
            </a:r>
            <a:r>
              <a:rPr lang="en-US" altLang="zh-CN" sz="2000" dirty="0"/>
              <a:t>, w)</a:t>
            </a:r>
            <a:r>
              <a:rPr lang="en-US" altLang="zh-CN" sz="2000" dirty="0" smtClean="0"/>
              <a:t>) denote </a:t>
            </a:r>
            <a:r>
              <a:rPr lang="en-US" altLang="zh-CN" sz="2000" dirty="0"/>
              <a:t>the loss function which calculates the cost between the noisy label </a:t>
            </a:r>
            <a:r>
              <a:rPr lang="en-US" altLang="zh-CN" sz="2000" dirty="0" err="1"/>
              <a:t>y</a:t>
            </a:r>
            <a:r>
              <a:rPr lang="en-US" altLang="zh-CN" sz="2000" baseline="-25000" dirty="0" err="1"/>
              <a:t>i</a:t>
            </a:r>
            <a:r>
              <a:rPr lang="en-US" altLang="zh-CN" sz="2000" dirty="0"/>
              <a:t> and the estimated label g(</a:t>
            </a:r>
            <a:r>
              <a:rPr lang="en-US" altLang="zh-CN" sz="2000" dirty="0" err="1"/>
              <a:t>x</a:t>
            </a:r>
            <a:r>
              <a:rPr lang="en-US" altLang="zh-CN" sz="2000" baseline="-25000" dirty="0" err="1"/>
              <a:t>i</a:t>
            </a:r>
            <a:r>
              <a:rPr lang="en-US" altLang="zh-CN" sz="2000" dirty="0" err="1"/>
              <a:t>,w</a:t>
            </a:r>
            <a:r>
              <a:rPr lang="en-US" altLang="zh-CN" sz="2000" dirty="0"/>
              <a:t>). Here w represents the model parameter inside the decision function g. Our goal is to jointly learn the model parameter w and the latent weight </a:t>
            </a:r>
            <a:r>
              <a:rPr lang="en-US" altLang="zh-CN" sz="2000" dirty="0" smtClean="0"/>
              <a:t>variable </a:t>
            </a:r>
            <a:r>
              <a:rPr lang="cs-CZ" altLang="zh-CN" sz="2000" dirty="0" smtClean="0"/>
              <a:t>v = [v1, · · · , </a:t>
            </a:r>
            <a:r>
              <a:rPr lang="cs-CZ" altLang="zh-CN" sz="2000" dirty="0" err="1" smtClean="0"/>
              <a:t>vn</a:t>
            </a:r>
            <a:r>
              <a:rPr lang="cs-CZ" altLang="zh-CN" sz="2000" dirty="0" smtClean="0"/>
              <a:t>]</a:t>
            </a:r>
            <a:r>
              <a:rPr lang="cs-CZ" altLang="zh-CN" sz="2000" baseline="30000" dirty="0" smtClean="0"/>
              <a:t>T</a:t>
            </a:r>
            <a:r>
              <a:rPr lang="cs-CZ" altLang="zh-CN" sz="2000" dirty="0" smtClean="0"/>
              <a:t>, </a:t>
            </a:r>
            <a:r>
              <a:rPr lang="cs-CZ" altLang="zh-CN" sz="2000" dirty="0" err="1" smtClean="0"/>
              <a:t>reflecting</a:t>
            </a:r>
            <a:r>
              <a:rPr lang="cs-CZ" altLang="zh-CN" sz="2000" dirty="0" smtClean="0"/>
              <a:t> </a:t>
            </a:r>
            <a:r>
              <a:rPr lang="cs-CZ" altLang="zh-CN" sz="2000" dirty="0" err="1" smtClean="0"/>
              <a:t>the</a:t>
            </a:r>
            <a:r>
              <a:rPr lang="cs-CZ" altLang="zh-CN" sz="2000" dirty="0" smtClean="0"/>
              <a:t> </a:t>
            </a:r>
            <a:r>
              <a:rPr lang="cs-CZ" altLang="zh-CN" sz="2000" dirty="0" err="1" smtClean="0"/>
              <a:t>labels</a:t>
            </a:r>
            <a:r>
              <a:rPr lang="cs-CZ" altLang="zh-CN" sz="2000" dirty="0" smtClean="0"/>
              <a:t>’ </a:t>
            </a:r>
            <a:r>
              <a:rPr lang="cs-CZ" altLang="zh-CN" sz="2000" dirty="0" err="1" smtClean="0"/>
              <a:t>confidence</a:t>
            </a:r>
            <a:r>
              <a:rPr lang="cs-CZ" altLang="zh-CN" sz="2000" dirty="0" smtClean="0"/>
              <a:t>. </a:t>
            </a:r>
            <a:r>
              <a:rPr lang="cs-CZ" altLang="zh-CN" sz="2000" dirty="0" err="1"/>
              <a:t>S</a:t>
            </a:r>
            <a:r>
              <a:rPr lang="cs-CZ" altLang="zh-CN" sz="2000" dirty="0" err="1" smtClean="0"/>
              <a:t>amples</a:t>
            </a:r>
            <a:r>
              <a:rPr lang="cs-CZ" altLang="zh-CN" sz="2000" dirty="0" smtClean="0"/>
              <a:t> </a:t>
            </a:r>
            <a:r>
              <a:rPr lang="cs-CZ" altLang="zh-CN" sz="2000" dirty="0" err="1"/>
              <a:t>with</a:t>
            </a:r>
            <a:r>
              <a:rPr lang="cs-CZ" altLang="zh-CN" sz="2000" dirty="0"/>
              <a:t> </a:t>
            </a:r>
            <a:r>
              <a:rPr lang="cs-CZ" altLang="zh-CN" sz="2000" dirty="0" err="1"/>
              <a:t>greater</a:t>
            </a:r>
            <a:r>
              <a:rPr lang="cs-CZ" altLang="zh-CN" sz="2000" dirty="0"/>
              <a:t> </a:t>
            </a:r>
            <a:r>
              <a:rPr lang="cs-CZ" altLang="zh-CN" sz="2000" dirty="0" err="1"/>
              <a:t>weights</a:t>
            </a:r>
            <a:r>
              <a:rPr lang="cs-CZ" altLang="zh-CN" sz="2000" dirty="0"/>
              <a:t> </a:t>
            </a:r>
            <a:r>
              <a:rPr lang="cs-CZ" altLang="zh-CN" sz="2000" dirty="0" err="1"/>
              <a:t>tend</a:t>
            </a:r>
            <a:r>
              <a:rPr lang="cs-CZ" altLang="zh-CN" sz="2000" dirty="0"/>
              <a:t> to </a:t>
            </a:r>
            <a:r>
              <a:rPr lang="cs-CZ" altLang="zh-CN" sz="2000" dirty="0" err="1" smtClean="0"/>
              <a:t>be</a:t>
            </a:r>
            <a:r>
              <a:rPr lang="cs-CZ" altLang="zh-CN" sz="2000" dirty="0" smtClean="0"/>
              <a:t> </a:t>
            </a:r>
            <a:r>
              <a:rPr lang="cs-CZ" altLang="zh-CN" sz="2000" dirty="0" err="1" smtClean="0"/>
              <a:t>learned</a:t>
            </a:r>
            <a:r>
              <a:rPr lang="cs-CZ" altLang="zh-CN" sz="2000" dirty="0" smtClean="0"/>
              <a:t> </a:t>
            </a:r>
            <a:r>
              <a:rPr lang="cs-CZ" altLang="zh-CN" sz="2000" dirty="0" err="1"/>
              <a:t>earlier</a:t>
            </a:r>
            <a:r>
              <a:rPr lang="cs-CZ" altLang="zh-CN" sz="2000" dirty="0"/>
              <a:t>. </a:t>
            </a:r>
            <a:r>
              <a:rPr lang="cs-CZ" altLang="zh-CN" sz="2000" dirty="0" err="1"/>
              <a:t>T</a:t>
            </a:r>
            <a:r>
              <a:rPr lang="cs-CZ" altLang="zh-CN" sz="2000" dirty="0" err="1" smtClean="0"/>
              <a:t>he</a:t>
            </a:r>
            <a:r>
              <a:rPr lang="cs-CZ" altLang="zh-CN" sz="2000" dirty="0" smtClean="0"/>
              <a:t> </a:t>
            </a:r>
            <a:r>
              <a:rPr lang="cs-CZ" altLang="zh-CN" sz="2000" dirty="0" err="1"/>
              <a:t>self-paced</a:t>
            </a:r>
            <a:r>
              <a:rPr lang="cs-CZ" altLang="zh-CN" sz="2000" dirty="0"/>
              <a:t> </a:t>
            </a:r>
            <a:r>
              <a:rPr lang="cs-CZ" altLang="zh-CN" sz="2000" dirty="0" err="1"/>
              <a:t>regularizer</a:t>
            </a:r>
            <a:r>
              <a:rPr lang="cs-CZ" altLang="zh-CN" sz="2000" dirty="0"/>
              <a:t> </a:t>
            </a:r>
            <a:r>
              <a:rPr lang="cs-CZ" altLang="zh-CN" sz="2000" dirty="0" smtClean="0"/>
              <a:t>f </a:t>
            </a:r>
            <a:r>
              <a:rPr lang="cs-CZ" altLang="zh-CN" sz="2000" dirty="0" err="1" smtClean="0"/>
              <a:t>controls</a:t>
            </a:r>
            <a:r>
              <a:rPr lang="cs-CZ" altLang="zh-CN" sz="2000" dirty="0" smtClean="0"/>
              <a:t> </a:t>
            </a:r>
            <a:r>
              <a:rPr lang="cs-CZ" altLang="zh-CN" sz="2000" dirty="0" err="1"/>
              <a:t>the</a:t>
            </a:r>
            <a:r>
              <a:rPr lang="cs-CZ" altLang="zh-CN" sz="2000" dirty="0"/>
              <a:t> </a:t>
            </a:r>
            <a:r>
              <a:rPr lang="cs-CZ" altLang="zh-CN" sz="2000" dirty="0" err="1"/>
              <a:t>learning</a:t>
            </a:r>
            <a:r>
              <a:rPr lang="cs-CZ" altLang="zh-CN" sz="2000" dirty="0"/>
              <a:t> </a:t>
            </a:r>
            <a:r>
              <a:rPr lang="cs-CZ" altLang="zh-CN" sz="2000" dirty="0" err="1"/>
              <a:t>scheme</a:t>
            </a:r>
            <a:r>
              <a:rPr lang="cs-CZ" altLang="zh-CN" sz="2000" dirty="0" smtClean="0"/>
              <a:t>. </a:t>
            </a:r>
            <a:r>
              <a:rPr lang="cs-CZ" altLang="zh-CN" sz="2000" dirty="0" err="1"/>
              <a:t>W</a:t>
            </a:r>
            <a:r>
              <a:rPr lang="cs-CZ" altLang="zh-CN" sz="2000" dirty="0" err="1" smtClean="0"/>
              <a:t>e</a:t>
            </a:r>
            <a:r>
              <a:rPr lang="cs-CZ" altLang="zh-CN" sz="2000" dirty="0" smtClean="0"/>
              <a:t> </a:t>
            </a:r>
            <a:r>
              <a:rPr lang="cs-CZ" altLang="zh-CN" sz="2000" dirty="0" err="1"/>
              <a:t>extract</a:t>
            </a:r>
            <a:r>
              <a:rPr lang="cs-CZ" altLang="zh-CN" sz="2000" dirty="0"/>
              <a:t> </a:t>
            </a:r>
            <a:r>
              <a:rPr lang="cs-CZ" altLang="zh-CN" sz="2000" dirty="0" err="1"/>
              <a:t>the</a:t>
            </a:r>
            <a:r>
              <a:rPr lang="cs-CZ" altLang="zh-CN" sz="2000" dirty="0"/>
              <a:t> </a:t>
            </a:r>
            <a:r>
              <a:rPr lang="cs-CZ" altLang="zh-CN" sz="2000" dirty="0" err="1"/>
              <a:t>partial-order</a:t>
            </a:r>
            <a:r>
              <a:rPr lang="cs-CZ" altLang="zh-CN" sz="2000" dirty="0"/>
              <a:t> curriculum </a:t>
            </a:r>
            <a:r>
              <a:rPr lang="cs-CZ" altLang="zh-CN" sz="2000" dirty="0" err="1" smtClean="0"/>
              <a:t>that</a:t>
            </a:r>
            <a:r>
              <a:rPr lang="cs-CZ" altLang="zh-CN" sz="2000" dirty="0" smtClean="0"/>
              <a:t> </a:t>
            </a:r>
            <a:r>
              <a:rPr lang="cs-CZ" altLang="zh-CN" sz="2000" dirty="0" err="1"/>
              <a:t>only</a:t>
            </a:r>
            <a:r>
              <a:rPr lang="cs-CZ" altLang="zh-CN" sz="2000" dirty="0"/>
              <a:t> </a:t>
            </a:r>
            <a:r>
              <a:rPr lang="cs-CZ" altLang="zh-CN" sz="2000" dirty="0" err="1"/>
              <a:t>distinguish</a:t>
            </a:r>
            <a:r>
              <a:rPr lang="cs-CZ" altLang="zh-CN" sz="2000" dirty="0"/>
              <a:t> </a:t>
            </a:r>
            <a:r>
              <a:rPr lang="cs-CZ" altLang="zh-CN" sz="2000" dirty="0" err="1"/>
              <a:t>the</a:t>
            </a:r>
            <a:r>
              <a:rPr lang="cs-CZ" altLang="zh-CN" sz="2000" dirty="0"/>
              <a:t> </a:t>
            </a:r>
            <a:r>
              <a:rPr lang="cs-CZ" altLang="zh-CN" sz="2000" dirty="0" err="1"/>
              <a:t>training</a:t>
            </a:r>
            <a:r>
              <a:rPr lang="cs-CZ" altLang="zh-CN" sz="2000" dirty="0"/>
              <a:t> </a:t>
            </a:r>
            <a:r>
              <a:rPr lang="cs-CZ" altLang="zh-CN" sz="2000" dirty="0" err="1"/>
              <a:t>order</a:t>
            </a:r>
            <a:r>
              <a:rPr lang="cs-CZ" altLang="zh-CN" sz="2000" dirty="0"/>
              <a:t> </a:t>
            </a:r>
            <a:r>
              <a:rPr lang="cs-CZ" altLang="zh-CN" sz="2000" dirty="0" err="1"/>
              <a:t>for</a:t>
            </a:r>
            <a:r>
              <a:rPr lang="cs-CZ" altLang="zh-CN" sz="2000" dirty="0"/>
              <a:t> </a:t>
            </a:r>
            <a:r>
              <a:rPr lang="cs-CZ" altLang="zh-CN" sz="2000" dirty="0" err="1"/>
              <a:t>groups</a:t>
            </a:r>
            <a:r>
              <a:rPr lang="cs-CZ" altLang="zh-CN" sz="2000" dirty="0"/>
              <a:t> </a:t>
            </a:r>
            <a:r>
              <a:rPr lang="cs-CZ" altLang="zh-CN" sz="2000" dirty="0" err="1"/>
              <a:t>of</a:t>
            </a:r>
            <a:r>
              <a:rPr lang="cs-CZ" altLang="zh-CN" sz="2000" dirty="0"/>
              <a:t> </a:t>
            </a:r>
            <a:r>
              <a:rPr lang="cs-CZ" altLang="zh-CN" sz="2000" dirty="0" err="1"/>
              <a:t>samples</a:t>
            </a:r>
            <a:r>
              <a:rPr lang="cs-CZ" altLang="zh-CN" sz="2000" dirty="0"/>
              <a:t>. </a:t>
            </a:r>
            <a:r>
              <a:rPr lang="cs-CZ" altLang="zh-CN" sz="2000" dirty="0" err="1" smtClean="0"/>
              <a:t>We</a:t>
            </a:r>
            <a:r>
              <a:rPr lang="cs-CZ" altLang="zh-CN" sz="2000" dirty="0" smtClean="0"/>
              <a:t> </a:t>
            </a:r>
            <a:r>
              <a:rPr lang="cs-CZ" altLang="zh-CN" sz="2000" dirty="0" err="1" smtClean="0"/>
              <a:t>have</a:t>
            </a:r>
            <a:r>
              <a:rPr lang="cs-CZ" altLang="zh-CN" sz="2000" dirty="0" smtClean="0"/>
              <a:t> </a:t>
            </a:r>
            <a:r>
              <a:rPr lang="cs-CZ" altLang="zh-CN" sz="2000" dirty="0" err="1" smtClean="0"/>
              <a:t>also</a:t>
            </a:r>
            <a:r>
              <a:rPr lang="cs-CZ" altLang="zh-CN" sz="2000" dirty="0" smtClean="0"/>
              <a:t> </a:t>
            </a:r>
            <a:r>
              <a:rPr lang="cs-CZ" altLang="zh-CN" sz="2000" dirty="0" err="1" smtClean="0"/>
              <a:t>applied</a:t>
            </a:r>
            <a:r>
              <a:rPr lang="cs-CZ" altLang="zh-CN" sz="2000" dirty="0" smtClean="0"/>
              <a:t> </a:t>
            </a:r>
            <a:r>
              <a:rPr lang="cs-CZ" altLang="zh-CN" sz="2000" dirty="0" err="1" smtClean="0"/>
              <a:t>dropout</a:t>
            </a:r>
            <a:r>
              <a:rPr lang="cs-CZ" altLang="zh-CN" sz="2000" dirty="0"/>
              <a:t> </a:t>
            </a:r>
            <a:r>
              <a:rPr lang="cs-CZ" altLang="zh-CN" sz="2000" dirty="0" smtClean="0"/>
              <a:t>in </a:t>
            </a:r>
            <a:r>
              <a:rPr lang="cs-CZ" altLang="zh-CN" sz="2000" dirty="0" err="1" smtClean="0"/>
              <a:t>the</a:t>
            </a:r>
            <a:r>
              <a:rPr lang="cs-CZ" altLang="zh-CN" sz="2000" dirty="0" smtClean="0"/>
              <a:t> </a:t>
            </a:r>
            <a:r>
              <a:rPr lang="cs-CZ" altLang="zh-CN" sz="2000" dirty="0" err="1" smtClean="0"/>
              <a:t>self-paced</a:t>
            </a:r>
            <a:r>
              <a:rPr lang="cs-CZ" altLang="zh-CN" sz="2000" dirty="0" smtClean="0"/>
              <a:t> </a:t>
            </a:r>
            <a:r>
              <a:rPr lang="cs-CZ" altLang="zh-CN" sz="2000" dirty="0" err="1" smtClean="0"/>
              <a:t>function</a:t>
            </a:r>
            <a:r>
              <a:rPr lang="cs-CZ" altLang="zh-CN" sz="2000" dirty="0" smtClean="0"/>
              <a:t>.</a:t>
            </a:r>
            <a:endParaRPr lang="cs-CZ" altLang="zh-CN" sz="2000" dirty="0"/>
          </a:p>
        </p:txBody>
      </p:sp>
      <p:sp>
        <p:nvSpPr>
          <p:cNvPr id="64" name="矩形 63"/>
          <p:cNvSpPr/>
          <p:nvPr/>
        </p:nvSpPr>
        <p:spPr>
          <a:xfrm>
            <a:off x="16078200" y="12186820"/>
            <a:ext cx="5562600" cy="5262980"/>
          </a:xfrm>
          <a:prstGeom prst="rect">
            <a:avLst/>
          </a:prstGeom>
        </p:spPr>
        <p:txBody>
          <a:bodyPr wrap="square">
            <a:spAutoFit/>
          </a:bodyPr>
          <a:lstStyle/>
          <a:p>
            <a:pPr algn="just"/>
            <a:r>
              <a:rPr lang="en-US" altLang="zh-CN" sz="2100" b="1" dirty="0"/>
              <a:t>Curriculum </a:t>
            </a:r>
            <a:r>
              <a:rPr lang="en-US" altLang="zh-CN" sz="2100" b="1" dirty="0" smtClean="0"/>
              <a:t>Design</a:t>
            </a:r>
            <a:r>
              <a:rPr lang="en-US" altLang="zh-CN" sz="2100" dirty="0" smtClean="0"/>
              <a:t>. In </a:t>
            </a:r>
            <a:r>
              <a:rPr lang="en-US" altLang="zh-CN" sz="2100" dirty="0"/>
              <a:t>curriculum design, our system extract the multi-modal prior knowledge from the videos to decide which videos are more confident to be positive examples in model </a:t>
            </a:r>
            <a:r>
              <a:rPr lang="en-US" altLang="zh-CN" sz="2100" dirty="0" smtClean="0"/>
              <a:t>training</a:t>
            </a:r>
            <a:r>
              <a:rPr lang="en-US" altLang="zh-CN" sz="2100" dirty="0"/>
              <a:t>. Figure </a:t>
            </a:r>
            <a:r>
              <a:rPr lang="en-US" altLang="zh-CN" sz="2100" dirty="0" smtClean="0"/>
              <a:t>above </a:t>
            </a:r>
            <a:r>
              <a:rPr lang="en-US" altLang="zh-CN" sz="2100" dirty="0"/>
              <a:t>shows an example of a high-confidence </a:t>
            </a:r>
            <a:r>
              <a:rPr lang="en-US" altLang="zh-CN" sz="2100" dirty="0" err="1"/>
              <a:t>webly</a:t>
            </a:r>
            <a:r>
              <a:rPr lang="en-US" altLang="zh-CN" sz="2100" dirty="0" smtClean="0"/>
              <a:t>-labeled </a:t>
            </a:r>
            <a:r>
              <a:rPr lang="en-US" altLang="zh-CN" sz="2100" dirty="0"/>
              <a:t>video for the query ”walking with a dog”. As we see, the textual metadata we get from the web videos contain useful but very noisy information. The multi-modal prior </a:t>
            </a:r>
            <a:r>
              <a:rPr lang="en-US" altLang="zh-CN" sz="2100" dirty="0" smtClean="0"/>
              <a:t>information </a:t>
            </a:r>
            <a:r>
              <a:rPr lang="en-US" altLang="zh-CN" sz="2100" dirty="0"/>
              <a:t>we get is correlated across modalities. Our system first extract bag-of-words features from different modalities and then match them to the query words. Each video will then come with a matching score to the query. </a:t>
            </a:r>
          </a:p>
        </p:txBody>
      </p:sp>
      <p:pic>
        <p:nvPicPr>
          <p:cNvPr id="8" name="图片 7" descr="屏幕快照 2016-07-11 PM8.54.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17449800"/>
            <a:ext cx="5884068" cy="3733800"/>
          </a:xfrm>
          <a:prstGeom prst="rect">
            <a:avLst/>
          </a:prstGeom>
        </p:spPr>
      </p:pic>
      <p:pic>
        <p:nvPicPr>
          <p:cNvPr id="9" name="图片 8" descr="屏幕快照 2016-07-11 PM8.56.2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599" y="14249400"/>
            <a:ext cx="6324601" cy="1482046"/>
          </a:xfrm>
          <a:prstGeom prst="rect">
            <a:avLst/>
          </a:prstGeom>
        </p:spPr>
      </p:pic>
      <p:pic>
        <p:nvPicPr>
          <p:cNvPr id="10" name="图片 9" descr="屏幕快照 2016-07-11 PM8.56.5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5600" y="15675382"/>
            <a:ext cx="4648200" cy="1926818"/>
          </a:xfrm>
          <a:prstGeom prst="rect">
            <a:avLst/>
          </a:prstGeom>
        </p:spPr>
      </p:pic>
      <p:sp>
        <p:nvSpPr>
          <p:cNvPr id="48" name="Rectangle 36"/>
          <p:cNvSpPr>
            <a:spLocks noChangeArrowheads="1"/>
          </p:cNvSpPr>
          <p:nvPr/>
        </p:nvSpPr>
        <p:spPr bwMode="auto">
          <a:xfrm>
            <a:off x="304800" y="12877397"/>
            <a:ext cx="5290457"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2800" b="1" dirty="0" smtClean="0">
                <a:latin typeface="Century Schoolbook" pitchFamily="18" charset="0"/>
                <a:ea typeface="宋体" pitchFamily="2" charset="-122"/>
              </a:rPr>
              <a:t>Introduction</a:t>
            </a:r>
            <a:endParaRPr lang="en-US" altLang="zh-CN" sz="2800" b="1" dirty="0">
              <a:latin typeface="Century Schoolbook" pitchFamily="18" charset="0"/>
              <a:ea typeface="宋体" pitchFamily="2" charset="-122"/>
            </a:endParaRPr>
          </a:p>
        </p:txBody>
      </p:sp>
      <p:sp>
        <p:nvSpPr>
          <p:cNvPr id="224" name="矩形 223"/>
          <p:cNvSpPr/>
          <p:nvPr/>
        </p:nvSpPr>
        <p:spPr>
          <a:xfrm>
            <a:off x="6324600" y="25584090"/>
            <a:ext cx="3292237" cy="400110"/>
          </a:xfrm>
          <a:prstGeom prst="rect">
            <a:avLst/>
          </a:prstGeom>
        </p:spPr>
        <p:txBody>
          <a:bodyPr wrap="none">
            <a:spAutoFit/>
          </a:bodyPr>
          <a:lstStyle/>
          <a:p>
            <a:pPr lvl="1" algn="just"/>
            <a:r>
              <a:rPr kumimoji="1" lang="en-US" altLang="zh-CN" sz="2000" dirty="0"/>
              <a:t>Easy to complex (Baseball)</a:t>
            </a:r>
          </a:p>
        </p:txBody>
      </p:sp>
      <p:pic>
        <p:nvPicPr>
          <p:cNvPr id="226" name="图片 225" descr="picks-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5001" y="22617585"/>
            <a:ext cx="4419599" cy="2985615"/>
          </a:xfrm>
          <a:prstGeom prst="rect">
            <a:avLst/>
          </a:prstGeom>
        </p:spPr>
      </p:pic>
      <p:pic>
        <p:nvPicPr>
          <p:cNvPr id="228" name="图片 227" descr="picks-4.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55264" y="22555200"/>
            <a:ext cx="4870536" cy="3048000"/>
          </a:xfrm>
          <a:prstGeom prst="rect">
            <a:avLst/>
          </a:prstGeom>
        </p:spPr>
      </p:pic>
      <p:sp>
        <p:nvSpPr>
          <p:cNvPr id="230" name="矩形 229"/>
          <p:cNvSpPr/>
          <p:nvPr/>
        </p:nvSpPr>
        <p:spPr>
          <a:xfrm>
            <a:off x="12115800" y="25584090"/>
            <a:ext cx="2849533" cy="400110"/>
          </a:xfrm>
          <a:prstGeom prst="rect">
            <a:avLst/>
          </a:prstGeom>
        </p:spPr>
        <p:txBody>
          <a:bodyPr wrap="none">
            <a:spAutoFit/>
          </a:bodyPr>
          <a:lstStyle/>
          <a:p>
            <a:pPr lvl="1"/>
            <a:r>
              <a:rPr kumimoji="1" lang="en-US" altLang="zh-CN" sz="2000" dirty="0"/>
              <a:t>Easy to </a:t>
            </a:r>
            <a:r>
              <a:rPr kumimoji="1" lang="en-US" altLang="zh-CN" sz="2000" b="1" dirty="0"/>
              <a:t>wrong </a:t>
            </a:r>
            <a:r>
              <a:rPr kumimoji="1" lang="en-US" altLang="zh-CN" sz="2000" dirty="0"/>
              <a:t>(Forest)</a:t>
            </a:r>
          </a:p>
        </p:txBody>
      </p:sp>
      <p:sp>
        <p:nvSpPr>
          <p:cNvPr id="14" name="矩形 13"/>
          <p:cNvSpPr/>
          <p:nvPr/>
        </p:nvSpPr>
        <p:spPr>
          <a:xfrm>
            <a:off x="304800" y="4876800"/>
            <a:ext cx="5334000" cy="8094524"/>
          </a:xfrm>
          <a:prstGeom prst="rect">
            <a:avLst/>
          </a:prstGeom>
        </p:spPr>
        <p:txBody>
          <a:bodyPr wrap="square">
            <a:spAutoFit/>
          </a:bodyPr>
          <a:lstStyle/>
          <a:p>
            <a:pPr algn="just">
              <a:buNone/>
            </a:pPr>
            <a:r>
              <a:rPr lang="en-US" altLang="zh-CN" sz="3000" baseline="30000" dirty="0"/>
              <a:t>Given any complicated or specialized video content search query, e.g. ”</a:t>
            </a:r>
            <a:r>
              <a:rPr lang="en-US" altLang="zh-CN" sz="3000" baseline="30000" dirty="0" err="1"/>
              <a:t>Batkid</a:t>
            </a:r>
            <a:r>
              <a:rPr lang="en-US" altLang="zh-CN" sz="3000" baseline="30000" dirty="0"/>
              <a:t> (a kid in batman costume)” or ”destroyed buildings”, existing methods require manually labeled data to build detectors for searching. We present a demonstration of an artificial intelligence application, </a:t>
            </a:r>
            <a:r>
              <a:rPr lang="en-US" altLang="zh-CN" sz="3000" baseline="30000" dirty="0" err="1"/>
              <a:t>Webly</a:t>
            </a:r>
            <a:r>
              <a:rPr lang="en-US" altLang="zh-CN" sz="3000" baseline="30000" dirty="0"/>
              <a:t>-labeled Learn- </a:t>
            </a:r>
            <a:r>
              <a:rPr lang="en-US" altLang="zh-CN" sz="3000" baseline="30000" dirty="0" err="1"/>
              <a:t>ing</a:t>
            </a:r>
            <a:r>
              <a:rPr lang="en-US" altLang="zh-CN" sz="3000" baseline="30000" dirty="0"/>
              <a:t> (WELL) that enables learning of ad-hoc concept </a:t>
            </a:r>
            <a:r>
              <a:rPr lang="en-US" altLang="zh-CN" sz="3000" baseline="30000" dirty="0" smtClean="0"/>
              <a:t>detectors </a:t>
            </a:r>
            <a:r>
              <a:rPr lang="en-US" altLang="zh-CN" sz="3000" baseline="30000" dirty="0"/>
              <a:t>over unlimited Internet videos without any manual an- notations. A considerable number of videos on the web are associated with rich but noisy contextual information, such as the title, which provides a type of weak annotations or </a:t>
            </a:r>
            <a:r>
              <a:rPr lang="en-US" altLang="zh-CN" sz="3000" baseline="30000" dirty="0" smtClean="0"/>
              <a:t>labels </a:t>
            </a:r>
            <a:r>
              <a:rPr lang="en-US" altLang="zh-CN" sz="3000" baseline="30000" dirty="0"/>
              <a:t>of the video content. To leverage this information, our system employs state-of-the-art </a:t>
            </a:r>
            <a:r>
              <a:rPr lang="en-US" altLang="zh-CN" sz="3000" baseline="30000" dirty="0" err="1"/>
              <a:t>webly</a:t>
            </a:r>
            <a:r>
              <a:rPr lang="en-US" altLang="zh-CN" sz="3000" baseline="30000" dirty="0"/>
              <a:t>-supervised learning (WELL) (Liang et al. ). WELL considers multi-modal </a:t>
            </a:r>
            <a:r>
              <a:rPr lang="en-US" altLang="zh-CN" sz="3000" baseline="30000" dirty="0" smtClean="0"/>
              <a:t>information </a:t>
            </a:r>
            <a:r>
              <a:rPr lang="en-US" altLang="zh-CN" sz="3000" baseline="30000" dirty="0"/>
              <a:t>including deep learning visual, audio and speech </a:t>
            </a:r>
            <a:r>
              <a:rPr lang="en-US" altLang="zh-CN" sz="3000" baseline="30000" dirty="0" smtClean="0"/>
              <a:t>features</a:t>
            </a:r>
            <a:r>
              <a:rPr lang="en-US" altLang="zh-CN" sz="3000" baseline="30000" dirty="0"/>
              <a:t>, to automatically learn accurate video detectors based on the user query. The learned detectors from a large number of web videos allow users to search relevant videos over their personal video archives, not requiring any textual metadata, but as convenient as searching on </a:t>
            </a:r>
            <a:r>
              <a:rPr lang="en-US" altLang="zh-CN" sz="3000" baseline="30000" dirty="0" err="1"/>
              <a:t>Youtube</a:t>
            </a:r>
            <a:r>
              <a:rPr lang="en-US" altLang="zh-CN" sz="3000" baseline="30000" dirty="0"/>
              <a:t>.</a:t>
            </a:r>
            <a:endParaRPr lang="zh-CN" altLang="en-US" sz="3000" dirty="0"/>
          </a:p>
        </p:txBody>
      </p:sp>
      <p:pic>
        <p:nvPicPr>
          <p:cNvPr id="17" name="图片 16" descr="WELLsy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48400" y="5018540"/>
            <a:ext cx="8839200" cy="5268460"/>
          </a:xfrm>
          <a:prstGeom prst="rect">
            <a:avLst/>
          </a:prstGeom>
        </p:spPr>
      </p:pic>
      <p:pic>
        <p:nvPicPr>
          <p:cNvPr id="22" name="图片 21" descr="curriculum_example_multi.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002000" y="5410200"/>
            <a:ext cx="5693586" cy="6400800"/>
          </a:xfrm>
          <a:prstGeom prst="rect">
            <a:avLst/>
          </a:prstGeom>
        </p:spPr>
      </p:pic>
      <p:sp>
        <p:nvSpPr>
          <p:cNvPr id="57" name="Rectangle 67"/>
          <p:cNvSpPr>
            <a:spLocks noChangeArrowheads="1"/>
          </p:cNvSpPr>
          <p:nvPr/>
        </p:nvSpPr>
        <p:spPr bwMode="auto">
          <a:xfrm>
            <a:off x="16002000" y="29336598"/>
            <a:ext cx="5551714" cy="1143402"/>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dirty="0" smtClean="0">
                <a:latin typeface="Century Schoolbook" pitchFamily="18" charset="0"/>
                <a:ea typeface="宋体" pitchFamily="2" charset="-122"/>
              </a:rPr>
              <a:t>Acknowledgement</a:t>
            </a:r>
            <a:endParaRPr lang="en-US" altLang="zh-CN" sz="3200" b="1" dirty="0">
              <a:latin typeface="Century Schoolbook" pitchFamily="18" charset="0"/>
              <a:ea typeface="宋体" pitchFamily="2" charset="-122"/>
            </a:endParaRPr>
          </a:p>
        </p:txBody>
      </p:sp>
      <p:sp>
        <p:nvSpPr>
          <p:cNvPr id="2" name="矩形 1"/>
          <p:cNvSpPr/>
          <p:nvPr/>
        </p:nvSpPr>
        <p:spPr>
          <a:xfrm>
            <a:off x="16078200" y="17526000"/>
            <a:ext cx="5486400" cy="7509749"/>
          </a:xfrm>
          <a:prstGeom prst="rect">
            <a:avLst/>
          </a:prstGeom>
        </p:spPr>
        <p:txBody>
          <a:bodyPr wrap="square">
            <a:spAutoFit/>
          </a:bodyPr>
          <a:lstStyle/>
          <a:p>
            <a:pPr algn="just"/>
            <a:r>
              <a:rPr lang="en-US" altLang="zh-CN" sz="2100" b="1" dirty="0"/>
              <a:t>Model </a:t>
            </a:r>
            <a:r>
              <a:rPr lang="en-US" altLang="zh-CN" sz="2100" b="1" dirty="0" smtClean="0"/>
              <a:t>Training</a:t>
            </a:r>
            <a:r>
              <a:rPr lang="en-US" altLang="zh-CN" sz="2100" dirty="0" smtClean="0"/>
              <a:t>. After </a:t>
            </a:r>
            <a:r>
              <a:rPr lang="en-US" altLang="zh-CN" sz="2100" dirty="0"/>
              <a:t>curriculum is extracted, we train detectors using multi- modal </a:t>
            </a:r>
            <a:r>
              <a:rPr lang="en-US" altLang="zh-CN" sz="2100" dirty="0" err="1"/>
              <a:t>webly</a:t>
            </a:r>
            <a:r>
              <a:rPr lang="en-US" altLang="zh-CN" sz="2100" dirty="0"/>
              <a:t>-labeled </a:t>
            </a:r>
            <a:r>
              <a:rPr lang="en-US" altLang="zh-CN" sz="2100" dirty="0" smtClean="0"/>
              <a:t>learning. </a:t>
            </a:r>
            <a:r>
              <a:rPr lang="en-US" altLang="zh-CN" sz="2100" dirty="0"/>
              <a:t>Specifically, we train models based on Convolutional Neural Network (CNN) features, Motion features and MFCC features with late (average) fusion. We use a pre-trained convolutional neural network as the low-level features (VGG network (</a:t>
            </a:r>
            <a:r>
              <a:rPr lang="en-US" altLang="zh-CN" sz="2100" dirty="0" err="1" smtClean="0"/>
              <a:t>Simonyan</a:t>
            </a:r>
            <a:r>
              <a:rPr lang="en-US" altLang="zh-CN" sz="2100" dirty="0" smtClean="0"/>
              <a:t> </a:t>
            </a:r>
            <a:r>
              <a:rPr lang="en-US" altLang="zh-CN" sz="2100" dirty="0"/>
              <a:t>and </a:t>
            </a:r>
            <a:r>
              <a:rPr lang="en-US" altLang="zh-CN" sz="2100" dirty="0" err="1"/>
              <a:t>Zisserman</a:t>
            </a:r>
            <a:r>
              <a:rPr lang="en-US" altLang="zh-CN" sz="2100" dirty="0"/>
              <a:t> 2014)). We extract the key-frame level features and create a video feature by the average </a:t>
            </a:r>
            <a:r>
              <a:rPr lang="en-US" altLang="zh-CN" sz="2100" dirty="0" smtClean="0"/>
              <a:t>pooling</a:t>
            </a:r>
            <a:r>
              <a:rPr lang="en-US" altLang="zh-CN" sz="2100" dirty="0"/>
              <a:t>. We automatically generate curriculum labels based on the video metadata, ASR, OCR and VGG net 1,000 </a:t>
            </a:r>
            <a:r>
              <a:rPr lang="en-US" altLang="zh-CN" sz="2100" dirty="0" smtClean="0"/>
              <a:t>classification </a:t>
            </a:r>
            <a:r>
              <a:rPr lang="en-US" altLang="zh-CN" sz="2100" dirty="0"/>
              <a:t>results using latent topic modeling with word </a:t>
            </a:r>
            <a:r>
              <a:rPr lang="en-US" altLang="zh-CN" sz="2100" dirty="0" smtClean="0"/>
              <a:t>embedding </a:t>
            </a:r>
            <a:r>
              <a:rPr lang="en-US" altLang="zh-CN" sz="2100" dirty="0"/>
              <a:t>matching. During each iteration of the training, the system combines the multi-modal curriculum with the </a:t>
            </a:r>
            <a:r>
              <a:rPr lang="en-US" altLang="zh-CN" sz="2100" dirty="0" smtClean="0"/>
              <a:t>dynamic </a:t>
            </a:r>
            <a:r>
              <a:rPr lang="en-US" altLang="zh-CN" sz="2100" dirty="0"/>
              <a:t>information learned from the statistical model (</a:t>
            </a:r>
            <a:r>
              <a:rPr lang="en-US" altLang="zh-CN" sz="2100" dirty="0" smtClean="0"/>
              <a:t>SVM model</a:t>
            </a:r>
            <a:r>
              <a:rPr lang="en-US" altLang="zh-CN" sz="2100" dirty="0"/>
              <a:t>) to determine which video samples to learn in the next iteration. </a:t>
            </a:r>
            <a:endParaRPr lang="en-US" altLang="zh-CN" sz="2100" dirty="0"/>
          </a:p>
          <a:p>
            <a:pPr algn="just"/>
            <a:endParaRPr lang="zh-CN" altLang="en-US" sz="2000" dirty="0"/>
          </a:p>
        </p:txBody>
      </p:sp>
      <p:sp>
        <p:nvSpPr>
          <p:cNvPr id="47" name="Rectangle 43"/>
          <p:cNvSpPr>
            <a:spLocks noChangeArrowheads="1"/>
          </p:cNvSpPr>
          <p:nvPr/>
        </p:nvSpPr>
        <p:spPr bwMode="auto">
          <a:xfrm>
            <a:off x="5715000" y="21336000"/>
            <a:ext cx="10178143"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dirty="0" smtClean="0">
                <a:latin typeface="Century Schoolbook" pitchFamily="18" charset="0"/>
                <a:ea typeface="宋体" pitchFamily="2" charset="-122"/>
              </a:rPr>
              <a:t>Qualitative Analysis </a:t>
            </a:r>
            <a:r>
              <a:rPr lang="mr-IN" altLang="zh-CN" sz="3200" b="1" dirty="0" smtClean="0">
                <a:latin typeface="Century Schoolbook" pitchFamily="18" charset="0"/>
                <a:ea typeface="宋体" pitchFamily="2" charset="-122"/>
              </a:rPr>
              <a:t>–</a:t>
            </a:r>
            <a:r>
              <a:rPr lang="en-US" altLang="zh-CN" sz="3200" b="1" dirty="0" smtClean="0">
                <a:latin typeface="Century Schoolbook" pitchFamily="18" charset="0"/>
                <a:ea typeface="宋体" pitchFamily="2" charset="-122"/>
              </a:rPr>
              <a:t> What does </a:t>
            </a:r>
            <a:r>
              <a:rPr lang="en-US" altLang="zh-CN" sz="3200" b="1" dirty="0" smtClean="0">
                <a:latin typeface="Century Schoolbook" pitchFamily="18" charset="0"/>
                <a:ea typeface="宋体" pitchFamily="2" charset="-122"/>
              </a:rPr>
              <a:t>WELL pick?</a:t>
            </a:r>
            <a:endParaRPr lang="en-US" altLang="zh-CN" sz="3200" b="1" dirty="0">
              <a:latin typeface="Century Schoolbook" pitchFamily="18" charset="0"/>
              <a:ea typeface="宋体" pitchFamily="2" charset="-122"/>
            </a:endParaRPr>
          </a:p>
        </p:txBody>
      </p:sp>
      <p:pic>
        <p:nvPicPr>
          <p:cNvPr id="3" name="图片 2" descr="屏幕快照 2017-01-30 PM3.05.50.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41904" y="27433012"/>
            <a:ext cx="6869596" cy="2209800"/>
          </a:xfrm>
          <a:prstGeom prst="rect">
            <a:avLst/>
          </a:prstGeom>
        </p:spPr>
      </p:pic>
      <p:sp>
        <p:nvSpPr>
          <p:cNvPr id="4" name="矩形 3"/>
          <p:cNvSpPr/>
          <p:nvPr/>
        </p:nvSpPr>
        <p:spPr>
          <a:xfrm>
            <a:off x="5715000" y="29719012"/>
            <a:ext cx="10134600" cy="3046988"/>
          </a:xfrm>
          <a:prstGeom prst="rect">
            <a:avLst/>
          </a:prstGeom>
        </p:spPr>
        <p:txBody>
          <a:bodyPr wrap="square">
            <a:spAutoFit/>
          </a:bodyPr>
          <a:lstStyle/>
          <a:p>
            <a:pPr algn="just"/>
            <a:r>
              <a:rPr lang="en-US" altLang="zh-CN" sz="2400" dirty="0" smtClean="0"/>
              <a:t>We </a:t>
            </a:r>
            <a:r>
              <a:rPr lang="en-US" altLang="zh-CN" sz="2400" dirty="0"/>
              <a:t>compare WELL trained using a single the static CNN features (WELL-CNN), the standard </a:t>
            </a:r>
            <a:r>
              <a:rPr lang="en-US" altLang="zh-CN" sz="2400" dirty="0" smtClean="0"/>
              <a:t>features </a:t>
            </a:r>
            <a:r>
              <a:rPr lang="en-US" altLang="zh-CN" sz="2400" dirty="0"/>
              <a:t>provided by the authors (Jiang et al. 2015b), and we also compare WELL to the method that achieves the best re- </a:t>
            </a:r>
            <a:r>
              <a:rPr lang="en-US" altLang="zh-CN" sz="2400" dirty="0" err="1"/>
              <a:t>sult</a:t>
            </a:r>
            <a:r>
              <a:rPr lang="en-US" altLang="zh-CN" sz="2400" dirty="0"/>
              <a:t> on FCVID trained using the same multi-modal features, </a:t>
            </a:r>
            <a:r>
              <a:rPr lang="en-US" altLang="zh-CN" sz="2400" dirty="0" err="1"/>
              <a:t>rDNN</a:t>
            </a:r>
            <a:r>
              <a:rPr lang="en-US" altLang="zh-CN" sz="2400" dirty="0"/>
              <a:t>-F (Jiang et al. 2015b). Noted that the state-of-the-art method uses the ground truth labels to train models, which includes 42,223 videos with manual labels, while WELL uses none of the human annotation into training but still be able to outperform one of the state-of-the-art results.</a:t>
            </a:r>
          </a:p>
        </p:txBody>
      </p:sp>
      <p:sp>
        <p:nvSpPr>
          <p:cNvPr id="5" name="矩形 4"/>
          <p:cNvSpPr/>
          <p:nvPr/>
        </p:nvSpPr>
        <p:spPr>
          <a:xfrm>
            <a:off x="5715000" y="27409676"/>
            <a:ext cx="3048000" cy="2308324"/>
          </a:xfrm>
          <a:prstGeom prst="rect">
            <a:avLst/>
          </a:prstGeom>
        </p:spPr>
        <p:txBody>
          <a:bodyPr wrap="square">
            <a:spAutoFit/>
          </a:bodyPr>
          <a:lstStyle/>
          <a:p>
            <a:pPr algn="just"/>
            <a:r>
              <a:rPr lang="en-US" altLang="zh-CN" sz="2400" dirty="0"/>
              <a:t>We compare our method with the state-of-the-art method trained using ground truth labels on </a:t>
            </a:r>
            <a:r>
              <a:rPr lang="en-US" altLang="zh-CN" sz="2400" dirty="0" smtClean="0"/>
              <a:t>FCVID. </a:t>
            </a:r>
            <a:endParaRPr lang="zh-CN" altLang="en-US" sz="2400" dirty="0"/>
          </a:p>
        </p:txBody>
      </p:sp>
      <p:sp>
        <p:nvSpPr>
          <p:cNvPr id="6" name="矩形 5"/>
          <p:cNvSpPr/>
          <p:nvPr/>
        </p:nvSpPr>
        <p:spPr>
          <a:xfrm>
            <a:off x="16002000" y="30480000"/>
            <a:ext cx="5791200" cy="2246769"/>
          </a:xfrm>
          <a:prstGeom prst="rect">
            <a:avLst/>
          </a:prstGeom>
        </p:spPr>
        <p:txBody>
          <a:bodyPr wrap="square">
            <a:spAutoFit/>
          </a:bodyPr>
          <a:lstStyle/>
          <a:p>
            <a:pPr algn="just"/>
            <a:r>
              <a:rPr lang="en-US" altLang="zh-CN" sz="2000" dirty="0"/>
              <a:t>This paper was partially supported by the National Science Foundation under Grant No. IIS-1251187. Any opinions, findings, and conclusions or recommendations expressed in this material are those of the author(s) and do not necessarily reflect the views of the National Science Foundation.</a:t>
            </a:r>
            <a:endParaRPr lang="zh-CN" altLang="en-US" sz="2000" dirty="0"/>
          </a:p>
        </p:txBody>
      </p:sp>
      <p:pic>
        <p:nvPicPr>
          <p:cNvPr id="7" name="图片 6" descr="屏幕快照 2017-01-30 PM3.30.09.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8600" y="19888200"/>
            <a:ext cx="5377454" cy="4941432"/>
          </a:xfrm>
          <a:prstGeom prst="rect">
            <a:avLst/>
          </a:prstGeom>
        </p:spPr>
      </p:pic>
      <p:sp>
        <p:nvSpPr>
          <p:cNvPr id="24" name="矩形 23"/>
          <p:cNvSpPr/>
          <p:nvPr/>
        </p:nvSpPr>
        <p:spPr>
          <a:xfrm>
            <a:off x="228600" y="13944600"/>
            <a:ext cx="5410200" cy="6247864"/>
          </a:xfrm>
          <a:prstGeom prst="rect">
            <a:avLst/>
          </a:prstGeom>
        </p:spPr>
        <p:txBody>
          <a:bodyPr wrap="square">
            <a:spAutoFit/>
          </a:bodyPr>
          <a:lstStyle/>
          <a:p>
            <a:pPr algn="just"/>
            <a:r>
              <a:rPr lang="en-US" altLang="zh-CN" sz="2000" dirty="0"/>
              <a:t>Nowadays, millions of videos are being uploaded to the Internet every day. These explosively growing user </a:t>
            </a:r>
            <a:r>
              <a:rPr lang="en-US" altLang="zh-CN" sz="2000" dirty="0" smtClean="0"/>
              <a:t>generated </a:t>
            </a:r>
            <a:r>
              <a:rPr lang="en-US" altLang="zh-CN" sz="2000" dirty="0"/>
              <a:t>content videos online are becoming an crucial source of video </a:t>
            </a:r>
            <a:r>
              <a:rPr lang="en-US" altLang="zh-CN" sz="2000" dirty="0" smtClean="0"/>
              <a:t>data to </a:t>
            </a:r>
            <a:r>
              <a:rPr lang="en-US" altLang="zh-CN" sz="2000" dirty="0"/>
              <a:t>learn detectors </a:t>
            </a:r>
            <a:r>
              <a:rPr lang="en-US" altLang="zh-CN" sz="2000" dirty="0" smtClean="0"/>
              <a:t>and </a:t>
            </a:r>
            <a:r>
              <a:rPr lang="en-US" altLang="zh-CN" sz="2000" dirty="0"/>
              <a:t>apply to personal video collections. Unlike web videos that are usually accompanied with textual labels like titles and descriptions, personal videos or surveillance videos are often stored with no label at all. Therefore </a:t>
            </a:r>
            <a:r>
              <a:rPr lang="en-US" altLang="zh-CN" sz="2000" dirty="0" smtClean="0"/>
              <a:t>traditional </a:t>
            </a:r>
            <a:r>
              <a:rPr lang="en-US" altLang="zh-CN" sz="2000" dirty="0"/>
              <a:t>text-based indexing methods would not work in such video collections. </a:t>
            </a:r>
            <a:r>
              <a:rPr lang="en-US" altLang="zh-CN" sz="2000" dirty="0"/>
              <a:t>T</a:t>
            </a:r>
            <a:r>
              <a:rPr lang="en-US" altLang="zh-CN" sz="2000" dirty="0" smtClean="0"/>
              <a:t>he </a:t>
            </a:r>
            <a:r>
              <a:rPr lang="en-US" altLang="zh-CN" sz="2000" dirty="0"/>
              <a:t>need for manual labels by human annotators has become one of the major important limitations for large-scale concept learning. In addition, it is difficult for common datasets to include concepts like ”</a:t>
            </a:r>
            <a:r>
              <a:rPr lang="en-US" altLang="zh-CN" sz="2000" dirty="0" err="1"/>
              <a:t>Batkid</a:t>
            </a:r>
            <a:r>
              <a:rPr lang="en-US" altLang="zh-CN" sz="2000" dirty="0"/>
              <a:t>” (a kid in batman costume</a:t>
            </a:r>
            <a:r>
              <a:rPr lang="en-US" altLang="zh-CN" sz="2000" dirty="0" smtClean="0"/>
              <a:t>), </a:t>
            </a:r>
            <a:r>
              <a:rPr lang="en-US" altLang="zh-CN" sz="2000" dirty="0"/>
              <a:t>which makes it even harder to search these concepts in </a:t>
            </a:r>
            <a:r>
              <a:rPr lang="en-US" altLang="zh-CN" sz="2000" dirty="0" smtClean="0"/>
              <a:t>person </a:t>
            </a:r>
            <a:r>
              <a:rPr lang="en-US" altLang="zh-CN" sz="2000" dirty="0"/>
              <a:t>collections. </a:t>
            </a:r>
            <a:endParaRPr lang="en-US" altLang="zh-CN" sz="2000" dirty="0"/>
          </a:p>
          <a:p>
            <a:pPr algn="just"/>
            <a:endParaRPr lang="zh-CN" altLang="en-US" sz="2000" dirty="0"/>
          </a:p>
        </p:txBody>
      </p:sp>
      <p:sp>
        <p:nvSpPr>
          <p:cNvPr id="25" name="文本框 24"/>
          <p:cNvSpPr txBox="1"/>
          <p:nvPr/>
        </p:nvSpPr>
        <p:spPr>
          <a:xfrm>
            <a:off x="1219200" y="25069800"/>
            <a:ext cx="3588993" cy="830997"/>
          </a:xfrm>
          <a:prstGeom prst="rect">
            <a:avLst/>
          </a:prstGeom>
          <a:noFill/>
        </p:spPr>
        <p:txBody>
          <a:bodyPr wrap="none" rtlCol="0">
            <a:spAutoFit/>
          </a:bodyPr>
          <a:lstStyle/>
          <a:p>
            <a:pPr algn="ctr"/>
            <a:r>
              <a:rPr kumimoji="1" lang="en-US" altLang="zh-CN" sz="2400" dirty="0" smtClean="0"/>
              <a:t>Search result of </a:t>
            </a:r>
          </a:p>
          <a:p>
            <a:pPr algn="ctr"/>
            <a:r>
              <a:rPr kumimoji="1" lang="en-US" altLang="zh-CN" sz="2400" dirty="0" smtClean="0"/>
              <a:t>“dog in batman costume”</a:t>
            </a:r>
            <a:endParaRPr kumimoji="1" lang="zh-CN" altLang="en-US" sz="2400"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10253</TotalTime>
  <Words>1270</Words>
  <Application>Microsoft Macintosh PowerPoint</Application>
  <PresentationFormat>自定义</PresentationFormat>
  <Paragraphs>27</Paragraphs>
  <Slides>1</Slides>
  <Notes>1</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Default Design</vt:lpstr>
      <vt:lpstr>Webly-Supervised Learning of Multimodal Video Detectors Junwei Liang, Lu Jiang and Alexander Hauptmann  Carnegie Mellon University  {junweil, lujiang, alex}@cs.cmu.edu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paco</dc:creator>
  <cp:lastModifiedBy>leong</cp:lastModifiedBy>
  <cp:revision>204</cp:revision>
  <cp:lastPrinted>2015-12-09T21:16:19Z</cp:lastPrinted>
  <dcterms:created xsi:type="dcterms:W3CDTF">2009-04-04T16:44:14Z</dcterms:created>
  <dcterms:modified xsi:type="dcterms:W3CDTF">2017-01-30T20:52:35Z</dcterms:modified>
</cp:coreProperties>
</file>