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Montserrat" pitchFamily="2" charset="77"/>
      <p:regular r:id="rId38"/>
      <p:bold r:id="rId39"/>
      <p:italic r:id="rId40"/>
      <p:boldItalic r:id="rId41"/>
    </p:embeddedFont>
    <p:embeddedFont>
      <p:font typeface="Montserrat ExtraBold" panose="020F0502020204030204" pitchFamily="34" charset="0"/>
      <p:bold r:id="rId42"/>
      <p:italic r:id="rId43"/>
      <p:boldItalic r:id="rId44"/>
    </p:embeddedFont>
    <p:embeddedFont>
      <p:font typeface="Montserrat SemiBold" panose="020F0502020204030204" pitchFamily="3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CAD01-0610-4858-9D7B-CA11417F49F1}">
  <a:tblStyle styleId="{61FCAD01-0610-4858-9D7B-CA11417F4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5872"/>
  </p:normalViewPr>
  <p:slideViewPr>
    <p:cSldViewPr snapToGrid="0">
      <p:cViewPr varScale="1">
        <p:scale>
          <a:sx n="146" d="100"/>
          <a:sy n="146" d="100"/>
        </p:scale>
        <p:origin x="10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fcd59512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fcd59512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fcd59512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fcd59512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fcd5951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fcd5951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fcd59512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fcd59512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fcd59512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fcd59512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fcd595127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fcd595127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fcd59512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fcd59512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fcd59512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fcd59512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6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38cef1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e38cef1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e71a856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e71a856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e71a8561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e71a8561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e71a8561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e71a8561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71a8561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71a8561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71a8561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71a8561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5e71a8561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5e71a8561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e71a856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e71a856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71a8561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71a8561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e71a8561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e71a8561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e71a8561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e71a8561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38cef1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38cef1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e71a8561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e71a8561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5e71a8561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5e71a8561b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5e71a8561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5e71a8561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e71a8561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e71a8561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5e71a8561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5e71a8561b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e71a8561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e71a8561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cd59512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cd59512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fcd59512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fcd59512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e71a8561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e71a8561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fcd59512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fcd59512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fcd59512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fcd59512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fcd59512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fcd59512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6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7" hasCustomPrompt="1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8" hasCustomPrompt="1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9" hasCustomPrompt="1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2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3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4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5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6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2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3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4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5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6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2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3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4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5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6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7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8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3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4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5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6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7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8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9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3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4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15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7193700" cy="176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Recommender &amp; </a:t>
            </a:r>
            <a:r>
              <a:rPr lang="en" i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</a:t>
            </a:r>
            <a:endParaRPr dirty="0"/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736800" y="36334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801925" y="3404864"/>
            <a:ext cx="40563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36706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072850" y="845092"/>
            <a:ext cx="3656400" cy="7983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>
            <a:off x="1161550" y="1719414"/>
            <a:ext cx="348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41"/>
          <p:cNvSpPr txBox="1">
            <a:spLocks noGrp="1"/>
          </p:cNvSpPr>
          <p:nvPr>
            <p:ph type="body" idx="4294967295"/>
          </p:nvPr>
        </p:nvSpPr>
        <p:spPr>
          <a:xfrm>
            <a:off x="597200" y="1936750"/>
            <a:ext cx="47205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Data Science techniques to create a credit card recommender</a:t>
            </a:r>
            <a:endParaRPr sz="1800"/>
          </a:p>
        </p:txBody>
      </p:sp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597200" y="3005400"/>
            <a:ext cx="4720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use of the findings to analyse reviews on cards to find out the sentiments on each of these cards.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" name="Google Shape;303;p41"/>
          <p:cNvGrpSpPr/>
          <p:nvPr/>
        </p:nvGrpSpPr>
        <p:grpSpPr>
          <a:xfrm>
            <a:off x="751325" y="2148100"/>
            <a:ext cx="248550" cy="248550"/>
            <a:chOff x="1171688" y="3113150"/>
            <a:chExt cx="497100" cy="497100"/>
          </a:xfrm>
        </p:grpSpPr>
        <p:sp>
          <p:nvSpPr>
            <p:cNvPr id="304" name="Google Shape;304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37" y="22038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41"/>
          <p:cNvGrpSpPr/>
          <p:nvPr/>
        </p:nvGrpSpPr>
        <p:grpSpPr>
          <a:xfrm>
            <a:off x="751029" y="3213208"/>
            <a:ext cx="248550" cy="248550"/>
            <a:chOff x="1171688" y="3113150"/>
            <a:chExt cx="497100" cy="497100"/>
          </a:xfrm>
        </p:grpSpPr>
        <p:sp>
          <p:nvSpPr>
            <p:cNvPr id="308" name="Google Shape;308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41" y="326890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cxnSp>
        <p:nvCxnSpPr>
          <p:cNvPr id="316" name="Google Shape;316;p42"/>
          <p:cNvCxnSpPr/>
          <p:nvPr/>
        </p:nvCxnSpPr>
        <p:spPr>
          <a:xfrm>
            <a:off x="542400" y="3372014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COLLECTION &amp;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4" name="Google Shape;324;p4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713225" y="10738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Scraped list of cards and reviews from various sites using </a:t>
            </a:r>
            <a:r>
              <a:rPr lang="en" sz="1600" dirty="0" err="1"/>
              <a:t>BeautifulSoup</a:t>
            </a:r>
            <a:r>
              <a:rPr lang="en" sz="1600" dirty="0"/>
              <a:t> and Selenium.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Scrapped a total of 117 cards and 1,093 reviews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Apply preprocessing techniques to prepare the dataset for EDA: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punctuations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Tokenize the reviews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common stop words such as I, We, </a:t>
            </a:r>
            <a:r>
              <a:rPr lang="en" sz="1600" dirty="0" err="1"/>
              <a:t>etc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Lemmatize the words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44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Miles Cards: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Spend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Point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Fee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Online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DBS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t="7655"/>
          <a:stretch/>
        </p:blipFill>
        <p:spPr>
          <a:xfrm>
            <a:off x="326625" y="1366638"/>
            <a:ext cx="5746875" cy="320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44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36" name="Google Shape;33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44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40" name="Google Shape;340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44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44" name="Google Shape;344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6" name="Google Shape;3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44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48" name="Google Shape;348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44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52" name="Google Shape;352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44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56" name="Google Shape;35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5" name="Google Shape;365;p45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45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Cashback Cards: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Cashback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Rebate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68" name="Google Shape;36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45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72" name="Google Shape;372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45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76" name="Google Shape;376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45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80" name="Google Shape;380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5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84" name="Google Shape;384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45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88" name="Google Shape;38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45"/>
          <p:cNvPicPr preferRelativeResize="0"/>
          <p:nvPr/>
        </p:nvPicPr>
        <p:blipFill rotWithShape="1">
          <a:blip r:embed="rId4">
            <a:alphaModFix/>
          </a:blip>
          <a:srcRect l="26635" t="9090" r="29927"/>
          <a:stretch/>
        </p:blipFill>
        <p:spPr>
          <a:xfrm>
            <a:off x="1462225" y="1170100"/>
            <a:ext cx="3083849" cy="3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0" y="865300"/>
            <a:ext cx="8279574" cy="42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9" name="Google Shape;399;p46"/>
          <p:cNvCxnSpPr/>
          <p:nvPr/>
        </p:nvCxnSpPr>
        <p:spPr>
          <a:xfrm>
            <a:off x="801925" y="865302"/>
            <a:ext cx="3204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46"/>
          <p:cNvSpPr/>
          <p:nvPr/>
        </p:nvSpPr>
        <p:spPr>
          <a:xfrm rot="-2381449">
            <a:off x="2138749" y="4421930"/>
            <a:ext cx="7863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6"/>
          <p:cNvSpPr/>
          <p:nvPr/>
        </p:nvSpPr>
        <p:spPr>
          <a:xfrm rot="-2383081">
            <a:off x="2232857" y="4524833"/>
            <a:ext cx="1106086" cy="23008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6"/>
          <p:cNvSpPr/>
          <p:nvPr/>
        </p:nvSpPr>
        <p:spPr>
          <a:xfrm rot="-2381378">
            <a:off x="3231833" y="4407302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6"/>
          <p:cNvSpPr/>
          <p:nvPr/>
        </p:nvSpPr>
        <p:spPr>
          <a:xfrm rot="-2381545">
            <a:off x="4040743" y="4492903"/>
            <a:ext cx="105031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"/>
          <p:cNvSpPr/>
          <p:nvPr/>
        </p:nvSpPr>
        <p:spPr>
          <a:xfrm rot="-2381378">
            <a:off x="566165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6"/>
          <p:cNvSpPr/>
          <p:nvPr/>
        </p:nvSpPr>
        <p:spPr>
          <a:xfrm rot="-2380938">
            <a:off x="6216403" y="4492902"/>
            <a:ext cx="98194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6"/>
          <p:cNvSpPr/>
          <p:nvPr/>
        </p:nvSpPr>
        <p:spPr>
          <a:xfrm rot="-2381378">
            <a:off x="749580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0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4" name="Google Shape;414;p47"/>
          <p:cNvCxnSpPr/>
          <p:nvPr/>
        </p:nvCxnSpPr>
        <p:spPr>
          <a:xfrm>
            <a:off x="801925" y="865302"/>
            <a:ext cx="3454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7"/>
          <p:cNvSpPr/>
          <p:nvPr/>
        </p:nvSpPr>
        <p:spPr>
          <a:xfrm rot="-2381475">
            <a:off x="1541412" y="4269601"/>
            <a:ext cx="1020277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-2381926">
            <a:off x="967768" y="4242752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7"/>
          <p:cNvSpPr/>
          <p:nvPr/>
        </p:nvSpPr>
        <p:spPr>
          <a:xfrm rot="-2381230">
            <a:off x="1914659" y="4269603"/>
            <a:ext cx="98513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7"/>
          <p:cNvSpPr/>
          <p:nvPr/>
        </p:nvSpPr>
        <p:spPr>
          <a:xfrm rot="-2381722">
            <a:off x="4504373" y="4378829"/>
            <a:ext cx="127805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/>
          <p:nvPr/>
        </p:nvSpPr>
        <p:spPr>
          <a:xfrm rot="-2381144">
            <a:off x="5458383" y="4286881"/>
            <a:ext cx="1028382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7"/>
          <p:cNvSpPr/>
          <p:nvPr/>
        </p:nvSpPr>
        <p:spPr>
          <a:xfrm rot="-2381631">
            <a:off x="5862965" y="4263303"/>
            <a:ext cx="1004720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"/>
          <p:cNvSpPr/>
          <p:nvPr/>
        </p:nvSpPr>
        <p:spPr>
          <a:xfrm rot="-2381515">
            <a:off x="6541935" y="4281332"/>
            <a:ext cx="104562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/>
          <p:nvPr/>
        </p:nvSpPr>
        <p:spPr>
          <a:xfrm rot="-2381581">
            <a:off x="3542629" y="4335956"/>
            <a:ext cx="1153640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29" name="Google Shape;429;p4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8"/>
          <p:cNvCxnSpPr/>
          <p:nvPr/>
        </p:nvCxnSpPr>
        <p:spPr>
          <a:xfrm>
            <a:off x="801925" y="865302"/>
            <a:ext cx="4244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8"/>
          <p:cNvSpPr/>
          <p:nvPr/>
        </p:nvSpPr>
        <p:spPr>
          <a:xfrm rot="-2382110">
            <a:off x="1525629" y="4458232"/>
            <a:ext cx="108204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"/>
          <p:cNvSpPr/>
          <p:nvPr/>
        </p:nvSpPr>
        <p:spPr>
          <a:xfrm rot="-2381847">
            <a:off x="2257973" y="4458229"/>
            <a:ext cx="10788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/>
          <p:nvPr/>
        </p:nvSpPr>
        <p:spPr>
          <a:xfrm rot="-2381926">
            <a:off x="28341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/>
          <p:nvPr/>
        </p:nvSpPr>
        <p:spPr>
          <a:xfrm rot="-2381926">
            <a:off x="3179718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8"/>
          <p:cNvSpPr/>
          <p:nvPr/>
        </p:nvSpPr>
        <p:spPr>
          <a:xfrm rot="-2381926">
            <a:off x="35655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/>
          <p:nvPr/>
        </p:nvSpPr>
        <p:spPr>
          <a:xfrm rot="-2381433">
            <a:off x="4146817" y="4461501"/>
            <a:ext cx="93761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8"/>
          <p:cNvSpPr/>
          <p:nvPr/>
        </p:nvSpPr>
        <p:spPr>
          <a:xfrm rot="-2381351">
            <a:off x="6643761" y="4431679"/>
            <a:ext cx="907578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44" name="Google Shape;444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9"/>
          <p:cNvCxnSpPr/>
          <p:nvPr/>
        </p:nvCxnSpPr>
        <p:spPr>
          <a:xfrm>
            <a:off x="801925" y="865302"/>
            <a:ext cx="4438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49"/>
          <p:cNvSpPr/>
          <p:nvPr/>
        </p:nvSpPr>
        <p:spPr>
          <a:xfrm rot="-2382106">
            <a:off x="1058535" y="4374630"/>
            <a:ext cx="1293379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 rot="-2381926">
            <a:off x="2134368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9"/>
          <p:cNvSpPr/>
          <p:nvPr/>
        </p:nvSpPr>
        <p:spPr>
          <a:xfrm rot="-2381360">
            <a:off x="2826924" y="4370581"/>
            <a:ext cx="130640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9"/>
          <p:cNvSpPr/>
          <p:nvPr/>
        </p:nvSpPr>
        <p:spPr>
          <a:xfrm rot="-2381944">
            <a:off x="3295152" y="4300127"/>
            <a:ext cx="121924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9"/>
          <p:cNvSpPr/>
          <p:nvPr/>
        </p:nvSpPr>
        <p:spPr>
          <a:xfrm rot="-2381926">
            <a:off x="4662443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9"/>
          <p:cNvSpPr/>
          <p:nvPr/>
        </p:nvSpPr>
        <p:spPr>
          <a:xfrm rot="-2381340">
            <a:off x="6220171" y="4282227"/>
            <a:ext cx="111380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cxnSp>
        <p:nvCxnSpPr>
          <p:cNvPr id="316" name="Google Shape;316;p42"/>
          <p:cNvCxnSpPr>
            <a:cxnSpLocks/>
          </p:cNvCxnSpPr>
          <p:nvPr/>
        </p:nvCxnSpPr>
        <p:spPr>
          <a:xfrm>
            <a:off x="991182" y="3372014"/>
            <a:ext cx="3517997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3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15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713225" y="1444150"/>
            <a:ext cx="10119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1912177" y="177271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2"/>
          </p:nvPr>
        </p:nvSpPr>
        <p:spPr>
          <a:xfrm>
            <a:off x="4716688" y="1444150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3"/>
          </p:nvPr>
        </p:nvSpPr>
        <p:spPr>
          <a:xfrm>
            <a:off x="5917675" y="17546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4"/>
          </p:nvPr>
        </p:nvSpPr>
        <p:spPr>
          <a:xfrm>
            <a:off x="713175" y="2605073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5"/>
          </p:nvPr>
        </p:nvSpPr>
        <p:spPr>
          <a:xfrm>
            <a:off x="1914577" y="292435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 using BERT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 idx="6"/>
          </p:nvPr>
        </p:nvSpPr>
        <p:spPr>
          <a:xfrm>
            <a:off x="4716688" y="2605075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7"/>
          </p:nvPr>
        </p:nvSpPr>
        <p:spPr>
          <a:xfrm>
            <a:off x="5917625" y="297582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8"/>
          </p:nvPr>
        </p:nvSpPr>
        <p:spPr>
          <a:xfrm>
            <a:off x="1912175" y="1367950"/>
            <a:ext cx="2513100" cy="386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9"/>
          </p:nvPr>
        </p:nvSpPr>
        <p:spPr>
          <a:xfrm>
            <a:off x="5917675" y="13887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3"/>
          </p:nvPr>
        </p:nvSpPr>
        <p:spPr>
          <a:xfrm>
            <a:off x="1914575" y="2540350"/>
            <a:ext cx="20196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14"/>
          </p:nvPr>
        </p:nvSpPr>
        <p:spPr>
          <a:xfrm>
            <a:off x="5917625" y="25295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713225" y="2156052"/>
            <a:ext cx="10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4719088" y="2156052"/>
            <a:ext cx="1012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3"/>
          <p:cNvCxnSpPr/>
          <p:nvPr/>
        </p:nvCxnSpPr>
        <p:spPr>
          <a:xfrm>
            <a:off x="717975" y="3308649"/>
            <a:ext cx="10071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3"/>
          <p:cNvCxnSpPr/>
          <p:nvPr/>
        </p:nvCxnSpPr>
        <p:spPr>
          <a:xfrm>
            <a:off x="4721438" y="3308649"/>
            <a:ext cx="1002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3"/>
          <p:cNvSpPr/>
          <p:nvPr/>
        </p:nvSpPr>
        <p:spPr>
          <a:xfrm>
            <a:off x="7876500" y="354725"/>
            <a:ext cx="967500" cy="7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801925" y="947302"/>
            <a:ext cx="1745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3"/>
          <p:cNvSpPr txBox="1">
            <a:spLocks noGrp="1"/>
          </p:cNvSpPr>
          <p:nvPr>
            <p:ph type="title" idx="4"/>
          </p:nvPr>
        </p:nvSpPr>
        <p:spPr>
          <a:xfrm>
            <a:off x="715625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</a:t>
            </a:r>
            <a:endParaRPr sz="35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5"/>
          </p:nvPr>
        </p:nvSpPr>
        <p:spPr>
          <a:xfrm>
            <a:off x="1914577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3"/>
          </p:nvPr>
        </p:nvSpPr>
        <p:spPr>
          <a:xfrm>
            <a:off x="1914575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 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718025" y="4618774"/>
            <a:ext cx="1015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3"/>
          <p:cNvSpPr txBox="1">
            <a:spLocks noGrp="1"/>
          </p:cNvSpPr>
          <p:nvPr>
            <p:ph type="title" idx="4"/>
          </p:nvPr>
        </p:nvSpPr>
        <p:spPr>
          <a:xfrm>
            <a:off x="4719100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06</a:t>
            </a:r>
            <a:endParaRPr sz="3500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5"/>
          </p:nvPr>
        </p:nvSpPr>
        <p:spPr>
          <a:xfrm>
            <a:off x="5918052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Enhancements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3"/>
          </p:nvPr>
        </p:nvSpPr>
        <p:spPr>
          <a:xfrm>
            <a:off x="5918050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4716700" y="4618774"/>
            <a:ext cx="1007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58" name="Google Shape;458;p50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0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machine learning framework for NLP that is developed and trained by Google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using text from Wikipedia 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model trained on 150k product reviews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Predicts the sentiment of the review as a number of stars (1 - 5 stars)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accuracy of 67% (exact) and 95% (off by 1)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NPS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6" name="Google Shape;466;p5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Net Promoter Score (NPS) using sentiment scores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Benchmark measures customer experience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likely is it that you would recommend [brand] to a friend or colleague?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of Promoters - % of Detractors</a:t>
            </a:r>
            <a:endParaRPr sz="1800"/>
          </a:p>
        </p:txBody>
      </p:sp>
      <p:graphicFrame>
        <p:nvGraphicFramePr>
          <p:cNvPr id="468" name="Google Shape;468;p51"/>
          <p:cNvGraphicFramePr/>
          <p:nvPr>
            <p:extLst>
              <p:ext uri="{D42A27DB-BD31-4B8C-83A1-F6EECF244321}">
                <p14:modId xmlns:p14="http://schemas.microsoft.com/office/powerpoint/2010/main" val="2158204472"/>
              </p:ext>
            </p:extLst>
          </p:nvPr>
        </p:nvGraphicFramePr>
        <p:xfrm>
          <a:off x="1030275" y="4090475"/>
          <a:ext cx="6032500" cy="39621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C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9" name="Google Shape;469;p51"/>
          <p:cNvSpPr txBox="1"/>
          <p:nvPr/>
        </p:nvSpPr>
        <p:spPr>
          <a:xfrm>
            <a:off x="1030275" y="4543000"/>
            <a:ext cx="36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CF4B"/>
                </a:solidFill>
                <a:latin typeface="Roboto"/>
                <a:ea typeface="Roboto"/>
                <a:cs typeface="Roboto"/>
                <a:sym typeface="Roboto"/>
              </a:rPr>
              <a:t>Detractor</a:t>
            </a:r>
            <a:endParaRPr>
              <a:solidFill>
                <a:srgbClr val="FACF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1"/>
          <p:cNvSpPr txBox="1"/>
          <p:nvPr/>
        </p:nvSpPr>
        <p:spPr>
          <a:xfrm>
            <a:off x="46497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Passive</a:t>
            </a:r>
            <a:endParaRPr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58562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Roboto"/>
                <a:ea typeface="Roboto"/>
                <a:cs typeface="Roboto"/>
                <a:sym typeface="Roboto"/>
              </a:rPr>
              <a:t>Promoter</a:t>
            </a:r>
            <a:endParaRPr>
              <a:solidFill>
                <a:srgbClr val="00C3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 title="Points scored"/>
          <p:cNvPicPr preferRelativeResize="0"/>
          <p:nvPr/>
        </p:nvPicPr>
        <p:blipFill rotWithShape="1">
          <a:blip r:embed="rId3">
            <a:alphaModFix/>
          </a:blip>
          <a:srcRect b="3039"/>
          <a:stretch/>
        </p:blipFill>
        <p:spPr>
          <a:xfrm>
            <a:off x="1142225" y="1581180"/>
            <a:ext cx="5949816" cy="356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79" name="Google Shape;479;p52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52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Cards with the highest NPS: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7" name="Google Shape;487;p5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53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top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489" name="Google Shape;489;p53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801925" y="1663875"/>
            <a:ext cx="414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Great card which I have been using for some time.  Good interest rate and no minimum spending. Lots of rewards.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2756400" y="2736825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“1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0% cashback max for Grab services, Cold storage, 7 eleven and Shopee!  The best credit card in the market right now in my opinion, where else can you get 10% cashback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3"/>
          <p:cNvSpPr txBox="1"/>
          <p:nvPr/>
        </p:nvSpPr>
        <p:spPr>
          <a:xfrm>
            <a:off x="789425" y="3871900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This card is very good for rebates while spending. Friendly Customer service and always waive the annual fee for and many more benefits. Will recommend to friends and family.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4" title="Chart"/>
          <p:cNvPicPr preferRelativeResize="0"/>
          <p:nvPr/>
        </p:nvPicPr>
        <p:blipFill rotWithShape="1">
          <a:blip r:embed="rId3">
            <a:alphaModFix/>
          </a:blip>
          <a:srcRect b="3140"/>
          <a:stretch/>
        </p:blipFill>
        <p:spPr>
          <a:xfrm>
            <a:off x="1085979" y="1583030"/>
            <a:ext cx="5952743" cy="356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0" name="Google Shape;500;p5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54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Cards with the lowest NPS:</a:t>
            </a:r>
            <a:endParaRPr sz="18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8" name="Google Shape;508;p5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55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negative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510" name="Google Shape;510;p55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801925" y="1663875"/>
            <a:ext cx="5647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DO NOT use ocbc credit cards! They move forward your statement due date and are super inflexible with waivers (even if only 1 day late AND before the original due date!) I got charged $100 late fee only a $100 bill! This is how they earn money, not through providing proper services!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3289250" y="3526550"/>
            <a:ext cx="570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ZERO customer service. And they punish you with hefty credit fees at such a difficult time for not using their credit card enough. There is nothing about this bank that is worth considering. Consider this a fair warning for all new applicants.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title"/>
          </p:nvPr>
        </p:nvSpPr>
        <p:spPr>
          <a:xfrm>
            <a:off x="443550" y="2183695"/>
            <a:ext cx="4590600" cy="6999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cxnSp>
        <p:nvCxnSpPr>
          <p:cNvPr id="518" name="Google Shape;518;p56"/>
          <p:cNvCxnSpPr/>
          <p:nvPr/>
        </p:nvCxnSpPr>
        <p:spPr>
          <a:xfrm>
            <a:off x="1507575" y="2959800"/>
            <a:ext cx="246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9" name="Google Shape;519;p56"/>
          <p:cNvPicPr preferRelativeResize="0"/>
          <p:nvPr/>
        </p:nvPicPr>
        <p:blipFill rotWithShape="1">
          <a:blip r:embed="rId3">
            <a:alphaModFix/>
          </a:blip>
          <a:srcRect t="1273" b="8433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6" name="Google Shape;536;p57" title="Chart"/>
          <p:cNvPicPr preferRelativeResize="0"/>
          <p:nvPr/>
        </p:nvPicPr>
        <p:blipFill rotWithShape="1">
          <a:blip r:embed="rId3">
            <a:alphaModFix/>
          </a:blip>
          <a:srcRect b="2903"/>
          <a:stretch/>
        </p:blipFill>
        <p:spPr>
          <a:xfrm>
            <a:off x="1144000" y="2575507"/>
            <a:ext cx="6391002" cy="25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7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13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Objective:</a:t>
            </a:r>
            <a:r>
              <a:rPr lang="en" sz="1600" dirty="0"/>
              <a:t> Use Supervised Classification Models to classify customers’ input and recommend a best card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Dataset:</a:t>
            </a:r>
            <a:r>
              <a:rPr lang="en" sz="1600" dirty="0"/>
              <a:t> 4,000 </a:t>
            </a:r>
            <a:r>
              <a:rPr lang="en" sz="1600" dirty="0" err="1"/>
              <a:t>randomised</a:t>
            </a:r>
            <a:r>
              <a:rPr lang="en" sz="1600" dirty="0"/>
              <a:t> inputs based on a questionnaire</a:t>
            </a:r>
            <a:endParaRPr sz="2000" dirty="0"/>
          </a:p>
        </p:txBody>
      </p:sp>
      <p:sp>
        <p:nvSpPr>
          <p:cNvPr id="526" name="Google Shape;52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MODELING</a:t>
            </a:r>
            <a:endParaRPr sz="3400" i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7" name="Google Shape;527;p5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3" name="Google Shape;543;p5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58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Synthetic Minority Oversampling Technique </a:t>
            </a:r>
            <a:r>
              <a:rPr lang="en" sz="1600"/>
              <a:t>(</a:t>
            </a:r>
            <a:r>
              <a:rPr lang="en" sz="1600" b="1"/>
              <a:t>SMOTE</a:t>
            </a:r>
            <a:r>
              <a:rPr lang="en" sz="1600"/>
              <a:t>) is an oversampling technique where the synthetic samples are generated for the minority class. This will help to balance our data in order to aid our machine learning algorithms.</a:t>
            </a:r>
            <a:endParaRPr sz="16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545" name="Google Shape;5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719388"/>
            <a:ext cx="69913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RESULTS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5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59"/>
          <p:cNvSpPr txBox="1">
            <a:spLocks noGrp="1"/>
          </p:cNvSpPr>
          <p:nvPr>
            <p:ph type="body" idx="4294967295"/>
          </p:nvPr>
        </p:nvSpPr>
        <p:spPr>
          <a:xfrm>
            <a:off x="713250" y="3947900"/>
            <a:ext cx="7717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5891AD"/>
                </a:solidFill>
              </a:rPr>
              <a:t>Gradient Boost Classifier</a:t>
            </a:r>
            <a:r>
              <a:rPr lang="en" sz="1600" b="1" dirty="0"/>
              <a:t> </a:t>
            </a:r>
            <a:r>
              <a:rPr lang="en" sz="1600" dirty="0"/>
              <a:t>is the best performing model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However, we have selected </a:t>
            </a:r>
            <a:r>
              <a:rPr lang="en" sz="1600" b="1" dirty="0">
                <a:solidFill>
                  <a:srgbClr val="FF0000"/>
                </a:solidFill>
              </a:rPr>
              <a:t>Random Forest Classifier </a:t>
            </a:r>
            <a:r>
              <a:rPr lang="en" sz="1600" dirty="0"/>
              <a:t>as our preferred model</a:t>
            </a:r>
            <a:endParaRPr sz="16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graphicFrame>
        <p:nvGraphicFramePr>
          <p:cNvPr id="554" name="Google Shape;554;p59"/>
          <p:cNvGraphicFramePr/>
          <p:nvPr>
            <p:extLst>
              <p:ext uri="{D42A27DB-BD31-4B8C-83A1-F6EECF244321}">
                <p14:modId xmlns:p14="http://schemas.microsoft.com/office/powerpoint/2010/main" val="450012649"/>
              </p:ext>
            </p:extLst>
          </p:nvPr>
        </p:nvGraphicFramePr>
        <p:xfrm>
          <a:off x="874698" y="1269269"/>
          <a:ext cx="7381028" cy="259062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368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055">
                  <a:extLst>
                    <a:ext uri="{9D8B030D-6E8A-4147-A177-3AD203B41FA5}">
                      <a16:colId xmlns:a16="http://schemas.microsoft.com/office/drawing/2014/main" val="193797507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 anchor="b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Without GridSearchCV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With </a:t>
                      </a:r>
                      <a:r>
                        <a:rPr lang="en" b="1" dirty="0" err="1"/>
                        <a:t>GridSearchCV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Runtime</a:t>
                      </a:r>
                      <a:endParaRPr b="1" dirty="0"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Train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Neighbour Classifier (Baseline)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0.763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 sec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Random Forest Classifier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0.934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0.931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 sec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 Boost 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0.821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 sec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Gradient Boost Classifier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0.953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0.938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0.949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5891AD"/>
                          </a:solidFill>
                        </a:rPr>
                        <a:t>0.944</a:t>
                      </a:r>
                      <a:endParaRPr b="1" dirty="0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891AD"/>
                          </a:solidFill>
                        </a:rPr>
                        <a:t>10 sec</a:t>
                      </a:r>
                      <a:endParaRPr b="1" dirty="0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55" name="Google Shape;5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5" y="410780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608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659675" y="2804177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t="2253" b="7591"/>
          <a:stretch/>
        </p:blipFill>
        <p:spPr>
          <a:xfrm>
            <a:off x="5341325" y="0"/>
            <a:ext cx="3802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 txBox="1">
            <a:spLocks noGrp="1"/>
          </p:cNvSpPr>
          <p:nvPr>
            <p:ph type="title"/>
          </p:nvPr>
        </p:nvSpPr>
        <p:spPr>
          <a:xfrm>
            <a:off x="4355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cxnSp>
        <p:nvCxnSpPr>
          <p:cNvPr id="561" name="Google Shape;561;p60"/>
          <p:cNvCxnSpPr/>
          <p:nvPr/>
        </p:nvCxnSpPr>
        <p:spPr>
          <a:xfrm>
            <a:off x="534350" y="2937664"/>
            <a:ext cx="3949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2" name="Google Shape;562;p60"/>
          <p:cNvPicPr preferRelativeResize="0"/>
          <p:nvPr/>
        </p:nvPicPr>
        <p:blipFill rotWithShape="1">
          <a:blip r:embed="rId3">
            <a:alphaModFix/>
          </a:blip>
          <a:srcRect t="1" r="-43" b="34"/>
          <a:stretch/>
        </p:blipFill>
        <p:spPr>
          <a:xfrm>
            <a:off x="5030215" y="0"/>
            <a:ext cx="4113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PRODUCT DEMO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6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61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/>
              <a:t>  </a:t>
            </a:r>
            <a:r>
              <a:rPr lang="en" sz="1600" b="1" u="sng" dirty="0"/>
              <a:t>Scenario:</a:t>
            </a:r>
            <a:endParaRPr sz="1600" b="1" u="sng" dirty="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Name: </a:t>
            </a:r>
            <a:r>
              <a:rPr lang="en" sz="1600" dirty="0" err="1"/>
              <a:t>Mr</a:t>
            </a:r>
            <a:r>
              <a:rPr lang="en" sz="1600" dirty="0"/>
              <a:t> Llama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Income: </a:t>
            </a:r>
            <a:r>
              <a:rPr lang="en" sz="1600" dirty="0"/>
              <a:t>$65,000 per year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Card:</a:t>
            </a:r>
            <a:r>
              <a:rPr lang="en" sz="1600" dirty="0"/>
              <a:t> Miles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Takes </a:t>
            </a:r>
            <a:r>
              <a:rPr lang="en" sz="1600" b="1" dirty="0"/>
              <a:t>public transport</a:t>
            </a:r>
            <a:r>
              <a:rPr lang="en" sz="1600" dirty="0"/>
              <a:t> ($100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Groceries</a:t>
            </a:r>
            <a:r>
              <a:rPr lang="en" sz="1600" dirty="0"/>
              <a:t> ($200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Online shopping</a:t>
            </a:r>
            <a:r>
              <a:rPr lang="en" sz="1600" dirty="0"/>
              <a:t> ($300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Travel Partner:</a:t>
            </a:r>
            <a:r>
              <a:rPr lang="en" sz="1600" dirty="0"/>
              <a:t> </a:t>
            </a:r>
            <a:r>
              <a:rPr lang="en" sz="1600" dirty="0" err="1"/>
              <a:t>Krisflyer</a:t>
            </a:r>
            <a:endParaRPr sz="1600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571" name="Google Shape;5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024" y="2052575"/>
            <a:ext cx="2745050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1307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577" name="Google Shape;577;p62"/>
          <p:cNvCxnSpPr/>
          <p:nvPr/>
        </p:nvCxnSpPr>
        <p:spPr>
          <a:xfrm>
            <a:off x="983075" y="2929950"/>
            <a:ext cx="292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t="9987" b="19778"/>
          <a:stretch/>
        </p:blipFill>
        <p:spPr>
          <a:xfrm>
            <a:off x="5030225" y="0"/>
            <a:ext cx="4113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ENHANCEMENTS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5" name="Google Shape;585;p6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63"/>
          <p:cNvSpPr/>
          <p:nvPr/>
        </p:nvSpPr>
        <p:spPr>
          <a:xfrm>
            <a:off x="85275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36" y="2082847"/>
            <a:ext cx="576325" cy="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3"/>
          <p:cNvSpPr txBox="1"/>
          <p:nvPr/>
        </p:nvSpPr>
        <p:spPr>
          <a:xfrm>
            <a:off x="732750" y="2954075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406800" y="3281650"/>
            <a:ext cx="17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reviews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from other sites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3661275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3466184" y="2954075"/>
            <a:ext cx="126107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More Cards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2890425" y="3281650"/>
            <a:ext cx="241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cards to be included in the recommender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661710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6268350" y="2954075"/>
            <a:ext cx="15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Other Locations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3"/>
          <p:cNvSpPr txBox="1"/>
          <p:nvPr/>
        </p:nvSpPr>
        <p:spPr>
          <a:xfrm>
            <a:off x="5846250" y="3281650"/>
            <a:ext cx="24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Scale to other countries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6" name="Google Shape;5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125" y="2111425"/>
            <a:ext cx="519188" cy="5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263" y="2040738"/>
            <a:ext cx="660575" cy="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4" name="Google Shape;604;p6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64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Demo 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Key Takeaways:</a:t>
            </a:r>
            <a:endParaRPr sz="1600" b="1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Recommender is fuss free way to select the best suited credit cards</a:t>
            </a:r>
            <a:endParaRPr lang="en-SG" sz="16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Besides return, customers service is also quite an important factor when determining a good credit </a:t>
            </a:r>
            <a:r>
              <a:rPr lang="en" sz="1600"/>
              <a:t>card </a:t>
            </a:r>
            <a:endParaRPr lang="en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>
            <a:spLocks noGrp="1"/>
          </p:cNvSpPr>
          <p:nvPr>
            <p:ph type="title"/>
          </p:nvPr>
        </p:nvSpPr>
        <p:spPr>
          <a:xfrm>
            <a:off x="746600" y="2189725"/>
            <a:ext cx="35247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611" name="Google Shape;611;p65"/>
          <p:cNvCxnSpPr/>
          <p:nvPr/>
        </p:nvCxnSpPr>
        <p:spPr>
          <a:xfrm>
            <a:off x="780775" y="2937675"/>
            <a:ext cx="3099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2" name="Google Shape;612;p65"/>
          <p:cNvPicPr preferRelativeResize="0"/>
          <p:nvPr/>
        </p:nvPicPr>
        <p:blipFill rotWithShape="1">
          <a:blip r:embed="rId3">
            <a:alphaModFix/>
          </a:blip>
          <a:srcRect t="7689" b="9005"/>
          <a:stretch/>
        </p:blipFill>
        <p:spPr>
          <a:xfrm>
            <a:off x="5026100" y="0"/>
            <a:ext cx="4117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5"/>
          <p:cNvSpPr txBox="1">
            <a:spLocks noGrp="1"/>
          </p:cNvSpPr>
          <p:nvPr>
            <p:ph type="subTitle" idx="4294967295"/>
          </p:nvPr>
        </p:nvSpPr>
        <p:spPr>
          <a:xfrm>
            <a:off x="746600" y="30941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pic>
        <p:nvPicPr>
          <p:cNvPr id="614" name="Google Shape;6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31313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/>
              <a:t>All credit cards in Singapore offer some sort of reward for using them for your purchases. (E.g. Cashback / Miles)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Cashback refers to receiving back a percentage of what you spend in the form of money.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Miles refers to rewards points which can be converted to Miles (</a:t>
            </a:r>
            <a:r>
              <a:rPr lang="en" sz="1800" dirty="0" err="1"/>
              <a:t>eg.</a:t>
            </a:r>
            <a:r>
              <a:rPr lang="en" sz="1800" dirty="0"/>
              <a:t> </a:t>
            </a:r>
            <a:r>
              <a:rPr lang="en" sz="1800" dirty="0" err="1"/>
              <a:t>Krisflyer</a:t>
            </a:r>
            <a:r>
              <a:rPr lang="en" sz="1800" dirty="0"/>
              <a:t>) which can be use to buy flight tickets.</a:t>
            </a:r>
            <a:endParaRPr sz="1800" dirty="0"/>
          </a:p>
          <a:p>
            <a:pPr marL="0" marR="50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6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Visit a personal finance website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74" y="2523374"/>
            <a:ext cx="2641776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225" y="2523375"/>
            <a:ext cx="1281823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825" y="2523375"/>
            <a:ext cx="1552036" cy="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98" y="2551326"/>
            <a:ext cx="7405724" cy="10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Look for a card that you think best suits you</a:t>
            </a:r>
            <a:endParaRPr sz="1800"/>
          </a:p>
        </p:txBody>
      </p:sp>
      <p:sp>
        <p:nvSpPr>
          <p:cNvPr id="257" name="Google Shape;257;p37"/>
          <p:cNvSpPr/>
          <p:nvPr/>
        </p:nvSpPr>
        <p:spPr>
          <a:xfrm>
            <a:off x="2160675" y="3029225"/>
            <a:ext cx="1854300" cy="68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1241625" y="371367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2351175"/>
            <a:ext cx="6133849" cy="1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What steps do you take to decide which is the best card for you?</a:t>
            </a:r>
            <a:endParaRPr sz="20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 dirty="0"/>
              <a:t>Click in</a:t>
            </a:r>
            <a:endParaRPr sz="18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8"/>
          <p:cNvSpPr/>
          <p:nvPr/>
        </p:nvSpPr>
        <p:spPr>
          <a:xfrm>
            <a:off x="1160975" y="3526725"/>
            <a:ext cx="1854300" cy="75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5320936" y="2734222"/>
            <a:ext cx="1750423" cy="40086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EB360BFD-A0E6-4102-EB97-062CA7343874}"/>
              </a:ext>
            </a:extLst>
          </p:cNvPr>
          <p:cNvSpPr txBox="1"/>
          <p:nvPr/>
        </p:nvSpPr>
        <p:spPr>
          <a:xfrm>
            <a:off x="1225944" y="428452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9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sz="1800"/>
              <a:t>Read through all the terms and conditions in the card’s 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25" y="2412400"/>
            <a:ext cx="4112625" cy="2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3015150" y="3111900"/>
            <a:ext cx="3630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3296550" y="4594500"/>
            <a:ext cx="4764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084100" y="1048363"/>
            <a:ext cx="3495000" cy="1269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0" name="Google Shape;290;p40"/>
          <p:cNvCxnSpPr/>
          <p:nvPr/>
        </p:nvCxnSpPr>
        <p:spPr>
          <a:xfrm>
            <a:off x="1172800" y="2393414"/>
            <a:ext cx="3228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0"/>
          <p:cNvSpPr txBox="1">
            <a:spLocks noGrp="1"/>
          </p:cNvSpPr>
          <p:nvPr>
            <p:ph type="body" idx="4294967295"/>
          </p:nvPr>
        </p:nvSpPr>
        <p:spPr>
          <a:xfrm>
            <a:off x="608450" y="2610738"/>
            <a:ext cx="44463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Choosing a best credit card that best suits your spending needs is time consuming and complicated.</a:t>
            </a:r>
            <a:endParaRPr sz="2000"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l="30776" r="27537"/>
          <a:stretch/>
        </p:blipFill>
        <p:spPr>
          <a:xfrm>
            <a:off x="5340100" y="-162"/>
            <a:ext cx="3803899" cy="51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996</Words>
  <Application>Microsoft Macintosh PowerPoint</Application>
  <PresentationFormat>On-screen Show (16:9)</PresentationFormat>
  <Paragraphs>178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Montserrat SemiBold</vt:lpstr>
      <vt:lpstr>Montserrat ExtraBold</vt:lpstr>
      <vt:lpstr>Chivo</vt:lpstr>
      <vt:lpstr>Montserrat</vt:lpstr>
      <vt:lpstr>Roboto</vt:lpstr>
      <vt:lpstr>Arial</vt:lpstr>
      <vt:lpstr>Anaheim</vt:lpstr>
      <vt:lpstr>Digital Magazine Pitch Deck by Slidesgo</vt:lpstr>
      <vt:lpstr>Credit Card Recommender &amp; Sentiment Analysis</vt:lpstr>
      <vt:lpstr>Agenda</vt:lpstr>
      <vt:lpstr>INTRODUCTION</vt:lpstr>
      <vt:lpstr>BACKGROUND</vt:lpstr>
      <vt:lpstr>PROBLEM STATEMENT</vt:lpstr>
      <vt:lpstr>PROBLEM STATEMENT</vt:lpstr>
      <vt:lpstr>PROBLEM STATEMENT</vt:lpstr>
      <vt:lpstr>PROBLEM STATEMENT</vt:lpstr>
      <vt:lpstr>PROBLEM  STATEMENT</vt:lpstr>
      <vt:lpstr>OBJECTIVES</vt:lpstr>
      <vt:lpstr>EXPLORATORY DATA ANALYSIS</vt:lpstr>
      <vt:lpstr>DATA COLLECTION &amp; CLEANING</vt:lpstr>
      <vt:lpstr>MOST COMMON WORDS</vt:lpstr>
      <vt:lpstr>MOST COMMON WORDS</vt:lpstr>
      <vt:lpstr>BIGRAM - MILES</vt:lpstr>
      <vt:lpstr>TRIGRAM - MILES</vt:lpstr>
      <vt:lpstr>BIGRAM - CASHBACK</vt:lpstr>
      <vt:lpstr>TRIGRAM - CASHBACK</vt:lpstr>
      <vt:lpstr>SENTIMENT ANALYSIS</vt:lpstr>
      <vt:lpstr>SENTIMENT ANALYSIS - BERT</vt:lpstr>
      <vt:lpstr>SENTIMENT ANALYSIS - NPS</vt:lpstr>
      <vt:lpstr>SENTIMENT ANALYSIS - CARDS</vt:lpstr>
      <vt:lpstr>SENTIMENT ANALYSIS - CARDS</vt:lpstr>
      <vt:lpstr>SENTIMENT ANALYSIS - CARDS</vt:lpstr>
      <vt:lpstr>SENTIMENT ANALYSIS - CARDS</vt:lpstr>
      <vt:lpstr>Modeling</vt:lpstr>
      <vt:lpstr>MODELING</vt:lpstr>
      <vt:lpstr>MODELING - SMOTE</vt:lpstr>
      <vt:lpstr>MODELING - MODEL RESULTS</vt:lpstr>
      <vt:lpstr>Product Demo</vt:lpstr>
      <vt:lpstr>PRODUCT DEMO</vt:lpstr>
      <vt:lpstr>Conclusion</vt:lpstr>
      <vt:lpstr>FUTURE ENHANCEMENTS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Recommender &amp; Sentiment Analysis</dc:title>
  <cp:lastModifiedBy>Junwei Ye</cp:lastModifiedBy>
  <cp:revision>7</cp:revision>
  <dcterms:modified xsi:type="dcterms:W3CDTF">2022-11-01T16:40:03Z</dcterms:modified>
</cp:coreProperties>
</file>