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Lst>
  <p:sldSz cx="9144000" cy="5143500" type="screen16x9"/>
  <p:notesSz cx="6858000" cy="9144000"/>
  <p:embeddedFontLst>
    <p:embeddedFont>
      <p:font typeface="Hammersmith One" panose="02010703030501060504" pitchFamily="2" charset="77"/>
      <p:regular r:id="rId28"/>
    </p:embeddedFont>
    <p:embeddedFont>
      <p:font typeface="Nunito" pitchFamily="2" charset="77"/>
      <p:regular r:id="rId29"/>
    </p:embeddedFont>
    <p:embeddedFont>
      <p:font typeface="Roboto Condensed Light" panose="020F0302020204030204" pitchFamily="34" charset="0"/>
      <p:regular r:id="rId30"/>
    </p:embeddedFont>
    <p:embeddedFont>
      <p:font typeface="Ubuntu" panose="020B0504030602030204" pitchFamily="3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7E12CB-51DC-408A-B931-EE2E8E4A8731}">
  <a:tblStyle styleId="{217E12CB-51DC-408A-B931-EE2E8E4A87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6"/>
  </p:normalViewPr>
  <p:slideViewPr>
    <p:cSldViewPr snapToGrid="0">
      <p:cViewPr varScale="1">
        <p:scale>
          <a:sx n="144" d="100"/>
          <a:sy n="144" d="100"/>
        </p:scale>
        <p:origin x="7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Audience: Buyers and Sellers</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143d017d692_6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143d017d692_6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g143d017d692_6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8" name="Google Shape;1388;g143d017d692_6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143d017d692_6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143d017d692_6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143d017d692_6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143d017d692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g143d017d692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143d017d69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143d017d692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143d017d69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9"/>
        <p:cNvGrpSpPr/>
        <p:nvPr/>
      </p:nvGrpSpPr>
      <p:grpSpPr>
        <a:xfrm>
          <a:off x="0" y="0"/>
          <a:ext cx="0" cy="0"/>
          <a:chOff x="0" y="0"/>
          <a:chExt cx="0" cy="0"/>
        </a:xfrm>
      </p:grpSpPr>
      <p:sp>
        <p:nvSpPr>
          <p:cNvPr id="1420" name="Google Shape;1420;g143d017d692_3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1" name="Google Shape;1421;g143d017d692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43d017d692_3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43d017d692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143d017d692_3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143d017d692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4"/>
        <p:cNvGrpSpPr/>
        <p:nvPr/>
      </p:nvGrpSpPr>
      <p:grpSpPr>
        <a:xfrm>
          <a:off x="0" y="0"/>
          <a:ext cx="0" cy="0"/>
          <a:chOff x="0" y="0"/>
          <a:chExt cx="0" cy="0"/>
        </a:xfrm>
      </p:grpSpPr>
      <p:sp>
        <p:nvSpPr>
          <p:cNvPr id="1445" name="Google Shape;1445;gc6a01074ef_0_190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6" name="Google Shape;1446;gc6a01074ef_0_190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c6a01074ef_0_179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50">
                <a:solidFill>
                  <a:schemeClr val="dk1"/>
                </a:solidFill>
                <a:highlight>
                  <a:schemeClr val="lt1"/>
                </a:highlight>
              </a:rPr>
              <a:t>Intro and Problem Statement: Qi Xiang</a:t>
            </a:r>
            <a:endParaRPr sz="11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sz="1150">
                <a:solidFill>
                  <a:schemeClr val="dk1"/>
                </a:solidFill>
                <a:highlight>
                  <a:schemeClr val="lt1"/>
                </a:highlight>
              </a:rPr>
              <a:t>EDA: Jinru</a:t>
            </a:r>
            <a:endParaRPr sz="11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sz="1150">
                <a:solidFill>
                  <a:schemeClr val="dk1"/>
                </a:solidFill>
                <a:highlight>
                  <a:schemeClr val="lt1"/>
                </a:highlight>
              </a:rPr>
              <a:t>Model Results and describe Features: Junwei</a:t>
            </a:r>
            <a:endParaRPr sz="11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sz="1150">
                <a:solidFill>
                  <a:schemeClr val="dk1"/>
                </a:solidFill>
                <a:highlight>
                  <a:schemeClr val="lt1"/>
                </a:highlight>
              </a:rPr>
              <a:t>Limitations: Keith</a:t>
            </a:r>
            <a:endParaRPr sz="1150">
              <a:solidFill>
                <a:schemeClr val="dk1"/>
              </a:solidFill>
              <a:highlight>
                <a:schemeClr val="lt1"/>
              </a:highlight>
            </a:endParaRPr>
          </a:p>
          <a:p>
            <a:pPr marL="0" lvl="0" indent="0" algn="l" rtl="0">
              <a:spcBef>
                <a:spcPts val="0"/>
              </a:spcBef>
              <a:spcAft>
                <a:spcPts val="0"/>
              </a:spcAft>
              <a:buNone/>
            </a:pPr>
            <a:r>
              <a:rPr lang="en" sz="1150">
                <a:solidFill>
                  <a:schemeClr val="dk1"/>
                </a:solidFill>
                <a:highlight>
                  <a:schemeClr val="lt1"/>
                </a:highlight>
              </a:rPr>
              <a:t>Conclusions and recommendations: Keith</a:t>
            </a:r>
            <a:endParaRPr>
              <a:solidFill>
                <a:schemeClr val="dk1"/>
              </a:solidFill>
              <a:highlight>
                <a:schemeClr val="lt1"/>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143d017d692_5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143d017d692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40474B"/>
                </a:solidFill>
                <a:latin typeface="Manjari"/>
                <a:ea typeface="Manjari"/>
                <a:cs typeface="Manjari"/>
                <a:sym typeface="Manjari"/>
              </a:rPr>
              <a:t>Quality of data ~ Model performance</a:t>
            </a:r>
            <a:endParaRPr sz="1600">
              <a:solidFill>
                <a:srgbClr val="40474B"/>
              </a:solidFill>
              <a:latin typeface="Manjari"/>
              <a:ea typeface="Manjari"/>
              <a:cs typeface="Manjari"/>
              <a:sym typeface="Manjari"/>
            </a:endParaRPr>
          </a:p>
          <a:p>
            <a:pPr marL="0" lvl="0" indent="0" algn="l" rtl="0">
              <a:spcBef>
                <a:spcPts val="1600"/>
              </a:spcBef>
              <a:spcAft>
                <a:spcPts val="0"/>
              </a:spcAft>
              <a:buNone/>
            </a:pPr>
            <a:r>
              <a:rPr lang="en" sz="1600">
                <a:solidFill>
                  <a:srgbClr val="40474B"/>
                </a:solidFill>
                <a:latin typeface="Manjari"/>
                <a:ea typeface="Manjari"/>
                <a:cs typeface="Manjari"/>
                <a:sym typeface="Manjari"/>
              </a:rPr>
              <a:t>Model uses ordinal data: overall qual, overall condition, functional, bsmt qual</a:t>
            </a:r>
            <a:endParaRPr sz="1600">
              <a:solidFill>
                <a:srgbClr val="40474B"/>
              </a:solidFill>
              <a:latin typeface="Manjari"/>
              <a:ea typeface="Manjari"/>
              <a:cs typeface="Manjari"/>
              <a:sym typeface="Manjari"/>
            </a:endParaRPr>
          </a:p>
          <a:p>
            <a:pPr marL="0" lvl="0" indent="0" algn="l" rtl="0">
              <a:spcBef>
                <a:spcPts val="1600"/>
              </a:spcBef>
              <a:spcAft>
                <a:spcPts val="0"/>
              </a:spcAft>
              <a:buNone/>
            </a:pPr>
            <a:r>
              <a:rPr lang="en" sz="1600">
                <a:solidFill>
                  <a:srgbClr val="40474B"/>
                </a:solidFill>
                <a:latin typeface="Manjari"/>
                <a:ea typeface="Manjari"/>
                <a:cs typeface="Manjari"/>
                <a:sym typeface="Manjari"/>
              </a:rPr>
              <a:t>Unclearly defined ratings - Buyer/seller interpretation differs from dataset</a:t>
            </a:r>
            <a:endParaRPr sz="1600">
              <a:solidFill>
                <a:srgbClr val="40474B"/>
              </a:solidFill>
              <a:latin typeface="Manjari"/>
              <a:ea typeface="Manjari"/>
              <a:cs typeface="Manjari"/>
              <a:sym typeface="Manjari"/>
            </a:endParaRPr>
          </a:p>
          <a:p>
            <a:pPr marL="0" lvl="0" indent="0" algn="l" rtl="0">
              <a:spcBef>
                <a:spcPts val="160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g143cf27ecc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1" name="Google Shape;1461;g143cf27ec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Google Shape;1466;gc6a01074ef_0_197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7" name="Google Shape;1467;gc6a01074ef_0_19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143cf27ecc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143cf27ecc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8"/>
        <p:cNvGrpSpPr/>
        <p:nvPr/>
      </p:nvGrpSpPr>
      <p:grpSpPr>
        <a:xfrm>
          <a:off x="0" y="0"/>
          <a:ext cx="0" cy="0"/>
          <a:chOff x="0" y="0"/>
          <a:chExt cx="0" cy="0"/>
        </a:xfrm>
      </p:grpSpPr>
      <p:sp>
        <p:nvSpPr>
          <p:cNvPr id="1479" name="Google Shape;1479;g143cf27ecc5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0" name="Google Shape;1480;g143cf27ecc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g143cf27ecc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7" name="Google Shape;1487;g143cf27ecc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sales comparison approach, cost approach, and income capitalization approach</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c33250489b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2"/>
        <p:cNvGrpSpPr/>
        <p:nvPr/>
      </p:nvGrpSpPr>
      <p:grpSpPr>
        <a:xfrm>
          <a:off x="0" y="0"/>
          <a:ext cx="0" cy="0"/>
          <a:chOff x="0" y="0"/>
          <a:chExt cx="0" cy="0"/>
        </a:xfrm>
      </p:grpSpPr>
      <p:sp>
        <p:nvSpPr>
          <p:cNvPr id="1343" name="Google Shape;1343;gc33250489b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4" name="Google Shape;1344;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highlight>
                  <a:schemeClr val="lt1"/>
                </a:highlight>
              </a:rPr>
              <a:t>Based on your last year app/web performance and customer review, we observed that web/app usage 5.27 session by day and 158.1 session by month but only 1.27 success session transaction through the web. And with a price prediction accuracy of around 81%, so today we are reaching out to you to provide you a better solution.</a:t>
            </a:r>
            <a:endParaRPr sz="1200">
              <a:solidFill>
                <a:schemeClr val="dk1"/>
              </a:solidFill>
              <a:highlight>
                <a:schemeClr val="lt1"/>
              </a:highlight>
            </a:endParaRPr>
          </a:p>
          <a:p>
            <a:pPr marL="0" lvl="0" indent="0" algn="l" rtl="0">
              <a:spcBef>
                <a:spcPts val="0"/>
              </a:spcBef>
              <a:spcAft>
                <a:spcPts val="0"/>
              </a:spcAft>
              <a:buNone/>
            </a:pPr>
            <a:endParaRPr sz="1200">
              <a:solidFill>
                <a:schemeClr val="dk1"/>
              </a:solidFill>
              <a:highlight>
                <a:schemeClr val="lt1"/>
              </a:highlight>
            </a:endParaRPr>
          </a:p>
          <a:p>
            <a:pPr marL="0" lvl="0" indent="0" algn="l" rtl="0">
              <a:spcBef>
                <a:spcPts val="0"/>
              </a:spcBef>
              <a:spcAft>
                <a:spcPts val="0"/>
              </a:spcAft>
              <a:buNone/>
            </a:pPr>
            <a:r>
              <a:rPr lang="en" sz="1200">
                <a:solidFill>
                  <a:schemeClr val="dk1"/>
                </a:solidFill>
                <a:highlight>
                  <a:schemeClr val="lt1"/>
                </a:highlight>
              </a:rPr>
              <a:t>Clients frequently expect realtors to provide quick back-of-the-envelope estimates of market value based on experience and market transactions in this age of digitization when efficiency comes at a cost. A thorough evaluation by a valuer requires some time and is frequently completed only when the buyer is prepared to commit. The estimation then forms the foundation of the negotiation with the seller. Expectations are not met and loan approval may be impacted when the actual valuation differs from the initial estimate, potentially resulting in deal loss.</a:t>
            </a:r>
            <a:endParaRPr sz="1200">
              <a:solidFill>
                <a:schemeClr val="dk1"/>
              </a:solidFill>
              <a:highlight>
                <a:schemeClr val="lt1"/>
              </a:highlight>
            </a:endParaRPr>
          </a:p>
          <a:p>
            <a:pPr marL="0" lvl="0" indent="0" algn="l" rtl="0">
              <a:spcBef>
                <a:spcPts val="0"/>
              </a:spcBef>
              <a:spcAft>
                <a:spcPts val="0"/>
              </a:spcAft>
              <a:buNone/>
            </a:pPr>
            <a:r>
              <a:rPr lang="en" sz="1200">
                <a:solidFill>
                  <a:schemeClr val="dk1"/>
                </a:solidFill>
                <a:highlight>
                  <a:schemeClr val="lt1"/>
                </a:highlight>
              </a:rPr>
              <a:t>So with those in minds, we are using data science to predict the prices, so that we will be able to come up with more competitive and hopefully reasonable prices. We are also looking for important features that homeowners can look into to potentially improve the property's sales value.</a:t>
            </a:r>
            <a:endParaRPr sz="1200">
              <a:solidFill>
                <a:schemeClr val="dk1"/>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c6a01074ef_0_206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40474B"/>
                </a:solidFill>
                <a:latin typeface="Manjari"/>
                <a:ea typeface="Manjari"/>
                <a:cs typeface="Manjari"/>
                <a:sym typeface="Manjari"/>
              </a:rPr>
              <a:t>Therefore, our objective is to present a model with a solution that addresses these problem statement.</a:t>
            </a:r>
            <a:endParaRPr sz="1200" b="1">
              <a:solidFill>
                <a:srgbClr val="40474B"/>
              </a:solidFill>
              <a:latin typeface="Manjari"/>
              <a:ea typeface="Manjari"/>
              <a:cs typeface="Manjari"/>
              <a:sym typeface="Manjari"/>
            </a:endParaRPr>
          </a:p>
          <a:p>
            <a:pPr marL="457200" lvl="0" indent="-304800" algn="l" rtl="0">
              <a:spcBef>
                <a:spcPts val="0"/>
              </a:spcBef>
              <a:spcAft>
                <a:spcPts val="0"/>
              </a:spcAft>
              <a:buClr>
                <a:srgbClr val="40474B"/>
              </a:buClr>
              <a:buSzPts val="1200"/>
              <a:buFont typeface="Manjari"/>
              <a:buAutoNum type="arabicPeriod"/>
            </a:pPr>
            <a:r>
              <a:rPr lang="en" sz="1200">
                <a:solidFill>
                  <a:srgbClr val="40474B"/>
                </a:solidFill>
                <a:latin typeface="Manjari"/>
                <a:ea typeface="Manjari"/>
                <a:cs typeface="Manjari"/>
                <a:sym typeface="Manjari"/>
              </a:rPr>
              <a:t>To determine the features that can be improved to drive up prices.</a:t>
            </a:r>
            <a:endParaRPr sz="1200">
              <a:solidFill>
                <a:srgbClr val="40474B"/>
              </a:solidFill>
              <a:latin typeface="Manjari"/>
              <a:ea typeface="Manjari"/>
              <a:cs typeface="Manjari"/>
              <a:sym typeface="Manjari"/>
            </a:endParaRPr>
          </a:p>
          <a:p>
            <a:pPr marL="457200" lvl="0" indent="-304800" algn="l" rtl="0">
              <a:spcBef>
                <a:spcPts val="0"/>
              </a:spcBef>
              <a:spcAft>
                <a:spcPts val="0"/>
              </a:spcAft>
              <a:buClr>
                <a:srgbClr val="40474B"/>
              </a:buClr>
              <a:buSzPts val="1200"/>
              <a:buFont typeface="Manjari"/>
              <a:buAutoNum type="arabicPeriod"/>
            </a:pPr>
            <a:r>
              <a:rPr lang="en" sz="1200">
                <a:solidFill>
                  <a:srgbClr val="40474B"/>
                </a:solidFill>
                <a:latin typeface="Manjari"/>
                <a:ea typeface="Manjari"/>
                <a:cs typeface="Manjari"/>
                <a:sym typeface="Manjari"/>
              </a:rPr>
              <a:t>To pinpoint the features that have a negative impact on prices.</a:t>
            </a:r>
            <a:endParaRPr sz="1200">
              <a:solidFill>
                <a:srgbClr val="40474B"/>
              </a:solidFill>
              <a:latin typeface="Manjari"/>
              <a:ea typeface="Manjari"/>
              <a:cs typeface="Manjari"/>
              <a:sym typeface="Manja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c6a01074ef_0_187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c6a01074ef_0_18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g143d017d692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 name="Google Shape;1364;g143d017d692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143d017d692_6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143d017d692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143d017d692_6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143d017d692_6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3.xml"/><Relationship Id="rId1" Type="http://schemas.openxmlformats.org/officeDocument/2006/relationships/slideMaster" Target="../slideMasters/slideMaster1.xml"/><Relationship Id="rId5" Type="http://schemas.openxmlformats.org/officeDocument/2006/relationships/slide" Target="../slides/slide22.xml"/><Relationship Id="rId4" Type="http://schemas.openxmlformats.org/officeDocument/2006/relationships/slide" Target="../slides/slide1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7"/>
        <p:cNvGrpSpPr/>
        <p:nvPr/>
      </p:nvGrpSpPr>
      <p:grpSpPr>
        <a:xfrm>
          <a:off x="0" y="0"/>
          <a:ext cx="0" cy="0"/>
          <a:chOff x="0" y="0"/>
          <a:chExt cx="0" cy="0"/>
        </a:xfrm>
      </p:grpSpPr>
      <p:sp>
        <p:nvSpPr>
          <p:cNvPr id="168" name="Google Shape;168;p11"/>
          <p:cNvSpPr/>
          <p:nvPr/>
        </p:nvSpPr>
        <p:spPr>
          <a:xfrm rot="-3415034" flipH="1">
            <a:off x="5360216" y="72904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rot="5400000">
            <a:off x="-1253772" y="2378259"/>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11"/>
          <p:cNvGrpSpPr/>
          <p:nvPr/>
        </p:nvGrpSpPr>
        <p:grpSpPr>
          <a:xfrm rot="10800000" flipH="1">
            <a:off x="-135159" y="-547193"/>
            <a:ext cx="1696762" cy="1688828"/>
            <a:chOff x="2414491" y="671177"/>
            <a:chExt cx="1830972" cy="1822411"/>
          </a:xfrm>
        </p:grpSpPr>
        <p:sp>
          <p:nvSpPr>
            <p:cNvPr id="171" name="Google Shape;171;p1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1"/>
          <p:cNvSpPr/>
          <p:nvPr/>
        </p:nvSpPr>
        <p:spPr>
          <a:xfrm>
            <a:off x="1661788" y="1441452"/>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txBox="1">
            <a:spLocks noGrp="1"/>
          </p:cNvSpPr>
          <p:nvPr>
            <p:ph type="title" hasCustomPrompt="1"/>
          </p:nvPr>
        </p:nvSpPr>
        <p:spPr>
          <a:xfrm>
            <a:off x="2967200" y="1441438"/>
            <a:ext cx="5142900" cy="1788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a:spLocks noGrp="1"/>
          </p:cNvSpPr>
          <p:nvPr>
            <p:ph type="body" idx="1"/>
          </p:nvPr>
        </p:nvSpPr>
        <p:spPr>
          <a:xfrm>
            <a:off x="2967200" y="3236713"/>
            <a:ext cx="5142900" cy="443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solidFill>
                  <a:schemeClr val="lt2"/>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rId3" action="ppaction://hlinksldjump"/>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 action="ppaction://noaction"/>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rId4" action="ppaction://hlinksldjump"/>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rId3" action="ppaction://hlinksldjump"/>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 action="ppaction://noaction"/>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rId4" action="ppaction://hlinksldjump"/>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rId5" action="ppaction://hlinksldjump"/>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rId5" action="ppaction://hlinksldjump"/>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6">
    <p:spTree>
      <p:nvGrpSpPr>
        <p:cNvPr id="1" name="Shape 231"/>
        <p:cNvGrpSpPr/>
        <p:nvPr/>
      </p:nvGrpSpPr>
      <p:grpSpPr>
        <a:xfrm>
          <a:off x="0" y="0"/>
          <a:ext cx="0" cy="0"/>
          <a:chOff x="0" y="0"/>
          <a:chExt cx="0" cy="0"/>
        </a:xfrm>
      </p:grpSpPr>
      <p:sp>
        <p:nvSpPr>
          <p:cNvPr id="232" name="Google Shape;232;p14"/>
          <p:cNvSpPr txBox="1">
            <a:spLocks noGrp="1"/>
          </p:cNvSpPr>
          <p:nvPr>
            <p:ph type="title"/>
          </p:nvPr>
        </p:nvSpPr>
        <p:spPr>
          <a:xfrm flipH="1">
            <a:off x="3275625" y="2841950"/>
            <a:ext cx="4575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233" name="Google Shape;233;p14"/>
          <p:cNvSpPr txBox="1">
            <a:spLocks noGrp="1"/>
          </p:cNvSpPr>
          <p:nvPr>
            <p:ph type="subTitle" idx="1"/>
          </p:nvPr>
        </p:nvSpPr>
        <p:spPr>
          <a:xfrm flipH="1">
            <a:off x="3275625" y="1728850"/>
            <a:ext cx="4575000" cy="1107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4" name="Google Shape;234;p14"/>
          <p:cNvSpPr/>
          <p:nvPr/>
        </p:nvSpPr>
        <p:spPr>
          <a:xfrm rot="-3415034" flipH="1">
            <a:off x="6361616" y="30899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rot="1848056">
            <a:off x="2372175" y="2639561"/>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14"/>
          <p:cNvGrpSpPr/>
          <p:nvPr/>
        </p:nvGrpSpPr>
        <p:grpSpPr>
          <a:xfrm>
            <a:off x="-228595" y="-80449"/>
            <a:ext cx="2277317" cy="5304377"/>
            <a:chOff x="224725" y="566950"/>
            <a:chExt cx="1850875" cy="4311100"/>
          </a:xfrm>
        </p:grpSpPr>
        <p:sp>
          <p:nvSpPr>
            <p:cNvPr id="237" name="Google Shape;237;p1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4"/>
          <p:cNvSpPr/>
          <p:nvPr/>
        </p:nvSpPr>
        <p:spPr>
          <a:xfrm rot="-7977677">
            <a:off x="1649745" y="498156"/>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7092213" y="3598577"/>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24">
    <p:spTree>
      <p:nvGrpSpPr>
        <p:cNvPr id="1" name="Shape 263"/>
        <p:cNvGrpSpPr/>
        <p:nvPr/>
      </p:nvGrpSpPr>
      <p:grpSpPr>
        <a:xfrm>
          <a:off x="0" y="0"/>
          <a:ext cx="0" cy="0"/>
          <a:chOff x="0" y="0"/>
          <a:chExt cx="0" cy="0"/>
        </a:xfrm>
      </p:grpSpPr>
      <p:sp>
        <p:nvSpPr>
          <p:cNvPr id="264" name="Google Shape;264;p15"/>
          <p:cNvSpPr/>
          <p:nvPr/>
        </p:nvSpPr>
        <p:spPr>
          <a:xfrm rot="2465585" flipH="1">
            <a:off x="-2193957" y="2702195"/>
            <a:ext cx="4267802" cy="262566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rot="-6430284" flipH="1">
            <a:off x="6992855" y="-1008460"/>
            <a:ext cx="3967958" cy="3604468"/>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458900" y="-740250"/>
            <a:ext cx="2037008" cy="215420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txBox="1">
            <a:spLocks noGrp="1"/>
          </p:cNvSpPr>
          <p:nvPr>
            <p:ph type="subTitle" idx="1"/>
          </p:nvPr>
        </p:nvSpPr>
        <p:spPr>
          <a:xfrm>
            <a:off x="628701"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8" name="Google Shape;268;p15"/>
          <p:cNvSpPr txBox="1">
            <a:spLocks noGrp="1"/>
          </p:cNvSpPr>
          <p:nvPr>
            <p:ph type="subTitle" idx="2"/>
          </p:nvPr>
        </p:nvSpPr>
        <p:spPr>
          <a:xfrm>
            <a:off x="34881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9" name="Google Shape;269;p15"/>
          <p:cNvSpPr txBox="1">
            <a:spLocks noGrp="1"/>
          </p:cNvSpPr>
          <p:nvPr>
            <p:ph type="subTitle" idx="3"/>
          </p:nvPr>
        </p:nvSpPr>
        <p:spPr>
          <a:xfrm>
            <a:off x="6287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0" name="Google Shape;270;p15"/>
          <p:cNvSpPr txBox="1">
            <a:spLocks noGrp="1"/>
          </p:cNvSpPr>
          <p:nvPr>
            <p:ph type="subTitle" idx="4"/>
          </p:nvPr>
        </p:nvSpPr>
        <p:spPr>
          <a:xfrm>
            <a:off x="34881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15"/>
          <p:cNvSpPr txBox="1">
            <a:spLocks noGrp="1"/>
          </p:cNvSpPr>
          <p:nvPr>
            <p:ph type="title" hasCustomPrompt="1"/>
          </p:nvPr>
        </p:nvSpPr>
        <p:spPr>
          <a:xfrm>
            <a:off x="628699"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2" name="Google Shape;272;p15"/>
          <p:cNvSpPr txBox="1">
            <a:spLocks noGrp="1"/>
          </p:cNvSpPr>
          <p:nvPr>
            <p:ph type="title" idx="5" hasCustomPrompt="1"/>
          </p:nvPr>
        </p:nvSpPr>
        <p:spPr>
          <a:xfrm>
            <a:off x="3456213"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3" name="Google Shape;273;p15"/>
          <p:cNvSpPr txBox="1">
            <a:spLocks noGrp="1"/>
          </p:cNvSpPr>
          <p:nvPr>
            <p:ph type="subTitle" idx="6"/>
          </p:nvPr>
        </p:nvSpPr>
        <p:spPr>
          <a:xfrm>
            <a:off x="63475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15"/>
          <p:cNvSpPr txBox="1">
            <a:spLocks noGrp="1"/>
          </p:cNvSpPr>
          <p:nvPr>
            <p:ph type="subTitle" idx="7"/>
          </p:nvPr>
        </p:nvSpPr>
        <p:spPr>
          <a:xfrm>
            <a:off x="6347488"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15"/>
          <p:cNvSpPr txBox="1">
            <a:spLocks noGrp="1"/>
          </p:cNvSpPr>
          <p:nvPr>
            <p:ph type="title" idx="8" hasCustomPrompt="1"/>
          </p:nvPr>
        </p:nvSpPr>
        <p:spPr>
          <a:xfrm>
            <a:off x="6347501"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6" name="Google Shape;276;p15"/>
          <p:cNvSpPr txBox="1">
            <a:spLocks noGrp="1"/>
          </p:cNvSpPr>
          <p:nvPr>
            <p:ph type="title" idx="9"/>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CUSTOM_25">
    <p:spTree>
      <p:nvGrpSpPr>
        <p:cNvPr id="1" name="Shape 277"/>
        <p:cNvGrpSpPr/>
        <p:nvPr/>
      </p:nvGrpSpPr>
      <p:grpSpPr>
        <a:xfrm>
          <a:off x="0" y="0"/>
          <a:ext cx="0" cy="0"/>
          <a:chOff x="0" y="0"/>
          <a:chExt cx="0" cy="0"/>
        </a:xfrm>
      </p:grpSpPr>
      <p:sp>
        <p:nvSpPr>
          <p:cNvPr id="278" name="Google Shape;278;p16"/>
          <p:cNvSpPr/>
          <p:nvPr/>
        </p:nvSpPr>
        <p:spPr>
          <a:xfrm rot="672094">
            <a:off x="5584289" y="5626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rot="3414914">
            <a:off x="-1520563" y="790995"/>
            <a:ext cx="3987256" cy="3391668"/>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6"/>
          <p:cNvGrpSpPr/>
          <p:nvPr/>
        </p:nvGrpSpPr>
        <p:grpSpPr>
          <a:xfrm rot="10800000" flipH="1">
            <a:off x="430416" y="1844182"/>
            <a:ext cx="1696762" cy="1688828"/>
            <a:chOff x="2414491" y="671177"/>
            <a:chExt cx="1830972" cy="1822411"/>
          </a:xfrm>
        </p:grpSpPr>
        <p:sp>
          <p:nvSpPr>
            <p:cNvPr id="281" name="Google Shape;281;p1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6"/>
          <p:cNvSpPr/>
          <p:nvPr/>
        </p:nvSpPr>
        <p:spPr>
          <a:xfrm rot="1095657">
            <a:off x="1778030" y="3865579"/>
            <a:ext cx="1021004" cy="133344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txBox="1">
            <a:spLocks noGrp="1"/>
          </p:cNvSpPr>
          <p:nvPr>
            <p:ph type="subTitle" idx="1"/>
          </p:nvPr>
        </p:nvSpPr>
        <p:spPr>
          <a:xfrm>
            <a:off x="2718750" y="1540138"/>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7" name="Google Shape;317;p16"/>
          <p:cNvSpPr txBox="1">
            <a:spLocks noGrp="1"/>
          </p:cNvSpPr>
          <p:nvPr>
            <p:ph type="title" hasCustomPrompt="1"/>
          </p:nvPr>
        </p:nvSpPr>
        <p:spPr>
          <a:xfrm>
            <a:off x="2718750" y="967438"/>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18" name="Google Shape;318;p16"/>
          <p:cNvSpPr txBox="1">
            <a:spLocks noGrp="1"/>
          </p:cNvSpPr>
          <p:nvPr>
            <p:ph type="subTitle" idx="2"/>
          </p:nvPr>
        </p:nvSpPr>
        <p:spPr>
          <a:xfrm>
            <a:off x="2718750" y="26736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9" name="Google Shape;319;p16"/>
          <p:cNvSpPr txBox="1">
            <a:spLocks noGrp="1"/>
          </p:cNvSpPr>
          <p:nvPr>
            <p:ph type="title" idx="3" hasCustomPrompt="1"/>
          </p:nvPr>
        </p:nvSpPr>
        <p:spPr>
          <a:xfrm>
            <a:off x="2718750" y="210093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20" name="Google Shape;320;p16"/>
          <p:cNvSpPr txBox="1">
            <a:spLocks noGrp="1"/>
          </p:cNvSpPr>
          <p:nvPr>
            <p:ph type="subTitle" idx="4"/>
          </p:nvPr>
        </p:nvSpPr>
        <p:spPr>
          <a:xfrm>
            <a:off x="2718750" y="38071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21" name="Google Shape;321;p16"/>
          <p:cNvSpPr txBox="1">
            <a:spLocks noGrp="1"/>
          </p:cNvSpPr>
          <p:nvPr>
            <p:ph type="title" idx="5" hasCustomPrompt="1"/>
          </p:nvPr>
        </p:nvSpPr>
        <p:spPr>
          <a:xfrm>
            <a:off x="2718750" y="323446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list">
  <p:cSld name="CUSTOM_22">
    <p:spTree>
      <p:nvGrpSpPr>
        <p:cNvPr id="1" name="Shape 322"/>
        <p:cNvGrpSpPr/>
        <p:nvPr/>
      </p:nvGrpSpPr>
      <p:grpSpPr>
        <a:xfrm>
          <a:off x="0" y="0"/>
          <a:ext cx="0" cy="0"/>
          <a:chOff x="0" y="0"/>
          <a:chExt cx="0" cy="0"/>
        </a:xfrm>
      </p:grpSpPr>
      <p:sp>
        <p:nvSpPr>
          <p:cNvPr id="323" name="Google Shape;323;p17"/>
          <p:cNvSpPr/>
          <p:nvPr/>
        </p:nvSpPr>
        <p:spPr>
          <a:xfrm rot="-1781954">
            <a:off x="6294084" y="45611"/>
            <a:ext cx="4658414" cy="47651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6619750" y="1260100"/>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rot="1145765" flipH="1">
            <a:off x="-1426013" y="-803761"/>
            <a:ext cx="3397353" cy="3383266"/>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27" name="Google Shape;327;p17"/>
          <p:cNvSpPr txBox="1">
            <a:spLocks noGrp="1"/>
          </p:cNvSpPr>
          <p:nvPr>
            <p:ph type="subTitle" idx="1"/>
          </p:nvPr>
        </p:nvSpPr>
        <p:spPr>
          <a:xfrm>
            <a:off x="897675" y="1577850"/>
            <a:ext cx="4809300" cy="248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328" name="Google Shape;328;p17"/>
          <p:cNvGrpSpPr/>
          <p:nvPr/>
        </p:nvGrpSpPr>
        <p:grpSpPr>
          <a:xfrm rot="10800000" flipH="1">
            <a:off x="4776891" y="3572332"/>
            <a:ext cx="1696762" cy="1688828"/>
            <a:chOff x="2414491" y="671177"/>
            <a:chExt cx="1830972" cy="1822411"/>
          </a:xfrm>
        </p:grpSpPr>
        <p:sp>
          <p:nvSpPr>
            <p:cNvPr id="329" name="Google Shape;329;p1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1">
  <p:cSld name="CUSTOM_32_1">
    <p:spTree>
      <p:nvGrpSpPr>
        <p:cNvPr id="1"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8"/>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1" name="Google Shape;401;p18"/>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2">
  <p:cSld name="CUSTOM_24_1">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5" name="Google Shape;405;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3">
  <p:cSld name="CUSTOM_23">
    <p:spTree>
      <p:nvGrpSpPr>
        <p:cNvPr id="1" name="Shape 441"/>
        <p:cNvGrpSpPr/>
        <p:nvPr/>
      </p:nvGrpSpPr>
      <p:grpSpPr>
        <a:xfrm>
          <a:off x="0" y="0"/>
          <a:ext cx="0" cy="0"/>
          <a:chOff x="0" y="0"/>
          <a:chExt cx="0" cy="0"/>
        </a:xfrm>
      </p:grpSpPr>
      <p:sp>
        <p:nvSpPr>
          <p:cNvPr id="442" name="Google Shape;442;p20"/>
          <p:cNvSpPr txBox="1">
            <a:spLocks noGrp="1"/>
          </p:cNvSpPr>
          <p:nvPr>
            <p:ph type="title"/>
          </p:nvPr>
        </p:nvSpPr>
        <p:spPr>
          <a:xfrm>
            <a:off x="713225" y="1505738"/>
            <a:ext cx="4450800" cy="126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3" name="Google Shape;443;p20"/>
          <p:cNvSpPr txBox="1">
            <a:spLocks noGrp="1"/>
          </p:cNvSpPr>
          <p:nvPr>
            <p:ph type="subTitle" idx="1"/>
          </p:nvPr>
        </p:nvSpPr>
        <p:spPr>
          <a:xfrm>
            <a:off x="713225" y="2725763"/>
            <a:ext cx="3231600" cy="912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444" name="Google Shape;444;p20"/>
          <p:cNvGrpSpPr/>
          <p:nvPr/>
        </p:nvGrpSpPr>
        <p:grpSpPr>
          <a:xfrm flipH="1">
            <a:off x="5418880" y="1"/>
            <a:ext cx="2277317" cy="5304377"/>
            <a:chOff x="224725" y="566950"/>
            <a:chExt cx="1850875" cy="4311100"/>
          </a:xfrm>
        </p:grpSpPr>
        <p:sp>
          <p:nvSpPr>
            <p:cNvPr id="445" name="Google Shape;445;p2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20"/>
          <p:cNvSpPr/>
          <p:nvPr/>
        </p:nvSpPr>
        <p:spPr>
          <a:xfrm rot="-5035031" flipH="1">
            <a:off x="4206940" y="751857"/>
            <a:ext cx="7221377" cy="444298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rot="5400000">
            <a:off x="-2021747" y="22683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1280800" y="-652650"/>
            <a:ext cx="1871779" cy="179602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4">
  <p:cSld name="CUSTOM_27">
    <p:spTree>
      <p:nvGrpSpPr>
        <p:cNvPr id="1" name="Shape 472"/>
        <p:cNvGrpSpPr/>
        <p:nvPr/>
      </p:nvGrpSpPr>
      <p:grpSpPr>
        <a:xfrm>
          <a:off x="0" y="0"/>
          <a:ext cx="0" cy="0"/>
          <a:chOff x="0" y="0"/>
          <a:chExt cx="0" cy="0"/>
        </a:xfrm>
      </p:grpSpPr>
      <p:sp>
        <p:nvSpPr>
          <p:cNvPr id="473" name="Google Shape;473;p21"/>
          <p:cNvSpPr/>
          <p:nvPr/>
        </p:nvSpPr>
        <p:spPr>
          <a:xfrm rot="-1408952">
            <a:off x="7039333" y="962822"/>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rot="5400000" flipH="1">
            <a:off x="-1331519" y="-591459"/>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rot="-7977677">
            <a:off x="1465320" y="34545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1"/>
          <p:cNvGrpSpPr/>
          <p:nvPr/>
        </p:nvGrpSpPr>
        <p:grpSpPr>
          <a:xfrm>
            <a:off x="5084307" y="-1054185"/>
            <a:ext cx="2304462" cy="2293869"/>
            <a:chOff x="2414491" y="671177"/>
            <a:chExt cx="1830972" cy="1822411"/>
          </a:xfrm>
        </p:grpSpPr>
        <p:sp>
          <p:nvSpPr>
            <p:cNvPr id="477" name="Google Shape;477;p2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1"/>
          <p:cNvSpPr txBox="1">
            <a:spLocks noGrp="1"/>
          </p:cNvSpPr>
          <p:nvPr>
            <p:ph type="title"/>
          </p:nvPr>
        </p:nvSpPr>
        <p:spPr>
          <a:xfrm>
            <a:off x="2690725" y="1505725"/>
            <a:ext cx="3858900" cy="11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2" name="Google Shape;512;p21"/>
          <p:cNvSpPr txBox="1">
            <a:spLocks noGrp="1"/>
          </p:cNvSpPr>
          <p:nvPr>
            <p:ph type="subTitle" idx="1"/>
          </p:nvPr>
        </p:nvSpPr>
        <p:spPr>
          <a:xfrm>
            <a:off x="2690725" y="2725750"/>
            <a:ext cx="3858900" cy="91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CUSTOM_33">
    <p:spTree>
      <p:nvGrpSpPr>
        <p:cNvPr id="1" name="Shape 513"/>
        <p:cNvGrpSpPr/>
        <p:nvPr/>
      </p:nvGrpSpPr>
      <p:grpSpPr>
        <a:xfrm>
          <a:off x="0" y="0"/>
          <a:ext cx="0" cy="0"/>
          <a:chOff x="0" y="0"/>
          <a:chExt cx="0" cy="0"/>
        </a:xfrm>
      </p:grpSpPr>
      <p:sp>
        <p:nvSpPr>
          <p:cNvPr id="514" name="Google Shape;514;p22"/>
          <p:cNvSpPr/>
          <p:nvPr/>
        </p:nvSpPr>
        <p:spPr>
          <a:xfrm rot="-5620610">
            <a:off x="7759237" y="34540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rot="-5400000" flipH="1">
            <a:off x="-700258" y="2716121"/>
            <a:ext cx="3397312" cy="338322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rot="1891771" flipH="1">
            <a:off x="3633391" y="3134640"/>
            <a:ext cx="2182046" cy="37202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8" name="Google Shape;518;p22"/>
          <p:cNvSpPr txBox="1">
            <a:spLocks noGrp="1"/>
          </p:cNvSpPr>
          <p:nvPr>
            <p:ph type="subTitle" idx="1"/>
          </p:nvPr>
        </p:nvSpPr>
        <p:spPr>
          <a:xfrm>
            <a:off x="5403875" y="133352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9" name="Google Shape;519;p22"/>
          <p:cNvSpPr txBox="1">
            <a:spLocks noGrp="1"/>
          </p:cNvSpPr>
          <p:nvPr>
            <p:ph type="subTitle" idx="2"/>
          </p:nvPr>
        </p:nvSpPr>
        <p:spPr>
          <a:xfrm>
            <a:off x="5403875" y="285297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0" name="Google Shape;520;p22"/>
          <p:cNvSpPr txBox="1">
            <a:spLocks noGrp="1"/>
          </p:cNvSpPr>
          <p:nvPr>
            <p:ph type="subTitle" idx="3"/>
          </p:nvPr>
        </p:nvSpPr>
        <p:spPr>
          <a:xfrm>
            <a:off x="5403875" y="183928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21" name="Google Shape;521;p22"/>
          <p:cNvSpPr txBox="1">
            <a:spLocks noGrp="1"/>
          </p:cNvSpPr>
          <p:nvPr>
            <p:ph type="subTitle" idx="4"/>
          </p:nvPr>
        </p:nvSpPr>
        <p:spPr>
          <a:xfrm>
            <a:off x="5403875" y="335873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CUSTOM_28">
    <p:spTree>
      <p:nvGrpSpPr>
        <p:cNvPr id="1" name="Shape 522"/>
        <p:cNvGrpSpPr/>
        <p:nvPr/>
      </p:nvGrpSpPr>
      <p:grpSpPr>
        <a:xfrm>
          <a:off x="0" y="0"/>
          <a:ext cx="0" cy="0"/>
          <a:chOff x="0" y="0"/>
          <a:chExt cx="0" cy="0"/>
        </a:xfrm>
      </p:grpSpPr>
      <p:sp>
        <p:nvSpPr>
          <p:cNvPr id="523" name="Google Shape;523;p23"/>
          <p:cNvSpPr/>
          <p:nvPr/>
        </p:nvSpPr>
        <p:spPr>
          <a:xfrm rot="5035045">
            <a:off x="-2322768" y="2876704"/>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23"/>
          <p:cNvGrpSpPr/>
          <p:nvPr/>
        </p:nvGrpSpPr>
        <p:grpSpPr>
          <a:xfrm>
            <a:off x="-107118" y="-842535"/>
            <a:ext cx="2304462" cy="2293869"/>
            <a:chOff x="2414491" y="671177"/>
            <a:chExt cx="1830972" cy="1822411"/>
          </a:xfrm>
        </p:grpSpPr>
        <p:sp>
          <p:nvSpPr>
            <p:cNvPr id="525" name="Google Shape;525;p2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23"/>
          <p:cNvSpPr/>
          <p:nvPr/>
        </p:nvSpPr>
        <p:spPr>
          <a:xfrm rot="-4280482">
            <a:off x="6793782" y="-1466885"/>
            <a:ext cx="3375483" cy="502433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rot="-7977677">
            <a:off x="5123145" y="40561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2" name="Google Shape;562;p23"/>
          <p:cNvSpPr txBox="1">
            <a:spLocks noGrp="1"/>
          </p:cNvSpPr>
          <p:nvPr>
            <p:ph type="subTitle" idx="1"/>
          </p:nvPr>
        </p:nvSpPr>
        <p:spPr>
          <a:xfrm>
            <a:off x="7132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23"/>
          <p:cNvSpPr txBox="1">
            <a:spLocks noGrp="1"/>
          </p:cNvSpPr>
          <p:nvPr>
            <p:ph type="subTitle" idx="2"/>
          </p:nvPr>
        </p:nvSpPr>
        <p:spPr>
          <a:xfrm>
            <a:off x="348810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4" name="Google Shape;564;p23"/>
          <p:cNvSpPr txBox="1">
            <a:spLocks noGrp="1"/>
          </p:cNvSpPr>
          <p:nvPr>
            <p:ph type="subTitle" idx="3"/>
          </p:nvPr>
        </p:nvSpPr>
        <p:spPr>
          <a:xfrm>
            <a:off x="7132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5" name="Google Shape;565;p23"/>
          <p:cNvSpPr txBox="1">
            <a:spLocks noGrp="1"/>
          </p:cNvSpPr>
          <p:nvPr>
            <p:ph type="subTitle" idx="4"/>
          </p:nvPr>
        </p:nvSpPr>
        <p:spPr>
          <a:xfrm>
            <a:off x="348810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6" name="Google Shape;566;p23"/>
          <p:cNvSpPr txBox="1">
            <a:spLocks noGrp="1"/>
          </p:cNvSpPr>
          <p:nvPr>
            <p:ph type="subTitle" idx="5"/>
          </p:nvPr>
        </p:nvSpPr>
        <p:spPr>
          <a:xfrm>
            <a:off x="62629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23"/>
          <p:cNvSpPr txBox="1">
            <a:spLocks noGrp="1"/>
          </p:cNvSpPr>
          <p:nvPr>
            <p:ph type="subTitle" idx="6"/>
          </p:nvPr>
        </p:nvSpPr>
        <p:spPr>
          <a:xfrm>
            <a:off x="62629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30">
    <p:spTree>
      <p:nvGrpSpPr>
        <p:cNvPr id="1" name="Shape 568"/>
        <p:cNvGrpSpPr/>
        <p:nvPr/>
      </p:nvGrpSpPr>
      <p:grpSpPr>
        <a:xfrm>
          <a:off x="0" y="0"/>
          <a:ext cx="0" cy="0"/>
          <a:chOff x="0" y="0"/>
          <a:chExt cx="0" cy="0"/>
        </a:xfrm>
      </p:grpSpPr>
      <p:sp>
        <p:nvSpPr>
          <p:cNvPr id="569" name="Google Shape;569;p24"/>
          <p:cNvSpPr/>
          <p:nvPr/>
        </p:nvSpPr>
        <p:spPr>
          <a:xfrm rot="-7977680">
            <a:off x="2936026" y="3869950"/>
            <a:ext cx="2430109" cy="233175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4"/>
          <p:cNvGrpSpPr/>
          <p:nvPr/>
        </p:nvGrpSpPr>
        <p:grpSpPr>
          <a:xfrm rot="10800000" flipH="1">
            <a:off x="205659" y="2003797"/>
            <a:ext cx="1888282" cy="1879453"/>
            <a:chOff x="2414491" y="671177"/>
            <a:chExt cx="1830972" cy="1822411"/>
          </a:xfrm>
        </p:grpSpPr>
        <p:sp>
          <p:nvSpPr>
            <p:cNvPr id="571" name="Google Shape;571;p2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24"/>
          <p:cNvSpPr/>
          <p:nvPr/>
        </p:nvSpPr>
        <p:spPr>
          <a:xfrm rot="135969" flipH="1">
            <a:off x="-993079" y="-9573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7" name="Google Shape;607;p24"/>
          <p:cNvSpPr txBox="1">
            <a:spLocks noGrp="1"/>
          </p:cNvSpPr>
          <p:nvPr>
            <p:ph type="subTitle" idx="1"/>
          </p:nvPr>
        </p:nvSpPr>
        <p:spPr>
          <a:xfrm>
            <a:off x="221497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8" name="Google Shape;608;p24"/>
          <p:cNvSpPr txBox="1">
            <a:spLocks noGrp="1"/>
          </p:cNvSpPr>
          <p:nvPr>
            <p:ph type="subTitle" idx="2"/>
          </p:nvPr>
        </p:nvSpPr>
        <p:spPr>
          <a:xfrm>
            <a:off x="476122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9" name="Google Shape;609;p24"/>
          <p:cNvSpPr txBox="1">
            <a:spLocks noGrp="1"/>
          </p:cNvSpPr>
          <p:nvPr>
            <p:ph type="subTitle" idx="3"/>
          </p:nvPr>
        </p:nvSpPr>
        <p:spPr>
          <a:xfrm>
            <a:off x="221497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0" name="Google Shape;610;p24"/>
          <p:cNvSpPr txBox="1">
            <a:spLocks noGrp="1"/>
          </p:cNvSpPr>
          <p:nvPr>
            <p:ph type="subTitle" idx="4"/>
          </p:nvPr>
        </p:nvSpPr>
        <p:spPr>
          <a:xfrm>
            <a:off x="476122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1" name="Google Shape;611;p24"/>
          <p:cNvSpPr txBox="1">
            <a:spLocks noGrp="1"/>
          </p:cNvSpPr>
          <p:nvPr>
            <p:ph type="subTitle" idx="5"/>
          </p:nvPr>
        </p:nvSpPr>
        <p:spPr>
          <a:xfrm>
            <a:off x="221497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2" name="Google Shape;612;p24"/>
          <p:cNvSpPr txBox="1">
            <a:spLocks noGrp="1"/>
          </p:cNvSpPr>
          <p:nvPr>
            <p:ph type="subTitle" idx="6"/>
          </p:nvPr>
        </p:nvSpPr>
        <p:spPr>
          <a:xfrm>
            <a:off x="476122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3" name="Google Shape;613;p24"/>
          <p:cNvSpPr txBox="1">
            <a:spLocks noGrp="1"/>
          </p:cNvSpPr>
          <p:nvPr>
            <p:ph type="subTitle" idx="7"/>
          </p:nvPr>
        </p:nvSpPr>
        <p:spPr>
          <a:xfrm>
            <a:off x="221497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4" name="Google Shape;614;p24"/>
          <p:cNvSpPr txBox="1">
            <a:spLocks noGrp="1"/>
          </p:cNvSpPr>
          <p:nvPr>
            <p:ph type="subTitle" idx="8"/>
          </p:nvPr>
        </p:nvSpPr>
        <p:spPr>
          <a:xfrm>
            <a:off x="476122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5" name="Google Shape;615;p24"/>
          <p:cNvSpPr/>
          <p:nvPr/>
        </p:nvSpPr>
        <p:spPr>
          <a:xfrm rot="-5035048" flipH="1">
            <a:off x="5373790" y="594172"/>
            <a:ext cx="6829100" cy="420164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29">
    <p:spTree>
      <p:nvGrpSpPr>
        <p:cNvPr id="1" name="Shape 616"/>
        <p:cNvGrpSpPr/>
        <p:nvPr/>
      </p:nvGrpSpPr>
      <p:grpSpPr>
        <a:xfrm>
          <a:off x="0" y="0"/>
          <a:ext cx="0" cy="0"/>
          <a:chOff x="0" y="0"/>
          <a:chExt cx="0" cy="0"/>
        </a:xfrm>
      </p:grpSpPr>
      <p:sp>
        <p:nvSpPr>
          <p:cNvPr id="617" name="Google Shape;617;p25"/>
          <p:cNvSpPr/>
          <p:nvPr/>
        </p:nvSpPr>
        <p:spPr>
          <a:xfrm>
            <a:off x="4487750" y="727477"/>
            <a:ext cx="6559985" cy="523628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rot="5400000">
            <a:off x="-2563625" y="11259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rot="-7977677">
            <a:off x="635395" y="-298381"/>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1" name="Google Shape;621;p25"/>
          <p:cNvSpPr txBox="1">
            <a:spLocks noGrp="1"/>
          </p:cNvSpPr>
          <p:nvPr>
            <p:ph type="subTitle" idx="1"/>
          </p:nvPr>
        </p:nvSpPr>
        <p:spPr>
          <a:xfrm>
            <a:off x="10942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2" name="Google Shape;622;p25"/>
          <p:cNvSpPr txBox="1">
            <a:spLocks noGrp="1"/>
          </p:cNvSpPr>
          <p:nvPr>
            <p:ph type="subTitle" idx="2"/>
          </p:nvPr>
        </p:nvSpPr>
        <p:spPr>
          <a:xfrm>
            <a:off x="348810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3" name="Google Shape;623;p25"/>
          <p:cNvSpPr txBox="1">
            <a:spLocks noGrp="1"/>
          </p:cNvSpPr>
          <p:nvPr>
            <p:ph type="subTitle" idx="3"/>
          </p:nvPr>
        </p:nvSpPr>
        <p:spPr>
          <a:xfrm>
            <a:off x="10942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4" name="Google Shape;624;p25"/>
          <p:cNvSpPr txBox="1">
            <a:spLocks noGrp="1"/>
          </p:cNvSpPr>
          <p:nvPr>
            <p:ph type="subTitle" idx="4"/>
          </p:nvPr>
        </p:nvSpPr>
        <p:spPr>
          <a:xfrm>
            <a:off x="348810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5" name="Google Shape;625;p25"/>
          <p:cNvSpPr txBox="1">
            <a:spLocks noGrp="1"/>
          </p:cNvSpPr>
          <p:nvPr>
            <p:ph type="subTitle" idx="5"/>
          </p:nvPr>
        </p:nvSpPr>
        <p:spPr>
          <a:xfrm>
            <a:off x="58819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6" name="Google Shape;626;p25"/>
          <p:cNvSpPr txBox="1">
            <a:spLocks noGrp="1"/>
          </p:cNvSpPr>
          <p:nvPr>
            <p:ph type="subTitle" idx="6"/>
          </p:nvPr>
        </p:nvSpPr>
        <p:spPr>
          <a:xfrm>
            <a:off x="58819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7" name="Google Shape;627;p25"/>
          <p:cNvSpPr txBox="1">
            <a:spLocks noGrp="1"/>
          </p:cNvSpPr>
          <p:nvPr>
            <p:ph type="subTitle" idx="7"/>
          </p:nvPr>
        </p:nvSpPr>
        <p:spPr>
          <a:xfrm>
            <a:off x="10942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8" name="Google Shape;628;p25"/>
          <p:cNvSpPr txBox="1">
            <a:spLocks noGrp="1"/>
          </p:cNvSpPr>
          <p:nvPr>
            <p:ph type="subTitle" idx="8"/>
          </p:nvPr>
        </p:nvSpPr>
        <p:spPr>
          <a:xfrm>
            <a:off x="348810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9" name="Google Shape;629;p25"/>
          <p:cNvSpPr txBox="1">
            <a:spLocks noGrp="1"/>
          </p:cNvSpPr>
          <p:nvPr>
            <p:ph type="subTitle" idx="9"/>
          </p:nvPr>
        </p:nvSpPr>
        <p:spPr>
          <a:xfrm>
            <a:off x="10942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0" name="Google Shape;630;p25"/>
          <p:cNvSpPr txBox="1">
            <a:spLocks noGrp="1"/>
          </p:cNvSpPr>
          <p:nvPr>
            <p:ph type="subTitle" idx="13"/>
          </p:nvPr>
        </p:nvSpPr>
        <p:spPr>
          <a:xfrm>
            <a:off x="348810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1" name="Google Shape;631;p25"/>
          <p:cNvSpPr txBox="1">
            <a:spLocks noGrp="1"/>
          </p:cNvSpPr>
          <p:nvPr>
            <p:ph type="subTitle" idx="14"/>
          </p:nvPr>
        </p:nvSpPr>
        <p:spPr>
          <a:xfrm>
            <a:off x="58819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2" name="Google Shape;632;p25"/>
          <p:cNvSpPr txBox="1">
            <a:spLocks noGrp="1"/>
          </p:cNvSpPr>
          <p:nvPr>
            <p:ph type="subTitle" idx="15"/>
          </p:nvPr>
        </p:nvSpPr>
        <p:spPr>
          <a:xfrm>
            <a:off x="58819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633"/>
        <p:cNvGrpSpPr/>
        <p:nvPr/>
      </p:nvGrpSpPr>
      <p:grpSpPr>
        <a:xfrm>
          <a:off x="0" y="0"/>
          <a:ext cx="0" cy="0"/>
          <a:chOff x="0" y="0"/>
          <a:chExt cx="0" cy="0"/>
        </a:xfrm>
      </p:grpSpPr>
      <p:sp>
        <p:nvSpPr>
          <p:cNvPr id="634" name="Google Shape;634;p26"/>
          <p:cNvSpPr/>
          <p:nvPr/>
        </p:nvSpPr>
        <p:spPr>
          <a:xfrm rot="-8234214" flipH="1">
            <a:off x="6462164" y="-167221"/>
            <a:ext cx="4162685" cy="256099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rot="672094">
            <a:off x="-1833836" y="1849763"/>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8042975" y="3533675"/>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CUSTOM_12">
    <p:spTree>
      <p:nvGrpSpPr>
        <p:cNvPr id="1" name="Shape 638"/>
        <p:cNvGrpSpPr/>
        <p:nvPr/>
      </p:nvGrpSpPr>
      <p:grpSpPr>
        <a:xfrm>
          <a:off x="0" y="0"/>
          <a:ext cx="0" cy="0"/>
          <a:chOff x="0" y="0"/>
          <a:chExt cx="0" cy="0"/>
        </a:xfrm>
      </p:grpSpPr>
      <p:sp>
        <p:nvSpPr>
          <p:cNvPr id="639" name="Google Shape;639;p27"/>
          <p:cNvSpPr/>
          <p:nvPr/>
        </p:nvSpPr>
        <p:spPr>
          <a:xfrm rot="-2505069" flipH="1">
            <a:off x="6267646" y="1159768"/>
            <a:ext cx="4436783" cy="371422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rot="3781174">
            <a:off x="-1644519" y="1806437"/>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27"/>
          <p:cNvGrpSpPr/>
          <p:nvPr/>
        </p:nvGrpSpPr>
        <p:grpSpPr>
          <a:xfrm rot="10800000" flipH="1">
            <a:off x="566191" y="1712532"/>
            <a:ext cx="1696762" cy="1688828"/>
            <a:chOff x="2414491" y="671177"/>
            <a:chExt cx="1830972" cy="1822411"/>
          </a:xfrm>
        </p:grpSpPr>
        <p:sp>
          <p:nvSpPr>
            <p:cNvPr id="642" name="Google Shape;642;p2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2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CUSTOM_14">
    <p:spTree>
      <p:nvGrpSpPr>
        <p:cNvPr id="1" name="Shape 677"/>
        <p:cNvGrpSpPr/>
        <p:nvPr/>
      </p:nvGrpSpPr>
      <p:grpSpPr>
        <a:xfrm>
          <a:off x="0" y="0"/>
          <a:ext cx="0" cy="0"/>
          <a:chOff x="0" y="0"/>
          <a:chExt cx="0" cy="0"/>
        </a:xfrm>
      </p:grpSpPr>
      <p:sp>
        <p:nvSpPr>
          <p:cNvPr id="678" name="Google Shape;678;p28"/>
          <p:cNvSpPr/>
          <p:nvPr/>
        </p:nvSpPr>
        <p:spPr>
          <a:xfrm rot="5400000">
            <a:off x="-897085" y="455393"/>
            <a:ext cx="4906632" cy="4469596"/>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rot="4271990">
            <a:off x="6861805" y="3034227"/>
            <a:ext cx="3403945" cy="338983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7014776" y="357427"/>
            <a:ext cx="801658" cy="70709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CUSTOM_15">
    <p:spTree>
      <p:nvGrpSpPr>
        <p:cNvPr id="1" name="Shape 682"/>
        <p:cNvGrpSpPr/>
        <p:nvPr/>
      </p:nvGrpSpPr>
      <p:grpSpPr>
        <a:xfrm>
          <a:off x="0" y="0"/>
          <a:ext cx="0" cy="0"/>
          <a:chOff x="0" y="0"/>
          <a:chExt cx="0" cy="0"/>
        </a:xfrm>
      </p:grpSpPr>
      <p:sp>
        <p:nvSpPr>
          <p:cNvPr id="683" name="Google Shape;683;p29"/>
          <p:cNvSpPr/>
          <p:nvPr/>
        </p:nvSpPr>
        <p:spPr>
          <a:xfrm rot="8100090">
            <a:off x="-1277624" y="-498533"/>
            <a:ext cx="4047120" cy="248996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rot="-2262480" flipH="1">
            <a:off x="5470609" y="3669962"/>
            <a:ext cx="4913469" cy="302290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86" name="Google Shape;686;p29"/>
          <p:cNvSpPr/>
          <p:nvPr/>
        </p:nvSpPr>
        <p:spPr>
          <a:xfrm rot="-7977666">
            <a:off x="7581866" y="92418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5">
  <p:cSld name="CUSTOM_16">
    <p:spTree>
      <p:nvGrpSpPr>
        <p:cNvPr id="1" name="Shape 687"/>
        <p:cNvGrpSpPr/>
        <p:nvPr/>
      </p:nvGrpSpPr>
      <p:grpSpPr>
        <a:xfrm>
          <a:off x="0" y="0"/>
          <a:ext cx="0" cy="0"/>
          <a:chOff x="0" y="0"/>
          <a:chExt cx="0" cy="0"/>
        </a:xfrm>
      </p:grpSpPr>
      <p:sp>
        <p:nvSpPr>
          <p:cNvPr id="688" name="Google Shape;688;p30"/>
          <p:cNvSpPr/>
          <p:nvPr/>
        </p:nvSpPr>
        <p:spPr>
          <a:xfrm rot="5575585">
            <a:off x="-1934287" y="-969252"/>
            <a:ext cx="4436755" cy="371424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4971452" y="887873"/>
            <a:ext cx="5492180" cy="3689245"/>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rot="-7977666">
            <a:off x="3954029" y="465603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6">
  <p:cSld name="CUSTOM_18">
    <p:spTree>
      <p:nvGrpSpPr>
        <p:cNvPr id="1" name="Shape 692"/>
        <p:cNvGrpSpPr/>
        <p:nvPr/>
      </p:nvGrpSpPr>
      <p:grpSpPr>
        <a:xfrm>
          <a:off x="0" y="0"/>
          <a:ext cx="0" cy="0"/>
          <a:chOff x="0" y="0"/>
          <a:chExt cx="0" cy="0"/>
        </a:xfrm>
      </p:grpSpPr>
      <p:sp>
        <p:nvSpPr>
          <p:cNvPr id="693" name="Google Shape;693;p31"/>
          <p:cNvSpPr/>
          <p:nvPr/>
        </p:nvSpPr>
        <p:spPr>
          <a:xfrm rot="912733" flipH="1">
            <a:off x="-1572654" y="597947"/>
            <a:ext cx="3253667" cy="548082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rot="-482288">
            <a:off x="6784912" y="-733687"/>
            <a:ext cx="3654738" cy="363958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rot="3320924">
            <a:off x="8443534" y="3822428"/>
            <a:ext cx="1269688" cy="165823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7">
  <p:cSld name="CUSTOM_20">
    <p:spTree>
      <p:nvGrpSpPr>
        <p:cNvPr id="1"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rot="-595142" flipH="1">
            <a:off x="-1233073" y="-485172"/>
            <a:ext cx="3397327" cy="338324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rot="-7977683">
            <a:off x="6409699" y="-2923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8">
  <p:cSld name="CUSTOM_21">
    <p:spTree>
      <p:nvGrpSpPr>
        <p:cNvPr id="1" name="Shape 702"/>
        <p:cNvGrpSpPr/>
        <p:nvPr/>
      </p:nvGrpSpPr>
      <p:grpSpPr>
        <a:xfrm>
          <a:off x="0" y="0"/>
          <a:ext cx="0" cy="0"/>
          <a:chOff x="0" y="0"/>
          <a:chExt cx="0" cy="0"/>
        </a:xfrm>
      </p:grpSpPr>
      <p:sp>
        <p:nvSpPr>
          <p:cNvPr id="703" name="Google Shape;703;p33"/>
          <p:cNvSpPr/>
          <p:nvPr/>
        </p:nvSpPr>
        <p:spPr>
          <a:xfrm rot="-5400000" flipH="1">
            <a:off x="5697375" y="6311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705" name="Google Shape;705;p33"/>
          <p:cNvGrpSpPr/>
          <p:nvPr/>
        </p:nvGrpSpPr>
        <p:grpSpPr>
          <a:xfrm rot="10800000" flipH="1">
            <a:off x="-776141" y="2015093"/>
            <a:ext cx="2087674" cy="2077913"/>
            <a:chOff x="2414491" y="671177"/>
            <a:chExt cx="1830972" cy="1822411"/>
          </a:xfrm>
        </p:grpSpPr>
        <p:sp>
          <p:nvSpPr>
            <p:cNvPr id="706" name="Google Shape;706;p3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4"/>
          <p:cNvGrpSpPr/>
          <p:nvPr/>
        </p:nvGrpSpPr>
        <p:grpSpPr>
          <a:xfrm rot="10800000" flipH="1">
            <a:off x="955516" y="2266845"/>
            <a:ext cx="1696762" cy="1688828"/>
            <a:chOff x="2414491" y="671177"/>
            <a:chExt cx="1830972" cy="1822411"/>
          </a:xfrm>
        </p:grpSpPr>
        <p:sp>
          <p:nvSpPr>
            <p:cNvPr id="745" name="Google Shape;745;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34"/>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1" name="Google Shape;781;p34"/>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2">
  <p:cSld name="CUSTOM_8">
    <p:spTree>
      <p:nvGrpSpPr>
        <p:cNvPr id="1" name="Shape 782"/>
        <p:cNvGrpSpPr/>
        <p:nvPr/>
      </p:nvGrpSpPr>
      <p:grpSpPr>
        <a:xfrm>
          <a:off x="0" y="0"/>
          <a:ext cx="0" cy="0"/>
          <a:chOff x="0" y="0"/>
          <a:chExt cx="0" cy="0"/>
        </a:xfrm>
      </p:grpSpPr>
      <p:sp>
        <p:nvSpPr>
          <p:cNvPr id="783" name="Google Shape;783;p35"/>
          <p:cNvSpPr/>
          <p:nvPr/>
        </p:nvSpPr>
        <p:spPr>
          <a:xfrm rot="-7977683">
            <a:off x="1484724" y="15164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rot="288619" flipH="1">
            <a:off x="-1415244" y="1158707"/>
            <a:ext cx="4829256" cy="494005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rot="-8533595">
            <a:off x="7105388" y="-706575"/>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6970750" y="2154714"/>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35"/>
          <p:cNvGrpSpPr/>
          <p:nvPr/>
        </p:nvGrpSpPr>
        <p:grpSpPr>
          <a:xfrm>
            <a:off x="6247704" y="2777002"/>
            <a:ext cx="1830972" cy="1822411"/>
            <a:chOff x="2414491" y="671177"/>
            <a:chExt cx="1830972" cy="1822411"/>
          </a:xfrm>
        </p:grpSpPr>
        <p:sp>
          <p:nvSpPr>
            <p:cNvPr id="788" name="Google Shape;788;p3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35">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23" name="Google Shape;823;p35"/>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3">
  <p:cSld name="CUSTOM_13">
    <p:spTree>
      <p:nvGrpSpPr>
        <p:cNvPr id="1" name="Shape 824"/>
        <p:cNvGrpSpPr/>
        <p:nvPr/>
      </p:nvGrpSpPr>
      <p:grpSpPr>
        <a:xfrm>
          <a:off x="0" y="0"/>
          <a:ext cx="0" cy="0"/>
          <a:chOff x="0" y="0"/>
          <a:chExt cx="0" cy="0"/>
        </a:xfrm>
      </p:grpSpPr>
      <p:sp>
        <p:nvSpPr>
          <p:cNvPr id="825" name="Google Shape;825;p36"/>
          <p:cNvSpPr/>
          <p:nvPr/>
        </p:nvSpPr>
        <p:spPr>
          <a:xfrm rot="-5716269">
            <a:off x="3090772" y="121523"/>
            <a:ext cx="3242308" cy="5108995"/>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36"/>
          <p:cNvGrpSpPr/>
          <p:nvPr/>
        </p:nvGrpSpPr>
        <p:grpSpPr>
          <a:xfrm flipH="1">
            <a:off x="6918862" y="-84862"/>
            <a:ext cx="2277317" cy="5304377"/>
            <a:chOff x="224725" y="566950"/>
            <a:chExt cx="1850875" cy="4311100"/>
          </a:xfrm>
        </p:grpSpPr>
        <p:sp>
          <p:nvSpPr>
            <p:cNvPr id="827" name="Google Shape;827;p36"/>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36">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2" name="Google Shape;852;p36"/>
          <p:cNvSpPr txBox="1">
            <a:spLocks noGrp="1"/>
          </p:cNvSpPr>
          <p:nvPr>
            <p:ph type="title" idx="2" hasCustomPrompt="1"/>
          </p:nvPr>
        </p:nvSpPr>
        <p:spPr>
          <a:xfrm>
            <a:off x="2020824" y="91845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53" name="Google Shape;853;p36"/>
          <p:cNvSpPr/>
          <p:nvPr/>
        </p:nvSpPr>
        <p:spPr>
          <a:xfrm flipH="1">
            <a:off x="6154471" y="760963"/>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flipH="1">
            <a:off x="736534" y="1655532"/>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36"/>
          <p:cNvGrpSpPr/>
          <p:nvPr/>
        </p:nvGrpSpPr>
        <p:grpSpPr>
          <a:xfrm flipH="1">
            <a:off x="101505" y="2363121"/>
            <a:ext cx="1696762" cy="1688828"/>
            <a:chOff x="2414491" y="671177"/>
            <a:chExt cx="1830972" cy="1822411"/>
          </a:xfrm>
        </p:grpSpPr>
        <p:sp>
          <p:nvSpPr>
            <p:cNvPr id="856" name="Google Shape;856;p3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4">
  <p:cSld name="CUSTOM_17">
    <p:spTree>
      <p:nvGrpSpPr>
        <p:cNvPr id="1" name="Shape 890"/>
        <p:cNvGrpSpPr/>
        <p:nvPr/>
      </p:nvGrpSpPr>
      <p:grpSpPr>
        <a:xfrm>
          <a:off x="0" y="0"/>
          <a:ext cx="0" cy="0"/>
          <a:chOff x="0" y="0"/>
          <a:chExt cx="0" cy="0"/>
        </a:xfrm>
      </p:grpSpPr>
      <p:sp>
        <p:nvSpPr>
          <p:cNvPr id="891" name="Google Shape;891;p37"/>
          <p:cNvSpPr/>
          <p:nvPr/>
        </p:nvSpPr>
        <p:spPr>
          <a:xfrm>
            <a:off x="6379125" y="3295174"/>
            <a:ext cx="1436700" cy="143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rot="3781224">
            <a:off x="-1829431" y="2502688"/>
            <a:ext cx="6147391" cy="378204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rot="-1693254" flipH="1">
            <a:off x="7048898" y="1570932"/>
            <a:ext cx="2436429" cy="415397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5" name="Google Shape;895;p37"/>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896" name="Google Shape;896;p37"/>
          <p:cNvGrpSpPr/>
          <p:nvPr/>
        </p:nvGrpSpPr>
        <p:grpSpPr>
          <a:xfrm rot="10800000" flipH="1">
            <a:off x="815666" y="1235970"/>
            <a:ext cx="1696762" cy="1688828"/>
            <a:chOff x="2414491" y="671177"/>
            <a:chExt cx="1830972" cy="1822411"/>
          </a:xfrm>
        </p:grpSpPr>
        <p:sp>
          <p:nvSpPr>
            <p:cNvPr id="897" name="Google Shape;897;p3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5">
  <p:cSld name="CUSTOM_19">
    <p:spTree>
      <p:nvGrpSpPr>
        <p:cNvPr id="1" name="Shape 931"/>
        <p:cNvGrpSpPr/>
        <p:nvPr/>
      </p:nvGrpSpPr>
      <p:grpSpPr>
        <a:xfrm>
          <a:off x="0" y="0"/>
          <a:ext cx="0" cy="0"/>
          <a:chOff x="0" y="0"/>
          <a:chExt cx="0" cy="0"/>
        </a:xfrm>
      </p:grpSpPr>
      <p:sp>
        <p:nvSpPr>
          <p:cNvPr id="932" name="Google Shape;932;p38"/>
          <p:cNvSpPr/>
          <p:nvPr/>
        </p:nvSpPr>
        <p:spPr>
          <a:xfrm rot="199611" flipH="1">
            <a:off x="-1222385" y="1111794"/>
            <a:ext cx="4658395" cy="476529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rot="-5035045" flipH="1">
            <a:off x="5862077" y="-226971"/>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rot="10800000">
            <a:off x="6276915" y="287598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38"/>
          <p:cNvGrpSpPr/>
          <p:nvPr/>
        </p:nvGrpSpPr>
        <p:grpSpPr>
          <a:xfrm rot="10800000">
            <a:off x="1381161" y="1333007"/>
            <a:ext cx="1696762" cy="1688828"/>
            <a:chOff x="2414491" y="671177"/>
            <a:chExt cx="1830972" cy="1822411"/>
          </a:xfrm>
        </p:grpSpPr>
        <p:sp>
          <p:nvSpPr>
            <p:cNvPr id="936" name="Google Shape;936;p3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38">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1" name="Google Shape;971;p38"/>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
  <p:cSld name="CUSTOM_32_2">
    <p:spTree>
      <p:nvGrpSpPr>
        <p:cNvPr id="1"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6" name="Google Shape;976;p3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977"/>
        <p:cNvGrpSpPr/>
        <p:nvPr/>
      </p:nvGrpSpPr>
      <p:grpSpPr>
        <a:xfrm>
          <a:off x="0" y="0"/>
          <a:ext cx="0" cy="0"/>
          <a:chOff x="0" y="0"/>
          <a:chExt cx="0" cy="0"/>
        </a:xfrm>
      </p:grpSpPr>
      <p:sp>
        <p:nvSpPr>
          <p:cNvPr id="978" name="Google Shape;978;p40"/>
          <p:cNvSpPr/>
          <p:nvPr/>
        </p:nvSpPr>
        <p:spPr>
          <a:xfrm rot="-5620636">
            <a:off x="7260268" y="484121"/>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rot="135969" flipH="1">
            <a:off x="-1259479" y="-7320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rot="10800000">
            <a:off x="7259653" y="392543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 name="Google Shape;981;p40"/>
          <p:cNvGrpSpPr/>
          <p:nvPr/>
        </p:nvGrpSpPr>
        <p:grpSpPr>
          <a:xfrm rot="10800000">
            <a:off x="6624625" y="3303820"/>
            <a:ext cx="1696762" cy="1688828"/>
            <a:chOff x="2414491" y="671177"/>
            <a:chExt cx="1830972" cy="1822411"/>
          </a:xfrm>
        </p:grpSpPr>
        <p:sp>
          <p:nvSpPr>
            <p:cNvPr id="982" name="Google Shape;982;p4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40"/>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17" name="Google Shape;1017;p40"/>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5"/>
          <p:cNvSpPr/>
          <p:nvPr/>
        </p:nvSpPr>
        <p:spPr>
          <a:xfrm flipH="1">
            <a:off x="75" y="1620000"/>
            <a:ext cx="9143837" cy="22812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1596150" y="-854219"/>
            <a:ext cx="3561783" cy="302965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699300" y="2874875"/>
            <a:ext cx="1176089" cy="153598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txBox="1">
            <a:spLocks noGrp="1"/>
          </p:cNvSpPr>
          <p:nvPr>
            <p:ph type="body" idx="1"/>
          </p:nvPr>
        </p:nvSpPr>
        <p:spPr>
          <a:xfrm>
            <a:off x="1101975"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1" name="Google Shape;101;p5"/>
          <p:cNvSpPr txBox="1">
            <a:spLocks noGrp="1"/>
          </p:cNvSpPr>
          <p:nvPr>
            <p:ph type="body" idx="2"/>
          </p:nvPr>
        </p:nvSpPr>
        <p:spPr>
          <a:xfrm>
            <a:off x="5071000"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2" name="Google Shape;102;p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5"/>
          <p:cNvSpPr txBox="1">
            <a:spLocks noGrp="1"/>
          </p:cNvSpPr>
          <p:nvPr>
            <p:ph type="subTitle" idx="3"/>
          </p:nvPr>
        </p:nvSpPr>
        <p:spPr>
          <a:xfrm>
            <a:off x="1118600" y="1666100"/>
            <a:ext cx="2954400" cy="4674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5071000" y="1666100"/>
            <a:ext cx="2954400" cy="46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4052075" y="2819900"/>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2">
  <p:cSld name="CUSTOM_32">
    <p:spTree>
      <p:nvGrpSpPr>
        <p:cNvPr id="1" name="Shape 1018"/>
        <p:cNvGrpSpPr/>
        <p:nvPr/>
      </p:nvGrpSpPr>
      <p:grpSpPr>
        <a:xfrm>
          <a:off x="0" y="0"/>
          <a:ext cx="0" cy="0"/>
          <a:chOff x="0" y="0"/>
          <a:chExt cx="0" cy="0"/>
        </a:xfrm>
      </p:grpSpPr>
      <p:sp>
        <p:nvSpPr>
          <p:cNvPr id="1019" name="Google Shape;1019;p41"/>
          <p:cNvSpPr/>
          <p:nvPr/>
        </p:nvSpPr>
        <p:spPr>
          <a:xfrm rot="-455554">
            <a:off x="6637849" y="-126684"/>
            <a:ext cx="3253668" cy="54807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rot="-7977677">
            <a:off x="5635995" y="15093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rot="8880872">
            <a:off x="-2066784" y="-214836"/>
            <a:ext cx="4047011" cy="2490084"/>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3" name="Google Shape;1023;p41"/>
          <p:cNvSpPr txBox="1">
            <a:spLocks noGrp="1"/>
          </p:cNvSpPr>
          <p:nvPr>
            <p:ph type="subTitle" idx="1"/>
          </p:nvPr>
        </p:nvSpPr>
        <p:spPr>
          <a:xfrm>
            <a:off x="713225" y="1168075"/>
            <a:ext cx="49899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b="1"/>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3">
  <p:cSld name="CUSTOM_34">
    <p:spTree>
      <p:nvGrpSpPr>
        <p:cNvPr id="1" name="Shape 1024"/>
        <p:cNvGrpSpPr/>
        <p:nvPr/>
      </p:nvGrpSpPr>
      <p:grpSpPr>
        <a:xfrm>
          <a:off x="0" y="0"/>
          <a:ext cx="0" cy="0"/>
          <a:chOff x="0" y="0"/>
          <a:chExt cx="0" cy="0"/>
        </a:xfrm>
      </p:grpSpPr>
      <p:sp>
        <p:nvSpPr>
          <p:cNvPr id="1025" name="Google Shape;1025;p42"/>
          <p:cNvSpPr/>
          <p:nvPr/>
        </p:nvSpPr>
        <p:spPr>
          <a:xfrm rot="-4971949">
            <a:off x="-1978224" y="-993266"/>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6" name="Google Shape;1026;p42"/>
          <p:cNvGrpSpPr/>
          <p:nvPr/>
        </p:nvGrpSpPr>
        <p:grpSpPr>
          <a:xfrm flipH="1">
            <a:off x="6866680" y="-80437"/>
            <a:ext cx="2277317" cy="5304377"/>
            <a:chOff x="224725" y="566950"/>
            <a:chExt cx="1850875" cy="4311100"/>
          </a:xfrm>
        </p:grpSpPr>
        <p:sp>
          <p:nvSpPr>
            <p:cNvPr id="1027" name="Google Shape;1027;p42"/>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42"/>
          <p:cNvSpPr/>
          <p:nvPr/>
        </p:nvSpPr>
        <p:spPr>
          <a:xfrm rot="250550" flipH="1">
            <a:off x="838717" y="3110207"/>
            <a:ext cx="5950574" cy="36610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3" name="Google Shape;1053;p42"/>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4">
  <p:cSld name="CUSTOM_35">
    <p:spTree>
      <p:nvGrpSpPr>
        <p:cNvPr id="1" name="Shape 1054"/>
        <p:cNvGrpSpPr/>
        <p:nvPr/>
      </p:nvGrpSpPr>
      <p:grpSpPr>
        <a:xfrm>
          <a:off x="0" y="0"/>
          <a:ext cx="0" cy="0"/>
          <a:chOff x="0" y="0"/>
          <a:chExt cx="0" cy="0"/>
        </a:xfrm>
      </p:grpSpPr>
      <p:grpSp>
        <p:nvGrpSpPr>
          <p:cNvPr id="1055" name="Google Shape;1055;p43"/>
          <p:cNvGrpSpPr/>
          <p:nvPr/>
        </p:nvGrpSpPr>
        <p:grpSpPr>
          <a:xfrm>
            <a:off x="4789682" y="3273165"/>
            <a:ext cx="2304462" cy="2293869"/>
            <a:chOff x="2414491" y="671177"/>
            <a:chExt cx="1830972" cy="1822411"/>
          </a:xfrm>
        </p:grpSpPr>
        <p:sp>
          <p:nvSpPr>
            <p:cNvPr id="1056" name="Google Shape;1056;p4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43"/>
          <p:cNvSpPr/>
          <p:nvPr/>
        </p:nvSpPr>
        <p:spPr>
          <a:xfrm rot="-919010">
            <a:off x="6732142" y="-371518"/>
            <a:ext cx="3397275" cy="338318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rot="-5620636">
            <a:off x="-1100482" y="1591409"/>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3" name="Google Shape;1093;p43"/>
          <p:cNvSpPr txBox="1">
            <a:spLocks noGrp="1"/>
          </p:cNvSpPr>
          <p:nvPr>
            <p:ph type="subTitle" idx="1"/>
          </p:nvPr>
        </p:nvSpPr>
        <p:spPr>
          <a:xfrm>
            <a:off x="5028175" y="2027400"/>
            <a:ext cx="3402600" cy="108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5">
  <p:cSld name="CUSTOM_36">
    <p:spTree>
      <p:nvGrpSpPr>
        <p:cNvPr id="1" name="Shape 1094"/>
        <p:cNvGrpSpPr/>
        <p:nvPr/>
      </p:nvGrpSpPr>
      <p:grpSpPr>
        <a:xfrm>
          <a:off x="0" y="0"/>
          <a:ext cx="0" cy="0"/>
          <a:chOff x="0" y="0"/>
          <a:chExt cx="0" cy="0"/>
        </a:xfrm>
      </p:grpSpPr>
      <p:sp>
        <p:nvSpPr>
          <p:cNvPr id="1095" name="Google Shape;1095;p44"/>
          <p:cNvSpPr/>
          <p:nvPr/>
        </p:nvSpPr>
        <p:spPr>
          <a:xfrm>
            <a:off x="4260425" y="1957095"/>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4"/>
          <p:cNvSpPr/>
          <p:nvPr/>
        </p:nvSpPr>
        <p:spPr>
          <a:xfrm rot="-4971949">
            <a:off x="6653151" y="18653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4"/>
          <p:cNvSpPr/>
          <p:nvPr/>
        </p:nvSpPr>
        <p:spPr>
          <a:xfrm rot="7019959" flipH="1">
            <a:off x="-962151" y="-1327476"/>
            <a:ext cx="4047102" cy="249001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4"/>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9" name="Google Shape;1099;p44"/>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6">
  <p:cSld name="CUSTOM_37_1">
    <p:spTree>
      <p:nvGrpSpPr>
        <p:cNvPr id="1" name="Shape 1100"/>
        <p:cNvGrpSpPr/>
        <p:nvPr/>
      </p:nvGrpSpPr>
      <p:grpSpPr>
        <a:xfrm>
          <a:off x="0" y="0"/>
          <a:ext cx="0" cy="0"/>
          <a:chOff x="0" y="0"/>
          <a:chExt cx="0" cy="0"/>
        </a:xfrm>
      </p:grpSpPr>
      <p:sp>
        <p:nvSpPr>
          <p:cNvPr id="1101" name="Google Shape;1101;p45"/>
          <p:cNvSpPr/>
          <p:nvPr/>
        </p:nvSpPr>
        <p:spPr>
          <a:xfrm rot="-4971949">
            <a:off x="6499451" y="6870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5"/>
          <p:cNvSpPr/>
          <p:nvPr/>
        </p:nvSpPr>
        <p:spPr>
          <a:xfrm rot="9475593">
            <a:off x="-1974698" y="-446077"/>
            <a:ext cx="4047145" cy="2489949"/>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5"/>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04" name="Google Shape;1104;p45"/>
          <p:cNvSpPr txBox="1">
            <a:spLocks noGrp="1"/>
          </p:cNvSpPr>
          <p:nvPr>
            <p:ph type="subTitle" idx="1"/>
          </p:nvPr>
        </p:nvSpPr>
        <p:spPr>
          <a:xfrm>
            <a:off x="713225" y="1168075"/>
            <a:ext cx="62643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7">
  <p:cSld name="CUSTOM_37">
    <p:spTree>
      <p:nvGrpSpPr>
        <p:cNvPr id="1" name="Shape 1105"/>
        <p:cNvGrpSpPr/>
        <p:nvPr/>
      </p:nvGrpSpPr>
      <p:grpSpPr>
        <a:xfrm>
          <a:off x="0" y="0"/>
          <a:ext cx="0" cy="0"/>
          <a:chOff x="0" y="0"/>
          <a:chExt cx="0" cy="0"/>
        </a:xfrm>
      </p:grpSpPr>
      <p:sp>
        <p:nvSpPr>
          <p:cNvPr id="1106" name="Google Shape;1106;p46"/>
          <p:cNvSpPr/>
          <p:nvPr/>
        </p:nvSpPr>
        <p:spPr>
          <a:xfrm rot="-5400000" flipH="1">
            <a:off x="6051628" y="169178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749900" y="3073920"/>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46"/>
          <p:cNvGrpSpPr/>
          <p:nvPr/>
        </p:nvGrpSpPr>
        <p:grpSpPr>
          <a:xfrm rot="10800000">
            <a:off x="6204525" y="1244395"/>
            <a:ext cx="1696762" cy="1688828"/>
            <a:chOff x="2414491" y="671177"/>
            <a:chExt cx="1830972" cy="1822411"/>
          </a:xfrm>
        </p:grpSpPr>
        <p:sp>
          <p:nvSpPr>
            <p:cNvPr id="1109" name="Google Shape;1109;p4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3" name="Google Shape;1143;p46"/>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44" name="Google Shape;1144;p46"/>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CUSTOM_31">
    <p:spTree>
      <p:nvGrpSpPr>
        <p:cNvPr id="1" name="Shape 1145"/>
        <p:cNvGrpSpPr/>
        <p:nvPr/>
      </p:nvGrpSpPr>
      <p:grpSpPr>
        <a:xfrm>
          <a:off x="0" y="0"/>
          <a:ext cx="0" cy="0"/>
          <a:chOff x="0" y="0"/>
          <a:chExt cx="0" cy="0"/>
        </a:xfrm>
      </p:grpSpPr>
      <p:sp>
        <p:nvSpPr>
          <p:cNvPr id="1146" name="Google Shape;1146;p47"/>
          <p:cNvSpPr/>
          <p:nvPr/>
        </p:nvSpPr>
        <p:spPr>
          <a:xfrm rot="5716307" flipH="1">
            <a:off x="3128709" y="-17350"/>
            <a:ext cx="3009510" cy="591159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rot="-1408952">
            <a:off x="7059833" y="-1532053"/>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rot="10800000">
            <a:off x="797253" y="2885987"/>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47"/>
          <p:cNvGrpSpPr/>
          <p:nvPr/>
        </p:nvGrpSpPr>
        <p:grpSpPr>
          <a:xfrm rot="10800000">
            <a:off x="162225" y="2264370"/>
            <a:ext cx="1696762" cy="1688828"/>
            <a:chOff x="2414491" y="671177"/>
            <a:chExt cx="1830972" cy="1822411"/>
          </a:xfrm>
        </p:grpSpPr>
        <p:sp>
          <p:nvSpPr>
            <p:cNvPr id="1150" name="Google Shape;1150;p4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4" name="Google Shape;1184;p47"/>
          <p:cNvSpPr/>
          <p:nvPr/>
        </p:nvSpPr>
        <p:spPr>
          <a:xfrm rot="8100000">
            <a:off x="371399" y="-115041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7"/>
          <p:cNvSpPr txBox="1">
            <a:spLocks noGrp="1"/>
          </p:cNvSpPr>
          <p:nvPr>
            <p:ph type="title"/>
          </p:nvPr>
        </p:nvSpPr>
        <p:spPr>
          <a:xfrm>
            <a:off x="2572050" y="539888"/>
            <a:ext cx="3999900" cy="106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6" name="Google Shape;1186;p47"/>
          <p:cNvSpPr txBox="1">
            <a:spLocks noGrp="1"/>
          </p:cNvSpPr>
          <p:nvPr>
            <p:ph type="subTitle" idx="1"/>
          </p:nvPr>
        </p:nvSpPr>
        <p:spPr>
          <a:xfrm>
            <a:off x="2572050" y="1652263"/>
            <a:ext cx="39999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
        <p:nvSpPr>
          <p:cNvPr id="1187" name="Google Shape;1187;p47"/>
          <p:cNvSpPr txBox="1"/>
          <p:nvPr/>
        </p:nvSpPr>
        <p:spPr>
          <a:xfrm>
            <a:off x="2720550" y="3431613"/>
            <a:ext cx="3702900" cy="792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lang="en" sz="1200" b="1">
                <a:solidFill>
                  <a:schemeClr val="accent2"/>
                </a:solidFill>
                <a:uFill>
                  <a:noFill/>
                </a:uFill>
                <a:latin typeface="Manjari"/>
                <a:ea typeface="Manjari"/>
                <a:cs typeface="Manjari"/>
                <a:sym typeface="Manjari"/>
                <a:hlinkClick r:id="rId2">
                  <a:extLst>
                    <a:ext uri="{A12FA001-AC4F-418D-AE19-62706E023703}">
                      <ahyp:hlinkClr xmlns:ahyp="http://schemas.microsoft.com/office/drawing/2018/hyperlinkcolor" val="tx"/>
                    </a:ext>
                  </a:extLst>
                </a:hlinkClick>
              </a:rPr>
              <a:t>Slidesgo</a:t>
            </a:r>
            <a:r>
              <a:rPr lang="en" sz="1200">
                <a:solidFill>
                  <a:schemeClr val="accent2"/>
                </a:solidFill>
                <a:latin typeface="Manjari"/>
                <a:ea typeface="Manjari"/>
                <a:cs typeface="Manjari"/>
                <a:sym typeface="Manjari"/>
              </a:rPr>
              <a:t>, including icons by </a:t>
            </a:r>
            <a:r>
              <a:rPr lang="en" sz="1200" b="1">
                <a:solidFill>
                  <a:schemeClr val="accent2"/>
                </a:solidFill>
                <a:uFill>
                  <a:noFill/>
                </a:uFill>
                <a:latin typeface="Manjari"/>
                <a:ea typeface="Manjari"/>
                <a:cs typeface="Manjari"/>
                <a:sym typeface="Manjari"/>
                <a:hlinkClick r:id="rId3">
                  <a:extLst>
                    <a:ext uri="{A12FA001-AC4F-418D-AE19-62706E023703}">
                      <ahyp:hlinkClr xmlns:ahyp="http://schemas.microsoft.com/office/drawing/2018/hyperlinkcolor" val="tx"/>
                    </a:ext>
                  </a:extLst>
                </a:hlinkClick>
              </a:rPr>
              <a:t>Flaticon</a:t>
            </a:r>
            <a:r>
              <a:rPr lang="en" sz="1200">
                <a:solidFill>
                  <a:schemeClr val="accent2"/>
                </a:solidFill>
                <a:latin typeface="Manjari"/>
                <a:ea typeface="Manjari"/>
                <a:cs typeface="Manjari"/>
                <a:sym typeface="Manjari"/>
              </a:rPr>
              <a:t>, infographics &amp; images by </a:t>
            </a:r>
            <a:r>
              <a:rPr lang="en" sz="1200" b="1">
                <a:solidFill>
                  <a:schemeClr val="accent2"/>
                </a:solidFill>
                <a:uFill>
                  <a:noFill/>
                </a:uFill>
                <a:latin typeface="Manjari"/>
                <a:ea typeface="Manjari"/>
                <a:cs typeface="Manjari"/>
                <a:sym typeface="Manjari"/>
                <a:hlinkClick r:id="rId4">
                  <a:extLst>
                    <a:ext uri="{A12FA001-AC4F-418D-AE19-62706E023703}">
                      <ahyp:hlinkClr xmlns:ahyp="http://schemas.microsoft.com/office/drawing/2018/hyperlinkcolo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1188"/>
        <p:cNvGrpSpPr/>
        <p:nvPr/>
      </p:nvGrpSpPr>
      <p:grpSpPr>
        <a:xfrm>
          <a:off x="0" y="0"/>
          <a:ext cx="0" cy="0"/>
          <a:chOff x="0" y="0"/>
          <a:chExt cx="0" cy="0"/>
        </a:xfrm>
      </p:grpSpPr>
      <p:sp>
        <p:nvSpPr>
          <p:cNvPr id="1189" name="Google Shape;1189;p48"/>
          <p:cNvSpPr/>
          <p:nvPr/>
        </p:nvSpPr>
        <p:spPr>
          <a:xfrm rot="288678" flipH="1">
            <a:off x="-1270417" y="553336"/>
            <a:ext cx="4658411" cy="476518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1334050" y="1127073"/>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48"/>
          <p:cNvGrpSpPr/>
          <p:nvPr/>
        </p:nvGrpSpPr>
        <p:grpSpPr>
          <a:xfrm>
            <a:off x="5119018" y="713081"/>
            <a:ext cx="2270935" cy="2260334"/>
            <a:chOff x="6762468" y="1386456"/>
            <a:chExt cx="2270935" cy="2260334"/>
          </a:xfrm>
        </p:grpSpPr>
        <p:sp>
          <p:nvSpPr>
            <p:cNvPr id="1192" name="Google Shape;1192;p4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5" name="Google Shape;1225;p48"/>
          <p:cNvSpPr/>
          <p:nvPr/>
        </p:nvSpPr>
        <p:spPr>
          <a:xfrm rot="-1848056" flipH="1">
            <a:off x="7756025" y="2517986"/>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1226"/>
        <p:cNvGrpSpPr/>
        <p:nvPr/>
      </p:nvGrpSpPr>
      <p:grpSpPr>
        <a:xfrm>
          <a:off x="0" y="0"/>
          <a:ext cx="0" cy="0"/>
          <a:chOff x="0" y="0"/>
          <a:chExt cx="0" cy="0"/>
        </a:xfrm>
      </p:grpSpPr>
      <p:grpSp>
        <p:nvGrpSpPr>
          <p:cNvPr id="1227" name="Google Shape;1227;p49"/>
          <p:cNvGrpSpPr/>
          <p:nvPr/>
        </p:nvGrpSpPr>
        <p:grpSpPr>
          <a:xfrm>
            <a:off x="5" y="-80449"/>
            <a:ext cx="2277317" cy="5304377"/>
            <a:chOff x="224725" y="566950"/>
            <a:chExt cx="1850875" cy="4311100"/>
          </a:xfrm>
        </p:grpSpPr>
        <p:sp>
          <p:nvSpPr>
            <p:cNvPr id="1228" name="Google Shape;1228;p49"/>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9"/>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9"/>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9"/>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49"/>
          <p:cNvSpPr/>
          <p:nvPr/>
        </p:nvSpPr>
        <p:spPr>
          <a:xfrm rot="-3415034" flipH="1">
            <a:off x="5349941" y="647072"/>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9"/>
          <p:cNvSpPr/>
          <p:nvPr/>
        </p:nvSpPr>
        <p:spPr>
          <a:xfrm rot="1379372">
            <a:off x="5149944" y="2281365"/>
            <a:ext cx="1343009" cy="1754062"/>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9"/>
          <p:cNvSpPr/>
          <p:nvPr/>
        </p:nvSpPr>
        <p:spPr>
          <a:xfrm>
            <a:off x="-767475" y="502200"/>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2">
  <p:cSld name="CUSTOM_4">
    <p:spTree>
      <p:nvGrpSpPr>
        <p:cNvPr id="1" name="Shape 1255"/>
        <p:cNvGrpSpPr/>
        <p:nvPr/>
      </p:nvGrpSpPr>
      <p:grpSpPr>
        <a:xfrm>
          <a:off x="0" y="0"/>
          <a:ext cx="0" cy="0"/>
          <a:chOff x="0" y="0"/>
          <a:chExt cx="0" cy="0"/>
        </a:xfrm>
      </p:grpSpPr>
      <p:grpSp>
        <p:nvGrpSpPr>
          <p:cNvPr id="1256" name="Google Shape;1256;p50"/>
          <p:cNvGrpSpPr/>
          <p:nvPr/>
        </p:nvGrpSpPr>
        <p:grpSpPr>
          <a:xfrm rot="-4412986">
            <a:off x="6233427" y="1978854"/>
            <a:ext cx="2523466" cy="2406919"/>
            <a:chOff x="616550" y="744600"/>
            <a:chExt cx="936200" cy="893025"/>
          </a:xfrm>
        </p:grpSpPr>
        <p:sp>
          <p:nvSpPr>
            <p:cNvPr id="1257" name="Google Shape;1257;p50"/>
            <p:cNvSpPr/>
            <p:nvPr/>
          </p:nvSpPr>
          <p:spPr>
            <a:xfrm>
              <a:off x="616550" y="744600"/>
              <a:ext cx="936200" cy="893025"/>
            </a:xfrm>
            <a:custGeom>
              <a:avLst/>
              <a:gdLst/>
              <a:ahLst/>
              <a:cxnLst/>
              <a:rect l="l" t="t" r="r" b="b"/>
              <a:pathLst>
                <a:path w="37448" h="35721" extrusionOk="0">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1118825" y="951075"/>
              <a:ext cx="191525" cy="163425"/>
            </a:xfrm>
            <a:custGeom>
              <a:avLst/>
              <a:gdLst/>
              <a:ahLst/>
              <a:cxnLst/>
              <a:rect l="l" t="t" r="r" b="b"/>
              <a:pathLst>
                <a:path w="7661" h="6537" extrusionOk="0">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1078550" y="994400"/>
              <a:ext cx="190750" cy="164750"/>
            </a:xfrm>
            <a:custGeom>
              <a:avLst/>
              <a:gdLst/>
              <a:ahLst/>
              <a:cxnLst/>
              <a:rect l="l" t="t" r="r" b="b"/>
              <a:pathLst>
                <a:path w="7630" h="6590" extrusionOk="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1041325" y="1033375"/>
              <a:ext cx="196075" cy="159975"/>
            </a:xfrm>
            <a:custGeom>
              <a:avLst/>
              <a:gdLst/>
              <a:ahLst/>
              <a:cxnLst/>
              <a:rect l="l" t="t" r="r" b="b"/>
              <a:pathLst>
                <a:path w="7843" h="6399" extrusionOk="0">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1007125" y="1070750"/>
              <a:ext cx="186950" cy="159825"/>
            </a:xfrm>
            <a:custGeom>
              <a:avLst/>
              <a:gdLst/>
              <a:ahLst/>
              <a:cxnLst/>
              <a:rect l="l" t="t" r="r" b="b"/>
              <a:pathLst>
                <a:path w="7478" h="6393" extrusionOk="0">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50"/>
          <p:cNvGrpSpPr/>
          <p:nvPr/>
        </p:nvGrpSpPr>
        <p:grpSpPr>
          <a:xfrm>
            <a:off x="1326404" y="500540"/>
            <a:ext cx="1830972" cy="1822411"/>
            <a:chOff x="2414491" y="671177"/>
            <a:chExt cx="1830972" cy="1822411"/>
          </a:xfrm>
        </p:grpSpPr>
        <p:sp>
          <p:nvSpPr>
            <p:cNvPr id="1263" name="Google Shape;1263;p5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50"/>
          <p:cNvGrpSpPr/>
          <p:nvPr/>
        </p:nvGrpSpPr>
        <p:grpSpPr>
          <a:xfrm rot="-969610">
            <a:off x="6880585" y="2461943"/>
            <a:ext cx="2217391" cy="2896369"/>
            <a:chOff x="6078061" y="1684347"/>
            <a:chExt cx="1743860" cy="2277840"/>
          </a:xfrm>
        </p:grpSpPr>
        <p:sp>
          <p:nvSpPr>
            <p:cNvPr id="1298" name="Google Shape;1298;p50"/>
            <p:cNvSpPr/>
            <p:nvPr/>
          </p:nvSpPr>
          <p:spPr>
            <a:xfrm>
              <a:off x="7384410" y="1684347"/>
              <a:ext cx="437511" cy="516459"/>
            </a:xfrm>
            <a:custGeom>
              <a:avLst/>
              <a:gdLst/>
              <a:ahLst/>
              <a:cxnLst/>
              <a:rect l="l" t="t" r="r" b="b"/>
              <a:pathLst>
                <a:path w="8490" h="10022" extrusionOk="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6078061" y="2151644"/>
              <a:ext cx="1448939" cy="1810543"/>
            </a:xfrm>
            <a:custGeom>
              <a:avLst/>
              <a:gdLst/>
              <a:ahLst/>
              <a:cxnLst/>
              <a:rect l="l" t="t" r="r" b="b"/>
              <a:pathLst>
                <a:path w="28117" h="35134" extrusionOk="0">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50"/>
          <p:cNvSpPr/>
          <p:nvPr/>
        </p:nvSpPr>
        <p:spPr>
          <a:xfrm rot="5400000">
            <a:off x="-1836150" y="11752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rot="-7977683">
            <a:off x="2160949" y="316425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0"/>
          <p:cNvSpPr/>
          <p:nvPr/>
        </p:nvSpPr>
        <p:spPr>
          <a:xfrm rot="4742319" flipH="1">
            <a:off x="6790763" y="-645967"/>
            <a:ext cx="3210858" cy="319754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3">
  <p:cSld name="CUSTOM_5">
    <p:spTree>
      <p:nvGrpSpPr>
        <p:cNvPr id="1" name="Shape 1303"/>
        <p:cNvGrpSpPr/>
        <p:nvPr/>
      </p:nvGrpSpPr>
      <p:grpSpPr>
        <a:xfrm>
          <a:off x="0" y="0"/>
          <a:ext cx="0" cy="0"/>
          <a:chOff x="0" y="0"/>
          <a:chExt cx="0" cy="0"/>
        </a:xfrm>
      </p:grpSpPr>
      <p:sp>
        <p:nvSpPr>
          <p:cNvPr id="1304" name="Google Shape;1304;p51"/>
          <p:cNvSpPr/>
          <p:nvPr/>
        </p:nvSpPr>
        <p:spPr>
          <a:xfrm rot="288619" flipH="1">
            <a:off x="-1653681" y="1325314"/>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7777725" y="6714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rot="8226410">
            <a:off x="757957" y="-908700"/>
            <a:ext cx="1938898" cy="330571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51"/>
          <p:cNvGrpSpPr/>
          <p:nvPr/>
        </p:nvGrpSpPr>
        <p:grpSpPr>
          <a:xfrm rot="-3861937">
            <a:off x="6523183" y="1380139"/>
            <a:ext cx="2023570" cy="3313878"/>
            <a:chOff x="5754175" y="3922575"/>
            <a:chExt cx="682400" cy="1117525"/>
          </a:xfrm>
        </p:grpSpPr>
        <p:sp>
          <p:nvSpPr>
            <p:cNvPr id="1308" name="Google Shape;1308;p51"/>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1"/>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1"/>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p:nvPr/>
        </p:nvSpPr>
        <p:spPr>
          <a:xfrm rot="-1855510" flipH="1">
            <a:off x="2277590" y="3269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rot="-458900">
            <a:off x="-1050010" y="1201201"/>
            <a:ext cx="3369322" cy="3877052"/>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5776221" flipH="1">
            <a:off x="5743624" y="-1186688"/>
            <a:ext cx="4752751" cy="434645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8329862" flipH="1">
            <a:off x="3226188" y="-1327516"/>
            <a:ext cx="2044712" cy="348606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7018450" y="3331851"/>
            <a:ext cx="1020984" cy="133342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1"/>
        <p:cNvGrpSpPr/>
        <p:nvPr/>
      </p:nvGrpSpPr>
      <p:grpSpPr>
        <a:xfrm>
          <a:off x="0" y="0"/>
          <a:ext cx="0" cy="0"/>
          <a:chOff x="0" y="0"/>
          <a:chExt cx="0" cy="0"/>
        </a:xfrm>
      </p:grpSpPr>
      <p:sp>
        <p:nvSpPr>
          <p:cNvPr id="162" name="Google Shape;162;p10"/>
          <p:cNvSpPr/>
          <p:nvPr/>
        </p:nvSpPr>
        <p:spPr>
          <a:xfrm>
            <a:off x="0" y="0"/>
            <a:ext cx="9144000" cy="5143500"/>
          </a:xfrm>
          <a:prstGeom prst="rect">
            <a:avLst/>
          </a:prstGeom>
          <a:solidFill>
            <a:schemeClr val="accent1">
              <a:alpha val="55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txBox="1">
            <a:spLocks noGrp="1"/>
          </p:cNvSpPr>
          <p:nvPr>
            <p:ph type="title"/>
          </p:nvPr>
        </p:nvSpPr>
        <p:spPr>
          <a:xfrm>
            <a:off x="4184875" y="1473300"/>
            <a:ext cx="4245900" cy="21969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a:endParaRPr/>
          </a:p>
        </p:txBody>
      </p:sp>
      <p:sp>
        <p:nvSpPr>
          <p:cNvPr id="164" name="Google Shape;164;p10"/>
          <p:cNvSpPr/>
          <p:nvPr/>
        </p:nvSpPr>
        <p:spPr>
          <a:xfrm rot="7018826" flipH="1">
            <a:off x="2857318" y="-764238"/>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p:nvPr/>
        </p:nvSpPr>
        <p:spPr>
          <a:xfrm rot="-8259636" flipH="1">
            <a:off x="4411264" y="3000624"/>
            <a:ext cx="3210911" cy="319759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0"/>
          <p:cNvSpPr/>
          <p:nvPr/>
        </p:nvSpPr>
        <p:spPr>
          <a:xfrm>
            <a:off x="2285225" y="3225607"/>
            <a:ext cx="1419128" cy="12517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22.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slide" Target="slide6.xml"/><Relationship Id="rId5" Type="http://schemas.openxmlformats.org/officeDocument/2006/relationships/slide" Target="slide19.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38.xml"/><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5"/>
        <p:cNvGrpSpPr/>
        <p:nvPr/>
      </p:nvGrpSpPr>
      <p:grpSpPr>
        <a:xfrm>
          <a:off x="0" y="0"/>
          <a:ext cx="0" cy="0"/>
          <a:chOff x="0" y="0"/>
          <a:chExt cx="0" cy="0"/>
        </a:xfrm>
      </p:grpSpPr>
      <p:sp>
        <p:nvSpPr>
          <p:cNvPr id="1316" name="Google Shape;1316;p5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rPr>
              <a:t>Ames Predicting Property Price</a:t>
            </a:r>
            <a:endParaRPr>
              <a:solidFill>
                <a:schemeClr val="accent2"/>
              </a:solidFill>
            </a:endParaRPr>
          </a:p>
        </p:txBody>
      </p:sp>
      <p:sp>
        <p:nvSpPr>
          <p:cNvPr id="1317" name="Google Shape;1317;p5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Prepared for : Management of BestEstate Co.</a:t>
            </a:r>
            <a:endParaRPr/>
          </a:p>
        </p:txBody>
      </p:sp>
      <p:sp>
        <p:nvSpPr>
          <p:cNvPr id="1318" name="Google Shape;1318;p52"/>
          <p:cNvSpPr txBox="1">
            <a:spLocks noGrp="1"/>
          </p:cNvSpPr>
          <p:nvPr>
            <p:ph type="subTitle" idx="1"/>
          </p:nvPr>
        </p:nvSpPr>
        <p:spPr>
          <a:xfrm>
            <a:off x="1283100" y="4685400"/>
            <a:ext cx="65778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DSI 31’s Best Team</a:t>
            </a:r>
            <a:endParaRPr/>
          </a:p>
          <a:p>
            <a:pPr marL="0" lvl="0" indent="0" algn="l" rtl="0">
              <a:spcBef>
                <a:spcPts val="0"/>
              </a:spcBef>
              <a:spcAft>
                <a:spcPts val="0"/>
              </a:spcAft>
              <a:buClr>
                <a:schemeClr val="dk1"/>
              </a:buClr>
              <a:buSzPts val="1100"/>
              <a:buFont typeface="Arial"/>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3"/>
        <p:cNvGrpSpPr/>
        <p:nvPr/>
      </p:nvGrpSpPr>
      <p:grpSpPr>
        <a:xfrm>
          <a:off x="0" y="0"/>
          <a:ext cx="0" cy="0"/>
          <a:chOff x="0" y="0"/>
          <a:chExt cx="0" cy="0"/>
        </a:xfrm>
      </p:grpSpPr>
      <p:pic>
        <p:nvPicPr>
          <p:cNvPr id="1384" name="Google Shape;1384;p61"/>
          <p:cNvPicPr preferRelativeResize="0"/>
          <p:nvPr/>
        </p:nvPicPr>
        <p:blipFill>
          <a:blip r:embed="rId3">
            <a:alphaModFix/>
          </a:blip>
          <a:stretch>
            <a:fillRect/>
          </a:stretch>
        </p:blipFill>
        <p:spPr>
          <a:xfrm>
            <a:off x="1114100" y="772625"/>
            <a:ext cx="6541225" cy="4218474"/>
          </a:xfrm>
          <a:prstGeom prst="rect">
            <a:avLst/>
          </a:prstGeom>
          <a:noFill/>
          <a:ln>
            <a:noFill/>
          </a:ln>
        </p:spPr>
      </p:pic>
      <p:sp>
        <p:nvSpPr>
          <p:cNvPr id="1385" name="Google Shape;1385;p61"/>
          <p:cNvSpPr txBox="1">
            <a:spLocks noGrp="1"/>
          </p:cNvSpPr>
          <p:nvPr>
            <p:ph type="title"/>
          </p:nvPr>
        </p:nvSpPr>
        <p:spPr>
          <a:xfrm>
            <a:off x="713250" y="2944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a:t>Sale Price increases with Overall Quality</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89"/>
        <p:cNvGrpSpPr/>
        <p:nvPr/>
      </p:nvGrpSpPr>
      <p:grpSpPr>
        <a:xfrm>
          <a:off x="0" y="0"/>
          <a:ext cx="0" cy="0"/>
          <a:chOff x="0" y="0"/>
          <a:chExt cx="0" cy="0"/>
        </a:xfrm>
      </p:grpSpPr>
      <p:sp>
        <p:nvSpPr>
          <p:cNvPr id="1390" name="Google Shape;1390;p6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a:t>In general, Sale Price increases as Above Grade Living Area increases</a:t>
            </a:r>
            <a:endParaRPr sz="2500"/>
          </a:p>
        </p:txBody>
      </p:sp>
      <p:pic>
        <p:nvPicPr>
          <p:cNvPr id="1391" name="Google Shape;1391;p62"/>
          <p:cNvPicPr preferRelativeResize="0"/>
          <p:nvPr/>
        </p:nvPicPr>
        <p:blipFill>
          <a:blip r:embed="rId3">
            <a:alphaModFix/>
          </a:blip>
          <a:stretch>
            <a:fillRect/>
          </a:stretch>
        </p:blipFill>
        <p:spPr>
          <a:xfrm>
            <a:off x="851350" y="987675"/>
            <a:ext cx="7466650" cy="4057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95"/>
        <p:cNvGrpSpPr/>
        <p:nvPr/>
      </p:nvGrpSpPr>
      <p:grpSpPr>
        <a:xfrm>
          <a:off x="0" y="0"/>
          <a:ext cx="0" cy="0"/>
          <a:chOff x="0" y="0"/>
          <a:chExt cx="0" cy="0"/>
        </a:xfrm>
      </p:grpSpPr>
      <p:sp>
        <p:nvSpPr>
          <p:cNvPr id="1396" name="Google Shape;1396;p6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a:t>Sale Price also increases as First Floor Area increases</a:t>
            </a:r>
            <a:endParaRPr/>
          </a:p>
        </p:txBody>
      </p:sp>
      <p:pic>
        <p:nvPicPr>
          <p:cNvPr id="1397" name="Google Shape;1397;p63"/>
          <p:cNvPicPr preferRelativeResize="0"/>
          <p:nvPr/>
        </p:nvPicPr>
        <p:blipFill>
          <a:blip r:embed="rId3">
            <a:alphaModFix/>
          </a:blip>
          <a:stretch>
            <a:fillRect/>
          </a:stretch>
        </p:blipFill>
        <p:spPr>
          <a:xfrm>
            <a:off x="959500" y="1064525"/>
            <a:ext cx="7224990" cy="37741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2" name="Google Shape;1402;p64"/>
          <p:cNvSpPr txBox="1">
            <a:spLocks noGrp="1"/>
          </p:cNvSpPr>
          <p:nvPr>
            <p:ph type="title"/>
          </p:nvPr>
        </p:nvSpPr>
        <p:spPr>
          <a:xfrm>
            <a:off x="713250" y="3706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t>Most houses have space for 2 cars but we see higher range of sale prices for houses with 3 cars garage space.</a:t>
            </a:r>
            <a:endParaRPr sz="2200"/>
          </a:p>
        </p:txBody>
      </p:sp>
      <p:pic>
        <p:nvPicPr>
          <p:cNvPr id="1403" name="Google Shape;1403;p64"/>
          <p:cNvPicPr preferRelativeResize="0"/>
          <p:nvPr/>
        </p:nvPicPr>
        <p:blipFill>
          <a:blip r:embed="rId3">
            <a:alphaModFix/>
          </a:blip>
          <a:stretch>
            <a:fillRect/>
          </a:stretch>
        </p:blipFill>
        <p:spPr>
          <a:xfrm>
            <a:off x="696088" y="835925"/>
            <a:ext cx="7751818" cy="4002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sp>
        <p:nvSpPr>
          <p:cNvPr id="1408" name="Google Shape;1408;p65"/>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Model Selection</a:t>
            </a:r>
            <a:endParaRPr/>
          </a:p>
        </p:txBody>
      </p:sp>
      <p:sp>
        <p:nvSpPr>
          <p:cNvPr id="1409" name="Google Shape;1409;p65"/>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1410" name="Google Shape;1410;p65"/>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sp>
        <p:nvSpPr>
          <p:cNvPr id="1415" name="Google Shape;1415;p6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Test Results</a:t>
            </a:r>
            <a:endParaRPr/>
          </a:p>
        </p:txBody>
      </p:sp>
      <p:sp>
        <p:nvSpPr>
          <p:cNvPr id="1416" name="Google Shape;1416;p66"/>
          <p:cNvSpPr txBox="1">
            <a:spLocks noGrp="1"/>
          </p:cNvSpPr>
          <p:nvPr>
            <p:ph type="subTitle" idx="1"/>
          </p:nvPr>
        </p:nvSpPr>
        <p:spPr>
          <a:xfrm>
            <a:off x="910475" y="3703675"/>
            <a:ext cx="7323000" cy="767400"/>
          </a:xfrm>
          <a:prstGeom prst="rect">
            <a:avLst/>
          </a:prstGeom>
        </p:spPr>
        <p:txBody>
          <a:bodyPr spcFirstLastPara="1" wrap="square" lIns="91425" tIns="91425" rIns="91425" bIns="91425" anchor="t" anchorCtr="0">
            <a:noAutofit/>
          </a:bodyPr>
          <a:lstStyle/>
          <a:p>
            <a:pPr marL="457200" lvl="0" indent="-295275" algn="l" rtl="0">
              <a:lnSpc>
                <a:spcPct val="150000"/>
              </a:lnSpc>
              <a:spcBef>
                <a:spcPts val="0"/>
              </a:spcBef>
              <a:spcAft>
                <a:spcPts val="0"/>
              </a:spcAft>
              <a:buSzPts val="1050"/>
              <a:buChar char="●"/>
            </a:pPr>
            <a:r>
              <a:rPr lang="en" b="1"/>
              <a:t>Ridge Regression</a:t>
            </a:r>
            <a:r>
              <a:rPr lang="en"/>
              <a:t> is the best performing model!</a:t>
            </a:r>
            <a:endParaRPr/>
          </a:p>
          <a:p>
            <a:pPr marL="457200" lvl="0" indent="-295275" algn="l" rtl="0">
              <a:lnSpc>
                <a:spcPct val="150000"/>
              </a:lnSpc>
              <a:spcBef>
                <a:spcPts val="0"/>
              </a:spcBef>
              <a:spcAft>
                <a:spcPts val="0"/>
              </a:spcAft>
              <a:buSzPts val="1050"/>
              <a:buChar char="●"/>
            </a:pPr>
            <a:r>
              <a:rPr lang="en"/>
              <a:t>This is in line with our understanding of machine learning models.</a:t>
            </a:r>
            <a:endParaRPr/>
          </a:p>
        </p:txBody>
      </p:sp>
      <p:graphicFrame>
        <p:nvGraphicFramePr>
          <p:cNvPr id="1417" name="Google Shape;1417;p66"/>
          <p:cNvGraphicFramePr/>
          <p:nvPr/>
        </p:nvGraphicFramePr>
        <p:xfrm>
          <a:off x="910475" y="1292225"/>
          <a:ext cx="3000000" cy="3000000"/>
        </p:xfrm>
        <a:graphic>
          <a:graphicData uri="http://schemas.openxmlformats.org/drawingml/2006/table">
            <a:tbl>
              <a:tblPr>
                <a:noFill/>
                <a:tableStyleId>{217E12CB-51DC-408A-B931-EE2E8E4A8731}</a:tableStyleId>
              </a:tblPr>
              <a:tblGrid>
                <a:gridCol w="3661525">
                  <a:extLst>
                    <a:ext uri="{9D8B030D-6E8A-4147-A177-3AD203B41FA5}">
                      <a16:colId xmlns:a16="http://schemas.microsoft.com/office/drawing/2014/main" val="20000"/>
                    </a:ext>
                  </a:extLst>
                </a:gridCol>
                <a:gridCol w="3661525">
                  <a:extLst>
                    <a:ext uri="{9D8B030D-6E8A-4147-A177-3AD203B41FA5}">
                      <a16:colId xmlns:a16="http://schemas.microsoft.com/office/drawing/2014/main" val="20001"/>
                    </a:ext>
                  </a:extLst>
                </a:gridCol>
              </a:tblGrid>
              <a:tr h="436750">
                <a:tc>
                  <a:txBody>
                    <a:bodyPr/>
                    <a:lstStyle/>
                    <a:p>
                      <a:pPr marL="0" lvl="0" indent="0" algn="ctr" rtl="0">
                        <a:spcBef>
                          <a:spcPts val="0"/>
                        </a:spcBef>
                        <a:spcAft>
                          <a:spcPts val="0"/>
                        </a:spcAft>
                        <a:buNone/>
                      </a:pPr>
                      <a:r>
                        <a:rPr lang="en" sz="1600" b="1">
                          <a:latin typeface="Manjari"/>
                          <a:ea typeface="Manjari"/>
                          <a:cs typeface="Manjari"/>
                          <a:sym typeface="Manjari"/>
                        </a:rPr>
                        <a:t>Model</a:t>
                      </a:r>
                      <a:endParaRPr sz="1600" b="1">
                        <a:latin typeface="Manjari"/>
                        <a:ea typeface="Manjari"/>
                        <a:cs typeface="Manjari"/>
                        <a:sym typeface="Manjari"/>
                      </a:endParaRPr>
                    </a:p>
                  </a:txBody>
                  <a:tcPr marL="91425" marR="91425" marT="91425" marB="91425">
                    <a:solidFill>
                      <a:srgbClr val="EDECDF"/>
                    </a:solidFill>
                  </a:tcPr>
                </a:tc>
                <a:tc>
                  <a:txBody>
                    <a:bodyPr/>
                    <a:lstStyle/>
                    <a:p>
                      <a:pPr marL="0" lvl="0" indent="0" algn="ctr" rtl="0">
                        <a:spcBef>
                          <a:spcPts val="0"/>
                        </a:spcBef>
                        <a:spcAft>
                          <a:spcPts val="0"/>
                        </a:spcAft>
                        <a:buNone/>
                      </a:pPr>
                      <a:r>
                        <a:rPr lang="en" sz="1600" b="1">
                          <a:latin typeface="Manjari"/>
                          <a:ea typeface="Manjari"/>
                          <a:cs typeface="Manjari"/>
                          <a:sym typeface="Manjari"/>
                        </a:rPr>
                        <a:t>Test Results</a:t>
                      </a:r>
                      <a:endParaRPr sz="1600" b="1">
                        <a:latin typeface="Manjari"/>
                        <a:ea typeface="Manjari"/>
                        <a:cs typeface="Manjari"/>
                        <a:sym typeface="Manjari"/>
                      </a:endParaRPr>
                    </a:p>
                  </a:txBody>
                  <a:tcPr marL="91425" marR="91425" marT="91425" marB="91425">
                    <a:solidFill>
                      <a:schemeClr val="lt1"/>
                    </a:solidFill>
                  </a:tcPr>
                </a:tc>
                <a:extLst>
                  <a:ext uri="{0D108BD9-81ED-4DB2-BD59-A6C34878D82A}">
                    <a16:rowId xmlns:a16="http://schemas.microsoft.com/office/drawing/2014/main" val="10000"/>
                  </a:ext>
                </a:extLst>
              </a:tr>
              <a:tr h="436750">
                <a:tc>
                  <a:txBody>
                    <a:bodyPr/>
                    <a:lstStyle/>
                    <a:p>
                      <a:pPr marL="0" lvl="0" indent="0" algn="ctr" rtl="0">
                        <a:spcBef>
                          <a:spcPts val="0"/>
                        </a:spcBef>
                        <a:spcAft>
                          <a:spcPts val="0"/>
                        </a:spcAft>
                        <a:buNone/>
                      </a:pPr>
                      <a:r>
                        <a:rPr lang="en" sz="1600">
                          <a:latin typeface="Manjari"/>
                          <a:ea typeface="Manjari"/>
                          <a:cs typeface="Manjari"/>
                          <a:sym typeface="Manjari"/>
                        </a:rPr>
                        <a:t>Baseline Model</a:t>
                      </a:r>
                      <a:endParaRPr sz="1600">
                        <a:latin typeface="Manjari"/>
                        <a:ea typeface="Manjari"/>
                        <a:cs typeface="Manjari"/>
                        <a:sym typeface="Manjari"/>
                      </a:endParaRPr>
                    </a:p>
                  </a:txBody>
                  <a:tcPr marL="91425" marR="91425" marT="91425" marB="91425"/>
                </a:tc>
                <a:tc>
                  <a:txBody>
                    <a:bodyPr/>
                    <a:lstStyle/>
                    <a:p>
                      <a:pPr marL="0" lvl="0" indent="0" algn="ctr" rtl="0">
                        <a:spcBef>
                          <a:spcPts val="0"/>
                        </a:spcBef>
                        <a:spcAft>
                          <a:spcPts val="0"/>
                        </a:spcAft>
                        <a:buNone/>
                      </a:pPr>
                      <a:r>
                        <a:rPr lang="en" sz="1600">
                          <a:latin typeface="Manjari"/>
                          <a:ea typeface="Manjari"/>
                          <a:cs typeface="Manjari"/>
                          <a:sym typeface="Manjari"/>
                        </a:rPr>
                        <a:t>-0.00115</a:t>
                      </a:r>
                      <a:endParaRPr sz="1600">
                        <a:latin typeface="Manjari"/>
                        <a:ea typeface="Manjari"/>
                        <a:cs typeface="Manjari"/>
                        <a:sym typeface="Manjari"/>
                      </a:endParaRPr>
                    </a:p>
                  </a:txBody>
                  <a:tcPr marL="91425" marR="91425" marT="91425" marB="91425"/>
                </a:tc>
                <a:extLst>
                  <a:ext uri="{0D108BD9-81ED-4DB2-BD59-A6C34878D82A}">
                    <a16:rowId xmlns:a16="http://schemas.microsoft.com/office/drawing/2014/main" val="10001"/>
                  </a:ext>
                </a:extLst>
              </a:tr>
              <a:tr h="436750">
                <a:tc>
                  <a:txBody>
                    <a:bodyPr/>
                    <a:lstStyle/>
                    <a:p>
                      <a:pPr marL="0" lvl="0" indent="0" algn="ctr" rtl="0">
                        <a:spcBef>
                          <a:spcPts val="0"/>
                        </a:spcBef>
                        <a:spcAft>
                          <a:spcPts val="0"/>
                        </a:spcAft>
                        <a:buNone/>
                      </a:pPr>
                      <a:r>
                        <a:rPr lang="en" sz="1600">
                          <a:latin typeface="Manjari"/>
                          <a:ea typeface="Manjari"/>
                          <a:cs typeface="Manjari"/>
                          <a:sym typeface="Manjari"/>
                        </a:rPr>
                        <a:t>Linear Regression</a:t>
                      </a:r>
                      <a:endParaRPr sz="1600">
                        <a:latin typeface="Manjari"/>
                        <a:ea typeface="Manjari"/>
                        <a:cs typeface="Manjari"/>
                        <a:sym typeface="Manjari"/>
                      </a:endParaRPr>
                    </a:p>
                  </a:txBody>
                  <a:tcPr marL="91425" marR="91425" marT="91425" marB="91425"/>
                </a:tc>
                <a:tc>
                  <a:txBody>
                    <a:bodyPr/>
                    <a:lstStyle/>
                    <a:p>
                      <a:pPr marL="0" lvl="0" indent="0" algn="ctr" rtl="0">
                        <a:spcBef>
                          <a:spcPts val="0"/>
                        </a:spcBef>
                        <a:spcAft>
                          <a:spcPts val="0"/>
                        </a:spcAft>
                        <a:buNone/>
                      </a:pPr>
                      <a:r>
                        <a:rPr lang="en" sz="1600">
                          <a:latin typeface="Manjari"/>
                          <a:ea typeface="Manjari"/>
                          <a:cs typeface="Manjari"/>
                          <a:sym typeface="Manjari"/>
                        </a:rPr>
                        <a:t>0.89199</a:t>
                      </a:r>
                      <a:endParaRPr sz="1600">
                        <a:latin typeface="Manjari"/>
                        <a:ea typeface="Manjari"/>
                        <a:cs typeface="Manjari"/>
                        <a:sym typeface="Manjari"/>
                      </a:endParaRPr>
                    </a:p>
                  </a:txBody>
                  <a:tcPr marL="91425" marR="91425" marT="91425" marB="91425"/>
                </a:tc>
                <a:extLst>
                  <a:ext uri="{0D108BD9-81ED-4DB2-BD59-A6C34878D82A}">
                    <a16:rowId xmlns:a16="http://schemas.microsoft.com/office/drawing/2014/main" val="10002"/>
                  </a:ext>
                </a:extLst>
              </a:tr>
              <a:tr h="436750">
                <a:tc>
                  <a:txBody>
                    <a:bodyPr/>
                    <a:lstStyle/>
                    <a:p>
                      <a:pPr marL="0" lvl="0" indent="0" algn="ctr" rtl="0">
                        <a:spcBef>
                          <a:spcPts val="0"/>
                        </a:spcBef>
                        <a:spcAft>
                          <a:spcPts val="0"/>
                        </a:spcAft>
                        <a:buNone/>
                      </a:pPr>
                      <a:r>
                        <a:rPr lang="en" sz="1600">
                          <a:latin typeface="Manjari"/>
                          <a:ea typeface="Manjari"/>
                          <a:cs typeface="Manjari"/>
                          <a:sym typeface="Manjari"/>
                        </a:rPr>
                        <a:t>Ridge Regression</a:t>
                      </a:r>
                      <a:endParaRPr sz="1600">
                        <a:latin typeface="Manjari"/>
                        <a:ea typeface="Manjari"/>
                        <a:cs typeface="Manjari"/>
                        <a:sym typeface="Manjari"/>
                      </a:endParaRPr>
                    </a:p>
                  </a:txBody>
                  <a:tcPr marL="91425" marR="91425" marT="91425" marB="91425"/>
                </a:tc>
                <a:tc>
                  <a:txBody>
                    <a:bodyPr/>
                    <a:lstStyle/>
                    <a:p>
                      <a:pPr marL="0" lvl="0" indent="0" algn="ctr" rtl="0">
                        <a:spcBef>
                          <a:spcPts val="0"/>
                        </a:spcBef>
                        <a:spcAft>
                          <a:spcPts val="0"/>
                        </a:spcAft>
                        <a:buNone/>
                      </a:pPr>
                      <a:r>
                        <a:rPr lang="en" sz="1600">
                          <a:latin typeface="Manjari"/>
                          <a:ea typeface="Manjari"/>
                          <a:cs typeface="Manjari"/>
                          <a:sym typeface="Manjari"/>
                        </a:rPr>
                        <a:t>0.89355</a:t>
                      </a:r>
                      <a:endParaRPr sz="1600">
                        <a:latin typeface="Manjari"/>
                        <a:ea typeface="Manjari"/>
                        <a:cs typeface="Manjari"/>
                        <a:sym typeface="Manjari"/>
                      </a:endParaRPr>
                    </a:p>
                  </a:txBody>
                  <a:tcPr marL="91425" marR="91425" marT="91425" marB="91425"/>
                </a:tc>
                <a:extLst>
                  <a:ext uri="{0D108BD9-81ED-4DB2-BD59-A6C34878D82A}">
                    <a16:rowId xmlns:a16="http://schemas.microsoft.com/office/drawing/2014/main" val="10003"/>
                  </a:ext>
                </a:extLst>
              </a:tr>
              <a:tr h="436750">
                <a:tc>
                  <a:txBody>
                    <a:bodyPr/>
                    <a:lstStyle/>
                    <a:p>
                      <a:pPr marL="0" lvl="0" indent="0" algn="ctr" rtl="0">
                        <a:spcBef>
                          <a:spcPts val="0"/>
                        </a:spcBef>
                        <a:spcAft>
                          <a:spcPts val="0"/>
                        </a:spcAft>
                        <a:buNone/>
                      </a:pPr>
                      <a:r>
                        <a:rPr lang="en" sz="1600">
                          <a:latin typeface="Manjari"/>
                          <a:ea typeface="Manjari"/>
                          <a:cs typeface="Manjari"/>
                          <a:sym typeface="Manjari"/>
                        </a:rPr>
                        <a:t>Lasso Regression</a:t>
                      </a:r>
                      <a:endParaRPr sz="1600">
                        <a:latin typeface="Manjari"/>
                        <a:ea typeface="Manjari"/>
                        <a:cs typeface="Manjari"/>
                        <a:sym typeface="Manjari"/>
                      </a:endParaRPr>
                    </a:p>
                  </a:txBody>
                  <a:tcPr marL="91425" marR="91425" marT="91425" marB="91425"/>
                </a:tc>
                <a:tc>
                  <a:txBody>
                    <a:bodyPr/>
                    <a:lstStyle/>
                    <a:p>
                      <a:pPr marL="0" lvl="0" indent="0" algn="ctr" rtl="0">
                        <a:spcBef>
                          <a:spcPts val="0"/>
                        </a:spcBef>
                        <a:spcAft>
                          <a:spcPts val="0"/>
                        </a:spcAft>
                        <a:buNone/>
                      </a:pPr>
                      <a:r>
                        <a:rPr lang="en" sz="1600">
                          <a:latin typeface="Manjari"/>
                          <a:ea typeface="Manjari"/>
                          <a:cs typeface="Manjari"/>
                          <a:sym typeface="Manjari"/>
                        </a:rPr>
                        <a:t>0.89233</a:t>
                      </a:r>
                      <a:endParaRPr sz="1600">
                        <a:latin typeface="Manjari"/>
                        <a:ea typeface="Manjari"/>
                        <a:cs typeface="Manjari"/>
                        <a:sym typeface="Manjari"/>
                      </a:endParaRPr>
                    </a:p>
                  </a:txBody>
                  <a:tcPr marL="91425" marR="91425" marT="91425" marB="91425"/>
                </a:tc>
                <a:extLst>
                  <a:ext uri="{0D108BD9-81ED-4DB2-BD59-A6C34878D82A}">
                    <a16:rowId xmlns:a16="http://schemas.microsoft.com/office/drawing/2014/main" val="10004"/>
                  </a:ext>
                </a:extLst>
              </a:tr>
            </a:tbl>
          </a:graphicData>
        </a:graphic>
      </p:graphicFrame>
      <p:sp>
        <p:nvSpPr>
          <p:cNvPr id="1418" name="Google Shape;1418;p66"/>
          <p:cNvSpPr/>
          <p:nvPr/>
        </p:nvSpPr>
        <p:spPr>
          <a:xfrm>
            <a:off x="5782225" y="2667000"/>
            <a:ext cx="1221600" cy="336300"/>
          </a:xfrm>
          <a:prstGeom prst="ellipse">
            <a:avLst/>
          </a:prstGeom>
          <a:solidFill>
            <a:srgbClr val="F2F2F2">
              <a:alpha val="0"/>
            </a:srgbClr>
          </a:solidFill>
          <a:ln w="28575" cap="flat" cmpd="sng">
            <a:solidFill>
              <a:srgbClr val="EC3A3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8"/>
                                        </p:tgtEl>
                                        <p:attrNameLst>
                                          <p:attrName>style.visibility</p:attrName>
                                        </p:attrNameLst>
                                      </p:cBhvr>
                                      <p:to>
                                        <p:strVal val="visible"/>
                                      </p:to>
                                    </p:set>
                                    <p:animEffect transition="in" filter="fade">
                                      <p:cBhvr>
                                        <p:cTn id="7" dur="1000"/>
                                        <p:tgtEl>
                                          <p:spTgt spid="14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6"/>
                                        </p:tgtEl>
                                        <p:attrNameLst>
                                          <p:attrName>style.visibility</p:attrName>
                                        </p:attrNameLst>
                                      </p:cBhvr>
                                      <p:to>
                                        <p:strVal val="visible"/>
                                      </p:to>
                                    </p:set>
                                    <p:animEffect transition="in" filter="fade">
                                      <p:cBhvr>
                                        <p:cTn id="12" dur="1000"/>
                                        <p:tgtEl>
                                          <p:spTgt spid="1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2"/>
        <p:cNvGrpSpPr/>
        <p:nvPr/>
      </p:nvGrpSpPr>
      <p:grpSpPr>
        <a:xfrm>
          <a:off x="0" y="0"/>
          <a:ext cx="0" cy="0"/>
          <a:chOff x="0" y="0"/>
          <a:chExt cx="0" cy="0"/>
        </a:xfrm>
      </p:grpSpPr>
      <p:sp>
        <p:nvSpPr>
          <p:cNvPr id="1423" name="Google Shape;1423;p6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Interpretation of Model Coefficients</a:t>
            </a:r>
            <a:endParaRPr/>
          </a:p>
        </p:txBody>
      </p:sp>
      <p:sp>
        <p:nvSpPr>
          <p:cNvPr id="1424" name="Google Shape;1424;p67"/>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457200" lvl="0" indent="-307975" algn="l" rtl="0">
              <a:lnSpc>
                <a:spcPct val="150000"/>
              </a:lnSpc>
              <a:spcBef>
                <a:spcPts val="0"/>
              </a:spcBef>
              <a:spcAft>
                <a:spcPts val="0"/>
              </a:spcAft>
              <a:buSzPts val="1250"/>
              <a:buChar char="●"/>
            </a:pPr>
            <a:r>
              <a:rPr lang="en" sz="1800"/>
              <a:t>Positive coefficient means increase in a variable will cause the sale price to increase.</a:t>
            </a:r>
            <a:br>
              <a:rPr lang="en" sz="1800"/>
            </a:br>
            <a:endParaRPr sz="1800"/>
          </a:p>
          <a:p>
            <a:pPr marL="457200" lvl="0" indent="-342900" algn="l" rtl="0">
              <a:lnSpc>
                <a:spcPct val="150000"/>
              </a:lnSpc>
              <a:spcBef>
                <a:spcPts val="0"/>
              </a:spcBef>
              <a:spcAft>
                <a:spcPts val="0"/>
              </a:spcAft>
              <a:buSzPts val="1800"/>
              <a:buChar char="●"/>
            </a:pPr>
            <a:r>
              <a:rPr lang="en" sz="1800"/>
              <a:t>Negative coefficient means increase in a variable will  then cause the sale price to decrease.</a:t>
            </a:r>
            <a:br>
              <a:rPr lang="en" sz="1800"/>
            </a:br>
            <a:endParaRPr sz="1800"/>
          </a:p>
          <a:p>
            <a:pPr marL="457200" lvl="0" indent="-307975" algn="l" rtl="0">
              <a:lnSpc>
                <a:spcPct val="150000"/>
              </a:lnSpc>
              <a:spcBef>
                <a:spcPts val="0"/>
              </a:spcBef>
              <a:spcAft>
                <a:spcPts val="0"/>
              </a:spcAft>
              <a:buSzPts val="1250"/>
              <a:buChar char="●"/>
            </a:pPr>
            <a:r>
              <a:rPr lang="en" sz="1800"/>
              <a:t>Value signifies the impact a change in a variable will have on the sale price.</a:t>
            </a:r>
            <a:endParaRPr sz="1800"/>
          </a:p>
          <a:p>
            <a:pPr marL="457200" lvl="0" indent="0" algn="l" rtl="0">
              <a:lnSpc>
                <a:spcPct val="150000"/>
              </a:lnSpc>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5" name="Google Shape;1435;p69"/>
          <p:cNvSpPr/>
          <p:nvPr/>
        </p:nvSpPr>
        <p:spPr>
          <a:xfrm>
            <a:off x="0" y="0"/>
            <a:ext cx="9144000" cy="49755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6" name="Google Shape;1436;p69" title="Chart"/>
          <p:cNvPicPr preferRelativeResize="0"/>
          <p:nvPr/>
        </p:nvPicPr>
        <p:blipFill>
          <a:blip r:embed="rId3">
            <a:alphaModFix/>
          </a:blip>
          <a:stretch>
            <a:fillRect/>
          </a:stretch>
        </p:blipFill>
        <p:spPr>
          <a:xfrm>
            <a:off x="0" y="111987"/>
            <a:ext cx="9144002" cy="4919527"/>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7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Interpretation of Model Coefficients</a:t>
            </a:r>
            <a:endParaRPr/>
          </a:p>
        </p:txBody>
      </p:sp>
      <p:sp>
        <p:nvSpPr>
          <p:cNvPr id="1442" name="Google Shape;1442;p70"/>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457200" lvl="0" indent="-295275" algn="l" rtl="0">
              <a:lnSpc>
                <a:spcPct val="150000"/>
              </a:lnSpc>
              <a:spcBef>
                <a:spcPts val="0"/>
              </a:spcBef>
              <a:spcAft>
                <a:spcPts val="0"/>
              </a:spcAft>
              <a:buSzPts val="1050"/>
              <a:buChar char="●"/>
            </a:pPr>
            <a:r>
              <a:rPr lang="en"/>
              <a:t>Average Sale Price = $183,000</a:t>
            </a:r>
            <a:endParaRPr/>
          </a:p>
        </p:txBody>
      </p:sp>
      <p:graphicFrame>
        <p:nvGraphicFramePr>
          <p:cNvPr id="1443" name="Google Shape;1443;p70"/>
          <p:cNvGraphicFramePr/>
          <p:nvPr/>
        </p:nvGraphicFramePr>
        <p:xfrm>
          <a:off x="952500" y="1619250"/>
          <a:ext cx="3000000" cy="3000000"/>
        </p:xfrm>
        <a:graphic>
          <a:graphicData uri="http://schemas.openxmlformats.org/drawingml/2006/table">
            <a:tbl>
              <a:tblPr>
                <a:noFill/>
                <a:tableStyleId>{217E12CB-51DC-408A-B931-EE2E8E4A8731}</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b="1"/>
                        <a:t>Variable</a:t>
                      </a:r>
                      <a:endParaRPr b="1"/>
                    </a:p>
                  </a:txBody>
                  <a:tcPr marL="91425" marR="91425" marT="91425" marB="91425" anchor="ctr">
                    <a:solidFill>
                      <a:schemeClr val="lt1"/>
                    </a:solidFill>
                  </a:tcPr>
                </a:tc>
                <a:tc>
                  <a:txBody>
                    <a:bodyPr/>
                    <a:lstStyle/>
                    <a:p>
                      <a:pPr marL="0" lvl="0" indent="0" algn="ctr" rtl="0">
                        <a:spcBef>
                          <a:spcPts val="0"/>
                        </a:spcBef>
                        <a:spcAft>
                          <a:spcPts val="0"/>
                        </a:spcAft>
                        <a:buNone/>
                      </a:pPr>
                      <a:r>
                        <a:rPr lang="en" b="1"/>
                        <a:t>Coefficient values</a:t>
                      </a:r>
                      <a:endParaRPr b="1"/>
                    </a:p>
                  </a:txBody>
                  <a:tcPr marL="91425" marR="91425" marT="91425" marB="91425" anchor="ctr">
                    <a:solidFill>
                      <a:schemeClr val="lt1"/>
                    </a:solidFill>
                  </a:tcPr>
                </a:tc>
                <a:tc>
                  <a:txBody>
                    <a:bodyPr/>
                    <a:lstStyle/>
                    <a:p>
                      <a:pPr marL="0" lvl="0" indent="0" algn="ctr" rtl="0">
                        <a:spcBef>
                          <a:spcPts val="0"/>
                        </a:spcBef>
                        <a:spcAft>
                          <a:spcPts val="0"/>
                        </a:spcAft>
                        <a:buNone/>
                      </a:pPr>
                      <a:r>
                        <a:rPr lang="en" b="1"/>
                        <a:t>% ↑ for every 1 Unit ↑ in Variable</a:t>
                      </a:r>
                      <a:endParaRPr b="1"/>
                    </a:p>
                  </a:txBody>
                  <a:tcPr marL="91425" marR="91425" marT="91425" marB="91425" anchor="ctr">
                    <a:solidFill>
                      <a:schemeClr val="lt1"/>
                    </a:solidFill>
                  </a:tcPr>
                </a:tc>
                <a:tc>
                  <a:txBody>
                    <a:bodyPr/>
                    <a:lstStyle/>
                    <a:p>
                      <a:pPr marL="0" lvl="0" indent="0" algn="ctr" rtl="0">
                        <a:spcBef>
                          <a:spcPts val="0"/>
                        </a:spcBef>
                        <a:spcAft>
                          <a:spcPts val="0"/>
                        </a:spcAft>
                        <a:buNone/>
                      </a:pPr>
                      <a:r>
                        <a:rPr lang="en" b="1"/>
                        <a:t>% ↑ in Monetary Value</a:t>
                      </a:r>
                      <a:endParaRPr b="1"/>
                    </a:p>
                  </a:txBody>
                  <a:tcPr marL="91425" marR="91425" marT="91425" marB="91425" anchor="ctr">
                    <a:solidFill>
                      <a:schemeClr val="lt1"/>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5891AD"/>
                          </a:solidFill>
                        </a:rPr>
                        <a:t>Abv Grd Liv Area (Sqft)</a:t>
                      </a:r>
                      <a:endParaRPr>
                        <a:solidFill>
                          <a:srgbClr val="5891AD"/>
                        </a:solidFill>
                      </a:endParaRPr>
                    </a:p>
                  </a:txBody>
                  <a:tcPr marL="91425" marR="91425" marT="91425" marB="91425" anchor="ctr"/>
                </a:tc>
                <a:tc>
                  <a:txBody>
                    <a:bodyPr/>
                    <a:lstStyle/>
                    <a:p>
                      <a:pPr marL="0" lvl="0" indent="0" algn="ctr" rtl="0">
                        <a:spcBef>
                          <a:spcPts val="0"/>
                        </a:spcBef>
                        <a:spcAft>
                          <a:spcPts val="0"/>
                        </a:spcAft>
                        <a:buNone/>
                      </a:pPr>
                      <a:r>
                        <a:rPr lang="en">
                          <a:solidFill>
                            <a:srgbClr val="5891AD"/>
                          </a:solidFill>
                        </a:rPr>
                        <a:t>0.178</a:t>
                      </a:r>
                      <a:endParaRPr>
                        <a:solidFill>
                          <a:srgbClr val="5891AD"/>
                        </a:solidFill>
                      </a:endParaRPr>
                    </a:p>
                  </a:txBody>
                  <a:tcPr marL="91425" marR="91425" marT="91425" marB="91425" anchor="ctr"/>
                </a:tc>
                <a:tc>
                  <a:txBody>
                    <a:bodyPr/>
                    <a:lstStyle/>
                    <a:p>
                      <a:pPr marL="0" lvl="0" indent="0" algn="ctr" rtl="0">
                        <a:spcBef>
                          <a:spcPts val="0"/>
                        </a:spcBef>
                        <a:spcAft>
                          <a:spcPts val="0"/>
                        </a:spcAft>
                        <a:buNone/>
                      </a:pPr>
                      <a:r>
                        <a:rPr lang="en">
                          <a:solidFill>
                            <a:srgbClr val="5891AD"/>
                          </a:solidFill>
                        </a:rPr>
                        <a:t>17.80%</a:t>
                      </a:r>
                      <a:endParaRPr>
                        <a:solidFill>
                          <a:srgbClr val="5891AD"/>
                        </a:solidFill>
                      </a:endParaRPr>
                    </a:p>
                  </a:txBody>
                  <a:tcPr marL="91425" marR="91425" marT="91425" marB="91425" anchor="ctr"/>
                </a:tc>
                <a:tc>
                  <a:txBody>
                    <a:bodyPr/>
                    <a:lstStyle/>
                    <a:p>
                      <a:pPr marL="0" lvl="0" indent="0" algn="ctr" rtl="0">
                        <a:spcBef>
                          <a:spcPts val="0"/>
                        </a:spcBef>
                        <a:spcAft>
                          <a:spcPts val="0"/>
                        </a:spcAft>
                        <a:buNone/>
                      </a:pPr>
                      <a:r>
                        <a:rPr lang="en">
                          <a:solidFill>
                            <a:srgbClr val="5891AD"/>
                          </a:solidFill>
                        </a:rPr>
                        <a:t>$33,000</a:t>
                      </a:r>
                      <a:endParaRPr>
                        <a:solidFill>
                          <a:srgbClr val="5891AD"/>
                        </a:solidFill>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5891AD"/>
                          </a:solidFill>
                        </a:rPr>
                        <a:t>Overall Quality</a:t>
                      </a:r>
                      <a:endParaRPr>
                        <a:solidFill>
                          <a:srgbClr val="5891AD"/>
                        </a:solidFill>
                      </a:endParaRPr>
                    </a:p>
                  </a:txBody>
                  <a:tcPr marL="91425" marR="91425" marT="91425" marB="91425" anchor="ctr"/>
                </a:tc>
                <a:tc>
                  <a:txBody>
                    <a:bodyPr/>
                    <a:lstStyle/>
                    <a:p>
                      <a:pPr marL="0" lvl="0" indent="0" algn="ctr" rtl="0">
                        <a:spcBef>
                          <a:spcPts val="0"/>
                        </a:spcBef>
                        <a:spcAft>
                          <a:spcPts val="0"/>
                        </a:spcAft>
                        <a:buNone/>
                      </a:pPr>
                      <a:r>
                        <a:rPr lang="en">
                          <a:solidFill>
                            <a:srgbClr val="5891AD"/>
                          </a:solidFill>
                        </a:rPr>
                        <a:t>0.154</a:t>
                      </a:r>
                      <a:endParaRPr>
                        <a:solidFill>
                          <a:srgbClr val="5891AD"/>
                        </a:solidFill>
                      </a:endParaRPr>
                    </a:p>
                  </a:txBody>
                  <a:tcPr marL="91425" marR="91425" marT="91425" marB="91425" anchor="ctr"/>
                </a:tc>
                <a:tc>
                  <a:txBody>
                    <a:bodyPr/>
                    <a:lstStyle/>
                    <a:p>
                      <a:pPr marL="0" lvl="0" indent="0" algn="ctr" rtl="0">
                        <a:spcBef>
                          <a:spcPts val="0"/>
                        </a:spcBef>
                        <a:spcAft>
                          <a:spcPts val="0"/>
                        </a:spcAft>
                        <a:buNone/>
                      </a:pPr>
                      <a:r>
                        <a:rPr lang="en">
                          <a:solidFill>
                            <a:srgbClr val="5891AD"/>
                          </a:solidFill>
                        </a:rPr>
                        <a:t>11.27%</a:t>
                      </a:r>
                      <a:endParaRPr>
                        <a:solidFill>
                          <a:srgbClr val="5891AD"/>
                        </a:solidFill>
                      </a:endParaRPr>
                    </a:p>
                  </a:txBody>
                  <a:tcPr marL="91425" marR="91425" marT="91425" marB="91425" anchor="ctr"/>
                </a:tc>
                <a:tc>
                  <a:txBody>
                    <a:bodyPr/>
                    <a:lstStyle/>
                    <a:p>
                      <a:pPr marL="0" lvl="0" indent="0" algn="ctr" rtl="0">
                        <a:spcBef>
                          <a:spcPts val="0"/>
                        </a:spcBef>
                        <a:spcAft>
                          <a:spcPts val="0"/>
                        </a:spcAft>
                        <a:buNone/>
                      </a:pPr>
                      <a:r>
                        <a:rPr lang="en">
                          <a:solidFill>
                            <a:srgbClr val="5891AD"/>
                          </a:solidFill>
                        </a:rPr>
                        <a:t>$21,000</a:t>
                      </a:r>
                      <a:endParaRPr>
                        <a:solidFill>
                          <a:srgbClr val="5891AD"/>
                        </a:solidFill>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rgbClr val="5891AD"/>
                          </a:solidFill>
                        </a:rPr>
                        <a:t>Overall Condition</a:t>
                      </a:r>
                      <a:endParaRPr>
                        <a:solidFill>
                          <a:srgbClr val="5891AD"/>
                        </a:solidFill>
                      </a:endParaRPr>
                    </a:p>
                  </a:txBody>
                  <a:tcPr marL="91425" marR="91425" marT="91425" marB="91425" anchor="ctr"/>
                </a:tc>
                <a:tc>
                  <a:txBody>
                    <a:bodyPr/>
                    <a:lstStyle/>
                    <a:p>
                      <a:pPr marL="0" lvl="0" indent="0" algn="ctr" rtl="0">
                        <a:spcBef>
                          <a:spcPts val="0"/>
                        </a:spcBef>
                        <a:spcAft>
                          <a:spcPts val="0"/>
                        </a:spcAft>
                        <a:buNone/>
                      </a:pPr>
                      <a:r>
                        <a:rPr lang="en">
                          <a:solidFill>
                            <a:srgbClr val="5891AD"/>
                          </a:solidFill>
                        </a:rPr>
                        <a:t>0.069</a:t>
                      </a:r>
                      <a:endParaRPr>
                        <a:solidFill>
                          <a:srgbClr val="5891AD"/>
                        </a:solidFill>
                      </a:endParaRPr>
                    </a:p>
                  </a:txBody>
                  <a:tcPr marL="91425" marR="91425" marT="91425" marB="91425" anchor="ctr"/>
                </a:tc>
                <a:tc>
                  <a:txBody>
                    <a:bodyPr/>
                    <a:lstStyle/>
                    <a:p>
                      <a:pPr marL="0" lvl="0" indent="0" algn="ctr" rtl="0">
                        <a:spcBef>
                          <a:spcPts val="0"/>
                        </a:spcBef>
                        <a:spcAft>
                          <a:spcPts val="0"/>
                        </a:spcAft>
                        <a:buNone/>
                      </a:pPr>
                      <a:r>
                        <a:rPr lang="en">
                          <a:solidFill>
                            <a:srgbClr val="5891AD"/>
                          </a:solidFill>
                        </a:rPr>
                        <a:t>4.90%</a:t>
                      </a:r>
                      <a:endParaRPr>
                        <a:solidFill>
                          <a:srgbClr val="5891AD"/>
                        </a:solidFill>
                      </a:endParaRPr>
                    </a:p>
                  </a:txBody>
                  <a:tcPr marL="91425" marR="91425" marT="91425" marB="91425" anchor="ctr"/>
                </a:tc>
                <a:tc>
                  <a:txBody>
                    <a:bodyPr/>
                    <a:lstStyle/>
                    <a:p>
                      <a:pPr marL="0" lvl="0" indent="0" algn="ctr" rtl="0">
                        <a:spcBef>
                          <a:spcPts val="0"/>
                        </a:spcBef>
                        <a:spcAft>
                          <a:spcPts val="0"/>
                        </a:spcAft>
                        <a:buNone/>
                      </a:pPr>
                      <a:r>
                        <a:rPr lang="en">
                          <a:solidFill>
                            <a:srgbClr val="5891AD"/>
                          </a:solidFill>
                        </a:rPr>
                        <a:t>$9,000</a:t>
                      </a:r>
                      <a:endParaRPr>
                        <a:solidFill>
                          <a:srgbClr val="5891AD"/>
                        </a:solidFill>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rgbClr val="DD7E6B"/>
                          </a:solidFill>
                        </a:rPr>
                        <a:t>Zone - Resid Med Density</a:t>
                      </a:r>
                      <a:endParaRPr>
                        <a:solidFill>
                          <a:srgbClr val="DD7E6B"/>
                        </a:solidFill>
                      </a:endParaRPr>
                    </a:p>
                  </a:txBody>
                  <a:tcPr marL="91425" marR="91425" marT="91425" marB="91425" anchor="ctr"/>
                </a:tc>
                <a:tc>
                  <a:txBody>
                    <a:bodyPr/>
                    <a:lstStyle/>
                    <a:p>
                      <a:pPr marL="0" lvl="0" indent="0" algn="ctr" rtl="0">
                        <a:spcBef>
                          <a:spcPts val="0"/>
                        </a:spcBef>
                        <a:spcAft>
                          <a:spcPts val="0"/>
                        </a:spcAft>
                        <a:buNone/>
                      </a:pPr>
                      <a:r>
                        <a:rPr lang="en">
                          <a:solidFill>
                            <a:srgbClr val="DD7E6B"/>
                          </a:solidFill>
                        </a:rPr>
                        <a:t>-0.037</a:t>
                      </a:r>
                      <a:endParaRPr>
                        <a:solidFill>
                          <a:srgbClr val="DD7E6B"/>
                        </a:solidFill>
                      </a:endParaRPr>
                    </a:p>
                  </a:txBody>
                  <a:tcPr marL="91425" marR="91425" marT="91425" marB="91425" anchor="ctr"/>
                </a:tc>
                <a:tc>
                  <a:txBody>
                    <a:bodyPr/>
                    <a:lstStyle/>
                    <a:p>
                      <a:pPr marL="0" lvl="0" indent="0" algn="ctr" rtl="0">
                        <a:spcBef>
                          <a:spcPts val="0"/>
                        </a:spcBef>
                        <a:spcAft>
                          <a:spcPts val="0"/>
                        </a:spcAft>
                        <a:buNone/>
                      </a:pPr>
                      <a:r>
                        <a:rPr lang="en">
                          <a:solidFill>
                            <a:srgbClr val="DD7E6B"/>
                          </a:solidFill>
                        </a:rPr>
                        <a:t>-2.53%</a:t>
                      </a:r>
                      <a:endParaRPr>
                        <a:solidFill>
                          <a:srgbClr val="DD7E6B"/>
                        </a:solidFill>
                      </a:endParaRPr>
                    </a:p>
                  </a:txBody>
                  <a:tcPr marL="91425" marR="91425" marT="91425" marB="91425" anchor="ctr"/>
                </a:tc>
                <a:tc>
                  <a:txBody>
                    <a:bodyPr/>
                    <a:lstStyle/>
                    <a:p>
                      <a:pPr marL="0" lvl="0" indent="0" algn="ctr" rtl="0">
                        <a:spcBef>
                          <a:spcPts val="0"/>
                        </a:spcBef>
                        <a:spcAft>
                          <a:spcPts val="0"/>
                        </a:spcAft>
                        <a:buNone/>
                      </a:pPr>
                      <a:r>
                        <a:rPr lang="en">
                          <a:solidFill>
                            <a:srgbClr val="DD7E6B"/>
                          </a:solidFill>
                        </a:rPr>
                        <a:t>-$5,000</a:t>
                      </a:r>
                      <a:endParaRPr>
                        <a:solidFill>
                          <a:srgbClr val="DD7E6B"/>
                        </a:solidFill>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rgbClr val="DD7E6B"/>
                          </a:solidFill>
                        </a:rPr>
                        <a:t>Zone - Commercial</a:t>
                      </a:r>
                      <a:endParaRPr>
                        <a:solidFill>
                          <a:srgbClr val="DD7E6B"/>
                        </a:solidFill>
                      </a:endParaRPr>
                    </a:p>
                  </a:txBody>
                  <a:tcPr marL="91425" marR="91425" marT="91425" marB="91425" anchor="ctr"/>
                </a:tc>
                <a:tc>
                  <a:txBody>
                    <a:bodyPr/>
                    <a:lstStyle/>
                    <a:p>
                      <a:pPr marL="0" lvl="0" indent="0" algn="ctr" rtl="0">
                        <a:spcBef>
                          <a:spcPts val="0"/>
                        </a:spcBef>
                        <a:spcAft>
                          <a:spcPts val="0"/>
                        </a:spcAft>
                        <a:buNone/>
                      </a:pPr>
                      <a:r>
                        <a:rPr lang="en">
                          <a:solidFill>
                            <a:srgbClr val="DD7E6B"/>
                          </a:solidFill>
                        </a:rPr>
                        <a:t>-0.037</a:t>
                      </a:r>
                      <a:endParaRPr>
                        <a:solidFill>
                          <a:srgbClr val="DD7E6B"/>
                        </a:solidFill>
                      </a:endParaRPr>
                    </a:p>
                  </a:txBody>
                  <a:tcPr marL="91425" marR="91425" marT="91425" marB="91425" anchor="ctr"/>
                </a:tc>
                <a:tc>
                  <a:txBody>
                    <a:bodyPr/>
                    <a:lstStyle/>
                    <a:p>
                      <a:pPr marL="0" lvl="0" indent="0" algn="ctr" rtl="0">
                        <a:spcBef>
                          <a:spcPts val="0"/>
                        </a:spcBef>
                        <a:spcAft>
                          <a:spcPts val="0"/>
                        </a:spcAft>
                        <a:buNone/>
                      </a:pPr>
                      <a:r>
                        <a:rPr lang="en">
                          <a:solidFill>
                            <a:srgbClr val="DD7E6B"/>
                          </a:solidFill>
                        </a:rPr>
                        <a:t>-2.53%</a:t>
                      </a:r>
                      <a:endParaRPr>
                        <a:solidFill>
                          <a:srgbClr val="DD7E6B"/>
                        </a:solidFill>
                      </a:endParaRPr>
                    </a:p>
                  </a:txBody>
                  <a:tcPr marL="91425" marR="91425" marT="91425" marB="91425" anchor="ctr"/>
                </a:tc>
                <a:tc>
                  <a:txBody>
                    <a:bodyPr/>
                    <a:lstStyle/>
                    <a:p>
                      <a:pPr marL="0" lvl="0" indent="0" algn="ctr" rtl="0">
                        <a:spcBef>
                          <a:spcPts val="0"/>
                        </a:spcBef>
                        <a:spcAft>
                          <a:spcPts val="0"/>
                        </a:spcAft>
                        <a:buNone/>
                      </a:pPr>
                      <a:r>
                        <a:rPr lang="en">
                          <a:solidFill>
                            <a:srgbClr val="DD7E6B"/>
                          </a:solidFill>
                        </a:rPr>
                        <a:t>-$5,000</a:t>
                      </a:r>
                      <a:endParaRPr>
                        <a:solidFill>
                          <a:srgbClr val="DD7E6B"/>
                        </a:solidFill>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7"/>
        <p:cNvGrpSpPr/>
        <p:nvPr/>
      </p:nvGrpSpPr>
      <p:grpSpPr>
        <a:xfrm>
          <a:off x="0" y="0"/>
          <a:ext cx="0" cy="0"/>
          <a:chOff x="0" y="0"/>
          <a:chExt cx="0" cy="0"/>
        </a:xfrm>
      </p:grpSpPr>
      <p:sp>
        <p:nvSpPr>
          <p:cNvPr id="1448" name="Google Shape;1448;p71"/>
          <p:cNvSpPr txBox="1">
            <a:spLocks noGrp="1"/>
          </p:cNvSpPr>
          <p:nvPr>
            <p:ph type="title"/>
          </p:nvPr>
        </p:nvSpPr>
        <p:spPr>
          <a:xfrm>
            <a:off x="2019300" y="20366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Limitations &amp; Improvements</a:t>
            </a:r>
            <a:endParaRPr sz="4200"/>
          </a:p>
        </p:txBody>
      </p:sp>
      <p:sp>
        <p:nvSpPr>
          <p:cNvPr id="1449" name="Google Shape;1449;p71"/>
          <p:cNvSpPr txBox="1">
            <a:spLocks noGrp="1"/>
          </p:cNvSpPr>
          <p:nvPr>
            <p:ph type="title" idx="2"/>
          </p:nvPr>
        </p:nvSpPr>
        <p:spPr>
          <a:xfrm>
            <a:off x="2019299" y="91845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1450" name="Google Shape;1450;p71"/>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5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of contents</a:t>
            </a:r>
            <a:endParaRPr/>
          </a:p>
        </p:txBody>
      </p:sp>
      <p:sp>
        <p:nvSpPr>
          <p:cNvPr id="1324" name="Google Shape;1324;p53">
            <a:hlinkClick r:id="rId3" action="ppaction://hlinksldjump"/>
          </p:cNvPr>
          <p:cNvSpPr txBox="1">
            <a:spLocks noGrp="1"/>
          </p:cNvSpPr>
          <p:nvPr>
            <p:ph type="subTitle" idx="3"/>
          </p:nvPr>
        </p:nvSpPr>
        <p:spPr>
          <a:xfrm>
            <a:off x="1391100"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Introduction &amp; Problem Statement</a:t>
            </a:r>
            <a:endParaRPr/>
          </a:p>
        </p:txBody>
      </p:sp>
      <p:sp>
        <p:nvSpPr>
          <p:cNvPr id="1325" name="Google Shape;1325;p53">
            <a:hlinkClick r:id="rId4" action="ppaction://hlinksldjump"/>
          </p:cNvPr>
          <p:cNvSpPr txBox="1">
            <a:spLocks noGrp="1"/>
          </p:cNvSpPr>
          <p:nvPr>
            <p:ph type="subTitle" idx="4"/>
          </p:nvPr>
        </p:nvSpPr>
        <p:spPr>
          <a:xfrm>
            <a:off x="3905700"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Model Selection</a:t>
            </a:r>
            <a:endParaRPr/>
          </a:p>
        </p:txBody>
      </p:sp>
      <p:sp>
        <p:nvSpPr>
          <p:cNvPr id="1326" name="Google Shape;1326;p53">
            <a:hlinkClick r:id="" action="ppaction://noaction"/>
          </p:cNvPr>
          <p:cNvSpPr txBox="1">
            <a:spLocks noGrp="1"/>
          </p:cNvSpPr>
          <p:nvPr>
            <p:ph type="subTitle" idx="5"/>
          </p:nvPr>
        </p:nvSpPr>
        <p:spPr>
          <a:xfrm>
            <a:off x="1391100" y="2992287"/>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EDA</a:t>
            </a:r>
            <a:endParaRPr/>
          </a:p>
        </p:txBody>
      </p:sp>
      <p:sp>
        <p:nvSpPr>
          <p:cNvPr id="1327" name="Google Shape;1327;p53">
            <a:hlinkClick r:id="rId5" action="ppaction://hlinksldjump"/>
          </p:cNvPr>
          <p:cNvSpPr txBox="1">
            <a:spLocks noGrp="1"/>
          </p:cNvSpPr>
          <p:nvPr>
            <p:ph type="subTitle" idx="6"/>
          </p:nvPr>
        </p:nvSpPr>
        <p:spPr>
          <a:xfrm>
            <a:off x="3905700" y="2992287"/>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Limitations</a:t>
            </a:r>
            <a:endParaRPr/>
          </a:p>
        </p:txBody>
      </p:sp>
      <p:sp>
        <p:nvSpPr>
          <p:cNvPr id="1328" name="Google Shape;1328;p53">
            <a:hlinkClick r:id="rId3" action="ppaction://hlinksldjump"/>
          </p:cNvPr>
          <p:cNvSpPr txBox="1">
            <a:spLocks noGrp="1"/>
          </p:cNvSpPr>
          <p:nvPr>
            <p:ph type="title" idx="9"/>
          </p:nvPr>
        </p:nvSpPr>
        <p:spPr>
          <a:xfrm>
            <a:off x="79217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01</a:t>
            </a:r>
            <a:endParaRPr/>
          </a:p>
        </p:txBody>
      </p:sp>
      <p:sp>
        <p:nvSpPr>
          <p:cNvPr id="1329" name="Google Shape;1329;p53">
            <a:hlinkClick r:id="rId6" action="ppaction://hlinksldjump"/>
          </p:cNvPr>
          <p:cNvSpPr txBox="1">
            <a:spLocks noGrp="1"/>
          </p:cNvSpPr>
          <p:nvPr>
            <p:ph type="title" idx="13"/>
          </p:nvPr>
        </p:nvSpPr>
        <p:spPr>
          <a:xfrm>
            <a:off x="3314700"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03</a:t>
            </a:r>
            <a:endParaRPr/>
          </a:p>
        </p:txBody>
      </p:sp>
      <p:sp>
        <p:nvSpPr>
          <p:cNvPr id="1330" name="Google Shape;1330;p53">
            <a:hlinkClick r:id="" action="ppaction://noaction"/>
          </p:cNvPr>
          <p:cNvSpPr txBox="1">
            <a:spLocks noGrp="1"/>
          </p:cNvSpPr>
          <p:nvPr>
            <p:ph type="title" idx="14"/>
          </p:nvPr>
        </p:nvSpPr>
        <p:spPr>
          <a:xfrm>
            <a:off x="792175"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02</a:t>
            </a:r>
            <a:endParaRPr/>
          </a:p>
        </p:txBody>
      </p:sp>
      <p:sp>
        <p:nvSpPr>
          <p:cNvPr id="1331" name="Google Shape;1331;p53">
            <a:hlinkClick r:id="rId5" action="ppaction://hlinksldjump"/>
          </p:cNvPr>
          <p:cNvSpPr txBox="1">
            <a:spLocks noGrp="1"/>
          </p:cNvSpPr>
          <p:nvPr>
            <p:ph type="title" idx="15"/>
          </p:nvPr>
        </p:nvSpPr>
        <p:spPr>
          <a:xfrm>
            <a:off x="3314700"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04</a:t>
            </a:r>
            <a:endParaRPr/>
          </a:p>
        </p:txBody>
      </p:sp>
      <p:sp>
        <p:nvSpPr>
          <p:cNvPr id="1332" name="Google Shape;1332;p53">
            <a:hlinkClick r:id="rId7" action="ppaction://hlinksldjump"/>
          </p:cNvPr>
          <p:cNvSpPr txBox="1">
            <a:spLocks noGrp="1"/>
          </p:cNvSpPr>
          <p:nvPr>
            <p:ph type="subTitle" idx="17"/>
          </p:nvPr>
        </p:nvSpPr>
        <p:spPr>
          <a:xfrm>
            <a:off x="6428225"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Conclusion</a:t>
            </a:r>
            <a:endParaRPr/>
          </a:p>
        </p:txBody>
      </p:sp>
      <p:sp>
        <p:nvSpPr>
          <p:cNvPr id="1333" name="Google Shape;1333;p53">
            <a:hlinkClick r:id="" action="ppaction://noaction"/>
          </p:cNvPr>
          <p:cNvSpPr txBox="1">
            <a:spLocks noGrp="1"/>
          </p:cNvSpPr>
          <p:nvPr>
            <p:ph type="subTitle" idx="18"/>
          </p:nvPr>
        </p:nvSpPr>
        <p:spPr>
          <a:xfrm>
            <a:off x="6428225" y="2992275"/>
            <a:ext cx="24591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Recommendation</a:t>
            </a:r>
            <a:endParaRPr/>
          </a:p>
        </p:txBody>
      </p:sp>
      <p:sp>
        <p:nvSpPr>
          <p:cNvPr id="1334" name="Google Shape;1334;p53">
            <a:hlinkClick r:id="rId7" action="ppaction://hlinksldjump"/>
          </p:cNvPr>
          <p:cNvSpPr txBox="1">
            <a:spLocks noGrp="1"/>
          </p:cNvSpPr>
          <p:nvPr>
            <p:ph type="title" idx="20"/>
          </p:nvPr>
        </p:nvSpPr>
        <p:spPr>
          <a:xfrm>
            <a:off x="583722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05</a:t>
            </a:r>
            <a:endParaRPr/>
          </a:p>
        </p:txBody>
      </p:sp>
      <p:sp>
        <p:nvSpPr>
          <p:cNvPr id="1335" name="Google Shape;1335;p53">
            <a:hlinkClick r:id="" action="ppaction://noaction"/>
          </p:cNvPr>
          <p:cNvSpPr txBox="1">
            <a:spLocks noGrp="1"/>
          </p:cNvSpPr>
          <p:nvPr>
            <p:ph type="title" idx="21"/>
          </p:nvPr>
        </p:nvSpPr>
        <p:spPr>
          <a:xfrm>
            <a:off x="5837225"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7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Limitations</a:t>
            </a:r>
            <a:endParaRPr/>
          </a:p>
        </p:txBody>
      </p:sp>
      <p:pic>
        <p:nvPicPr>
          <p:cNvPr id="1456" name="Google Shape;1456;p72"/>
          <p:cNvPicPr preferRelativeResize="0"/>
          <p:nvPr/>
        </p:nvPicPr>
        <p:blipFill rotWithShape="1">
          <a:blip r:embed="rId3">
            <a:alphaModFix/>
          </a:blip>
          <a:srcRect l="9015" r="9023"/>
          <a:stretch/>
        </p:blipFill>
        <p:spPr>
          <a:xfrm>
            <a:off x="6031974" y="1064525"/>
            <a:ext cx="2449800" cy="2299500"/>
          </a:xfrm>
          <a:prstGeom prst="ellipse">
            <a:avLst/>
          </a:prstGeom>
          <a:noFill/>
          <a:ln>
            <a:noFill/>
          </a:ln>
        </p:spPr>
      </p:pic>
      <p:pic>
        <p:nvPicPr>
          <p:cNvPr id="1457" name="Google Shape;1457;p72"/>
          <p:cNvPicPr preferRelativeResize="0"/>
          <p:nvPr/>
        </p:nvPicPr>
        <p:blipFill rotWithShape="1">
          <a:blip r:embed="rId4">
            <a:alphaModFix/>
          </a:blip>
          <a:srcRect l="11732" r="11732"/>
          <a:stretch/>
        </p:blipFill>
        <p:spPr>
          <a:xfrm>
            <a:off x="4447075" y="2349368"/>
            <a:ext cx="2601300" cy="2441700"/>
          </a:xfrm>
          <a:prstGeom prst="ellipse">
            <a:avLst/>
          </a:prstGeom>
          <a:noFill/>
          <a:ln>
            <a:noFill/>
          </a:ln>
        </p:spPr>
      </p:pic>
      <p:sp>
        <p:nvSpPr>
          <p:cNvPr id="1458" name="Google Shape;1458;p72"/>
          <p:cNvSpPr txBox="1">
            <a:spLocks noGrp="1"/>
          </p:cNvSpPr>
          <p:nvPr>
            <p:ph type="subTitle" idx="4294967295"/>
          </p:nvPr>
        </p:nvSpPr>
        <p:spPr>
          <a:xfrm>
            <a:off x="713225" y="1168075"/>
            <a:ext cx="6028800" cy="34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Some inputs have unclear ratings:</a:t>
            </a:r>
            <a:endParaRPr sz="1600"/>
          </a:p>
          <a:p>
            <a:pPr marL="457200" lvl="0" indent="-342900" algn="l" rtl="0">
              <a:lnSpc>
                <a:spcPct val="115000"/>
              </a:lnSpc>
              <a:spcBef>
                <a:spcPts val="1200"/>
              </a:spcBef>
              <a:spcAft>
                <a:spcPts val="0"/>
              </a:spcAft>
              <a:buSzPts val="1800"/>
              <a:buChar char="●"/>
            </a:pPr>
            <a:r>
              <a:rPr lang="en"/>
              <a:t>Condition, quality</a:t>
            </a:r>
            <a:endParaRPr/>
          </a:p>
          <a:p>
            <a:pPr marL="914400" lvl="1" indent="-304800" algn="l" rtl="0">
              <a:lnSpc>
                <a:spcPct val="115000"/>
              </a:lnSpc>
              <a:spcBef>
                <a:spcPts val="0"/>
              </a:spcBef>
              <a:spcAft>
                <a:spcPts val="0"/>
              </a:spcAft>
              <a:buSzPts val="1200"/>
              <a:buChar char="○"/>
            </a:pPr>
            <a:r>
              <a:rPr lang="en" sz="1200"/>
              <a:t>Excellent, Good, Average, Fair</a:t>
            </a:r>
            <a:endParaRPr sz="1200" b="1"/>
          </a:p>
          <a:p>
            <a:pPr marL="0" lvl="0" indent="0" algn="l" rtl="0">
              <a:spcBef>
                <a:spcPts val="1200"/>
              </a:spcBef>
              <a:spcAft>
                <a:spcPts val="0"/>
              </a:spcAft>
              <a:buNone/>
            </a:pPr>
            <a:r>
              <a:rPr lang="en" b="1"/>
              <a:t>Multicollinearity:</a:t>
            </a:r>
            <a:endParaRPr b="1"/>
          </a:p>
          <a:p>
            <a:pPr marL="457200" lvl="0" indent="-330200" algn="l" rtl="0">
              <a:spcBef>
                <a:spcPts val="1200"/>
              </a:spcBef>
              <a:spcAft>
                <a:spcPts val="0"/>
              </a:spcAft>
              <a:buSzPts val="1600"/>
              <a:buChar char="●"/>
            </a:pPr>
            <a:r>
              <a:rPr lang="en" sz="1600"/>
              <a:t>Corr threshold &gt; 0.7</a:t>
            </a:r>
            <a:endParaRPr sz="1600"/>
          </a:p>
          <a:p>
            <a:pPr marL="0" lvl="0" indent="0" algn="l" rtl="0">
              <a:spcBef>
                <a:spcPts val="1200"/>
              </a:spcBef>
              <a:spcAft>
                <a:spcPts val="0"/>
              </a:spcAft>
              <a:buNone/>
            </a:pPr>
            <a:r>
              <a:rPr lang="en" b="1"/>
              <a:t>External Factors:</a:t>
            </a:r>
            <a:endParaRPr b="1"/>
          </a:p>
          <a:p>
            <a:pPr marL="457200" lvl="0" indent="-330200" algn="l" rtl="0">
              <a:spcBef>
                <a:spcPts val="1200"/>
              </a:spcBef>
              <a:spcAft>
                <a:spcPts val="0"/>
              </a:spcAft>
              <a:buSzPts val="1600"/>
              <a:buChar char="●"/>
            </a:pPr>
            <a:r>
              <a:rPr lang="en" sz="1600"/>
              <a:t>eg. black swan events</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63" name="Google Shape;1463;p7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Future Improvements</a:t>
            </a:r>
            <a:endParaRPr/>
          </a:p>
        </p:txBody>
      </p:sp>
      <p:sp>
        <p:nvSpPr>
          <p:cNvPr id="1464" name="Google Shape;1464;p73"/>
          <p:cNvSpPr txBox="1">
            <a:spLocks noGrp="1"/>
          </p:cNvSpPr>
          <p:nvPr>
            <p:ph type="subTitle" idx="4294967295"/>
          </p:nvPr>
        </p:nvSpPr>
        <p:spPr>
          <a:xfrm>
            <a:off x="713250" y="1351775"/>
            <a:ext cx="6028800" cy="3431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Uncover new valuable inputs</a:t>
            </a:r>
            <a:endParaRPr b="1"/>
          </a:p>
          <a:p>
            <a:pPr marL="457200" lvl="0" indent="0" algn="l" rtl="0">
              <a:spcBef>
                <a:spcPts val="1200"/>
              </a:spcBef>
              <a:spcAft>
                <a:spcPts val="0"/>
              </a:spcAft>
              <a:buNone/>
            </a:pPr>
            <a:endParaRPr b="1"/>
          </a:p>
          <a:p>
            <a:pPr marL="457200" lvl="0" indent="-342900" algn="l" rtl="0">
              <a:spcBef>
                <a:spcPts val="1200"/>
              </a:spcBef>
              <a:spcAft>
                <a:spcPts val="0"/>
              </a:spcAft>
              <a:buSzPts val="1800"/>
              <a:buChar char="●"/>
            </a:pPr>
            <a:r>
              <a:rPr lang="en" b="1"/>
              <a:t>Test different categorical groupings</a:t>
            </a:r>
            <a:endParaRPr b="1"/>
          </a:p>
          <a:p>
            <a:pPr marL="457200" lvl="0" indent="0" algn="l" rtl="0">
              <a:spcBef>
                <a:spcPts val="1200"/>
              </a:spcBef>
              <a:spcAft>
                <a:spcPts val="0"/>
              </a:spcAft>
              <a:buNone/>
            </a:pPr>
            <a:endParaRPr b="1"/>
          </a:p>
          <a:p>
            <a:pPr marL="457200" lvl="0" indent="-342900" algn="l" rtl="0">
              <a:spcBef>
                <a:spcPts val="1200"/>
              </a:spcBef>
              <a:spcAft>
                <a:spcPts val="0"/>
              </a:spcAft>
              <a:buSzPts val="1800"/>
              <a:buChar char="●"/>
            </a:pPr>
            <a:r>
              <a:rPr lang="en" b="1"/>
              <a:t>Hyperparameter Tuning</a:t>
            </a:r>
            <a:endParaRPr b="1"/>
          </a:p>
          <a:p>
            <a:pPr marL="457200" lvl="0" indent="0" algn="l" rtl="0">
              <a:spcBef>
                <a:spcPts val="1200"/>
              </a:spcBef>
              <a:spcAft>
                <a:spcPts val="1200"/>
              </a:spcAft>
              <a:buNone/>
            </a:pP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68"/>
        <p:cNvGrpSpPr/>
        <p:nvPr/>
      </p:nvGrpSpPr>
      <p:grpSpPr>
        <a:xfrm>
          <a:off x="0" y="0"/>
          <a:ext cx="0" cy="0"/>
          <a:chOff x="0" y="0"/>
          <a:chExt cx="0" cy="0"/>
        </a:xfrm>
      </p:grpSpPr>
      <p:sp>
        <p:nvSpPr>
          <p:cNvPr id="1469" name="Google Shape;1469;p74"/>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1470" name="Google Shape;1470;p74"/>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1471" name="Google Shape;1471;p74"/>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7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a:t>
            </a:r>
            <a:endParaRPr/>
          </a:p>
        </p:txBody>
      </p:sp>
      <p:sp>
        <p:nvSpPr>
          <p:cNvPr id="1477" name="Google Shape;1477;p75"/>
          <p:cNvSpPr txBox="1">
            <a:spLocks noGrp="1"/>
          </p:cNvSpPr>
          <p:nvPr>
            <p:ph type="subTitle" idx="4294967295"/>
          </p:nvPr>
        </p:nvSpPr>
        <p:spPr>
          <a:xfrm>
            <a:off x="713225" y="1168075"/>
            <a:ext cx="6028800" cy="3431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Based on test results, </a:t>
            </a:r>
            <a:endParaRPr b="1"/>
          </a:p>
          <a:p>
            <a:pPr marL="457200" lvl="0" indent="-330200" algn="l" rtl="0">
              <a:lnSpc>
                <a:spcPct val="115000"/>
              </a:lnSpc>
              <a:spcBef>
                <a:spcPts val="1200"/>
              </a:spcBef>
              <a:spcAft>
                <a:spcPts val="0"/>
              </a:spcAft>
              <a:buSzPts val="1600"/>
              <a:buChar char="●"/>
            </a:pPr>
            <a:r>
              <a:rPr lang="en" sz="1600"/>
              <a:t>Our model can predict 89.36% of the changes in sale prices accurately with the changes in inputs</a:t>
            </a:r>
            <a:endParaRPr sz="1200" b="1"/>
          </a:p>
          <a:p>
            <a:pPr marL="0" lvl="0" indent="0" algn="l" rtl="0">
              <a:lnSpc>
                <a:spcPct val="115000"/>
              </a:lnSpc>
              <a:spcBef>
                <a:spcPts val="1200"/>
              </a:spcBef>
              <a:spcAft>
                <a:spcPts val="0"/>
              </a:spcAft>
              <a:buNone/>
            </a:pPr>
            <a:r>
              <a:rPr lang="en" b="1"/>
              <a:t>Characteristics most impactful on sale price:</a:t>
            </a:r>
            <a:endParaRPr b="1"/>
          </a:p>
          <a:p>
            <a:pPr marL="457200" lvl="0" indent="-330200" algn="l" rtl="0">
              <a:lnSpc>
                <a:spcPct val="115000"/>
              </a:lnSpc>
              <a:spcBef>
                <a:spcPts val="1200"/>
              </a:spcBef>
              <a:spcAft>
                <a:spcPts val="0"/>
              </a:spcAft>
              <a:buSzPts val="1600"/>
              <a:buChar char="●"/>
            </a:pPr>
            <a:r>
              <a:rPr lang="en" sz="1600"/>
              <a:t>‘Above grade living area square feet’</a:t>
            </a:r>
            <a:endParaRPr sz="1600"/>
          </a:p>
          <a:p>
            <a:pPr marL="457200" lvl="0" indent="-330200" algn="l" rtl="0">
              <a:lnSpc>
                <a:spcPct val="115000"/>
              </a:lnSpc>
              <a:spcBef>
                <a:spcPts val="0"/>
              </a:spcBef>
              <a:spcAft>
                <a:spcPts val="0"/>
              </a:spcAft>
              <a:buSzPts val="1600"/>
              <a:buChar char="●"/>
            </a:pPr>
            <a:r>
              <a:rPr lang="en" sz="1600"/>
              <a:t>Overall material &amp; finish quality</a:t>
            </a:r>
            <a:endParaRPr b="1"/>
          </a:p>
          <a:p>
            <a:pPr marL="0" lvl="0" indent="0" algn="l" rtl="0">
              <a:lnSpc>
                <a:spcPct val="115000"/>
              </a:lnSpc>
              <a:spcBef>
                <a:spcPts val="1200"/>
              </a:spcBef>
              <a:spcAft>
                <a:spcPts val="1200"/>
              </a:spcAft>
              <a:buNone/>
            </a:pPr>
            <a:r>
              <a:rPr lang="en" b="1"/>
              <a:t>Model accuracy ≈ Quality of Data</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81"/>
        <p:cNvGrpSpPr/>
        <p:nvPr/>
      </p:nvGrpSpPr>
      <p:grpSpPr>
        <a:xfrm>
          <a:off x="0" y="0"/>
          <a:ext cx="0" cy="0"/>
          <a:chOff x="0" y="0"/>
          <a:chExt cx="0" cy="0"/>
        </a:xfrm>
      </p:grpSpPr>
      <p:sp>
        <p:nvSpPr>
          <p:cNvPr id="1482" name="Google Shape;1482;p76"/>
          <p:cNvSpPr txBox="1">
            <a:spLocks noGrp="1"/>
          </p:cNvSpPr>
          <p:nvPr>
            <p:ph type="title"/>
          </p:nvPr>
        </p:nvSpPr>
        <p:spPr>
          <a:xfrm>
            <a:off x="1485900" y="2265225"/>
            <a:ext cx="6098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Recommendations</a:t>
            </a:r>
            <a:endParaRPr/>
          </a:p>
        </p:txBody>
      </p:sp>
      <p:sp>
        <p:nvSpPr>
          <p:cNvPr id="1483" name="Google Shape;1483;p76"/>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1484" name="Google Shape;1484;p76"/>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8"/>
        <p:cNvGrpSpPr/>
        <p:nvPr/>
      </p:nvGrpSpPr>
      <p:grpSpPr>
        <a:xfrm>
          <a:off x="0" y="0"/>
          <a:ext cx="0" cy="0"/>
          <a:chOff x="0" y="0"/>
          <a:chExt cx="0" cy="0"/>
        </a:xfrm>
      </p:grpSpPr>
      <p:sp>
        <p:nvSpPr>
          <p:cNvPr id="1489" name="Google Shape;1489;p7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Recommendations</a:t>
            </a:r>
            <a:endParaRPr/>
          </a:p>
        </p:txBody>
      </p:sp>
      <p:sp>
        <p:nvSpPr>
          <p:cNvPr id="1490" name="Google Shape;1490;p77"/>
          <p:cNvSpPr txBox="1">
            <a:spLocks noGrp="1"/>
          </p:cNvSpPr>
          <p:nvPr>
            <p:ph type="subTitle" idx="4294967295"/>
          </p:nvPr>
        </p:nvSpPr>
        <p:spPr>
          <a:xfrm>
            <a:off x="713225" y="1168075"/>
            <a:ext cx="6028800" cy="34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Value-add to current product/service offering</a:t>
            </a:r>
            <a:endParaRPr b="1"/>
          </a:p>
          <a:p>
            <a:pPr marL="457200" lvl="0" indent="-330200" algn="l" rtl="0">
              <a:spcBef>
                <a:spcPts val="1200"/>
              </a:spcBef>
              <a:spcAft>
                <a:spcPts val="0"/>
              </a:spcAft>
              <a:buSzPts val="1600"/>
              <a:buChar char="●"/>
            </a:pPr>
            <a:r>
              <a:rPr lang="en" sz="1600"/>
              <a:t>Buyers &amp; Sellers should make informed decision</a:t>
            </a:r>
            <a:endParaRPr sz="1600"/>
          </a:p>
          <a:p>
            <a:pPr marL="914400" lvl="1" indent="-317500" algn="l" rtl="0">
              <a:spcBef>
                <a:spcPts val="0"/>
              </a:spcBef>
              <a:spcAft>
                <a:spcPts val="0"/>
              </a:spcAft>
              <a:buSzPts val="1400"/>
              <a:buChar char="○"/>
            </a:pPr>
            <a:r>
              <a:rPr lang="en"/>
              <a:t>Utility</a:t>
            </a:r>
            <a:endParaRPr/>
          </a:p>
          <a:p>
            <a:pPr marL="914400" lvl="1" indent="-317500" algn="l" rtl="0">
              <a:spcBef>
                <a:spcPts val="0"/>
              </a:spcBef>
              <a:spcAft>
                <a:spcPts val="0"/>
              </a:spcAft>
              <a:buSzPts val="1400"/>
              <a:buChar char="○"/>
            </a:pPr>
            <a:r>
              <a:rPr lang="en"/>
              <a:t>Investment</a:t>
            </a:r>
            <a:endParaRPr/>
          </a:p>
          <a:p>
            <a:pPr marL="0" lvl="0" indent="0" algn="l" rtl="0">
              <a:spcBef>
                <a:spcPts val="1200"/>
              </a:spcBef>
              <a:spcAft>
                <a:spcPts val="0"/>
              </a:spcAft>
              <a:buNone/>
            </a:pPr>
            <a:endParaRPr sz="1600"/>
          </a:p>
          <a:p>
            <a:pPr marL="0" lvl="0" indent="0" algn="l" rtl="0">
              <a:spcBef>
                <a:spcPts val="1200"/>
              </a:spcBef>
              <a:spcAft>
                <a:spcPts val="0"/>
              </a:spcAft>
              <a:buNone/>
            </a:pPr>
            <a:r>
              <a:rPr lang="en" b="1"/>
              <a:t>Valuation is only a benchmark</a:t>
            </a:r>
            <a:endParaRPr b="1"/>
          </a:p>
          <a:p>
            <a:pPr marL="457200" lvl="0" indent="-342900" algn="l" rtl="0">
              <a:spcBef>
                <a:spcPts val="1200"/>
              </a:spcBef>
              <a:spcAft>
                <a:spcPts val="0"/>
              </a:spcAft>
              <a:buSzPts val="1800"/>
              <a:buChar char="●"/>
            </a:pPr>
            <a:r>
              <a:rPr lang="en"/>
              <a:t>Sales comparison, Cost, Income Capitalisation</a:t>
            </a:r>
            <a:endParaRPr/>
          </a:p>
          <a:p>
            <a:pPr marL="457200" lvl="0" indent="-342900" algn="l" rtl="0">
              <a:spcBef>
                <a:spcPts val="0"/>
              </a:spcBef>
              <a:spcAft>
                <a:spcPts val="0"/>
              </a:spcAft>
              <a:buSzPts val="1800"/>
              <a:buChar char="●"/>
            </a:pPr>
            <a:r>
              <a:rPr lang="en"/>
              <a:t>“10 different valuers, 10 different valuations”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9"/>
        <p:cNvGrpSpPr/>
        <p:nvPr/>
      </p:nvGrpSpPr>
      <p:grpSpPr>
        <a:xfrm>
          <a:off x="0" y="0"/>
          <a:ext cx="0" cy="0"/>
          <a:chOff x="0" y="0"/>
          <a:chExt cx="0" cy="0"/>
        </a:xfrm>
      </p:grpSpPr>
      <p:sp>
        <p:nvSpPr>
          <p:cNvPr id="1340" name="Google Shape;1340;p54"/>
          <p:cNvSpPr txBox="1">
            <a:spLocks noGrp="1"/>
          </p:cNvSpPr>
          <p:nvPr>
            <p:ph type="title"/>
          </p:nvPr>
        </p:nvSpPr>
        <p:spPr>
          <a:xfrm>
            <a:off x="2019300" y="26462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 &amp; Problem Statement</a:t>
            </a:r>
            <a:r>
              <a:rPr lang="en">
                <a:solidFill>
                  <a:schemeClr val="accent2"/>
                </a:solidFill>
              </a:rPr>
              <a:t> </a:t>
            </a:r>
            <a:endParaRPr>
              <a:solidFill>
                <a:schemeClr val="accent2"/>
              </a:solidFill>
            </a:endParaRPr>
          </a:p>
        </p:txBody>
      </p:sp>
      <p:sp>
        <p:nvSpPr>
          <p:cNvPr id="1341" name="Google Shape;1341;p54"/>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45"/>
        <p:cNvGrpSpPr/>
        <p:nvPr/>
      </p:nvGrpSpPr>
      <p:grpSpPr>
        <a:xfrm>
          <a:off x="0" y="0"/>
          <a:ext cx="0" cy="0"/>
          <a:chOff x="0" y="0"/>
          <a:chExt cx="0" cy="0"/>
        </a:xfrm>
      </p:grpSpPr>
      <p:sp>
        <p:nvSpPr>
          <p:cNvPr id="1346" name="Google Shape;1346;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1347" name="Google Shape;1347;p55"/>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500">
                <a:solidFill>
                  <a:schemeClr val="accent2"/>
                </a:solidFill>
              </a:rPr>
              <a:t>BestEstate Co </a:t>
            </a:r>
            <a:endParaRPr sz="1500">
              <a:solidFill>
                <a:schemeClr val="accent2"/>
              </a:solidFill>
            </a:endParaRPr>
          </a:p>
          <a:p>
            <a:pPr marL="0" lvl="0" indent="0" algn="l" rtl="0">
              <a:lnSpc>
                <a:spcPct val="100000"/>
              </a:lnSpc>
              <a:spcBef>
                <a:spcPts val="0"/>
              </a:spcBef>
              <a:spcAft>
                <a:spcPts val="0"/>
              </a:spcAft>
              <a:buNone/>
            </a:pPr>
            <a:r>
              <a:rPr lang="en" b="1">
                <a:solidFill>
                  <a:schemeClr val="accent2"/>
                </a:solidFill>
              </a:rPr>
              <a:t>Web/App usage: 5.27 session by day. 158.1 sessions by month</a:t>
            </a:r>
            <a:endParaRPr b="1">
              <a:solidFill>
                <a:schemeClr val="accent2"/>
              </a:solidFill>
            </a:endParaRPr>
          </a:p>
          <a:p>
            <a:pPr marL="0" lvl="0" indent="0" algn="l" rtl="0">
              <a:lnSpc>
                <a:spcPct val="100000"/>
              </a:lnSpc>
              <a:spcBef>
                <a:spcPts val="0"/>
              </a:spcBef>
              <a:spcAft>
                <a:spcPts val="0"/>
              </a:spcAft>
              <a:buNone/>
            </a:pPr>
            <a:r>
              <a:rPr lang="en" b="1">
                <a:solidFill>
                  <a:schemeClr val="accent2"/>
                </a:solidFill>
              </a:rPr>
              <a:t>Web/App success: 1.27 success session by month</a:t>
            </a:r>
            <a:endParaRPr b="1">
              <a:solidFill>
                <a:schemeClr val="accent2"/>
              </a:solidFill>
            </a:endParaRPr>
          </a:p>
          <a:p>
            <a:pPr marL="0" lvl="0" indent="0" algn="l" rtl="0">
              <a:lnSpc>
                <a:spcPct val="100000"/>
              </a:lnSpc>
              <a:spcBef>
                <a:spcPts val="0"/>
              </a:spcBef>
              <a:spcAft>
                <a:spcPts val="0"/>
              </a:spcAft>
              <a:buNone/>
            </a:pPr>
            <a:r>
              <a:rPr lang="en" b="1">
                <a:solidFill>
                  <a:schemeClr val="accent2"/>
                </a:solidFill>
              </a:rPr>
              <a:t>Web/App price prediction accuracy : Around 81% </a:t>
            </a:r>
            <a:endParaRPr b="1">
              <a:solidFill>
                <a:schemeClr val="accent2"/>
              </a:solidFill>
            </a:endParaRPr>
          </a:p>
          <a:p>
            <a:pPr marL="0" lvl="0" indent="0" algn="l" rtl="0">
              <a:lnSpc>
                <a:spcPct val="100000"/>
              </a:lnSpc>
              <a:spcBef>
                <a:spcPts val="1600"/>
              </a:spcBef>
              <a:spcAft>
                <a:spcPts val="0"/>
              </a:spcAft>
              <a:buNone/>
            </a:pPr>
            <a:r>
              <a:rPr lang="en" b="1">
                <a:solidFill>
                  <a:schemeClr val="accent2"/>
                </a:solidFill>
              </a:rPr>
              <a:t>Goal: </a:t>
            </a:r>
            <a:r>
              <a:rPr lang="en">
                <a:solidFill>
                  <a:schemeClr val="accent2"/>
                </a:solidFill>
              </a:rPr>
              <a:t>To develop a regression model that will make accurate predictions of house prices in the city of Ames in Iowa. </a:t>
            </a:r>
            <a:endParaRPr>
              <a:solidFill>
                <a:schemeClr val="accent2"/>
              </a:solidFill>
            </a:endParaRPr>
          </a:p>
          <a:p>
            <a:pPr marL="457200" lvl="0" indent="-330200" algn="l" rtl="0">
              <a:lnSpc>
                <a:spcPct val="100000"/>
              </a:lnSpc>
              <a:spcBef>
                <a:spcPts val="1600"/>
              </a:spcBef>
              <a:spcAft>
                <a:spcPts val="0"/>
              </a:spcAft>
              <a:buSzPts val="1600"/>
              <a:buFont typeface="Manjari"/>
              <a:buAutoNum type="arabicPeriod"/>
            </a:pPr>
            <a:r>
              <a:rPr lang="en">
                <a:solidFill>
                  <a:schemeClr val="accent2"/>
                </a:solidFill>
              </a:rPr>
              <a:t>Homeowners can more accurately determine the asking price at which to list their property. They won't undervalue their home in this manner and miss out on possible profit.</a:t>
            </a:r>
            <a:endParaRPr>
              <a:solidFill>
                <a:schemeClr val="accent2"/>
              </a:solidFill>
            </a:endParaRPr>
          </a:p>
          <a:p>
            <a:pPr marL="457200" lvl="0" indent="-330200" algn="l" rtl="0">
              <a:lnSpc>
                <a:spcPct val="100000"/>
              </a:lnSpc>
              <a:spcBef>
                <a:spcPts val="0"/>
              </a:spcBef>
              <a:spcAft>
                <a:spcPts val="0"/>
              </a:spcAft>
              <a:buSzPts val="1600"/>
              <a:buFont typeface="Manjari"/>
              <a:buAutoNum type="arabicPeriod"/>
            </a:pPr>
            <a:r>
              <a:rPr lang="en">
                <a:solidFill>
                  <a:schemeClr val="accent2"/>
                </a:solidFill>
              </a:rPr>
              <a:t>Vice versa, homebuyers can avoid unintentionally making overpriced purchases by knowing what is a fair price to pay for a specific house.</a:t>
            </a:r>
            <a:endParaRPr>
              <a:solidFill>
                <a:schemeClr val="accent2"/>
              </a:solidFill>
            </a:endParaRPr>
          </a:p>
          <a:p>
            <a:pPr marL="457200" lvl="0" indent="0" algn="l" rtl="0">
              <a:lnSpc>
                <a:spcPct val="100000"/>
              </a:lnSpc>
              <a:spcBef>
                <a:spcPts val="1600"/>
              </a:spcBef>
              <a:spcAft>
                <a:spcPts val="0"/>
              </a:spcAft>
              <a:buNone/>
            </a:pPr>
            <a:endParaRPr>
              <a:solidFill>
                <a:schemeClr val="accent2"/>
              </a:solidFill>
            </a:endParaRPr>
          </a:p>
          <a:p>
            <a:pPr marL="0" lvl="0" indent="0" algn="l" rtl="0">
              <a:spcBef>
                <a:spcPts val="1600"/>
              </a:spcBef>
              <a:spcAft>
                <a:spcPts val="1600"/>
              </a:spcAft>
              <a:buNone/>
            </a:pPr>
            <a:endParaRPr>
              <a:solidFill>
                <a:schemeClr val="accent2"/>
              </a:solidFill>
            </a:endParaRPr>
          </a:p>
        </p:txBody>
      </p:sp>
      <p:sp>
        <p:nvSpPr>
          <p:cNvPr id="1348" name="Google Shape;1348;p55"/>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2"/>
        <p:cNvGrpSpPr/>
        <p:nvPr/>
      </p:nvGrpSpPr>
      <p:grpSpPr>
        <a:xfrm>
          <a:off x="0" y="0"/>
          <a:ext cx="0" cy="0"/>
          <a:chOff x="0" y="0"/>
          <a:chExt cx="0" cy="0"/>
        </a:xfrm>
      </p:grpSpPr>
      <p:sp>
        <p:nvSpPr>
          <p:cNvPr id="1353" name="Google Shape;1353;p5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Statement</a:t>
            </a:r>
            <a:endParaRPr/>
          </a:p>
        </p:txBody>
      </p:sp>
      <p:sp>
        <p:nvSpPr>
          <p:cNvPr id="1354" name="Google Shape;1354;p56"/>
          <p:cNvSpPr txBox="1">
            <a:spLocks noGrp="1"/>
          </p:cNvSpPr>
          <p:nvPr>
            <p:ph type="subTitle" idx="1"/>
          </p:nvPr>
        </p:nvSpPr>
        <p:spPr>
          <a:xfrm>
            <a:off x="1018050" y="891850"/>
            <a:ext cx="8309400" cy="16170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AutoNum type="arabicPeriod"/>
            </a:pPr>
            <a:r>
              <a:rPr lang="en"/>
              <a:t>To determine the features that can be improved to drive up prices.</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AutoNum type="arabicPeriod"/>
            </a:pPr>
            <a:r>
              <a:rPr lang="en"/>
              <a:t>To pinpoint the features that have a negative impact on prices.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57"/>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EDA</a:t>
            </a:r>
            <a:endParaRPr/>
          </a:p>
        </p:txBody>
      </p:sp>
      <p:sp>
        <p:nvSpPr>
          <p:cNvPr id="1360" name="Google Shape;1360;p57"/>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1361" name="Google Shape;1361;p57"/>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5"/>
        <p:cNvGrpSpPr/>
        <p:nvPr/>
      </p:nvGrpSpPr>
      <p:grpSpPr>
        <a:xfrm>
          <a:off x="0" y="0"/>
          <a:ext cx="0" cy="0"/>
          <a:chOff x="0" y="0"/>
          <a:chExt cx="0" cy="0"/>
        </a:xfrm>
      </p:grpSpPr>
      <p:sp>
        <p:nvSpPr>
          <p:cNvPr id="1366" name="Google Shape;1366;p58"/>
          <p:cNvSpPr txBox="1">
            <a:spLocks noGrp="1"/>
          </p:cNvSpPr>
          <p:nvPr>
            <p:ph type="title"/>
          </p:nvPr>
        </p:nvSpPr>
        <p:spPr>
          <a:xfrm>
            <a:off x="713250" y="291775"/>
            <a:ext cx="77175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a:t>Sale Prices are mostly in the 150-200k range</a:t>
            </a:r>
            <a:endParaRPr sz="2500"/>
          </a:p>
        </p:txBody>
      </p:sp>
      <p:pic>
        <p:nvPicPr>
          <p:cNvPr id="1367" name="Google Shape;1367;p58"/>
          <p:cNvPicPr preferRelativeResize="0"/>
          <p:nvPr/>
        </p:nvPicPr>
        <p:blipFill>
          <a:blip r:embed="rId3">
            <a:alphaModFix/>
          </a:blip>
          <a:stretch>
            <a:fillRect/>
          </a:stretch>
        </p:blipFill>
        <p:spPr>
          <a:xfrm>
            <a:off x="2448900" y="1041450"/>
            <a:ext cx="3962399" cy="3869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71"/>
        <p:cNvGrpSpPr/>
        <p:nvPr/>
      </p:nvGrpSpPr>
      <p:grpSpPr>
        <a:xfrm>
          <a:off x="0" y="0"/>
          <a:ext cx="0" cy="0"/>
          <a:chOff x="0" y="0"/>
          <a:chExt cx="0" cy="0"/>
        </a:xfrm>
      </p:grpSpPr>
      <p:pic>
        <p:nvPicPr>
          <p:cNvPr id="1372" name="Google Shape;1372;p59"/>
          <p:cNvPicPr preferRelativeResize="0"/>
          <p:nvPr/>
        </p:nvPicPr>
        <p:blipFill>
          <a:blip r:embed="rId3">
            <a:alphaModFix/>
          </a:blip>
          <a:stretch>
            <a:fillRect/>
          </a:stretch>
        </p:blipFill>
        <p:spPr>
          <a:xfrm>
            <a:off x="1870850" y="971675"/>
            <a:ext cx="5117626" cy="4108776"/>
          </a:xfrm>
          <a:prstGeom prst="rect">
            <a:avLst/>
          </a:prstGeom>
          <a:noFill/>
          <a:ln>
            <a:noFill/>
          </a:ln>
        </p:spPr>
      </p:pic>
      <p:sp>
        <p:nvSpPr>
          <p:cNvPr id="1373" name="Google Shape;1373;p5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a:t>Top 10 Features correlating with Sale Price</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78" name="Google Shape;1378;p6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a:t>Most of Ames houses have mid-range Overall Quality score</a:t>
            </a:r>
            <a:endParaRPr sz="2500"/>
          </a:p>
        </p:txBody>
      </p:sp>
      <p:pic>
        <p:nvPicPr>
          <p:cNvPr id="1379" name="Google Shape;1379;p60"/>
          <p:cNvPicPr preferRelativeResize="0"/>
          <p:nvPr/>
        </p:nvPicPr>
        <p:blipFill>
          <a:blip r:embed="rId3">
            <a:alphaModFix/>
          </a:blip>
          <a:stretch>
            <a:fillRect/>
          </a:stretch>
        </p:blipFill>
        <p:spPr>
          <a:xfrm>
            <a:off x="2627574" y="962725"/>
            <a:ext cx="4066451" cy="3954799"/>
          </a:xfrm>
          <a:prstGeom prst="rect">
            <a:avLst/>
          </a:prstGeom>
          <a:noFill/>
          <a:ln>
            <a:noFill/>
          </a:ln>
        </p:spPr>
      </p:pic>
    </p:spTree>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890</Words>
  <Application>Microsoft Macintosh PowerPoint</Application>
  <PresentationFormat>On-screen Show (16:9)</PresentationFormat>
  <Paragraphs>139</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Hammersmith One</vt:lpstr>
      <vt:lpstr>Roboto Condensed Light</vt:lpstr>
      <vt:lpstr>Manjari</vt:lpstr>
      <vt:lpstr>Anaheim</vt:lpstr>
      <vt:lpstr>Arial</vt:lpstr>
      <vt:lpstr>Ubuntu</vt:lpstr>
      <vt:lpstr>Nunito</vt:lpstr>
      <vt:lpstr>Elegant Education Pack for Students by Slidesgo</vt:lpstr>
      <vt:lpstr>Ames Predicting Property Price</vt:lpstr>
      <vt:lpstr>Table of contents</vt:lpstr>
      <vt:lpstr>Introduction &amp; Problem Statement </vt:lpstr>
      <vt:lpstr>Introduction</vt:lpstr>
      <vt:lpstr>Problem Statement</vt:lpstr>
      <vt:lpstr>EDA</vt:lpstr>
      <vt:lpstr>Sale Prices are mostly in the 150-200k range</vt:lpstr>
      <vt:lpstr>Top 10 Features correlating with Sale Price</vt:lpstr>
      <vt:lpstr>Most of Ames houses have mid-range Overall Quality score</vt:lpstr>
      <vt:lpstr>Sale Price increases with Overall Quality</vt:lpstr>
      <vt:lpstr>In general, Sale Price increases as Above Grade Living Area increases</vt:lpstr>
      <vt:lpstr>Sale Price also increases as First Floor Area increases</vt:lpstr>
      <vt:lpstr>Most houses have space for 2 cars but we see higher range of sale prices for houses with 3 cars garage space.</vt:lpstr>
      <vt:lpstr>Model Selection</vt:lpstr>
      <vt:lpstr>Model Test Results</vt:lpstr>
      <vt:lpstr>Interpretation of Model Coefficients</vt:lpstr>
      <vt:lpstr>PowerPoint Presentation</vt:lpstr>
      <vt:lpstr>Interpretation of Model Coefficients</vt:lpstr>
      <vt:lpstr>Limitations &amp; Improvements</vt:lpstr>
      <vt:lpstr>Limitations</vt:lpstr>
      <vt:lpstr>Future Improvements</vt:lpstr>
      <vt:lpstr>Conclusion</vt:lpstr>
      <vt:lpstr>Conclusion</vt:lpstr>
      <vt:lpstr>Recommendations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Ames Predicting Property Price</dc:title>
  <cp:lastModifiedBy>Junwei Ye</cp:lastModifiedBy>
  <cp:revision>1</cp:revision>
  <dcterms:modified xsi:type="dcterms:W3CDTF">2022-08-12T02:47:45Z</dcterms:modified>
</cp:coreProperties>
</file>