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5" r:id="rId3"/>
    <p:sldId id="304" r:id="rId4"/>
    <p:sldId id="300" r:id="rId5"/>
    <p:sldId id="297" r:id="rId6"/>
    <p:sldId id="298" r:id="rId7"/>
    <p:sldId id="299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4" r:id="rId16"/>
    <p:sldId id="301" r:id="rId17"/>
    <p:sldId id="305" r:id="rId18"/>
    <p:sldId id="31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45" d="100"/>
          <a:sy n="14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(1.1)'!$B$1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73-6142-9305-639759A231DF}"/>
              </c:ext>
            </c:extLst>
          </c:dPt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(1.1)'!$B$2:$B$18</c:f>
              <c:numCache>
                <c:formatCode>General</c:formatCode>
                <c:ptCount val="17"/>
                <c:pt idx="0">
                  <c:v>0.05</c:v>
                </c:pt>
                <c:pt idx="1">
                  <c:v>0.38</c:v>
                </c:pt>
                <c:pt idx="2">
                  <c:v>0.3</c:v>
                </c:pt>
                <c:pt idx="3">
                  <c:v>0.03</c:v>
                </c:pt>
                <c:pt idx="4">
                  <c:v>0.53</c:v>
                </c:pt>
                <c:pt idx="5">
                  <c:v>0.11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0.83</c:v>
                </c:pt>
                <c:pt idx="10">
                  <c:v>0.61</c:v>
                </c:pt>
                <c:pt idx="11">
                  <c:v>0.55000000000000004</c:v>
                </c:pt>
                <c:pt idx="12">
                  <c:v>0.93</c:v>
                </c:pt>
                <c:pt idx="13">
                  <c:v>0.09</c:v>
                </c:pt>
                <c:pt idx="14">
                  <c:v>0.63</c:v>
                </c:pt>
                <c:pt idx="15">
                  <c:v>0.02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3-6142-9305-639759A231DF}"/>
            </c:ext>
          </c:extLst>
        </c:ser>
        <c:ser>
          <c:idx val="1"/>
          <c:order val="1"/>
          <c:tx>
            <c:strRef>
              <c:f>'Chart Data (1.1)'!$C$1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(1.1)'!$C$2:$C$18</c:f>
              <c:numCache>
                <c:formatCode>General</c:formatCode>
                <c:ptCount val="17"/>
                <c:pt idx="0">
                  <c:v>0.06</c:v>
                </c:pt>
                <c:pt idx="1">
                  <c:v>0.43</c:v>
                </c:pt>
                <c:pt idx="2">
                  <c:v>0.28999999999999998</c:v>
                </c:pt>
                <c:pt idx="3">
                  <c:v>0.05</c:v>
                </c:pt>
                <c:pt idx="4">
                  <c:v>0.6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0.92</c:v>
                </c:pt>
                <c:pt idx="9">
                  <c:v>0.56000000000000005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1</c:v>
                </c:pt>
                <c:pt idx="13">
                  <c:v>0.99</c:v>
                </c:pt>
                <c:pt idx="14">
                  <c:v>0.63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73-6142-9305-639759A231DF}"/>
            </c:ext>
          </c:extLst>
        </c:ser>
        <c:ser>
          <c:idx val="2"/>
          <c:order val="2"/>
          <c:tx>
            <c:strRef>
              <c:f>'Chart Data (1.1)'!$D$1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(1.1)'!$D$2:$D$18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73-6142-9305-639759A23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(1.2)'!$B$1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(1.2)'!$B$2:$B$18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0.95</c:v>
                </c:pt>
                <c:pt idx="3">
                  <c:v>0.69</c:v>
                </c:pt>
                <c:pt idx="4">
                  <c:v>0.76</c:v>
                </c:pt>
                <c:pt idx="5">
                  <c:v>1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0.1</c:v>
                </c:pt>
                <c:pt idx="10">
                  <c:v>0.03</c:v>
                </c:pt>
                <c:pt idx="11">
                  <c:v>0.26</c:v>
                </c:pt>
                <c:pt idx="12">
                  <c:v>0.96</c:v>
                </c:pt>
                <c:pt idx="13">
                  <c:v>0.7</c:v>
                </c:pt>
                <c:pt idx="14">
                  <c:v>0.11</c:v>
                </c:pt>
                <c:pt idx="15">
                  <c:v>0.67</c:v>
                </c:pt>
                <c:pt idx="1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0-5440-B51F-522322745DA8}"/>
            </c:ext>
          </c:extLst>
        </c:ser>
        <c:ser>
          <c:idx val="1"/>
          <c:order val="1"/>
          <c:tx>
            <c:strRef>
              <c:f>'Chart Data (1.2)'!$C$1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(1.2)'!$C$2:$C$18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0.99</c:v>
                </c:pt>
                <c:pt idx="3">
                  <c:v>0.76</c:v>
                </c:pt>
                <c:pt idx="4">
                  <c:v>0.8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0.1</c:v>
                </c:pt>
                <c:pt idx="10">
                  <c:v>0.03</c:v>
                </c:pt>
                <c:pt idx="11">
                  <c:v>0.23</c:v>
                </c:pt>
                <c:pt idx="12">
                  <c:v>0.96</c:v>
                </c:pt>
                <c:pt idx="13">
                  <c:v>0.82</c:v>
                </c:pt>
                <c:pt idx="14">
                  <c:v>0.16</c:v>
                </c:pt>
                <c:pt idx="15">
                  <c:v>0.79</c:v>
                </c:pt>
                <c:pt idx="1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40-5440-B51F-522322745DA8}"/>
            </c:ext>
          </c:extLst>
        </c:ser>
        <c:ser>
          <c:idx val="2"/>
          <c:order val="2"/>
          <c:tx>
            <c:strRef>
              <c:f>'Chart Data (1.2)'!$D$1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(1.2)'!$D$2:$D$18</c:f>
              <c:numCache>
                <c:formatCode>General</c:formatCode>
                <c:ptCount val="17"/>
                <c:pt idx="0">
                  <c:v>0.04</c:v>
                </c:pt>
                <c:pt idx="1">
                  <c:v>0.05</c:v>
                </c:pt>
                <c:pt idx="2">
                  <c:v>0.99</c:v>
                </c:pt>
                <c:pt idx="3">
                  <c:v>0.82</c:v>
                </c:pt>
                <c:pt idx="4">
                  <c:v>0.81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0.09</c:v>
                </c:pt>
                <c:pt idx="10">
                  <c:v>0.03</c:v>
                </c:pt>
                <c:pt idx="11">
                  <c:v>0.2</c:v>
                </c:pt>
                <c:pt idx="12">
                  <c:v>0.95</c:v>
                </c:pt>
                <c:pt idx="13">
                  <c:v>0.82</c:v>
                </c:pt>
                <c:pt idx="14">
                  <c:v>0.18</c:v>
                </c:pt>
                <c:pt idx="15">
                  <c:v>0.79</c:v>
                </c:pt>
                <c:pt idx="16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0-5440-B51F-522322745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(1.3)'!$B$1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(1.3)'!$B$2:$B$18</c:f>
              <c:numCache>
                <c:formatCode>General</c:formatCode>
                <c:ptCount val="17"/>
                <c:pt idx="0">
                  <c:v>0.02</c:v>
                </c:pt>
                <c:pt idx="1">
                  <c:v>0.12</c:v>
                </c:pt>
                <c:pt idx="2">
                  <c:v>7.0000000000000007E-2</c:v>
                </c:pt>
                <c:pt idx="3">
                  <c:v>0.43</c:v>
                </c:pt>
                <c:pt idx="4">
                  <c:v>0.65</c:v>
                </c:pt>
                <c:pt idx="5">
                  <c:v>0.71</c:v>
                </c:pt>
                <c:pt idx="6">
                  <c:v>0.5</c:v>
                </c:pt>
                <c:pt idx="7">
                  <c:v>0.03</c:v>
                </c:pt>
                <c:pt idx="8">
                  <c:v>0.05</c:v>
                </c:pt>
                <c:pt idx="9">
                  <c:v>0.62</c:v>
                </c:pt>
                <c:pt idx="10">
                  <c:v>0.03</c:v>
                </c:pt>
                <c:pt idx="11">
                  <c:v>0.6</c:v>
                </c:pt>
                <c:pt idx="12">
                  <c:v>0.65</c:v>
                </c:pt>
                <c:pt idx="13">
                  <c:v>0.64</c:v>
                </c:pt>
                <c:pt idx="14">
                  <c:v>0.14000000000000001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D-F043-BE30-224A07443012}"/>
            </c:ext>
          </c:extLst>
        </c:ser>
        <c:ser>
          <c:idx val="1"/>
          <c:order val="1"/>
          <c:tx>
            <c:strRef>
              <c:f>'Chart Data (1.3)'!$C$1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(1.3)'!$C$2:$C$18</c:f>
              <c:numCache>
                <c:formatCode>General</c:formatCode>
                <c:ptCount val="17"/>
                <c:pt idx="0">
                  <c:v>0.02</c:v>
                </c:pt>
                <c:pt idx="1">
                  <c:v>0.18</c:v>
                </c:pt>
                <c:pt idx="2">
                  <c:v>0.08</c:v>
                </c:pt>
                <c:pt idx="3">
                  <c:v>0.48</c:v>
                </c:pt>
                <c:pt idx="4">
                  <c:v>0.7</c:v>
                </c:pt>
                <c:pt idx="5">
                  <c:v>0.97</c:v>
                </c:pt>
                <c:pt idx="6">
                  <c:v>0.55000000000000004</c:v>
                </c:pt>
                <c:pt idx="7">
                  <c:v>0.03</c:v>
                </c:pt>
                <c:pt idx="8">
                  <c:v>0.06</c:v>
                </c:pt>
                <c:pt idx="9">
                  <c:v>0.66</c:v>
                </c:pt>
                <c:pt idx="10">
                  <c:v>0.04</c:v>
                </c:pt>
                <c:pt idx="11">
                  <c:v>0.64</c:v>
                </c:pt>
                <c:pt idx="12">
                  <c:v>0.68</c:v>
                </c:pt>
                <c:pt idx="13">
                  <c:v>0.69</c:v>
                </c:pt>
                <c:pt idx="14">
                  <c:v>0.28000000000000003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D-F043-BE30-224A07443012}"/>
            </c:ext>
          </c:extLst>
        </c:ser>
        <c:ser>
          <c:idx val="2"/>
          <c:order val="2"/>
          <c:tx>
            <c:strRef>
              <c:f>'Chart Data (1.3)'!$D$1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(1.3)'!$D$2:$D$18</c:f>
              <c:numCache>
                <c:formatCode>General</c:formatCode>
                <c:ptCount val="17"/>
                <c:pt idx="0">
                  <c:v>0.02</c:v>
                </c:pt>
                <c:pt idx="1">
                  <c:v>0.19</c:v>
                </c:pt>
                <c:pt idx="2">
                  <c:v>0.22</c:v>
                </c:pt>
                <c:pt idx="3">
                  <c:v>0.51</c:v>
                </c:pt>
                <c:pt idx="4">
                  <c:v>0.7</c:v>
                </c:pt>
                <c:pt idx="5">
                  <c:v>1</c:v>
                </c:pt>
                <c:pt idx="6">
                  <c:v>0.68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0.68</c:v>
                </c:pt>
                <c:pt idx="10">
                  <c:v>0.04</c:v>
                </c:pt>
                <c:pt idx="11">
                  <c:v>0.66</c:v>
                </c:pt>
                <c:pt idx="12">
                  <c:v>0.68</c:v>
                </c:pt>
                <c:pt idx="13">
                  <c:v>0.7</c:v>
                </c:pt>
                <c:pt idx="14">
                  <c:v>0.99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D-F043-BE30-224A07443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 Participation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Raes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 Participation</a:t>
            </a:r>
            <a:r>
              <a:rPr lang="en-US" baseline="0"/>
              <a:t> vs </a:t>
            </a:r>
            <a:r>
              <a:rPr lang="en-US"/>
              <a:t>SAT Participation Rate for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(4)'!$C$1</c:f>
              <c:strCache>
                <c:ptCount val="1"/>
                <c:pt idx="0">
                  <c:v>SAT Participation Rate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(4)'!$B$2:$B$53</c:f>
              <c:numCache>
                <c:formatCode>General</c:formatCode>
                <c:ptCount val="52"/>
                <c:pt idx="0">
                  <c:v>1</c:v>
                </c:pt>
                <c:pt idx="1">
                  <c:v>0.38</c:v>
                </c:pt>
                <c:pt idx="2">
                  <c:v>0.73</c:v>
                </c:pt>
                <c:pt idx="3">
                  <c:v>1</c:v>
                </c:pt>
                <c:pt idx="4">
                  <c:v>0.23</c:v>
                </c:pt>
                <c:pt idx="5">
                  <c:v>0.27</c:v>
                </c:pt>
                <c:pt idx="6">
                  <c:v>0.22</c:v>
                </c:pt>
                <c:pt idx="7">
                  <c:v>0.13</c:v>
                </c:pt>
                <c:pt idx="8">
                  <c:v>0.32</c:v>
                </c:pt>
                <c:pt idx="9">
                  <c:v>0.54</c:v>
                </c:pt>
                <c:pt idx="10">
                  <c:v>0.49</c:v>
                </c:pt>
                <c:pt idx="11">
                  <c:v>0.8</c:v>
                </c:pt>
                <c:pt idx="12">
                  <c:v>0.31</c:v>
                </c:pt>
                <c:pt idx="13">
                  <c:v>0.35</c:v>
                </c:pt>
                <c:pt idx="14">
                  <c:v>0.28999999999999998</c:v>
                </c:pt>
                <c:pt idx="15">
                  <c:v>0.66</c:v>
                </c:pt>
                <c:pt idx="16">
                  <c:v>0.72</c:v>
                </c:pt>
                <c:pt idx="17">
                  <c:v>1</c:v>
                </c:pt>
                <c:pt idx="18">
                  <c:v>1</c:v>
                </c:pt>
                <c:pt idx="19">
                  <c:v>0.06</c:v>
                </c:pt>
                <c:pt idx="20">
                  <c:v>0.28000000000000003</c:v>
                </c:pt>
                <c:pt idx="21">
                  <c:v>0.21</c:v>
                </c:pt>
                <c:pt idx="22">
                  <c:v>0.19</c:v>
                </c:pt>
                <c:pt idx="23">
                  <c:v>0.95</c:v>
                </c:pt>
                <c:pt idx="24">
                  <c:v>1</c:v>
                </c:pt>
                <c:pt idx="25">
                  <c:v>0.82</c:v>
                </c:pt>
                <c:pt idx="26">
                  <c:v>1</c:v>
                </c:pt>
                <c:pt idx="27">
                  <c:v>0.52</c:v>
                </c:pt>
                <c:pt idx="28">
                  <c:v>1</c:v>
                </c:pt>
                <c:pt idx="29">
                  <c:v>1</c:v>
                </c:pt>
                <c:pt idx="30">
                  <c:v>0.14000000000000001</c:v>
                </c:pt>
                <c:pt idx="31">
                  <c:v>0.25</c:v>
                </c:pt>
                <c:pt idx="32">
                  <c:v>0.63</c:v>
                </c:pt>
                <c:pt idx="33">
                  <c:v>0.22</c:v>
                </c:pt>
                <c:pt idx="34">
                  <c:v>1</c:v>
                </c:pt>
                <c:pt idx="35">
                  <c:v>0.96</c:v>
                </c:pt>
                <c:pt idx="36">
                  <c:v>1</c:v>
                </c:pt>
                <c:pt idx="37">
                  <c:v>1</c:v>
                </c:pt>
                <c:pt idx="38">
                  <c:v>0.42</c:v>
                </c:pt>
                <c:pt idx="39">
                  <c:v>0.17</c:v>
                </c:pt>
                <c:pt idx="40">
                  <c:v>0.12</c:v>
                </c:pt>
                <c:pt idx="41">
                  <c:v>0.78</c:v>
                </c:pt>
                <c:pt idx="42">
                  <c:v>0.75</c:v>
                </c:pt>
                <c:pt idx="43">
                  <c:v>1</c:v>
                </c:pt>
                <c:pt idx="44">
                  <c:v>0.39</c:v>
                </c:pt>
                <c:pt idx="45">
                  <c:v>1</c:v>
                </c:pt>
                <c:pt idx="46">
                  <c:v>0.2</c:v>
                </c:pt>
                <c:pt idx="47">
                  <c:v>0.21</c:v>
                </c:pt>
                <c:pt idx="48">
                  <c:v>0.24</c:v>
                </c:pt>
                <c:pt idx="49">
                  <c:v>0.49</c:v>
                </c:pt>
                <c:pt idx="50">
                  <c:v>1</c:v>
                </c:pt>
                <c:pt idx="51">
                  <c:v>1</c:v>
                </c:pt>
              </c:numCache>
            </c:numRef>
          </c:xVal>
          <c:yVal>
            <c:numRef>
              <c:f>'Chart Data (4)'!$C$2:$C$53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24-674D-A15A-890468A91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597039"/>
        <c:axId val="1999252416"/>
      </c:scatterChart>
      <c:valAx>
        <c:axId val="62659703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252416"/>
        <c:crosses val="autoZero"/>
        <c:crossBetween val="midCat"/>
      </c:valAx>
      <c:valAx>
        <c:axId val="1999252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7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 Participation</a:t>
            </a:r>
            <a:r>
              <a:rPr lang="en-US" baseline="0"/>
              <a:t> Rate vs SAT Total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(5)'!$C$1</c:f>
              <c:strCache>
                <c:ptCount val="1"/>
                <c:pt idx="0">
                  <c:v>total_sat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(5)'!$B$2:$B$53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xVal>
          <c:yVal>
            <c:numRef>
              <c:f>'Chart Data (5)'!$C$2:$C$53</c:f>
              <c:numCache>
                <c:formatCode>General</c:formatCode>
                <c:ptCount val="52"/>
                <c:pt idx="0">
                  <c:v>1143</c:v>
                </c:pt>
                <c:pt idx="1">
                  <c:v>1097</c:v>
                </c:pt>
                <c:pt idx="2">
                  <c:v>1134</c:v>
                </c:pt>
                <c:pt idx="3">
                  <c:v>1141</c:v>
                </c:pt>
                <c:pt idx="4">
                  <c:v>1065</c:v>
                </c:pt>
                <c:pt idx="5">
                  <c:v>1024</c:v>
                </c:pt>
                <c:pt idx="6">
                  <c:v>1046</c:v>
                </c:pt>
                <c:pt idx="7">
                  <c:v>985</c:v>
                </c:pt>
                <c:pt idx="8">
                  <c:v>975</c:v>
                </c:pt>
                <c:pt idx="9">
                  <c:v>999</c:v>
                </c:pt>
                <c:pt idx="10">
                  <c:v>1058</c:v>
                </c:pt>
                <c:pt idx="11">
                  <c:v>1100</c:v>
                </c:pt>
                <c:pt idx="12">
                  <c:v>993</c:v>
                </c:pt>
                <c:pt idx="13">
                  <c:v>1013</c:v>
                </c:pt>
                <c:pt idx="14">
                  <c:v>1080</c:v>
                </c:pt>
                <c:pt idx="15">
                  <c:v>1244</c:v>
                </c:pt>
                <c:pt idx="16">
                  <c:v>1241</c:v>
                </c:pt>
                <c:pt idx="17">
                  <c:v>1232</c:v>
                </c:pt>
                <c:pt idx="18">
                  <c:v>1200</c:v>
                </c:pt>
                <c:pt idx="19">
                  <c:v>1013</c:v>
                </c:pt>
                <c:pt idx="20">
                  <c:v>1058</c:v>
                </c:pt>
                <c:pt idx="21">
                  <c:v>1120</c:v>
                </c:pt>
                <c:pt idx="22">
                  <c:v>1003</c:v>
                </c:pt>
                <c:pt idx="23">
                  <c:v>1284</c:v>
                </c:pt>
                <c:pt idx="24">
                  <c:v>1237</c:v>
                </c:pt>
                <c:pt idx="25">
                  <c:v>1236</c:v>
                </c:pt>
                <c:pt idx="26">
                  <c:v>1199</c:v>
                </c:pt>
                <c:pt idx="28">
                  <c:v>1260</c:v>
                </c:pt>
                <c:pt idx="29">
                  <c:v>1156</c:v>
                </c:pt>
                <c:pt idx="30">
                  <c:v>1059</c:v>
                </c:pt>
                <c:pt idx="31">
                  <c:v>1090</c:v>
                </c:pt>
                <c:pt idx="32">
                  <c:v>1073</c:v>
                </c:pt>
                <c:pt idx="33">
                  <c:v>1064</c:v>
                </c:pt>
                <c:pt idx="34">
                  <c:v>1100</c:v>
                </c:pt>
                <c:pt idx="35">
                  <c:v>1263</c:v>
                </c:pt>
                <c:pt idx="36">
                  <c:v>1097</c:v>
                </c:pt>
                <c:pt idx="37">
                  <c:v>963</c:v>
                </c:pt>
                <c:pt idx="38">
                  <c:v>1112</c:v>
                </c:pt>
                <c:pt idx="39">
                  <c:v>1082</c:v>
                </c:pt>
                <c:pt idx="40">
                  <c:v>995</c:v>
                </c:pt>
                <c:pt idx="41">
                  <c:v>1030</c:v>
                </c:pt>
                <c:pt idx="42">
                  <c:v>1268</c:v>
                </c:pt>
                <c:pt idx="43">
                  <c:v>1220</c:v>
                </c:pt>
                <c:pt idx="44">
                  <c:v>1022</c:v>
                </c:pt>
                <c:pt idx="45">
                  <c:v>1230</c:v>
                </c:pt>
                <c:pt idx="46">
                  <c:v>1106</c:v>
                </c:pt>
                <c:pt idx="47">
                  <c:v>1119</c:v>
                </c:pt>
                <c:pt idx="48">
                  <c:v>1074</c:v>
                </c:pt>
                <c:pt idx="49">
                  <c:v>943</c:v>
                </c:pt>
                <c:pt idx="50">
                  <c:v>1283</c:v>
                </c:pt>
                <c:pt idx="51">
                  <c:v>1238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6B-EC47-AD2D-E31EFE5C9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545616"/>
        <c:axId val="1807684032"/>
      </c:scatterChart>
      <c:valAx>
        <c:axId val="18045456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684032"/>
        <c:crossesAt val="900"/>
        <c:crossBetween val="midCat"/>
        <c:majorUnit val="0.1"/>
      </c:valAx>
      <c:valAx>
        <c:axId val="1807684032"/>
        <c:scaling>
          <c:orientation val="minMax"/>
          <c:max val="1300"/>
          <c:min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Total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54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1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7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0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58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8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3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3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17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Boosting SAT Participation Rates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Overall participation rates across the states remain quite stable for the past 3 years.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Huge jumps for Colorado, Illinois and West Virginia.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Mainly due to SAT being made mandatory in these states.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5490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18079E-C905-AC5D-76E2-E40D58032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831480"/>
              </p:ext>
            </p:extLst>
          </p:nvPr>
        </p:nvGraphicFramePr>
        <p:xfrm>
          <a:off x="893699" y="1215787"/>
          <a:ext cx="7586875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22170-FE57-C5AC-ACB6-B3C17F3195ED}"/>
              </a:ext>
            </a:extLst>
          </p:cNvPr>
          <p:cNvCxnSpPr>
            <a:cxnSpLocks/>
          </p:cNvCxnSpPr>
          <p:nvPr/>
        </p:nvCxnSpPr>
        <p:spPr>
          <a:xfrm>
            <a:off x="1477926" y="1903228"/>
            <a:ext cx="6847367" cy="194575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5B41CA-862F-5285-E046-242892D35F0E}"/>
              </a:ext>
            </a:extLst>
          </p:cNvPr>
          <p:cNvSpPr/>
          <p:nvPr/>
        </p:nvSpPr>
        <p:spPr>
          <a:xfrm>
            <a:off x="1690577" y="1541721"/>
            <a:ext cx="3753293" cy="287079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33A477-49A0-F693-0F06-A8428E29A56F}"/>
              </a:ext>
            </a:extLst>
          </p:cNvPr>
          <p:cNvSpPr/>
          <p:nvPr/>
        </p:nvSpPr>
        <p:spPr>
          <a:xfrm>
            <a:off x="8197136" y="2753829"/>
            <a:ext cx="230273" cy="1584251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participation rates are inversely related to the ACT participation rates.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When SAT rates are at 100%, ACT rates are not at 0%. 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This is due to students taking both SAT and ACT as they could use the higher of the scores for their college/university applications.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2387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E16FBB-F5E6-4E1B-9963-BD1BE2A78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1872"/>
              </p:ext>
            </p:extLst>
          </p:nvPr>
        </p:nvGraphicFramePr>
        <p:xfrm>
          <a:off x="893699" y="1215787"/>
          <a:ext cx="7586876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37D38-FF40-93FE-08B4-FC62AC0435EB}"/>
              </a:ext>
            </a:extLst>
          </p:cNvPr>
          <p:cNvCxnSpPr>
            <a:cxnSpLocks/>
          </p:cNvCxnSpPr>
          <p:nvPr/>
        </p:nvCxnSpPr>
        <p:spPr>
          <a:xfrm>
            <a:off x="1594884" y="2309526"/>
            <a:ext cx="6730409" cy="144310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BD44294-69A6-9CF7-6EC0-F2490F199669}"/>
              </a:ext>
            </a:extLst>
          </p:cNvPr>
          <p:cNvSpPr txBox="1">
            <a:spLocks/>
          </p:cNvSpPr>
          <p:nvPr/>
        </p:nvSpPr>
        <p:spPr>
          <a:xfrm>
            <a:off x="3066284" y="3663722"/>
            <a:ext cx="814599" cy="3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000" dirty="0"/>
              <a:t>Oklahoma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637B4B-7BB8-838E-B0ED-A7D0BB6CB981}"/>
              </a:ext>
            </a:extLst>
          </p:cNvPr>
          <p:cNvSpPr/>
          <p:nvPr/>
        </p:nvSpPr>
        <p:spPr>
          <a:xfrm>
            <a:off x="2779207" y="3582503"/>
            <a:ext cx="1186737" cy="420561"/>
          </a:xfrm>
          <a:prstGeom prst="ellipse">
            <a:avLst/>
          </a:prstGeom>
          <a:noFill/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8F1DF-0031-B5AF-1900-178917719EF0}"/>
              </a:ext>
            </a:extLst>
          </p:cNvPr>
          <p:cNvCxnSpPr/>
          <p:nvPr/>
        </p:nvCxnSpPr>
        <p:spPr>
          <a:xfrm>
            <a:off x="4019109" y="3781412"/>
            <a:ext cx="63795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SAT participation rates are inversely related to the SAT Total Score. </a:t>
            </a:r>
            <a:r>
              <a:rPr lang="en-SG" sz="2000" dirty="0"/>
              <a:t>States with lower participation rates is more likely to have a higher score.</a:t>
            </a:r>
            <a:endParaRPr lang="en-US" sz="2000" dirty="0"/>
          </a:p>
          <a:p>
            <a:pPr marL="114300" indent="0">
              <a:buNone/>
            </a:pPr>
            <a:endParaRPr lang="en-SG" sz="2000" dirty="0"/>
          </a:p>
          <a:p>
            <a:r>
              <a:rPr lang="en-SG" sz="2000" dirty="0"/>
              <a:t> Students who are more confident in SAT are willing to take the test on top of ACT.</a:t>
            </a:r>
          </a:p>
          <a:p>
            <a:endParaRPr lang="en-SG" sz="2000" dirty="0"/>
          </a:p>
          <a:p>
            <a:pPr lvl="0"/>
            <a:r>
              <a:rPr lang="en-US" sz="2000" dirty="0"/>
              <a:t>Focus on </a:t>
            </a:r>
            <a:r>
              <a:rPr lang="en" sz="2000" dirty="0">
                <a:solidFill>
                  <a:schemeClr val="accent1"/>
                </a:solidFill>
              </a:rPr>
              <a:t>Oklahoma</a:t>
            </a:r>
            <a:r>
              <a:rPr lang="en" sz="2000" dirty="0"/>
              <a:t>. Score is relatively low when compared to the participation rate.</a:t>
            </a: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8287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6406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Trends – SAT Rates vs SAT Total Score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Data for the identified state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308236"/>
              </p:ext>
            </p:extLst>
          </p:nvPr>
        </p:nvGraphicFramePr>
        <p:xfrm>
          <a:off x="765125" y="1959191"/>
          <a:ext cx="7640686" cy="1708009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05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79">
                  <a:extLst>
                    <a:ext uri="{9D8B030D-6E8A-4147-A177-3AD203B41FA5}">
                      <a16:colId xmlns:a16="http://schemas.microsoft.com/office/drawing/2014/main" val="187885805"/>
                    </a:ext>
                  </a:extLst>
                </a:gridCol>
                <a:gridCol w="174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2882777672"/>
                    </a:ext>
                  </a:extLst>
                </a:gridCol>
              </a:tblGrid>
              <a:tr h="444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Total Score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1047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1062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963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64003"/>
                  </a:ext>
                </a:extLst>
              </a:tr>
            </a:tbl>
          </a:graphicData>
        </a:graphic>
      </p:graphicFrame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A4F0CA7-F895-4283-3B7D-BC285DF7913B}"/>
              </a:ext>
            </a:extLst>
          </p:cNvPr>
          <p:cNvSpPr txBox="1">
            <a:spLocks/>
          </p:cNvSpPr>
          <p:nvPr/>
        </p:nvSpPr>
        <p:spPr>
          <a:xfrm>
            <a:off x="662881" y="3774558"/>
            <a:ext cx="7586876" cy="101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000" dirty="0"/>
              <a:t>Participation increased </a:t>
            </a:r>
            <a:r>
              <a:rPr lang="en-US" sz="2000"/>
              <a:t>by 14% </a:t>
            </a:r>
            <a:r>
              <a:rPr lang="en-US" sz="2000" dirty="0"/>
              <a:t>in 2019 despite ACT being mandatory in the state.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37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Limitations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Limits in data. Data obtained is only up till 2019.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Correlation does not imply causation. There could be other contributing factors.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Analysis and recommendations is on the assumption that future trends will hold similar to historical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05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000" dirty="0"/>
              <a:t>Students are willing to take SAT in addition to ACT in order to increase the chance of a successful college/university application.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increases significantly when mandatory SAT is implemented by the state.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rates are inversely correlated to with the the total SAT score.</a:t>
            </a:r>
          </a:p>
          <a:p>
            <a:pPr lvl="0"/>
            <a:endParaRPr lang="en-US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61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More efforts could be focused in the state of </a:t>
            </a:r>
            <a:r>
              <a:rPr lang="en-US" sz="2000" dirty="0">
                <a:solidFill>
                  <a:schemeClr val="accent3"/>
                </a:solidFill>
              </a:rPr>
              <a:t>Oklahoma</a:t>
            </a:r>
            <a:r>
              <a:rPr lang="en-US" sz="2000" dirty="0"/>
              <a:t>. Data shows students’ willingness to take SAT in addition to ACT, despite ACT being mandatory.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>
                <a:solidFill>
                  <a:schemeClr val="accent3"/>
                </a:solidFill>
              </a:rPr>
              <a:t>Work with state agencies</a:t>
            </a:r>
            <a:r>
              <a:rPr lang="en-US" sz="2000" dirty="0"/>
              <a:t> to get SAT implemented state wide. States with expiring ACT contracts should be targeted.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Offer </a:t>
            </a:r>
            <a:r>
              <a:rPr lang="en-US" sz="2000" dirty="0">
                <a:solidFill>
                  <a:schemeClr val="accent3"/>
                </a:solidFill>
              </a:rPr>
              <a:t>free / subsidized tuition or preparation lessons </a:t>
            </a:r>
            <a:r>
              <a:rPr lang="en-US" sz="2000" dirty="0"/>
              <a:t>to prepare them for SAT. 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388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2000" dirty="0"/>
              <a:t>College board – the organization that administers the S</a:t>
            </a:r>
            <a:r>
              <a:rPr lang="en-SG" sz="2000" dirty="0"/>
              <a:t>AT, </a:t>
            </a:r>
            <a:r>
              <a:rPr lang="en" sz="2000" dirty="0"/>
              <a:t>will like to have some initiatives to increase the participation rates.</a:t>
            </a:r>
            <a:endParaRPr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Identify the states where the money would be the most well spent.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Give some recommendations on what could be done.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Objectives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Make recommendations to based on the trends and analysis.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Visualize data gathered on SAT participation rates from 2017 to 2019.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Identify and analyze trends in the data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0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Visualize data gathered on SAT participation rates from 2017 to 2019.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Identify trends in the data.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Make recommendations to the board based on the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58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and ACT </a:t>
            </a:r>
            <a:r>
              <a:rPr lang="en-SG" sz="2000" dirty="0"/>
              <a:t>are standardized tests that many colleges and universities in the United States require for their admissions process.</a:t>
            </a:r>
            <a:r>
              <a:rPr lang="en" sz="2000" dirty="0"/>
              <a:t> 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Most universities accept both SAT and ACT, there is absolutely no added advantage in taking one test over the other. 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Both tests have different test structures and scoring methods.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4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Summary of difference between SAT and ACT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969329"/>
              </p:ext>
            </p:extLst>
          </p:nvPr>
        </p:nvGraphicFramePr>
        <p:xfrm>
          <a:off x="765125" y="1959190"/>
          <a:ext cx="7769260" cy="2508551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22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68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Sections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Reading, Writing &amp; Language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Essay (Optional)</a:t>
                      </a: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English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Reading</a:t>
                      </a:r>
                      <a:endParaRPr lang="e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 Science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 Writing (Optional)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35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Scoring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Reading+ Writing Sections: 200 - 800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Math: 200 –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Total: 400 – 1600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Each section uses a scale of 1 – 36.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score: Average of four sections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952F15-8FB9-B942-8362-76CA2FF4F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950260"/>
              </p:ext>
            </p:extLst>
          </p:nvPr>
        </p:nvGraphicFramePr>
        <p:xfrm>
          <a:off x="893700" y="1128500"/>
          <a:ext cx="7586875" cy="3885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2D44119-74F3-4C54-EE21-6473A38A2D20}"/>
              </a:ext>
            </a:extLst>
          </p:cNvPr>
          <p:cNvSpPr/>
          <p:nvPr/>
        </p:nvSpPr>
        <p:spPr>
          <a:xfrm>
            <a:off x="3487479" y="1520456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7CFF4-C423-8972-6A70-E1EFF64071C8}"/>
              </a:ext>
            </a:extLst>
          </p:cNvPr>
          <p:cNvSpPr/>
          <p:nvPr/>
        </p:nvSpPr>
        <p:spPr>
          <a:xfrm>
            <a:off x="6702057" y="1520455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0AD7DA-8488-B74E-939A-7F6B439B4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2619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27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B6DD47-4342-8949-9E52-D7DC9FFBD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07687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9AA3A6D-E2B8-FCBB-9E5C-7D1725462A15}"/>
              </a:ext>
            </a:extLst>
          </p:cNvPr>
          <p:cNvSpPr/>
          <p:nvPr/>
        </p:nvSpPr>
        <p:spPr>
          <a:xfrm>
            <a:off x="7176986" y="1584251"/>
            <a:ext cx="425302" cy="1881963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766</Words>
  <Application>Microsoft Macintosh PowerPoint</Application>
  <PresentationFormat>On-screen Show (16:9)</PresentationFormat>
  <Paragraphs>160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Raleway</vt:lpstr>
      <vt:lpstr>Antonio template</vt:lpstr>
      <vt:lpstr>Boosting SAT Participation Rates</vt:lpstr>
      <vt:lpstr>Problem statement</vt:lpstr>
      <vt:lpstr>Process Objectives</vt:lpstr>
      <vt:lpstr>Project Objectives</vt:lpstr>
      <vt:lpstr>Background</vt:lpstr>
      <vt:lpstr>Background</vt:lpstr>
      <vt:lpstr>Trends – SAT Participation Rates</vt:lpstr>
      <vt:lpstr>Trends – SAT Participation Rates</vt:lpstr>
      <vt:lpstr>Trends – SAT Participation Rates</vt:lpstr>
      <vt:lpstr>Trends – SAT Participation Rates</vt:lpstr>
      <vt:lpstr>Trends – ACT Rates vs SAT Rates</vt:lpstr>
      <vt:lpstr>Trends – ACT Rates vs SAT Rates</vt:lpstr>
      <vt:lpstr>Trends – SAT Rates vs SAT Total Score</vt:lpstr>
      <vt:lpstr>Trends – SAT Rates vs SAT Total Score</vt:lpstr>
      <vt:lpstr>Trends – SAT Rates vs SAT Total Score</vt:lpstr>
      <vt:lpstr>Key Limitations</vt:lpstr>
      <vt:lpstr>Key Takeaways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Junwei Ye</cp:lastModifiedBy>
  <cp:revision>17</cp:revision>
  <dcterms:modified xsi:type="dcterms:W3CDTF">2022-07-28T16:33:00Z</dcterms:modified>
</cp:coreProperties>
</file>