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Montserrat" pitchFamily="2" charset="77"/>
      <p:regular r:id="rId38"/>
      <p:bold r:id="rId39"/>
      <p:italic r:id="rId40"/>
      <p:boldItalic r:id="rId41"/>
    </p:embeddedFont>
    <p:embeddedFont>
      <p:font typeface="Montserrat ExtraBold" panose="020F0502020204030204" pitchFamily="34" charset="0"/>
      <p:bold r:id="rId42"/>
      <p:italic r:id="rId43"/>
      <p:boldItalic r:id="rId44"/>
    </p:embeddedFont>
    <p:embeddedFont>
      <p:font typeface="Montserrat SemiBold" panose="020F0502020204030204" pitchFamily="34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CAD01-0610-4858-9D7B-CA11417F49F1}">
  <a:tblStyle styleId="{61FCAD01-0610-4858-9D7B-CA11417F49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5915"/>
  </p:normalViewPr>
  <p:slideViewPr>
    <p:cSldViewPr snapToGrid="0">
      <p:cViewPr varScale="1">
        <p:scale>
          <a:sx n="146" d="100"/>
          <a:sy n="146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fcd59512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fcd59512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fcd59512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fcd59512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fcd59512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fcd59512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fcd5951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fcd5951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fcd595127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fcd595127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fcd595127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fcd595127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fcd595127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fcd595127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fcd595127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fcd595127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fcd595127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5fcd595127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fcd59512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fcd59512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6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e38cef1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e38cef1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e71a856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e71a856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e71a8561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5e71a8561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e71a8561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e71a8561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e71a8561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5e71a8561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71a8561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71a8561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5e71a8561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5e71a8561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e71a8561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e71a8561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e71a8561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e71a8561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e71a8561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e71a8561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e71a8561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e71a8561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e38cef1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e38cef1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e71a8561b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e71a8561b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5e71a8561b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5e71a8561b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5e71a8561b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5e71a8561b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5e71a8561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5e71a8561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5e71a8561b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5e71a8561b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e71a8561b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e71a8561b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fcd59512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fcd59512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fcd59512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fcd59512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e71a8561b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e71a8561b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fcd59512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fcd595127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fcd59512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fcd59512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fcd59512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fcd59512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62950"/>
            <a:ext cx="4291200" cy="1765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6800" y="3633460"/>
            <a:ext cx="258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1859850" y="1516050"/>
            <a:ext cx="5424300" cy="17280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1859850" y="3472650"/>
            <a:ext cx="5424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912177" y="2382310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 hasCustomPrompt="1"/>
          </p:nvPr>
        </p:nvSpPr>
        <p:spPr>
          <a:xfrm>
            <a:off x="4716688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5917675" y="2382300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30623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1912177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4716688" y="3329075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5917675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9121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59176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1912175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5917674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flipH="1">
            <a:off x="8102184" y="476449"/>
            <a:ext cx="657169" cy="496458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849900" y="2176250"/>
            <a:ext cx="7444200" cy="16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412750" y="4085669"/>
            <a:ext cx="4318500" cy="5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 flipH="1">
            <a:off x="8144612" y="208586"/>
            <a:ext cx="572333" cy="432313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466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7406842" y="192276"/>
            <a:ext cx="1538986" cy="956704"/>
            <a:chOff x="7406842" y="192276"/>
            <a:chExt cx="1538986" cy="956704"/>
          </a:xfrm>
        </p:grpSpPr>
        <p:sp>
          <p:nvSpPr>
            <p:cNvPr id="78" name="Google Shape;78;p16"/>
            <p:cNvSpPr/>
            <p:nvPr/>
          </p:nvSpPr>
          <p:spPr>
            <a:xfrm flipH="1">
              <a:off x="7406842" y="192276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 flipH="1">
              <a:off x="8581341" y="873664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 flipH="1">
            <a:off x="7018367" y="264189"/>
            <a:ext cx="1927461" cy="1100730"/>
            <a:chOff x="7406842" y="264189"/>
            <a:chExt cx="1927461" cy="1100730"/>
          </a:xfrm>
        </p:grpSpPr>
        <p:sp>
          <p:nvSpPr>
            <p:cNvPr id="83" name="Google Shape;83;p17"/>
            <p:cNvSpPr/>
            <p:nvPr/>
          </p:nvSpPr>
          <p:spPr>
            <a:xfrm flipH="1">
              <a:off x="7406842" y="1017701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flipH="1">
              <a:off x="8969816" y="264189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 flipH="1">
            <a:off x="736239" y="3556825"/>
            <a:ext cx="2309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 flipH="1">
            <a:off x="736239" y="4056280"/>
            <a:ext cx="23091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 flipH="1">
            <a:off x="3417450" y="3556825"/>
            <a:ext cx="2309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6098661" y="3556825"/>
            <a:ext cx="2309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 flipH="1">
            <a:off x="3417450" y="4056280"/>
            <a:ext cx="23091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6"/>
          </p:nvPr>
        </p:nvSpPr>
        <p:spPr>
          <a:xfrm>
            <a:off x="6098661" y="4056280"/>
            <a:ext cx="23091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7" hasCustomPrompt="1"/>
          </p:nvPr>
        </p:nvSpPr>
        <p:spPr>
          <a:xfrm>
            <a:off x="1093839" y="2155772"/>
            <a:ext cx="1593900" cy="5472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8" hasCustomPrompt="1"/>
          </p:nvPr>
        </p:nvSpPr>
        <p:spPr>
          <a:xfrm>
            <a:off x="3775050" y="2150738"/>
            <a:ext cx="1593900" cy="5472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9" hasCustomPrompt="1"/>
          </p:nvPr>
        </p:nvSpPr>
        <p:spPr>
          <a:xfrm>
            <a:off x="6456261" y="2151230"/>
            <a:ext cx="1593900" cy="5472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281775" y="1476300"/>
            <a:ext cx="4149300" cy="1327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4777075" y="3261000"/>
            <a:ext cx="36540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402276" y="1476300"/>
            <a:ext cx="424810" cy="404706"/>
          </a:xfrm>
          <a:custGeom>
            <a:avLst/>
            <a:gdLst/>
            <a:ahLst/>
            <a:cxnLst/>
            <a:rect l="l" t="t" r="r" b="b"/>
            <a:pathLst>
              <a:path w="24089" h="22949" extrusionOk="0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38924" y="2548650"/>
            <a:ext cx="4092000" cy="11817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338924" y="3806575"/>
            <a:ext cx="4092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224564" y="819125"/>
            <a:ext cx="2130000" cy="122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268263" y="311588"/>
            <a:ext cx="1057340" cy="995938"/>
            <a:chOff x="268263" y="311588"/>
            <a:chExt cx="1057340" cy="995938"/>
          </a:xfrm>
        </p:grpSpPr>
        <p:sp>
          <p:nvSpPr>
            <p:cNvPr id="16" name="Google Shape;16;p3"/>
            <p:cNvSpPr/>
            <p:nvPr/>
          </p:nvSpPr>
          <p:spPr>
            <a:xfrm>
              <a:off x="268263" y="819125"/>
              <a:ext cx="647000" cy="488400"/>
            </a:xfrm>
            <a:custGeom>
              <a:avLst/>
              <a:gdLst/>
              <a:ahLst/>
              <a:cxnLst/>
              <a:rect l="l" t="t" r="r" b="b"/>
              <a:pathLst>
                <a:path w="25880" h="19536" extrusionOk="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915275" y="311588"/>
              <a:ext cx="410327" cy="309694"/>
            </a:xfrm>
            <a:custGeom>
              <a:avLst/>
              <a:gdLst/>
              <a:ahLst/>
              <a:cxnLst/>
              <a:rect l="l" t="t" r="r" b="b"/>
              <a:pathLst>
                <a:path w="25880" h="19536" extrusionOk="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4281475" y="1200800"/>
            <a:ext cx="4149300" cy="829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4281475" y="2487575"/>
            <a:ext cx="41493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2247000" y="4069650"/>
            <a:ext cx="4650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602600" y="4069775"/>
            <a:ext cx="59388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1056600" y="539500"/>
            <a:ext cx="7030800" cy="975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713200" y="1325940"/>
            <a:ext cx="36681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2"/>
          </p:nvPr>
        </p:nvSpPr>
        <p:spPr>
          <a:xfrm>
            <a:off x="4762800" y="1325825"/>
            <a:ext cx="36681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subTitle" idx="1"/>
          </p:nvPr>
        </p:nvSpPr>
        <p:spPr>
          <a:xfrm>
            <a:off x="3373800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2"/>
          </p:nvPr>
        </p:nvSpPr>
        <p:spPr>
          <a:xfrm>
            <a:off x="3373800" y="4125875"/>
            <a:ext cx="2396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3"/>
          </p:nvPr>
        </p:nvSpPr>
        <p:spPr>
          <a:xfrm>
            <a:off x="6034313" y="4125875"/>
            <a:ext cx="2396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4"/>
          </p:nvPr>
        </p:nvSpPr>
        <p:spPr>
          <a:xfrm>
            <a:off x="713287" y="4125875"/>
            <a:ext cx="2396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5"/>
          </p:nvPr>
        </p:nvSpPr>
        <p:spPr>
          <a:xfrm>
            <a:off x="6034313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6"/>
          </p:nvPr>
        </p:nvSpPr>
        <p:spPr>
          <a:xfrm>
            <a:off x="713287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4072625" y="539500"/>
            <a:ext cx="43581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ubTitle" idx="1"/>
          </p:nvPr>
        </p:nvSpPr>
        <p:spPr>
          <a:xfrm>
            <a:off x="5244975" y="2871190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2"/>
          </p:nvPr>
        </p:nvSpPr>
        <p:spPr>
          <a:xfrm>
            <a:off x="5244975" y="1737127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ubTitle" idx="3"/>
          </p:nvPr>
        </p:nvSpPr>
        <p:spPr>
          <a:xfrm>
            <a:off x="5244975" y="1274650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4"/>
          </p:nvPr>
        </p:nvSpPr>
        <p:spPr>
          <a:xfrm>
            <a:off x="5244975" y="2408744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5"/>
          </p:nvPr>
        </p:nvSpPr>
        <p:spPr>
          <a:xfrm>
            <a:off x="5244975" y="4005253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6"/>
          </p:nvPr>
        </p:nvSpPr>
        <p:spPr>
          <a:xfrm flipH="1">
            <a:off x="5245025" y="3542838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subTitle" idx="1"/>
          </p:nvPr>
        </p:nvSpPr>
        <p:spPr>
          <a:xfrm>
            <a:off x="735901" y="2873147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2"/>
          </p:nvPr>
        </p:nvSpPr>
        <p:spPr>
          <a:xfrm>
            <a:off x="735901" y="3364266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3"/>
          </p:nvPr>
        </p:nvSpPr>
        <p:spPr>
          <a:xfrm>
            <a:off x="4610097" y="2873147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4"/>
          </p:nvPr>
        </p:nvSpPr>
        <p:spPr>
          <a:xfrm>
            <a:off x="4610097" y="3364265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5"/>
          </p:nvPr>
        </p:nvSpPr>
        <p:spPr>
          <a:xfrm>
            <a:off x="2672996" y="2873145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6"/>
          </p:nvPr>
        </p:nvSpPr>
        <p:spPr>
          <a:xfrm>
            <a:off x="2672996" y="3364265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7"/>
          </p:nvPr>
        </p:nvSpPr>
        <p:spPr>
          <a:xfrm>
            <a:off x="6547199" y="2873147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8"/>
          </p:nvPr>
        </p:nvSpPr>
        <p:spPr>
          <a:xfrm>
            <a:off x="6547199" y="3364265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 flipH="1">
            <a:off x="5845725" y="4156750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2"/>
          </p:nvPr>
        </p:nvSpPr>
        <p:spPr>
          <a:xfrm flipH="1">
            <a:off x="3279450" y="4156750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3"/>
          </p:nvPr>
        </p:nvSpPr>
        <p:spPr>
          <a:xfrm>
            <a:off x="713625" y="3563875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4"/>
          </p:nvPr>
        </p:nvSpPr>
        <p:spPr>
          <a:xfrm>
            <a:off x="3279450" y="3563875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5"/>
          </p:nvPr>
        </p:nvSpPr>
        <p:spPr>
          <a:xfrm flipH="1">
            <a:off x="713625" y="4156750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6"/>
          </p:nvPr>
        </p:nvSpPr>
        <p:spPr>
          <a:xfrm>
            <a:off x="5845725" y="3563875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7"/>
          </p:nvPr>
        </p:nvSpPr>
        <p:spPr>
          <a:xfrm>
            <a:off x="713200" y="2489875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8"/>
          </p:nvPr>
        </p:nvSpPr>
        <p:spPr>
          <a:xfrm>
            <a:off x="3279013" y="2489875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9"/>
          </p:nvPr>
        </p:nvSpPr>
        <p:spPr>
          <a:xfrm flipH="1">
            <a:off x="5844825" y="1897000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3"/>
          </p:nvPr>
        </p:nvSpPr>
        <p:spPr>
          <a:xfrm>
            <a:off x="3279013" y="1897000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4"/>
          </p:nvPr>
        </p:nvSpPr>
        <p:spPr>
          <a:xfrm>
            <a:off x="5844825" y="2489875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15"/>
          </p:nvPr>
        </p:nvSpPr>
        <p:spPr>
          <a:xfrm flipH="1">
            <a:off x="713200" y="1897000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28"/>
          <p:cNvGrpSpPr/>
          <p:nvPr/>
        </p:nvGrpSpPr>
        <p:grpSpPr>
          <a:xfrm>
            <a:off x="7186006" y="154553"/>
            <a:ext cx="1762962" cy="2610641"/>
            <a:chOff x="7186006" y="154553"/>
            <a:chExt cx="1762962" cy="2610641"/>
          </a:xfrm>
        </p:grpSpPr>
        <p:sp>
          <p:nvSpPr>
            <p:cNvPr id="156" name="Google Shape;156;p28"/>
            <p:cNvSpPr/>
            <p:nvPr/>
          </p:nvSpPr>
          <p:spPr>
            <a:xfrm flipH="1">
              <a:off x="7186006" y="154553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 flipH="1">
              <a:off x="8584481" y="2489878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389300" y="644825"/>
            <a:ext cx="4044900" cy="719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571125" y="1535159"/>
            <a:ext cx="2862900" cy="13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29"/>
          <p:cNvSpPr txBox="1"/>
          <p:nvPr/>
        </p:nvSpPr>
        <p:spPr>
          <a:xfrm flipH="1">
            <a:off x="4690250" y="3841575"/>
            <a:ext cx="37440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illustrations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0"/>
          <p:cNvGrpSpPr/>
          <p:nvPr/>
        </p:nvGrpSpPr>
        <p:grpSpPr>
          <a:xfrm>
            <a:off x="1140164" y="714746"/>
            <a:ext cx="1446116" cy="854661"/>
            <a:chOff x="1140164" y="714746"/>
            <a:chExt cx="1446116" cy="854661"/>
          </a:xfrm>
        </p:grpSpPr>
        <p:sp>
          <p:nvSpPr>
            <p:cNvPr id="164" name="Google Shape;164;p30"/>
            <p:cNvSpPr/>
            <p:nvPr/>
          </p:nvSpPr>
          <p:spPr>
            <a:xfrm>
              <a:off x="2246975" y="1313780"/>
              <a:ext cx="339305" cy="255627"/>
            </a:xfrm>
            <a:custGeom>
              <a:avLst/>
              <a:gdLst/>
              <a:ahLst/>
              <a:cxnLst/>
              <a:rect l="l" t="t" r="r" b="b"/>
              <a:pathLst>
                <a:path w="19886" h="14984" extrusionOk="0">
                  <a:moveTo>
                    <a:pt x="9201" y="1"/>
                  </a:moveTo>
                  <a:cubicBezTo>
                    <a:pt x="8693" y="1"/>
                    <a:pt x="8119" y="163"/>
                    <a:pt x="7511" y="503"/>
                  </a:cubicBezTo>
                  <a:cubicBezTo>
                    <a:pt x="5293" y="1982"/>
                    <a:pt x="3853" y="4433"/>
                    <a:pt x="3698" y="7118"/>
                  </a:cubicBezTo>
                  <a:lnTo>
                    <a:pt x="3698" y="8480"/>
                  </a:lnTo>
                  <a:cubicBezTo>
                    <a:pt x="3698" y="9025"/>
                    <a:pt x="3815" y="9531"/>
                    <a:pt x="4048" y="10037"/>
                  </a:cubicBezTo>
                  <a:lnTo>
                    <a:pt x="1441" y="11555"/>
                  </a:lnTo>
                  <a:cubicBezTo>
                    <a:pt x="585" y="12099"/>
                    <a:pt x="79" y="12994"/>
                    <a:pt x="1" y="13967"/>
                  </a:cubicBezTo>
                  <a:cubicBezTo>
                    <a:pt x="1" y="14603"/>
                    <a:pt x="335" y="14983"/>
                    <a:pt x="807" y="14983"/>
                  </a:cubicBezTo>
                  <a:cubicBezTo>
                    <a:pt x="999" y="14983"/>
                    <a:pt x="1215" y="14920"/>
                    <a:pt x="1441" y="14784"/>
                  </a:cubicBezTo>
                  <a:lnTo>
                    <a:pt x="18446" y="4978"/>
                  </a:lnTo>
                  <a:cubicBezTo>
                    <a:pt x="19302" y="4433"/>
                    <a:pt x="19808" y="3499"/>
                    <a:pt x="19886" y="2527"/>
                  </a:cubicBezTo>
                  <a:cubicBezTo>
                    <a:pt x="19886" y="1891"/>
                    <a:pt x="19572" y="1511"/>
                    <a:pt x="19097" y="1511"/>
                  </a:cubicBezTo>
                  <a:cubicBezTo>
                    <a:pt x="18904" y="1511"/>
                    <a:pt x="18683" y="1574"/>
                    <a:pt x="18446" y="1709"/>
                  </a:cubicBezTo>
                  <a:lnTo>
                    <a:pt x="15294" y="3538"/>
                  </a:lnTo>
                  <a:cubicBezTo>
                    <a:pt x="15333" y="3383"/>
                    <a:pt x="15333" y="3266"/>
                    <a:pt x="15372" y="3110"/>
                  </a:cubicBezTo>
                  <a:lnTo>
                    <a:pt x="15372" y="2176"/>
                  </a:lnTo>
                  <a:cubicBezTo>
                    <a:pt x="15372" y="1047"/>
                    <a:pt x="14787" y="385"/>
                    <a:pt x="13948" y="385"/>
                  </a:cubicBezTo>
                  <a:cubicBezTo>
                    <a:pt x="13602" y="385"/>
                    <a:pt x="13213" y="498"/>
                    <a:pt x="12804" y="737"/>
                  </a:cubicBezTo>
                  <a:cubicBezTo>
                    <a:pt x="12220" y="1087"/>
                    <a:pt x="11675" y="1593"/>
                    <a:pt x="11286" y="2176"/>
                  </a:cubicBezTo>
                  <a:cubicBezTo>
                    <a:pt x="11125" y="785"/>
                    <a:pt x="10321" y="1"/>
                    <a:pt x="9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1140164" y="714746"/>
              <a:ext cx="501958" cy="379155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6412200" y="3690475"/>
            <a:ext cx="1865747" cy="846426"/>
            <a:chOff x="6412200" y="3690475"/>
            <a:chExt cx="1865747" cy="846426"/>
          </a:xfrm>
        </p:grpSpPr>
        <p:sp>
          <p:nvSpPr>
            <p:cNvPr id="167" name="Google Shape;167;p30"/>
            <p:cNvSpPr/>
            <p:nvPr/>
          </p:nvSpPr>
          <p:spPr>
            <a:xfrm>
              <a:off x="7775992" y="4058701"/>
              <a:ext cx="501955" cy="478200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412200" y="3690475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6863348" y="599679"/>
            <a:ext cx="1192711" cy="959776"/>
            <a:chOff x="6863348" y="599679"/>
            <a:chExt cx="1192711" cy="959776"/>
          </a:xfrm>
        </p:grpSpPr>
        <p:sp>
          <p:nvSpPr>
            <p:cNvPr id="170" name="Google Shape;170;p30"/>
            <p:cNvSpPr/>
            <p:nvPr/>
          </p:nvSpPr>
          <p:spPr>
            <a:xfrm>
              <a:off x="7691572" y="1284139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6863348" y="599679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329325"/>
            <a:ext cx="7717500" cy="143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1"/>
          <p:cNvGrpSpPr/>
          <p:nvPr/>
        </p:nvGrpSpPr>
        <p:grpSpPr>
          <a:xfrm>
            <a:off x="7138022" y="539494"/>
            <a:ext cx="1398188" cy="1196031"/>
            <a:chOff x="7138022" y="539494"/>
            <a:chExt cx="1398188" cy="1196031"/>
          </a:xfrm>
        </p:grpSpPr>
        <p:grpSp>
          <p:nvGrpSpPr>
            <p:cNvPr id="174" name="Google Shape;174;p31"/>
            <p:cNvGrpSpPr/>
            <p:nvPr/>
          </p:nvGrpSpPr>
          <p:grpSpPr>
            <a:xfrm>
              <a:off x="7839383" y="539494"/>
              <a:ext cx="591380" cy="816862"/>
              <a:chOff x="3429253" y="815849"/>
              <a:chExt cx="764156" cy="1055514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3429253" y="815849"/>
                <a:ext cx="764156" cy="1055514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21885" extrusionOk="0">
                    <a:moveTo>
                      <a:pt x="11872" y="0"/>
                    </a:moveTo>
                    <a:cubicBezTo>
                      <a:pt x="11397" y="0"/>
                      <a:pt x="10921" y="106"/>
                      <a:pt x="10478" y="317"/>
                    </a:cubicBezTo>
                    <a:lnTo>
                      <a:pt x="1394" y="5556"/>
                    </a:lnTo>
                    <a:cubicBezTo>
                      <a:pt x="592" y="6105"/>
                      <a:pt x="42" y="6992"/>
                      <a:pt x="0" y="8006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2"/>
                    </a:cubicBezTo>
                    <a:lnTo>
                      <a:pt x="2577" y="21568"/>
                    </a:lnTo>
                    <a:cubicBezTo>
                      <a:pt x="3000" y="21779"/>
                      <a:pt x="3475" y="21885"/>
                      <a:pt x="3956" y="21885"/>
                    </a:cubicBezTo>
                    <a:cubicBezTo>
                      <a:pt x="4436" y="21885"/>
                      <a:pt x="4922" y="21779"/>
                      <a:pt x="5366" y="21568"/>
                    </a:cubicBezTo>
                    <a:lnTo>
                      <a:pt x="14407" y="16329"/>
                    </a:lnTo>
                    <a:cubicBezTo>
                      <a:pt x="15252" y="15780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2"/>
                      <a:pt x="14407" y="993"/>
                    </a:cubicBezTo>
                    <a:lnTo>
                      <a:pt x="13266" y="317"/>
                    </a:lnTo>
                    <a:cubicBezTo>
                      <a:pt x="12822" y="106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3620772" y="932466"/>
                <a:ext cx="572635" cy="932286"/>
              </a:xfrm>
              <a:custGeom>
                <a:avLst/>
                <a:gdLst/>
                <a:ahLst/>
                <a:cxnLst/>
                <a:rect l="l" t="t" r="r" b="b"/>
                <a:pathLst>
                  <a:path w="11873" h="19330" extrusionOk="0">
                    <a:moveTo>
                      <a:pt x="11074" y="1"/>
                    </a:moveTo>
                    <a:cubicBezTo>
                      <a:pt x="10882" y="1"/>
                      <a:pt x="10666" y="59"/>
                      <a:pt x="10436" y="181"/>
                    </a:cubicBezTo>
                    <a:lnTo>
                      <a:pt x="1395" y="5419"/>
                    </a:lnTo>
                    <a:cubicBezTo>
                      <a:pt x="550" y="5969"/>
                      <a:pt x="43" y="6856"/>
                      <a:pt x="0" y="7870"/>
                    </a:cubicBezTo>
                    <a:lnTo>
                      <a:pt x="0" y="18305"/>
                    </a:lnTo>
                    <a:cubicBezTo>
                      <a:pt x="0" y="18968"/>
                      <a:pt x="323" y="19330"/>
                      <a:pt x="783" y="19330"/>
                    </a:cubicBezTo>
                    <a:cubicBezTo>
                      <a:pt x="969" y="19330"/>
                      <a:pt x="1176" y="19271"/>
                      <a:pt x="1395" y="19150"/>
                    </a:cubicBezTo>
                    <a:lnTo>
                      <a:pt x="10436" y="13911"/>
                    </a:lnTo>
                    <a:cubicBezTo>
                      <a:pt x="11281" y="13362"/>
                      <a:pt x="11788" y="12475"/>
                      <a:pt x="11872" y="11461"/>
                    </a:cubicBezTo>
                    <a:lnTo>
                      <a:pt x="11872" y="1026"/>
                    </a:lnTo>
                    <a:cubicBezTo>
                      <a:pt x="11872" y="363"/>
                      <a:pt x="11550" y="1"/>
                      <a:pt x="1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3429253" y="1134738"/>
                <a:ext cx="246600" cy="736472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15270" extrusionOk="0">
                    <a:moveTo>
                      <a:pt x="423" y="0"/>
                    </a:moveTo>
                    <a:cubicBezTo>
                      <a:pt x="169" y="423"/>
                      <a:pt x="42" y="887"/>
                      <a:pt x="0" y="1394"/>
                    </a:cubicBezTo>
                    <a:lnTo>
                      <a:pt x="0" y="11872"/>
                    </a:lnTo>
                    <a:cubicBezTo>
                      <a:pt x="42" y="12844"/>
                      <a:pt x="592" y="13731"/>
                      <a:pt x="1394" y="14280"/>
                    </a:cubicBezTo>
                    <a:lnTo>
                      <a:pt x="2577" y="14956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0"/>
                    </a:cubicBezTo>
                    <a:lnTo>
                      <a:pt x="5112" y="15040"/>
                    </a:lnTo>
                    <a:cubicBezTo>
                      <a:pt x="4981" y="15093"/>
                      <a:pt x="4855" y="15118"/>
                      <a:pt x="4738" y="15118"/>
                    </a:cubicBezTo>
                    <a:cubicBezTo>
                      <a:pt x="4290" y="15118"/>
                      <a:pt x="3971" y="14747"/>
                      <a:pt x="3971" y="14111"/>
                    </a:cubicBezTo>
                    <a:lnTo>
                      <a:pt x="3971" y="3676"/>
                    </a:lnTo>
                    <a:cubicBezTo>
                      <a:pt x="3971" y="3169"/>
                      <a:pt x="4140" y="2704"/>
                      <a:pt x="4352" y="228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3704305" y="1128227"/>
                <a:ext cx="407592" cy="51432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0664" extrusionOk="0">
                    <a:moveTo>
                      <a:pt x="8232" y="0"/>
                    </a:moveTo>
                    <a:cubicBezTo>
                      <a:pt x="8183" y="0"/>
                      <a:pt x="8128" y="16"/>
                      <a:pt x="8070" y="51"/>
                    </a:cubicBezTo>
                    <a:lnTo>
                      <a:pt x="339" y="4529"/>
                    </a:lnTo>
                    <a:cubicBezTo>
                      <a:pt x="127" y="4656"/>
                      <a:pt x="1" y="4909"/>
                      <a:pt x="1" y="5163"/>
                    </a:cubicBezTo>
                    <a:lnTo>
                      <a:pt x="1" y="10401"/>
                    </a:lnTo>
                    <a:cubicBezTo>
                      <a:pt x="1" y="10554"/>
                      <a:pt x="89" y="10663"/>
                      <a:pt x="219" y="10663"/>
                    </a:cubicBezTo>
                    <a:cubicBezTo>
                      <a:pt x="268" y="10663"/>
                      <a:pt x="323" y="10648"/>
                      <a:pt x="381" y="10613"/>
                    </a:cubicBezTo>
                    <a:lnTo>
                      <a:pt x="8070" y="6134"/>
                    </a:lnTo>
                    <a:cubicBezTo>
                      <a:pt x="8281" y="6008"/>
                      <a:pt x="8450" y="5754"/>
                      <a:pt x="8450" y="5501"/>
                    </a:cubicBezTo>
                    <a:lnTo>
                      <a:pt x="8450" y="262"/>
                    </a:lnTo>
                    <a:cubicBezTo>
                      <a:pt x="8450" y="109"/>
                      <a:pt x="8361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3704305" y="1120462"/>
                <a:ext cx="40759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6930" extrusionOk="0">
                    <a:moveTo>
                      <a:pt x="8450" y="0"/>
                    </a:moveTo>
                    <a:lnTo>
                      <a:pt x="4606" y="6380"/>
                    </a:lnTo>
                    <a:lnTo>
                      <a:pt x="1" y="4901"/>
                    </a:lnTo>
                    <a:lnTo>
                      <a:pt x="1" y="4901"/>
                    </a:lnTo>
                    <a:lnTo>
                      <a:pt x="4690" y="6929"/>
                    </a:lnTo>
                    <a:lnTo>
                      <a:pt x="8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" name="Google Shape;180;p31"/>
            <p:cNvSpPr/>
            <p:nvPr/>
          </p:nvSpPr>
          <p:spPr>
            <a:xfrm>
              <a:off x="8138200" y="1356350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15885" y="578654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38022" y="1245114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53519" y="2280352"/>
            <a:ext cx="2942400" cy="689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053519" y="3332975"/>
            <a:ext cx="2942400" cy="1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148081" y="3332975"/>
            <a:ext cx="2942400" cy="1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148081" y="2280352"/>
            <a:ext cx="2942400" cy="689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0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5207849" y="124700"/>
            <a:ext cx="870817" cy="829606"/>
          </a:xfrm>
          <a:custGeom>
            <a:avLst/>
            <a:gdLst/>
            <a:ahLst/>
            <a:cxnLst/>
            <a:rect l="l" t="t" r="r" b="b"/>
            <a:pathLst>
              <a:path w="24089" h="22949" extrusionOk="0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6"/>
          <p:cNvGrpSpPr/>
          <p:nvPr/>
        </p:nvGrpSpPr>
        <p:grpSpPr>
          <a:xfrm>
            <a:off x="250777" y="105599"/>
            <a:ext cx="8640868" cy="1187419"/>
            <a:chOff x="250777" y="105599"/>
            <a:chExt cx="8640868" cy="1187419"/>
          </a:xfrm>
        </p:grpSpPr>
        <p:grpSp>
          <p:nvGrpSpPr>
            <p:cNvPr id="29" name="Google Shape;29;p6"/>
            <p:cNvGrpSpPr/>
            <p:nvPr/>
          </p:nvGrpSpPr>
          <p:grpSpPr>
            <a:xfrm>
              <a:off x="250777" y="105599"/>
              <a:ext cx="8466171" cy="700461"/>
              <a:chOff x="250777" y="105599"/>
              <a:chExt cx="8466171" cy="700461"/>
            </a:xfrm>
          </p:grpSpPr>
          <p:sp>
            <p:nvSpPr>
              <p:cNvPr id="30" name="Google Shape;30;p6"/>
              <p:cNvSpPr/>
              <p:nvPr/>
            </p:nvSpPr>
            <p:spPr>
              <a:xfrm flipH="1">
                <a:off x="8352462" y="530744"/>
                <a:ext cx="364487" cy="275316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6"/>
              <p:cNvSpPr/>
              <p:nvPr/>
            </p:nvSpPr>
            <p:spPr>
              <a:xfrm flipH="1">
                <a:off x="6914806" y="105599"/>
                <a:ext cx="572333" cy="432313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 flipH="1">
                <a:off x="250777" y="142250"/>
                <a:ext cx="294700" cy="222603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33;p6"/>
            <p:cNvSpPr/>
            <p:nvPr/>
          </p:nvSpPr>
          <p:spPr>
            <a:xfrm flipH="1">
              <a:off x="8527158" y="1017702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1541600"/>
            <a:ext cx="4480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459375"/>
            <a:ext cx="44808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 flipH="1">
            <a:off x="8521429" y="2262404"/>
            <a:ext cx="474968" cy="358831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806000" y="2517276"/>
            <a:ext cx="5532000" cy="209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13225" y="3076025"/>
            <a:ext cx="44757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4" name="Google Shape;44;p9"/>
          <p:cNvGrpSpPr/>
          <p:nvPr/>
        </p:nvGrpSpPr>
        <p:grpSpPr>
          <a:xfrm>
            <a:off x="8210733" y="682227"/>
            <a:ext cx="639792" cy="1610531"/>
            <a:chOff x="8210733" y="682227"/>
            <a:chExt cx="639792" cy="1610531"/>
          </a:xfrm>
        </p:grpSpPr>
        <p:sp>
          <p:nvSpPr>
            <p:cNvPr id="45" name="Google Shape;45;p9"/>
            <p:cNvSpPr/>
            <p:nvPr/>
          </p:nvSpPr>
          <p:spPr>
            <a:xfrm flipH="1">
              <a:off x="8365410" y="1005591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flipH="1">
              <a:off x="8210733" y="682227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flipH="1">
              <a:off x="8547080" y="2063550"/>
              <a:ext cx="303445" cy="229208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51975" y="539500"/>
            <a:ext cx="76788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eycards.herokuapp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eycards.herokuapp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ctrTitle"/>
          </p:nvPr>
        </p:nvSpPr>
        <p:spPr>
          <a:xfrm>
            <a:off x="715100" y="1562950"/>
            <a:ext cx="7193700" cy="1765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Recommender &amp; </a:t>
            </a:r>
            <a:r>
              <a:rPr lang="en" i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Sentiment Analysis</a:t>
            </a:r>
            <a:endParaRPr dirty="0"/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736800" y="3633454"/>
            <a:ext cx="25836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by:</a:t>
            </a:r>
            <a:endParaRPr/>
          </a:p>
        </p:txBody>
      </p:sp>
      <p:cxnSp>
        <p:nvCxnSpPr>
          <p:cNvPr id="189" name="Google Shape;189;p32"/>
          <p:cNvCxnSpPr/>
          <p:nvPr/>
        </p:nvCxnSpPr>
        <p:spPr>
          <a:xfrm>
            <a:off x="801925" y="3404864"/>
            <a:ext cx="40563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075" y="3670612"/>
            <a:ext cx="2013749" cy="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1072850" y="845092"/>
            <a:ext cx="3656400" cy="7983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9" name="Google Shape;299;p41"/>
          <p:cNvCxnSpPr/>
          <p:nvPr/>
        </p:nvCxnSpPr>
        <p:spPr>
          <a:xfrm>
            <a:off x="1161550" y="1719414"/>
            <a:ext cx="3486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41"/>
          <p:cNvSpPr txBox="1">
            <a:spLocks noGrp="1"/>
          </p:cNvSpPr>
          <p:nvPr>
            <p:ph type="body" idx="4294967295"/>
          </p:nvPr>
        </p:nvSpPr>
        <p:spPr>
          <a:xfrm>
            <a:off x="597200" y="1936750"/>
            <a:ext cx="47205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Data Science techniques to create a credit card recommender</a:t>
            </a:r>
            <a:endParaRPr sz="1800"/>
          </a:p>
        </p:txBody>
      </p:sp>
      <p:pic>
        <p:nvPicPr>
          <p:cNvPr id="301" name="Google Shape;301;p41"/>
          <p:cNvPicPr preferRelativeResize="0"/>
          <p:nvPr/>
        </p:nvPicPr>
        <p:blipFill rotWithShape="1">
          <a:blip r:embed="rId3">
            <a:alphaModFix/>
          </a:blip>
          <a:srcRect b="9706"/>
          <a:stretch/>
        </p:blipFill>
        <p:spPr>
          <a:xfrm>
            <a:off x="5340100" y="0"/>
            <a:ext cx="3803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/>
        </p:nvSpPr>
        <p:spPr>
          <a:xfrm>
            <a:off x="597200" y="3005400"/>
            <a:ext cx="4720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use of the findings to analyse reviews on cards to find out the sentiments on each of these cards.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3" name="Google Shape;303;p41"/>
          <p:cNvGrpSpPr/>
          <p:nvPr/>
        </p:nvGrpSpPr>
        <p:grpSpPr>
          <a:xfrm>
            <a:off x="751325" y="2148100"/>
            <a:ext cx="248550" cy="248550"/>
            <a:chOff x="1171688" y="3113150"/>
            <a:chExt cx="497100" cy="497100"/>
          </a:xfrm>
        </p:grpSpPr>
        <p:sp>
          <p:nvSpPr>
            <p:cNvPr id="304" name="Google Shape;304;p41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37" y="220380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41"/>
          <p:cNvGrpSpPr/>
          <p:nvPr/>
        </p:nvGrpSpPr>
        <p:grpSpPr>
          <a:xfrm>
            <a:off x="751029" y="3213208"/>
            <a:ext cx="248550" cy="248550"/>
            <a:chOff x="1171688" y="3113150"/>
            <a:chExt cx="497100" cy="497100"/>
          </a:xfrm>
        </p:grpSpPr>
        <p:sp>
          <p:nvSpPr>
            <p:cNvPr id="308" name="Google Shape;308;p41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" name="Google Shape;3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741" y="3268908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443550" y="2075413"/>
            <a:ext cx="4590600" cy="1220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cxnSp>
        <p:nvCxnSpPr>
          <p:cNvPr id="316" name="Google Shape;316;p42"/>
          <p:cNvCxnSpPr/>
          <p:nvPr/>
        </p:nvCxnSpPr>
        <p:spPr>
          <a:xfrm>
            <a:off x="542400" y="3372014"/>
            <a:ext cx="42324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9706"/>
          <a:stretch/>
        </p:blipFill>
        <p:spPr>
          <a:xfrm>
            <a:off x="5340100" y="0"/>
            <a:ext cx="38039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COLLECTION &amp;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24" name="Google Shape;324;p4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713225" y="10738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Scraped list of cards and reviews from various sites using </a:t>
            </a:r>
            <a:r>
              <a:rPr lang="en" sz="1600" dirty="0" err="1"/>
              <a:t>BeautifulSoup</a:t>
            </a:r>
            <a:r>
              <a:rPr lang="en" sz="1600" dirty="0"/>
              <a:t> and Selenium.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Scrapped a total of 117 cards and 1,093 reviews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Apply preprocessing techniques to prepare the dataset for EDA: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Remove punctuations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Tokenize the reviews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Remove common stop words such as I, We, </a:t>
            </a:r>
            <a:r>
              <a:rPr lang="en" sz="1600" dirty="0" err="1"/>
              <a:t>etc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Lemmatize the words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MOST COMMON WORDS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32" name="Google Shape;332;p44"/>
          <p:cNvCxnSpPr/>
          <p:nvPr/>
        </p:nvCxnSpPr>
        <p:spPr>
          <a:xfrm>
            <a:off x="801925" y="1093902"/>
            <a:ext cx="5647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44"/>
          <p:cNvSpPr txBox="1">
            <a:spLocks noGrp="1"/>
          </p:cNvSpPr>
          <p:nvPr>
            <p:ph type="body" idx="4294967295"/>
          </p:nvPr>
        </p:nvSpPr>
        <p:spPr>
          <a:xfrm>
            <a:off x="6178875" y="1276625"/>
            <a:ext cx="26112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Miles Cards:</a:t>
            </a:r>
            <a:endParaRPr sz="1800" b="1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Mile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Spend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Point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Fee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Online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DBS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3">
            <a:alphaModFix/>
          </a:blip>
          <a:srcRect t="7655"/>
          <a:stretch/>
        </p:blipFill>
        <p:spPr>
          <a:xfrm>
            <a:off x="326625" y="1366638"/>
            <a:ext cx="5746875" cy="320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44"/>
          <p:cNvGrpSpPr/>
          <p:nvPr/>
        </p:nvGrpSpPr>
        <p:grpSpPr>
          <a:xfrm>
            <a:off x="6324850" y="2015803"/>
            <a:ext cx="248550" cy="248550"/>
            <a:chOff x="1171688" y="3113150"/>
            <a:chExt cx="497100" cy="497100"/>
          </a:xfrm>
        </p:grpSpPr>
        <p:sp>
          <p:nvSpPr>
            <p:cNvPr id="336" name="Google Shape;336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8" name="Google Shape;3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20715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44"/>
          <p:cNvGrpSpPr/>
          <p:nvPr/>
        </p:nvGrpSpPr>
        <p:grpSpPr>
          <a:xfrm>
            <a:off x="6324850" y="2411403"/>
            <a:ext cx="248550" cy="248550"/>
            <a:chOff x="1171688" y="3113150"/>
            <a:chExt cx="497100" cy="497100"/>
          </a:xfrm>
        </p:grpSpPr>
        <p:sp>
          <p:nvSpPr>
            <p:cNvPr id="340" name="Google Shape;340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2" name="Google Shape;3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24671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44"/>
          <p:cNvGrpSpPr/>
          <p:nvPr/>
        </p:nvGrpSpPr>
        <p:grpSpPr>
          <a:xfrm>
            <a:off x="6324850" y="2820928"/>
            <a:ext cx="248550" cy="248550"/>
            <a:chOff x="1171688" y="3113150"/>
            <a:chExt cx="497100" cy="497100"/>
          </a:xfrm>
        </p:grpSpPr>
        <p:sp>
          <p:nvSpPr>
            <p:cNvPr id="344" name="Google Shape;344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6" name="Google Shape;3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2876628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44"/>
          <p:cNvGrpSpPr/>
          <p:nvPr/>
        </p:nvGrpSpPr>
        <p:grpSpPr>
          <a:xfrm>
            <a:off x="6324850" y="3237416"/>
            <a:ext cx="248550" cy="248550"/>
            <a:chOff x="1171688" y="3113150"/>
            <a:chExt cx="497100" cy="497100"/>
          </a:xfrm>
        </p:grpSpPr>
        <p:sp>
          <p:nvSpPr>
            <p:cNvPr id="348" name="Google Shape;348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0" name="Google Shape;3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3293116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44"/>
          <p:cNvGrpSpPr/>
          <p:nvPr/>
        </p:nvGrpSpPr>
        <p:grpSpPr>
          <a:xfrm>
            <a:off x="6324850" y="3659953"/>
            <a:ext cx="248550" cy="248550"/>
            <a:chOff x="1171688" y="3113150"/>
            <a:chExt cx="497100" cy="497100"/>
          </a:xfrm>
        </p:grpSpPr>
        <p:sp>
          <p:nvSpPr>
            <p:cNvPr id="352" name="Google Shape;352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4" name="Google Shape;3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371565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44"/>
          <p:cNvGrpSpPr/>
          <p:nvPr/>
        </p:nvGrpSpPr>
        <p:grpSpPr>
          <a:xfrm>
            <a:off x="6324850" y="4082478"/>
            <a:ext cx="248550" cy="248550"/>
            <a:chOff x="1171688" y="3113150"/>
            <a:chExt cx="497100" cy="497100"/>
          </a:xfrm>
        </p:grpSpPr>
        <p:sp>
          <p:nvSpPr>
            <p:cNvPr id="356" name="Google Shape;356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8" name="Google Shape;3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4138178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MOST COMMON WORDS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65" name="Google Shape;365;p45"/>
          <p:cNvCxnSpPr/>
          <p:nvPr/>
        </p:nvCxnSpPr>
        <p:spPr>
          <a:xfrm>
            <a:off x="801925" y="1093902"/>
            <a:ext cx="5647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45"/>
          <p:cNvSpPr txBox="1">
            <a:spLocks noGrp="1"/>
          </p:cNvSpPr>
          <p:nvPr>
            <p:ph type="body" idx="4294967295"/>
          </p:nvPr>
        </p:nvSpPr>
        <p:spPr>
          <a:xfrm>
            <a:off x="6178875" y="1276625"/>
            <a:ext cx="26112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Cashback Cards: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Cashback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Spend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Rebate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Month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Credit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grpSp>
        <p:nvGrpSpPr>
          <p:cNvPr id="367" name="Google Shape;367;p45"/>
          <p:cNvGrpSpPr/>
          <p:nvPr/>
        </p:nvGrpSpPr>
        <p:grpSpPr>
          <a:xfrm>
            <a:off x="6324850" y="2015803"/>
            <a:ext cx="248550" cy="248550"/>
            <a:chOff x="1171688" y="3113150"/>
            <a:chExt cx="497100" cy="497100"/>
          </a:xfrm>
        </p:grpSpPr>
        <p:sp>
          <p:nvSpPr>
            <p:cNvPr id="368" name="Google Shape;368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20715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45"/>
          <p:cNvGrpSpPr/>
          <p:nvPr/>
        </p:nvGrpSpPr>
        <p:grpSpPr>
          <a:xfrm>
            <a:off x="6324850" y="2411403"/>
            <a:ext cx="248550" cy="248550"/>
            <a:chOff x="1171688" y="3113150"/>
            <a:chExt cx="497100" cy="497100"/>
          </a:xfrm>
        </p:grpSpPr>
        <p:sp>
          <p:nvSpPr>
            <p:cNvPr id="372" name="Google Shape;372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24671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45"/>
          <p:cNvGrpSpPr/>
          <p:nvPr/>
        </p:nvGrpSpPr>
        <p:grpSpPr>
          <a:xfrm>
            <a:off x="6324850" y="2820928"/>
            <a:ext cx="248550" cy="248550"/>
            <a:chOff x="1171688" y="3113150"/>
            <a:chExt cx="497100" cy="497100"/>
          </a:xfrm>
        </p:grpSpPr>
        <p:sp>
          <p:nvSpPr>
            <p:cNvPr id="376" name="Google Shape;376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2876628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45"/>
          <p:cNvGrpSpPr/>
          <p:nvPr/>
        </p:nvGrpSpPr>
        <p:grpSpPr>
          <a:xfrm>
            <a:off x="6324850" y="3237416"/>
            <a:ext cx="248550" cy="248550"/>
            <a:chOff x="1171688" y="3113150"/>
            <a:chExt cx="497100" cy="497100"/>
          </a:xfrm>
        </p:grpSpPr>
        <p:sp>
          <p:nvSpPr>
            <p:cNvPr id="380" name="Google Shape;380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2" name="Google Shape;3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3293116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45"/>
          <p:cNvGrpSpPr/>
          <p:nvPr/>
        </p:nvGrpSpPr>
        <p:grpSpPr>
          <a:xfrm>
            <a:off x="6324850" y="3659953"/>
            <a:ext cx="248550" cy="248550"/>
            <a:chOff x="1171688" y="3113150"/>
            <a:chExt cx="497100" cy="497100"/>
          </a:xfrm>
        </p:grpSpPr>
        <p:sp>
          <p:nvSpPr>
            <p:cNvPr id="384" name="Google Shape;384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6" name="Google Shape;3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371565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45"/>
          <p:cNvGrpSpPr/>
          <p:nvPr/>
        </p:nvGrpSpPr>
        <p:grpSpPr>
          <a:xfrm>
            <a:off x="6324850" y="4082478"/>
            <a:ext cx="248550" cy="248550"/>
            <a:chOff x="1171688" y="3113150"/>
            <a:chExt cx="497100" cy="497100"/>
          </a:xfrm>
        </p:grpSpPr>
        <p:sp>
          <p:nvSpPr>
            <p:cNvPr id="388" name="Google Shape;388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45"/>
          <p:cNvPicPr preferRelativeResize="0"/>
          <p:nvPr/>
        </p:nvPicPr>
        <p:blipFill rotWithShape="1">
          <a:blip r:embed="rId4">
            <a:alphaModFix/>
          </a:blip>
          <a:srcRect l="26635" t="9090" r="29927"/>
          <a:stretch/>
        </p:blipFill>
        <p:spPr>
          <a:xfrm>
            <a:off x="1462225" y="1170100"/>
            <a:ext cx="3083849" cy="38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4138178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00" y="865300"/>
            <a:ext cx="8279574" cy="42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6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MILES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99" name="Google Shape;399;p46"/>
          <p:cNvCxnSpPr/>
          <p:nvPr/>
        </p:nvCxnSpPr>
        <p:spPr>
          <a:xfrm>
            <a:off x="801925" y="865302"/>
            <a:ext cx="3204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46"/>
          <p:cNvSpPr/>
          <p:nvPr/>
        </p:nvSpPr>
        <p:spPr>
          <a:xfrm rot="-2381449">
            <a:off x="2138749" y="4421930"/>
            <a:ext cx="786353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6"/>
          <p:cNvSpPr/>
          <p:nvPr/>
        </p:nvSpPr>
        <p:spPr>
          <a:xfrm rot="-2383081">
            <a:off x="2232857" y="4524833"/>
            <a:ext cx="1106086" cy="230083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6"/>
          <p:cNvSpPr/>
          <p:nvPr/>
        </p:nvSpPr>
        <p:spPr>
          <a:xfrm rot="-2381378">
            <a:off x="3231833" y="4407302"/>
            <a:ext cx="74033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6"/>
          <p:cNvSpPr/>
          <p:nvPr/>
        </p:nvSpPr>
        <p:spPr>
          <a:xfrm rot="-2381545">
            <a:off x="4040743" y="4492903"/>
            <a:ext cx="105031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6"/>
          <p:cNvSpPr/>
          <p:nvPr/>
        </p:nvSpPr>
        <p:spPr>
          <a:xfrm rot="-2381378">
            <a:off x="5661658" y="4436627"/>
            <a:ext cx="74033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6"/>
          <p:cNvSpPr/>
          <p:nvPr/>
        </p:nvSpPr>
        <p:spPr>
          <a:xfrm rot="-2380938">
            <a:off x="6216403" y="4492902"/>
            <a:ext cx="981943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6"/>
          <p:cNvSpPr/>
          <p:nvPr/>
        </p:nvSpPr>
        <p:spPr>
          <a:xfrm rot="-2381378">
            <a:off x="7495808" y="4436627"/>
            <a:ext cx="74033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2" name="Google Shape;412;p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00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MILES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14" name="Google Shape;414;p47"/>
          <p:cNvCxnSpPr/>
          <p:nvPr/>
        </p:nvCxnSpPr>
        <p:spPr>
          <a:xfrm>
            <a:off x="801925" y="865302"/>
            <a:ext cx="34548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7"/>
          <p:cNvSpPr/>
          <p:nvPr/>
        </p:nvSpPr>
        <p:spPr>
          <a:xfrm rot="-2381475">
            <a:off x="1541412" y="4269601"/>
            <a:ext cx="1020277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-2381926">
            <a:off x="967768" y="4242752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7"/>
          <p:cNvSpPr/>
          <p:nvPr/>
        </p:nvSpPr>
        <p:spPr>
          <a:xfrm rot="-2381230">
            <a:off x="1914659" y="4269603"/>
            <a:ext cx="985131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7"/>
          <p:cNvSpPr/>
          <p:nvPr/>
        </p:nvSpPr>
        <p:spPr>
          <a:xfrm rot="-2381722">
            <a:off x="4504373" y="4378829"/>
            <a:ext cx="127805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/>
          <p:nvPr/>
        </p:nvSpPr>
        <p:spPr>
          <a:xfrm rot="-2381144">
            <a:off x="5458383" y="4286881"/>
            <a:ext cx="1028382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7"/>
          <p:cNvSpPr/>
          <p:nvPr/>
        </p:nvSpPr>
        <p:spPr>
          <a:xfrm rot="-2381631">
            <a:off x="5862965" y="4263303"/>
            <a:ext cx="1004720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7"/>
          <p:cNvSpPr/>
          <p:nvPr/>
        </p:nvSpPr>
        <p:spPr>
          <a:xfrm rot="-2381515">
            <a:off x="6541935" y="4281332"/>
            <a:ext cx="1045628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7"/>
          <p:cNvSpPr/>
          <p:nvPr/>
        </p:nvSpPr>
        <p:spPr>
          <a:xfrm rot="-2381581">
            <a:off x="3542629" y="4335956"/>
            <a:ext cx="1153640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8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CASHBACK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29" name="Google Shape;429;p4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5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48"/>
          <p:cNvCxnSpPr/>
          <p:nvPr/>
        </p:nvCxnSpPr>
        <p:spPr>
          <a:xfrm>
            <a:off x="801925" y="865302"/>
            <a:ext cx="4244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48"/>
          <p:cNvSpPr/>
          <p:nvPr/>
        </p:nvSpPr>
        <p:spPr>
          <a:xfrm rot="-2382110">
            <a:off x="1525629" y="4458232"/>
            <a:ext cx="1082041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8"/>
          <p:cNvSpPr/>
          <p:nvPr/>
        </p:nvSpPr>
        <p:spPr>
          <a:xfrm rot="-2381847">
            <a:off x="2257973" y="4458229"/>
            <a:ext cx="1078853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8"/>
          <p:cNvSpPr/>
          <p:nvPr/>
        </p:nvSpPr>
        <p:spPr>
          <a:xfrm rot="-2381926">
            <a:off x="2834143" y="437692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8"/>
          <p:cNvSpPr/>
          <p:nvPr/>
        </p:nvSpPr>
        <p:spPr>
          <a:xfrm rot="-2381926">
            <a:off x="3179718" y="437692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8"/>
          <p:cNvSpPr/>
          <p:nvPr/>
        </p:nvSpPr>
        <p:spPr>
          <a:xfrm rot="-2381926">
            <a:off x="3565543" y="437692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/>
          <p:nvPr/>
        </p:nvSpPr>
        <p:spPr>
          <a:xfrm rot="-2381433">
            <a:off x="4146817" y="4461501"/>
            <a:ext cx="93761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8"/>
          <p:cNvSpPr/>
          <p:nvPr/>
        </p:nvSpPr>
        <p:spPr>
          <a:xfrm rot="-2381351">
            <a:off x="6643761" y="4431679"/>
            <a:ext cx="907578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CASHBACK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44" name="Google Shape;444;p4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25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9"/>
          <p:cNvCxnSpPr/>
          <p:nvPr/>
        </p:nvCxnSpPr>
        <p:spPr>
          <a:xfrm>
            <a:off x="801925" y="865302"/>
            <a:ext cx="4438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49"/>
          <p:cNvSpPr/>
          <p:nvPr/>
        </p:nvSpPr>
        <p:spPr>
          <a:xfrm rot="-2382106">
            <a:off x="1058535" y="4374630"/>
            <a:ext cx="1293379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"/>
          <p:cNvSpPr/>
          <p:nvPr/>
        </p:nvSpPr>
        <p:spPr>
          <a:xfrm rot="-2381926">
            <a:off x="2134368" y="422477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9"/>
          <p:cNvSpPr/>
          <p:nvPr/>
        </p:nvSpPr>
        <p:spPr>
          <a:xfrm rot="-2381360">
            <a:off x="2826924" y="4370581"/>
            <a:ext cx="1306401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9"/>
          <p:cNvSpPr/>
          <p:nvPr/>
        </p:nvSpPr>
        <p:spPr>
          <a:xfrm rot="-2381944">
            <a:off x="3295152" y="4300127"/>
            <a:ext cx="121924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9"/>
          <p:cNvSpPr/>
          <p:nvPr/>
        </p:nvSpPr>
        <p:spPr>
          <a:xfrm rot="-2381926">
            <a:off x="4662443" y="422477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9"/>
          <p:cNvSpPr/>
          <p:nvPr/>
        </p:nvSpPr>
        <p:spPr>
          <a:xfrm rot="-2381340">
            <a:off x="6220171" y="4282227"/>
            <a:ext cx="1113808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2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443550" y="2075413"/>
            <a:ext cx="4590600" cy="1220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cxnSp>
        <p:nvCxnSpPr>
          <p:cNvPr id="316" name="Google Shape;316;p42"/>
          <p:cNvCxnSpPr>
            <a:cxnSpLocks/>
          </p:cNvCxnSpPr>
          <p:nvPr/>
        </p:nvCxnSpPr>
        <p:spPr>
          <a:xfrm>
            <a:off x="991182" y="3372014"/>
            <a:ext cx="3517997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9706"/>
          <a:stretch/>
        </p:blipFill>
        <p:spPr>
          <a:xfrm>
            <a:off x="5340100" y="0"/>
            <a:ext cx="3803900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30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 idx="15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713225" y="1444150"/>
            <a:ext cx="10119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01</a:t>
            </a:r>
            <a:endParaRPr sz="3500"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1912177" y="1772710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title" idx="2"/>
          </p:nvPr>
        </p:nvSpPr>
        <p:spPr>
          <a:xfrm>
            <a:off x="4716688" y="1444150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3"/>
          </p:nvPr>
        </p:nvSpPr>
        <p:spPr>
          <a:xfrm>
            <a:off x="5917675" y="17546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 idx="4"/>
          </p:nvPr>
        </p:nvSpPr>
        <p:spPr>
          <a:xfrm>
            <a:off x="713175" y="2605073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201" name="Google Shape;201;p33"/>
          <p:cNvSpPr txBox="1">
            <a:spLocks noGrp="1"/>
          </p:cNvSpPr>
          <p:nvPr>
            <p:ph type="subTitle" idx="5"/>
          </p:nvPr>
        </p:nvSpPr>
        <p:spPr>
          <a:xfrm>
            <a:off x="1914577" y="2924350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using BERT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 idx="6"/>
          </p:nvPr>
        </p:nvSpPr>
        <p:spPr>
          <a:xfrm>
            <a:off x="4716688" y="2605075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04</a:t>
            </a:r>
            <a:endParaRPr sz="3500"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7"/>
          </p:nvPr>
        </p:nvSpPr>
        <p:spPr>
          <a:xfrm>
            <a:off x="5917625" y="2975825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8"/>
          </p:nvPr>
        </p:nvSpPr>
        <p:spPr>
          <a:xfrm>
            <a:off x="1912175" y="1367950"/>
            <a:ext cx="2513100" cy="386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9"/>
          </p:nvPr>
        </p:nvSpPr>
        <p:spPr>
          <a:xfrm>
            <a:off x="5917675" y="138870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13"/>
          </p:nvPr>
        </p:nvSpPr>
        <p:spPr>
          <a:xfrm>
            <a:off x="1914575" y="2540350"/>
            <a:ext cx="20196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" name="Google Shape;207;p33"/>
          <p:cNvSpPr txBox="1">
            <a:spLocks noGrp="1"/>
          </p:cNvSpPr>
          <p:nvPr>
            <p:ph type="subTitle" idx="14"/>
          </p:nvPr>
        </p:nvSpPr>
        <p:spPr>
          <a:xfrm>
            <a:off x="5917625" y="252950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8" name="Google Shape;208;p33"/>
          <p:cNvCxnSpPr/>
          <p:nvPr/>
        </p:nvCxnSpPr>
        <p:spPr>
          <a:xfrm>
            <a:off x="713225" y="2156052"/>
            <a:ext cx="10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3"/>
          <p:cNvCxnSpPr/>
          <p:nvPr/>
        </p:nvCxnSpPr>
        <p:spPr>
          <a:xfrm>
            <a:off x="4719088" y="2156052"/>
            <a:ext cx="10128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3"/>
          <p:cNvCxnSpPr/>
          <p:nvPr/>
        </p:nvCxnSpPr>
        <p:spPr>
          <a:xfrm>
            <a:off x="717975" y="3308649"/>
            <a:ext cx="10071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3"/>
          <p:cNvCxnSpPr/>
          <p:nvPr/>
        </p:nvCxnSpPr>
        <p:spPr>
          <a:xfrm>
            <a:off x="4721438" y="3308649"/>
            <a:ext cx="10026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3"/>
          <p:cNvSpPr/>
          <p:nvPr/>
        </p:nvSpPr>
        <p:spPr>
          <a:xfrm>
            <a:off x="7876500" y="354725"/>
            <a:ext cx="967500" cy="71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3"/>
          <p:cNvCxnSpPr/>
          <p:nvPr/>
        </p:nvCxnSpPr>
        <p:spPr>
          <a:xfrm>
            <a:off x="801925" y="947302"/>
            <a:ext cx="1745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3"/>
          <p:cNvSpPr txBox="1">
            <a:spLocks noGrp="1"/>
          </p:cNvSpPr>
          <p:nvPr>
            <p:ph type="title" idx="4"/>
          </p:nvPr>
        </p:nvSpPr>
        <p:spPr>
          <a:xfrm>
            <a:off x="715625" y="3915198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05</a:t>
            </a:r>
            <a:endParaRPr sz="3500"/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5"/>
          </p:nvPr>
        </p:nvSpPr>
        <p:spPr>
          <a:xfrm>
            <a:off x="1914577" y="4376375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3"/>
          </p:nvPr>
        </p:nvSpPr>
        <p:spPr>
          <a:xfrm>
            <a:off x="1914575" y="391515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 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33"/>
          <p:cNvCxnSpPr/>
          <p:nvPr/>
        </p:nvCxnSpPr>
        <p:spPr>
          <a:xfrm>
            <a:off x="718025" y="4618774"/>
            <a:ext cx="1015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3"/>
          <p:cNvSpPr txBox="1">
            <a:spLocks noGrp="1"/>
          </p:cNvSpPr>
          <p:nvPr>
            <p:ph type="title" idx="4"/>
          </p:nvPr>
        </p:nvSpPr>
        <p:spPr>
          <a:xfrm>
            <a:off x="4719100" y="3915198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06</a:t>
            </a:r>
            <a:endParaRPr sz="3500"/>
          </a:p>
        </p:txBody>
      </p:sp>
      <p:sp>
        <p:nvSpPr>
          <p:cNvPr id="219" name="Google Shape;219;p33"/>
          <p:cNvSpPr txBox="1">
            <a:spLocks noGrp="1"/>
          </p:cNvSpPr>
          <p:nvPr>
            <p:ph type="subTitle" idx="5"/>
          </p:nvPr>
        </p:nvSpPr>
        <p:spPr>
          <a:xfrm>
            <a:off x="5918052" y="4376375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Enhancements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13"/>
          </p:nvPr>
        </p:nvSpPr>
        <p:spPr>
          <a:xfrm>
            <a:off x="5918050" y="391515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4716700" y="4618774"/>
            <a:ext cx="10074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58" name="Google Shape;458;p50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50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source machine learning framework for NLP that is developed and trained by Google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Pre-trained using text from Wikipedia 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Pre-trained model trained on 150k product reviews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Predicts the sentiment of the review as a number of stars (1 - 5 stars)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accuracy of 67% (exact) and 95% (off by 1)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NPS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66" name="Google Shape;466;p51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51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Net Promoter Score (NPS) using sentiment scores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Benchmark measures customer experience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likely is it that you would recommend [brand] to a friend or colleague?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% of Promoters - % of Detractors</a:t>
            </a:r>
            <a:endParaRPr sz="1800"/>
          </a:p>
        </p:txBody>
      </p:sp>
      <p:graphicFrame>
        <p:nvGraphicFramePr>
          <p:cNvPr id="468" name="Google Shape;468;p51"/>
          <p:cNvGraphicFramePr/>
          <p:nvPr/>
        </p:nvGraphicFramePr>
        <p:xfrm>
          <a:off x="1030275" y="4090475"/>
          <a:ext cx="6032500" cy="396210"/>
        </p:xfrm>
        <a:graphic>
          <a:graphicData uri="http://schemas.openxmlformats.org/drawingml/2006/table">
            <a:tbl>
              <a:tblPr>
                <a:noFill/>
                <a:tableStyleId>{61FCAD01-0610-4858-9D7B-CA11417F49F1}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C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9" name="Google Shape;469;p51"/>
          <p:cNvSpPr txBox="1"/>
          <p:nvPr/>
        </p:nvSpPr>
        <p:spPr>
          <a:xfrm>
            <a:off x="1030275" y="4543000"/>
            <a:ext cx="36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CF4B"/>
                </a:solidFill>
                <a:latin typeface="Roboto"/>
                <a:ea typeface="Roboto"/>
                <a:cs typeface="Roboto"/>
                <a:sym typeface="Roboto"/>
              </a:rPr>
              <a:t>Detractor</a:t>
            </a:r>
            <a:endParaRPr>
              <a:solidFill>
                <a:srgbClr val="FACF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51"/>
          <p:cNvSpPr txBox="1"/>
          <p:nvPr/>
        </p:nvSpPr>
        <p:spPr>
          <a:xfrm>
            <a:off x="4649775" y="4543000"/>
            <a:ext cx="12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Passive</a:t>
            </a:r>
            <a:endParaRPr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1"/>
          <p:cNvSpPr txBox="1"/>
          <p:nvPr/>
        </p:nvSpPr>
        <p:spPr>
          <a:xfrm>
            <a:off x="5856275" y="4543000"/>
            <a:ext cx="12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Roboto"/>
                <a:ea typeface="Roboto"/>
                <a:cs typeface="Roboto"/>
                <a:sym typeface="Roboto"/>
              </a:rPr>
              <a:t>Promoter</a:t>
            </a:r>
            <a:endParaRPr>
              <a:solidFill>
                <a:srgbClr val="00C3B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2" title="Points scored"/>
          <p:cNvPicPr preferRelativeResize="0"/>
          <p:nvPr/>
        </p:nvPicPr>
        <p:blipFill rotWithShape="1">
          <a:blip r:embed="rId3">
            <a:alphaModFix/>
          </a:blip>
          <a:srcRect b="3039"/>
          <a:stretch/>
        </p:blipFill>
        <p:spPr>
          <a:xfrm>
            <a:off x="1142225" y="1581180"/>
            <a:ext cx="5949816" cy="356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79" name="Google Shape;479;p52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52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Cards with the highest NPS: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87" name="Google Shape;487;p5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53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top reviews: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489" name="Google Shape;489;p53"/>
          <p:cNvSpPr txBox="1"/>
          <p:nvPr/>
        </p:nvSpPr>
        <p:spPr>
          <a:xfrm>
            <a:off x="858725" y="1832550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53"/>
          <p:cNvSpPr txBox="1"/>
          <p:nvPr/>
        </p:nvSpPr>
        <p:spPr>
          <a:xfrm>
            <a:off x="801925" y="1663875"/>
            <a:ext cx="4143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Great card which I have been using for some time.  Good interest rate and no minimum spending. Lots of rewards.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53"/>
          <p:cNvSpPr txBox="1"/>
          <p:nvPr/>
        </p:nvSpPr>
        <p:spPr>
          <a:xfrm>
            <a:off x="2756400" y="2736825"/>
            <a:ext cx="617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“1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0% cashback max for Grab services, Cold storage, 7 eleven and Shopee!  The best credit card in the market right now in my opinion, where else can you get 10% cashback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3"/>
          <p:cNvSpPr txBox="1"/>
          <p:nvPr/>
        </p:nvSpPr>
        <p:spPr>
          <a:xfrm>
            <a:off x="789425" y="3871900"/>
            <a:ext cx="617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This card is very good for rebates while spending. Friendly Customer service and always waive the annual fee for and many more benefits. Will recommend to friends and family.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54" title="Chart"/>
          <p:cNvPicPr preferRelativeResize="0"/>
          <p:nvPr/>
        </p:nvPicPr>
        <p:blipFill rotWithShape="1">
          <a:blip r:embed="rId3">
            <a:alphaModFix/>
          </a:blip>
          <a:srcRect b="3140"/>
          <a:stretch/>
        </p:blipFill>
        <p:spPr>
          <a:xfrm>
            <a:off x="1085979" y="1583030"/>
            <a:ext cx="5952743" cy="356047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0" name="Google Shape;500;p54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54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Cards with the lowest NPS:</a:t>
            </a:r>
            <a:endParaRPr sz="1800"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8" name="Google Shape;508;p55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55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negative reviews: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510" name="Google Shape;510;p55"/>
          <p:cNvSpPr txBox="1"/>
          <p:nvPr/>
        </p:nvSpPr>
        <p:spPr>
          <a:xfrm>
            <a:off x="858725" y="1832550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55"/>
          <p:cNvSpPr txBox="1"/>
          <p:nvPr/>
        </p:nvSpPr>
        <p:spPr>
          <a:xfrm>
            <a:off x="801925" y="1663875"/>
            <a:ext cx="5647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DO NOT use ocbc credit cards! They move forward your statement due date and are super inflexible with waivers (even if only 1 day late AND before the original due date!) I got charged $100 late fee only a $100 bill! This is how they earn money, not through providing proper services!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5"/>
          <p:cNvSpPr txBox="1"/>
          <p:nvPr/>
        </p:nvSpPr>
        <p:spPr>
          <a:xfrm>
            <a:off x="3289250" y="3526550"/>
            <a:ext cx="5702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ZERO customer service. And they punish you with hefty credit fees at such a difficult time for not using their credit card enough. There is nothing about this bank that is worth considering. Consider this a fair warning for all new applicants.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>
            <a:spLocks noGrp="1"/>
          </p:cNvSpPr>
          <p:nvPr>
            <p:ph type="title"/>
          </p:nvPr>
        </p:nvSpPr>
        <p:spPr>
          <a:xfrm>
            <a:off x="443550" y="2183695"/>
            <a:ext cx="4590600" cy="6999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cxnSp>
        <p:nvCxnSpPr>
          <p:cNvPr id="518" name="Google Shape;518;p56"/>
          <p:cNvCxnSpPr/>
          <p:nvPr/>
        </p:nvCxnSpPr>
        <p:spPr>
          <a:xfrm>
            <a:off x="1507575" y="2959800"/>
            <a:ext cx="2466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9" name="Google Shape;519;p56"/>
          <p:cNvPicPr preferRelativeResize="0"/>
          <p:nvPr/>
        </p:nvPicPr>
        <p:blipFill rotWithShape="1">
          <a:blip r:embed="rId3">
            <a:alphaModFix/>
          </a:blip>
          <a:srcRect t="1273" b="8433"/>
          <a:stretch/>
        </p:blipFill>
        <p:spPr>
          <a:xfrm>
            <a:off x="5340100" y="0"/>
            <a:ext cx="38038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6" name="Google Shape;536;p57" title="Chart"/>
          <p:cNvPicPr preferRelativeResize="0"/>
          <p:nvPr/>
        </p:nvPicPr>
        <p:blipFill rotWithShape="1">
          <a:blip r:embed="rId3">
            <a:alphaModFix/>
          </a:blip>
          <a:srcRect b="2903"/>
          <a:stretch/>
        </p:blipFill>
        <p:spPr>
          <a:xfrm>
            <a:off x="1144000" y="2575507"/>
            <a:ext cx="6391002" cy="2567993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7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13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Objective:</a:t>
            </a:r>
            <a:r>
              <a:rPr lang="en" sz="1600" dirty="0"/>
              <a:t> Use Supervised Classification Models to classify customers’ input and recommend a best card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Dataset:</a:t>
            </a:r>
            <a:r>
              <a:rPr lang="en" sz="1600" dirty="0"/>
              <a:t> 4,000 </a:t>
            </a:r>
            <a:r>
              <a:rPr lang="en" sz="1600" dirty="0" err="1"/>
              <a:t>randomised</a:t>
            </a:r>
            <a:r>
              <a:rPr lang="en" sz="1600" dirty="0"/>
              <a:t> inputs based on a questionnaire</a:t>
            </a:r>
            <a:endParaRPr sz="2000" dirty="0"/>
          </a:p>
        </p:txBody>
      </p:sp>
      <p:sp>
        <p:nvSpPr>
          <p:cNvPr id="526" name="Google Shape;526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MODELING</a:t>
            </a:r>
            <a:endParaRPr sz="3400" i="1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27" name="Google Shape;527;p57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SMOTE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3" name="Google Shape;543;p58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58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Synthetic Minority Oversampling Technique </a:t>
            </a:r>
            <a:r>
              <a:rPr lang="en" sz="1600"/>
              <a:t>(</a:t>
            </a:r>
            <a:r>
              <a:rPr lang="en" sz="1600" b="1"/>
              <a:t>SMOTE</a:t>
            </a:r>
            <a:r>
              <a:rPr lang="en" sz="1600"/>
              <a:t>) is an oversampling technique where the synthetic samples are generated for the minority class. This will help to balance our data in order to aid our machine learning algorithms.</a:t>
            </a:r>
            <a:endParaRPr sz="16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pic>
        <p:nvPicPr>
          <p:cNvPr id="545" name="Google Shape;5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719388"/>
            <a:ext cx="69913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RESULTS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59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59"/>
          <p:cNvSpPr txBox="1">
            <a:spLocks noGrp="1"/>
          </p:cNvSpPr>
          <p:nvPr>
            <p:ph type="body" idx="4294967295"/>
          </p:nvPr>
        </p:nvSpPr>
        <p:spPr>
          <a:xfrm>
            <a:off x="713250" y="3947900"/>
            <a:ext cx="7717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5891AD"/>
                </a:solidFill>
              </a:rPr>
              <a:t>Gradient Boost Classifier</a:t>
            </a:r>
            <a:r>
              <a:rPr lang="en" sz="1600" b="1" dirty="0"/>
              <a:t> </a:t>
            </a:r>
            <a:r>
              <a:rPr lang="en" sz="1600" dirty="0"/>
              <a:t>is the best performing model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However, we have selected </a:t>
            </a:r>
            <a:r>
              <a:rPr lang="en" sz="1600" b="1" dirty="0">
                <a:solidFill>
                  <a:srgbClr val="FF0000"/>
                </a:solidFill>
              </a:rPr>
              <a:t>Random Forest Classifier </a:t>
            </a:r>
            <a:r>
              <a:rPr lang="en" sz="1600" dirty="0"/>
              <a:t>as our preferred model</a:t>
            </a:r>
            <a:endParaRPr sz="16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graphicFrame>
        <p:nvGraphicFramePr>
          <p:cNvPr id="554" name="Google Shape;554;p59"/>
          <p:cNvGraphicFramePr/>
          <p:nvPr>
            <p:extLst>
              <p:ext uri="{D42A27DB-BD31-4B8C-83A1-F6EECF244321}">
                <p14:modId xmlns:p14="http://schemas.microsoft.com/office/powerpoint/2010/main" val="450012649"/>
              </p:ext>
            </p:extLst>
          </p:nvPr>
        </p:nvGraphicFramePr>
        <p:xfrm>
          <a:off x="874698" y="1269269"/>
          <a:ext cx="7381028" cy="2590620"/>
        </p:xfrm>
        <a:graphic>
          <a:graphicData uri="http://schemas.openxmlformats.org/drawingml/2006/table">
            <a:tbl>
              <a:tblPr>
                <a:noFill/>
                <a:tableStyleId>{61FCAD01-0610-4858-9D7B-CA11417F49F1}</a:tableStyleId>
              </a:tblPr>
              <a:tblGrid>
                <a:gridCol w="368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055">
                  <a:extLst>
                    <a:ext uri="{9D8B030D-6E8A-4147-A177-3AD203B41FA5}">
                      <a16:colId xmlns:a16="http://schemas.microsoft.com/office/drawing/2014/main" val="193797507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Model</a:t>
                      </a:r>
                      <a:endParaRPr b="1" dirty="0"/>
                    </a:p>
                  </a:txBody>
                  <a:tcPr marL="91425" marR="91425" marT="91425" marB="91425" anchor="b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Without GridSearchCV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With </a:t>
                      </a:r>
                      <a:r>
                        <a:rPr lang="en" b="1" dirty="0" err="1"/>
                        <a:t>GridSearchCV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Runtime</a:t>
                      </a:r>
                      <a:endParaRPr b="1" dirty="0"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Train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Test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Test</a:t>
                      </a:r>
                      <a:endParaRPr b="1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Nearest Neighbour Classifier (Baseline)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0.763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 sec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Random Forest Classifier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0.943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0.934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0.941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0.931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 sec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 Boost Classifier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0.821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 sec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Gradient Boost Classifier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0.953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0.938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0.949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5891AD"/>
                          </a:solidFill>
                        </a:rPr>
                        <a:t>0.944</a:t>
                      </a:r>
                      <a:endParaRPr b="1" dirty="0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891AD"/>
                          </a:solidFill>
                        </a:rPr>
                        <a:t>10 sec</a:t>
                      </a:r>
                      <a:endParaRPr b="1" dirty="0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55" name="Google Shape;5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75" y="4107800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608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659675" y="2804177"/>
            <a:ext cx="42324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t="2253" b="7591"/>
          <a:stretch/>
        </p:blipFill>
        <p:spPr>
          <a:xfrm>
            <a:off x="5341325" y="0"/>
            <a:ext cx="38026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 txBox="1">
            <a:spLocks noGrp="1"/>
          </p:cNvSpPr>
          <p:nvPr>
            <p:ph type="title"/>
          </p:nvPr>
        </p:nvSpPr>
        <p:spPr>
          <a:xfrm>
            <a:off x="435500" y="2205819"/>
            <a:ext cx="4590600" cy="655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cxnSp>
        <p:nvCxnSpPr>
          <p:cNvPr id="561" name="Google Shape;561;p60"/>
          <p:cNvCxnSpPr/>
          <p:nvPr/>
        </p:nvCxnSpPr>
        <p:spPr>
          <a:xfrm>
            <a:off x="534350" y="2937664"/>
            <a:ext cx="3949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2" name="Google Shape;562;p60"/>
          <p:cNvPicPr preferRelativeResize="0"/>
          <p:nvPr/>
        </p:nvPicPr>
        <p:blipFill rotWithShape="1">
          <a:blip r:embed="rId3">
            <a:alphaModFix/>
          </a:blip>
          <a:srcRect t="1" r="-43" b="34"/>
          <a:stretch/>
        </p:blipFill>
        <p:spPr>
          <a:xfrm>
            <a:off x="5030215" y="0"/>
            <a:ext cx="41137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PRODUCT DEMO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61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61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Link: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https://keycards.herokuapp.com/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/>
              <a:t>  </a:t>
            </a:r>
            <a:r>
              <a:rPr lang="en" sz="1600" b="1" u="sng" dirty="0"/>
              <a:t>Scenario:</a:t>
            </a:r>
            <a:endParaRPr sz="1600" b="1" u="sng" dirty="0"/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Name: </a:t>
            </a:r>
            <a:r>
              <a:rPr lang="en" sz="1600" dirty="0" err="1"/>
              <a:t>Mr</a:t>
            </a:r>
            <a:r>
              <a:rPr lang="en" sz="1600" dirty="0"/>
              <a:t> Llama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Income: </a:t>
            </a:r>
            <a:r>
              <a:rPr lang="en" sz="1600" dirty="0"/>
              <a:t>$65,000 per year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Preferred Card:</a:t>
            </a:r>
            <a:r>
              <a:rPr lang="en" sz="1600" dirty="0"/>
              <a:t> Miles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Takes </a:t>
            </a:r>
            <a:r>
              <a:rPr lang="en" sz="1600" b="1" dirty="0"/>
              <a:t>public transport</a:t>
            </a:r>
            <a:r>
              <a:rPr lang="en" sz="1600" dirty="0"/>
              <a:t> ($100 per </a:t>
            </a:r>
            <a:r>
              <a:rPr lang="en" sz="1600" dirty="0" err="1"/>
              <a:t>mth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Groceries</a:t>
            </a:r>
            <a:r>
              <a:rPr lang="en" sz="1600" dirty="0"/>
              <a:t> ($200 per </a:t>
            </a:r>
            <a:r>
              <a:rPr lang="en" sz="1600" dirty="0" err="1"/>
              <a:t>mth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Online shopping</a:t>
            </a:r>
            <a:r>
              <a:rPr lang="en" sz="1600" dirty="0"/>
              <a:t> ($300 per </a:t>
            </a:r>
            <a:r>
              <a:rPr lang="en" sz="1600" dirty="0" err="1"/>
              <a:t>mth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Preferred Travel Partner:</a:t>
            </a:r>
            <a:r>
              <a:rPr lang="en" sz="1600" dirty="0"/>
              <a:t> </a:t>
            </a:r>
            <a:r>
              <a:rPr lang="en" sz="1600" dirty="0" err="1"/>
              <a:t>Krisflyer</a:t>
            </a:r>
            <a:endParaRPr sz="1600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pic>
        <p:nvPicPr>
          <p:cNvPr id="571" name="Google Shape;57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024" y="2052575"/>
            <a:ext cx="2745050" cy="2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"/>
          <p:cNvSpPr txBox="1">
            <a:spLocks noGrp="1"/>
          </p:cNvSpPr>
          <p:nvPr>
            <p:ph type="title"/>
          </p:nvPr>
        </p:nvSpPr>
        <p:spPr>
          <a:xfrm>
            <a:off x="130700" y="2205819"/>
            <a:ext cx="4590600" cy="655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577" name="Google Shape;577;p62"/>
          <p:cNvCxnSpPr/>
          <p:nvPr/>
        </p:nvCxnSpPr>
        <p:spPr>
          <a:xfrm>
            <a:off x="983075" y="2929950"/>
            <a:ext cx="292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8" name="Google Shape;578;p62"/>
          <p:cNvPicPr preferRelativeResize="0"/>
          <p:nvPr/>
        </p:nvPicPr>
        <p:blipFill rotWithShape="1">
          <a:blip r:embed="rId3">
            <a:alphaModFix/>
          </a:blip>
          <a:srcRect t="9987" b="19778"/>
          <a:stretch/>
        </p:blipFill>
        <p:spPr>
          <a:xfrm>
            <a:off x="5030225" y="0"/>
            <a:ext cx="4113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ENHANCEMENTS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5" name="Google Shape;585;p6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" name="Google Shape;586;p63"/>
          <p:cNvSpPr/>
          <p:nvPr/>
        </p:nvSpPr>
        <p:spPr>
          <a:xfrm>
            <a:off x="852750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7" name="Google Shape;5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36" y="2082847"/>
            <a:ext cx="576325" cy="5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3"/>
          <p:cNvSpPr txBox="1"/>
          <p:nvPr/>
        </p:nvSpPr>
        <p:spPr>
          <a:xfrm>
            <a:off x="732750" y="2954075"/>
            <a:ext cx="11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63"/>
          <p:cNvSpPr txBox="1"/>
          <p:nvPr/>
        </p:nvSpPr>
        <p:spPr>
          <a:xfrm>
            <a:off x="406800" y="3281650"/>
            <a:ext cx="176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More reviews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from other sites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63"/>
          <p:cNvSpPr/>
          <p:nvPr/>
        </p:nvSpPr>
        <p:spPr>
          <a:xfrm>
            <a:off x="3661275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3"/>
          <p:cNvSpPr txBox="1"/>
          <p:nvPr/>
        </p:nvSpPr>
        <p:spPr>
          <a:xfrm>
            <a:off x="3466184" y="2954075"/>
            <a:ext cx="126107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More Cards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2890425" y="3281650"/>
            <a:ext cx="241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More cards to be included in the recommender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63"/>
          <p:cNvSpPr/>
          <p:nvPr/>
        </p:nvSpPr>
        <p:spPr>
          <a:xfrm>
            <a:off x="6617100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3"/>
          <p:cNvSpPr txBox="1"/>
          <p:nvPr/>
        </p:nvSpPr>
        <p:spPr>
          <a:xfrm>
            <a:off x="6268350" y="2954075"/>
            <a:ext cx="15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Other Locations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63"/>
          <p:cNvSpPr txBox="1"/>
          <p:nvPr/>
        </p:nvSpPr>
        <p:spPr>
          <a:xfrm>
            <a:off x="5846250" y="3281650"/>
            <a:ext cx="241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Scale to other countries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6" name="Google Shape;59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125" y="2111425"/>
            <a:ext cx="519188" cy="51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263" y="2040738"/>
            <a:ext cx="660575" cy="6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CONCLUSION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4" name="Google Shape;604;p64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64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Demo Link: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https://keycards.herokuapp.com/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Key Takeaways:</a:t>
            </a:r>
            <a:endParaRPr sz="1600" b="1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Recommender is fuss free way to select the best suited credit cards</a:t>
            </a:r>
            <a:endParaRPr lang="en-SG" sz="16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/>
              <a:t>Besides return, customers service is also quite an important factor when determining a good credit </a:t>
            </a:r>
            <a:r>
              <a:rPr lang="en" sz="1600"/>
              <a:t>card </a:t>
            </a:r>
            <a:endParaRPr lang="en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>
            <a:spLocks noGrp="1"/>
          </p:cNvSpPr>
          <p:nvPr>
            <p:ph type="title"/>
          </p:nvPr>
        </p:nvSpPr>
        <p:spPr>
          <a:xfrm>
            <a:off x="746600" y="2189725"/>
            <a:ext cx="3524700" cy="655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611" name="Google Shape;611;p65"/>
          <p:cNvCxnSpPr/>
          <p:nvPr/>
        </p:nvCxnSpPr>
        <p:spPr>
          <a:xfrm>
            <a:off x="780775" y="2937675"/>
            <a:ext cx="3099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2" name="Google Shape;612;p65"/>
          <p:cNvPicPr preferRelativeResize="0"/>
          <p:nvPr/>
        </p:nvPicPr>
        <p:blipFill rotWithShape="1">
          <a:blip r:embed="rId3">
            <a:alphaModFix/>
          </a:blip>
          <a:srcRect t="7689" b="9005"/>
          <a:stretch/>
        </p:blipFill>
        <p:spPr>
          <a:xfrm>
            <a:off x="5026100" y="0"/>
            <a:ext cx="4117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5"/>
          <p:cNvSpPr txBox="1">
            <a:spLocks noGrp="1"/>
          </p:cNvSpPr>
          <p:nvPr>
            <p:ph type="subTitle" idx="4294967295"/>
          </p:nvPr>
        </p:nvSpPr>
        <p:spPr>
          <a:xfrm>
            <a:off x="746600" y="3094154"/>
            <a:ext cx="25836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Brought to you by:</a:t>
            </a:r>
            <a:endParaRPr/>
          </a:p>
        </p:txBody>
      </p:sp>
      <p:pic>
        <p:nvPicPr>
          <p:cNvPr id="614" name="Google Shape;6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875" y="3131312"/>
            <a:ext cx="2013749" cy="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5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dirty="0"/>
              <a:t>All credit cards in Singapore offer some sort of reward for using them for your purchases. (E.g. Cashback / Miles)</a:t>
            </a:r>
            <a:endParaRPr sz="1800" dirty="0"/>
          </a:p>
          <a:p>
            <a:pPr marL="457200" marR="508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Cashback refers to receiving back a percentage of what you spend in the form of money.</a:t>
            </a:r>
            <a:endParaRPr sz="1800" dirty="0"/>
          </a:p>
          <a:p>
            <a:pPr marL="457200" marR="508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Miles refers to rewards points which can be converted to Miles (</a:t>
            </a:r>
            <a:r>
              <a:rPr lang="en" sz="1800" dirty="0" err="1"/>
              <a:t>eg.</a:t>
            </a:r>
            <a:r>
              <a:rPr lang="en" sz="1800" dirty="0"/>
              <a:t> </a:t>
            </a:r>
            <a:r>
              <a:rPr lang="en" sz="1800" dirty="0" err="1"/>
              <a:t>Krisflyer</a:t>
            </a:r>
            <a:r>
              <a:rPr lang="en" sz="1800" dirty="0"/>
              <a:t>) which can be use to buy flight tickets.</a:t>
            </a:r>
            <a:endParaRPr sz="1800" dirty="0"/>
          </a:p>
          <a:p>
            <a:pPr marL="0" marR="508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3" name="Google Shape;243;p36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6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Visit a personal finance website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74" y="2523374"/>
            <a:ext cx="2641776" cy="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225" y="2523375"/>
            <a:ext cx="1281823" cy="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6825" y="2523375"/>
            <a:ext cx="1552036" cy="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98" y="2551326"/>
            <a:ext cx="7405724" cy="109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7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 sz="1800"/>
              <a:t>Look for a card that you think best suits you</a:t>
            </a:r>
            <a:endParaRPr sz="1800"/>
          </a:p>
        </p:txBody>
      </p:sp>
      <p:sp>
        <p:nvSpPr>
          <p:cNvPr id="257" name="Google Shape;257;p37"/>
          <p:cNvSpPr/>
          <p:nvPr/>
        </p:nvSpPr>
        <p:spPr>
          <a:xfrm>
            <a:off x="2160675" y="3029225"/>
            <a:ext cx="1854300" cy="684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1241625" y="3713675"/>
            <a:ext cx="369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** Extracted from </a:t>
            </a:r>
            <a:r>
              <a:rPr lang="en" sz="800" dirty="0" err="1">
                <a:latin typeface="Roboto"/>
                <a:ea typeface="Roboto"/>
                <a:cs typeface="Roboto"/>
                <a:sym typeface="Roboto"/>
              </a:rPr>
              <a:t>MoneySmart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00" y="2351175"/>
            <a:ext cx="6133849" cy="1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What steps do you take to decide which is the best card for you?</a:t>
            </a:r>
            <a:endParaRPr sz="2000" b="1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 dirty="0"/>
              <a:t>Click in</a:t>
            </a: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9" name="Google Shape;269;p38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8"/>
          <p:cNvSpPr/>
          <p:nvPr/>
        </p:nvSpPr>
        <p:spPr>
          <a:xfrm>
            <a:off x="1160975" y="3526725"/>
            <a:ext cx="1854300" cy="757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5320936" y="2734222"/>
            <a:ext cx="1750423" cy="40086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EB360BFD-A0E6-4102-EB97-062CA7343874}"/>
              </a:ext>
            </a:extLst>
          </p:cNvPr>
          <p:cNvSpPr txBox="1"/>
          <p:nvPr/>
        </p:nvSpPr>
        <p:spPr>
          <a:xfrm>
            <a:off x="1225944" y="4284525"/>
            <a:ext cx="369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** Extracted from </a:t>
            </a:r>
            <a:r>
              <a:rPr lang="en" sz="800" dirty="0" err="1">
                <a:latin typeface="Roboto"/>
                <a:ea typeface="Roboto"/>
                <a:cs typeface="Roboto"/>
                <a:sym typeface="Roboto"/>
              </a:rPr>
              <a:t>MoneySmart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9" name="Google Shape;279;p39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9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 sz="1800"/>
              <a:t>Read through all the terms and conditions in the card’s site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25" y="2412400"/>
            <a:ext cx="4112625" cy="2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>
            <a:off x="3015150" y="3111900"/>
            <a:ext cx="363000" cy="201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3296550" y="4594500"/>
            <a:ext cx="476400" cy="201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1084100" y="1048363"/>
            <a:ext cx="3495000" cy="12690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0" name="Google Shape;290;p40"/>
          <p:cNvCxnSpPr/>
          <p:nvPr/>
        </p:nvCxnSpPr>
        <p:spPr>
          <a:xfrm>
            <a:off x="1172800" y="2393414"/>
            <a:ext cx="3228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40"/>
          <p:cNvSpPr txBox="1">
            <a:spLocks noGrp="1"/>
          </p:cNvSpPr>
          <p:nvPr>
            <p:ph type="body" idx="4294967295"/>
          </p:nvPr>
        </p:nvSpPr>
        <p:spPr>
          <a:xfrm>
            <a:off x="608450" y="2610738"/>
            <a:ext cx="4446300" cy="1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Choosing a best credit card that best suits your spending needs is time consuming and complicated.</a:t>
            </a:r>
            <a:endParaRPr sz="2000"/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l="30776" r="27537"/>
          <a:stretch/>
        </p:blipFill>
        <p:spPr>
          <a:xfrm>
            <a:off x="5340100" y="-162"/>
            <a:ext cx="3803899" cy="51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Magazine Pitch Deck by Slidesgo">
  <a:themeElements>
    <a:clrScheme name="Simple Light">
      <a:dk1>
        <a:srgbClr val="191919"/>
      </a:dk1>
      <a:lt1>
        <a:srgbClr val="FFFFFF"/>
      </a:lt1>
      <a:dk2>
        <a:srgbClr val="27BBDE"/>
      </a:dk2>
      <a:lt2>
        <a:srgbClr val="EFEFEF"/>
      </a:lt2>
      <a:accent1>
        <a:srgbClr val="434343"/>
      </a:accent1>
      <a:accent2>
        <a:srgbClr val="CCCCCC"/>
      </a:accent2>
      <a:accent3>
        <a:srgbClr val="B7B7B7"/>
      </a:accent3>
      <a:accent4>
        <a:srgbClr val="66666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996</Words>
  <Application>Microsoft Macintosh PowerPoint</Application>
  <PresentationFormat>On-screen Show (16:9)</PresentationFormat>
  <Paragraphs>178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Montserrat SemiBold</vt:lpstr>
      <vt:lpstr>Chivo</vt:lpstr>
      <vt:lpstr>Montserrat ExtraBold</vt:lpstr>
      <vt:lpstr>Montserrat</vt:lpstr>
      <vt:lpstr>Roboto</vt:lpstr>
      <vt:lpstr>Anaheim</vt:lpstr>
      <vt:lpstr>Digital Magazine Pitch Deck by Slidesgo</vt:lpstr>
      <vt:lpstr>Credit Card Recommender &amp; Sentiment Analysis</vt:lpstr>
      <vt:lpstr>Agenda</vt:lpstr>
      <vt:lpstr>INTRODUCTION</vt:lpstr>
      <vt:lpstr>BACKGROUND</vt:lpstr>
      <vt:lpstr>PROBLEM STATEMENT</vt:lpstr>
      <vt:lpstr>PROBLEM STATEMENT</vt:lpstr>
      <vt:lpstr>PROBLEM STATEMENT</vt:lpstr>
      <vt:lpstr>PROBLEM STATEMENT</vt:lpstr>
      <vt:lpstr>PROBLEM  STATEMENT</vt:lpstr>
      <vt:lpstr>OBJECTIVES</vt:lpstr>
      <vt:lpstr>EXPLORATORY DATA ANALYSIS</vt:lpstr>
      <vt:lpstr>DATA COLLECTION &amp; CLEANING</vt:lpstr>
      <vt:lpstr>MOST COMMON WORDS</vt:lpstr>
      <vt:lpstr>MOST COMMON WORDS</vt:lpstr>
      <vt:lpstr>BIGRAM - MILES</vt:lpstr>
      <vt:lpstr>TRIGRAM - MILES</vt:lpstr>
      <vt:lpstr>BIGRAM - CASHBACK</vt:lpstr>
      <vt:lpstr>TRIGRAM - CASHBACK</vt:lpstr>
      <vt:lpstr>SENTIMENT ANALYSIS</vt:lpstr>
      <vt:lpstr>SENTIMENT ANALYSIS - BERT</vt:lpstr>
      <vt:lpstr>SENTIMENT ANALYSIS - NPS</vt:lpstr>
      <vt:lpstr>SENTIMENT ANALYSIS - CARDS</vt:lpstr>
      <vt:lpstr>SENTIMENT ANALYSIS - CARDS</vt:lpstr>
      <vt:lpstr>SENTIMENT ANALYSIS - CARDS</vt:lpstr>
      <vt:lpstr>SENTIMENT ANALYSIS - CARDS</vt:lpstr>
      <vt:lpstr>Modeling</vt:lpstr>
      <vt:lpstr>MODELING</vt:lpstr>
      <vt:lpstr>MODELING - SMOTE</vt:lpstr>
      <vt:lpstr>MODELING - MODEL RESULTS</vt:lpstr>
      <vt:lpstr>Product Demo</vt:lpstr>
      <vt:lpstr>PRODUCT DEMO</vt:lpstr>
      <vt:lpstr>Conclusion</vt:lpstr>
      <vt:lpstr>FUTURE ENHANCEMENTS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Recommender &amp; Sentiment Analysis</dc:title>
  <cp:lastModifiedBy>Junwei Ye</cp:lastModifiedBy>
  <cp:revision>6</cp:revision>
  <dcterms:modified xsi:type="dcterms:W3CDTF">2022-10-06T07:57:54Z</dcterms:modified>
</cp:coreProperties>
</file>